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14_B7AFB2C1.xml" ContentType="application/vnd.ms-powerpoint.comments+xml"/>
  <Override PartName="/ppt/notesSlides/notesSlide1.xml" ContentType="application/vnd.openxmlformats-officedocument.presentationml.notesSlide+xml"/>
  <Override PartName="/ppt/comments/modernComment_119_3859C49F.xml" ContentType="application/vnd.ms-powerpoint.comments+xml"/>
  <Override PartName="/ppt/ink/ink1.xml" ContentType="application/inkml+xml"/>
  <Override PartName="/ppt/ink/ink2.xml" ContentType="application/inkml+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5" r:id="rId7"/>
    <p:sldId id="272" r:id="rId8"/>
    <p:sldId id="261" r:id="rId9"/>
    <p:sldId id="262" r:id="rId10"/>
    <p:sldId id="263" r:id="rId11"/>
    <p:sldId id="264" r:id="rId12"/>
    <p:sldId id="266" r:id="rId13"/>
    <p:sldId id="267" r:id="rId14"/>
    <p:sldId id="268" r:id="rId15"/>
    <p:sldId id="269" r:id="rId16"/>
    <p:sldId id="270" r:id="rId17"/>
    <p:sldId id="271" r:id="rId18"/>
    <p:sldId id="274" r:id="rId19"/>
    <p:sldId id="275" r:id="rId20"/>
    <p:sldId id="285" r:id="rId21"/>
    <p:sldId id="284" r:id="rId22"/>
    <p:sldId id="276" r:id="rId23"/>
    <p:sldId id="273" r:id="rId24"/>
    <p:sldId id="277" r:id="rId25"/>
    <p:sldId id="278" r:id="rId26"/>
    <p:sldId id="280" r:id="rId27"/>
    <p:sldId id="281" r:id="rId28"/>
    <p:sldId id="282" r:id="rId29"/>
    <p:sldId id="283" r:id="rId30"/>
    <p:sldId id="286"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nfo" id="{DB47E4B8-1E29-4CD0-A9DB-D38FD9EB65ED}">
          <p14:sldIdLst>
            <p14:sldId id="256"/>
            <p14:sldId id="257"/>
            <p14:sldId id="258"/>
            <p14:sldId id="259"/>
            <p14:sldId id="260"/>
            <p14:sldId id="265"/>
            <p14:sldId id="272"/>
            <p14:sldId id="261"/>
            <p14:sldId id="262"/>
            <p14:sldId id="263"/>
            <p14:sldId id="264"/>
            <p14:sldId id="266"/>
            <p14:sldId id="267"/>
            <p14:sldId id="268"/>
            <p14:sldId id="269"/>
            <p14:sldId id="270"/>
            <p14:sldId id="271"/>
            <p14:sldId id="274"/>
            <p14:sldId id="275"/>
            <p14:sldId id="285"/>
            <p14:sldId id="284"/>
          </p14:sldIdLst>
        </p14:section>
        <p14:section name="by economy modelling" id="{93D8C474-F8A7-4D18-99D3-FB1425030ADC}">
          <p14:sldIdLst>
            <p14:sldId id="276"/>
            <p14:sldId id="273"/>
            <p14:sldId id="277"/>
            <p14:sldId id="278"/>
            <p14:sldId id="280"/>
            <p14:sldId id="281"/>
            <p14:sldId id="282"/>
            <p14:sldId id="283"/>
            <p14:sldId id="286"/>
            <p14:sldId id="287"/>
            <p14:sldId id="288"/>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7F58BA-7025-745F-61A8-64B5E1F1A1D2}" name="Finbar MAUNSELL" initials="FM" userId="S::finbar.maunsell@aperc.or.jp::8826923f-3184-43b7-a36b-2a6b79ce973f"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8/10/relationships/authors" Target="author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omments/modernComment_114_B7AFB2C1.xml><?xml version="1.0" encoding="utf-8"?>
<p188:cmLst xmlns:a="http://schemas.openxmlformats.org/drawingml/2006/main" xmlns:r="http://schemas.openxmlformats.org/officeDocument/2006/relationships" xmlns:p188="http://schemas.microsoft.com/office/powerpoint/2018/8/main">
  <p188:cm id="{DBD6C21F-49FC-4915-9206-C1F592D0AC2B}" authorId="{B67F58BA-7025-745F-61A8-64B5E1F1A1D2}" created="2024-11-21T07:01:32.990">
    <ac:deMkLst xmlns:ac="http://schemas.microsoft.com/office/drawing/2013/main/command">
      <pc:docMk xmlns:pc="http://schemas.microsoft.com/office/powerpoint/2013/main/command"/>
      <pc:sldMk xmlns:pc="http://schemas.microsoft.com/office/powerpoint/2013/main/command" cId="3081745089" sldId="276"/>
      <ac:picMk id="6" creationId="{5E85D376-8F32-62DC-72AE-3C9F77CD7767}"/>
    </ac:deMkLst>
    <p188:txBody>
      <a:bodyPr/>
      <a:lstStyle/>
      <a:p>
        <a:r>
          <a:rPr lang="en-US"/>
          <a:t>https://iea.blob.core.windows.net/assets/234d0d22-6f5b-4dc4-9f08-2485f0c5ec24/ElectricityMid-YearUpdate_July2024.pdf</a:t>
        </a:r>
      </a:p>
    </p188:txBody>
  </p188:cm>
  <p188:cm id="{AEB732C3-55AA-4A3C-8469-A4C030E85322}" authorId="{B67F58BA-7025-745F-61A8-64B5E1F1A1D2}" created="2024-11-21T07:42:55.100">
    <ac:deMkLst xmlns:ac="http://schemas.microsoft.com/office/drawing/2013/main/command">
      <pc:docMk xmlns:pc="http://schemas.microsoft.com/office/powerpoint/2013/main/command"/>
      <pc:sldMk xmlns:pc="http://schemas.microsoft.com/office/powerpoint/2013/main/command" cId="3081745089" sldId="276"/>
      <ac:picMk id="5" creationId="{99D67208-9983-496F-E2DC-C680E1B48FC5}"/>
    </ac:deMkLst>
    <p188:txBody>
      <a:bodyPr/>
      <a:lstStyle/>
      <a:p>
        <a:r>
          <a:rPr lang="en-US"/>
          <a:t>In this one their twh demand doesn’t match the 47 gw of new cap that they expect (its double it running at 24/7/365) so not sure If we should rely on it!</a:t>
        </a:r>
      </a:p>
    </p188:txBody>
  </p188:cm>
</p188:cmLst>
</file>

<file path=ppt/comments/modernComment_119_3859C49F.xml><?xml version="1.0" encoding="utf-8"?>
<p188:cmLst xmlns:a="http://schemas.openxmlformats.org/drawingml/2006/main" xmlns:r="http://schemas.openxmlformats.org/officeDocument/2006/relationships" xmlns:p188="http://schemas.microsoft.com/office/powerpoint/2018/8/main">
  <p188:cm id="{DB90C25D-DA28-4B40-8761-15CD01D25FA1}" authorId="{B67F58BA-7025-745F-61A8-64B5E1F1A1D2}" created="2024-11-22T02:05:53.528">
    <ac:txMkLst xmlns:ac="http://schemas.microsoft.com/office/drawing/2013/main/command">
      <pc:docMk xmlns:pc="http://schemas.microsoft.com/office/powerpoint/2013/main/command"/>
      <pc:sldMk xmlns:pc="http://schemas.microsoft.com/office/powerpoint/2013/main/command" cId="945407135" sldId="281"/>
      <ac:spMk id="3" creationId="{245DF893-F961-56FC-5C61-3B88A81B346A}"/>
      <ac:txMk cp="74" len="25">
        <ac:context len="719" hash="228892335"/>
      </ac:txMk>
    </ac:txMkLst>
    <p188:pos x="9239054" y="502796"/>
    <p188:txBody>
      <a:bodyPr/>
      <a:lstStyle/>
      <a:p>
        <a:r>
          <a:rPr lang="en-US"/>
          <a:t>Our first estimate was about 300mw. It does seem like 1gw at 100% uptime is quite a lot of data centre use (also 1gw higher than that FT article’s graph) so will drop it to 600mw</a:t>
        </a:r>
      </a:p>
    </p188:txBody>
  </p188:cm>
  <p188:cm id="{C14F9315-060B-4039-9C85-9647F213BA72}" authorId="{B67F58BA-7025-745F-61A8-64B5E1F1A1D2}" created="2024-11-22T02:06:55.145">
    <ac:txMkLst xmlns:ac="http://schemas.microsoft.com/office/drawing/2013/main/command">
      <pc:docMk xmlns:pc="http://schemas.microsoft.com/office/powerpoint/2013/main/command"/>
      <pc:sldMk xmlns:pc="http://schemas.microsoft.com/office/powerpoint/2013/main/command" cId="945407135" sldId="281"/>
      <ac:spMk id="3" creationId="{245DF893-F961-56FC-5C61-3B88A81B346A}"/>
      <ac:txMk cp="369" len="84">
        <ac:context len="719" hash="228892335"/>
      </ac:txMk>
    </ac:txMkLst>
    <p188:pos x="5468332" y="2133633"/>
    <p188:replyLst>
      <p188:reply id="{C56C7B12-ADCF-41C5-A437-B0EA4B57BC90}" authorId="{B67F58BA-7025-745F-61A8-64B5E1F1A1D2}" created="2024-11-22T02:07:04.129">
        <p188:txBody>
          <a:bodyPr/>
          <a:lstStyle/>
          <a:p>
            <a:r>
              <a:rPr lang="en-US"/>
              <a:t>i.e. 8gw</a:t>
            </a:r>
          </a:p>
        </p188:txBody>
      </p188:reply>
    </p188:replyLst>
    <p188:txBody>
      <a:bodyPr/>
      <a:lstStyle/>
      <a:p>
        <a:r>
          <a:rPr lang="en-US"/>
          <a:t>Will go with halfway between these for now</a:t>
        </a:r>
      </a:p>
    </p188:txBody>
  </p188:cm>
</p188: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7T02:48:30.181"/>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4859 281,'-59'-3,"1"-2,-68-16,-7-1,67 11,38 5,-53-2,-68-5,-16 0,-1080 14,1220-3,0 0,-30-7,-42-4,24 13,36 0,0-1,0-1,-46-10,57 8,-1 0,-30 1,36 3,0-1,1-1,-1-1,-39-11,31 5,-1 2,-1 1,1 1,-47-1,-2-5,-16-1,59 10,-55-12,41 5,13 3,-10-2,-1 2,-49 0,-833 7,907 1,0 0,0 2,0 0,-24 9,-47 8,87-20,0 1,0 0,0 0,0 0,0 1,0 0,0 0,-6 5,-4 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7T02:48:34.607"/>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4476 635,'18'-2,"0"-1,0-1,0 0,-1-1,1-1,22-12,7-1,237-90,-191 67,-60 26,1 1,61-19,24-2,21-6,-122 37,0-1,0-1,-1-1,0 0,22-15,7-4,140-59,-83 31,-77 41,-15 8,0 0,1 0,-1 1,1 1,0 0,1 1,19-4,-297 8,186 12,55-9,-45 4,35-7,0 1,-52 11,-198 56,217-52,16-4,1 1,-96 41,71-22,-3-5,-136 33,175-51,5-3,-64 5,0 0,29-4,0-3,-125-6,64-2,89 2,18 0,0 1,-1 1,1 0,0 2,0 1,-31 9,26-5,1-1,-2-2,1 0,-1-2,1-1,-39-3,-41 4,-95 22,131-14,37-6,-61 4,-627-10,683-1,-53-9,52 5,-48-1,78 6,1-1,0 1,0-2,1 1,-1-1,0-1,-9-5,8 4,0 1,-1 0,1 0,-24-3,-280 3,164 7,-455-3,586 1,1 1,-35 8,-26 2,53-9,0 1,-49 15,50-12,0-1,0-1,-28 2,39-6,0 0,0 1,1 0,-1 1,1 1,-28 11,42-15,0 0,-1 0,1 0,0 0,-1 0,1 0,0 0,0 0,-1 0,1 1,0-1,-1 0,1 0,0 0,0 0,-1 1,1-1,0 0,0 0,0 1,-1-1,1 0,0 0,0 1,0-1,0 0,0 0,-1 1,1-1,0 0,0 1,0-1,0 0,0 1,0-1,0 0,0 1,0-1,0 0,0 1,0-1,0 0,0 0,1 1,-1 0,18 6,34-1,-48-6,84 10,98 5,417-16,-562 3,52 9,-52-5,49 1,-81-7,-1 0,0 0,1 0,-1 1,0 1,0-1,0 1,0 1,0-1,12 7,-6-3,0-1,0 0,1-1,0 0,0-1,0-1,0 0,27-1,-17 0,49 7,-5 2,0-3,0-3,98-7,-33 0,21 16,4 0,365-14,-500 2,1 2,30 6,-28-3,44 2,17-8,-33 0,1 2,58 10,-70-6,59 0,-61-6,77 13,-61-5,1-3,0-2,70-6,-12 0,-85 2,0-1,51-10,-64 8,185-29,-172 28,1-2,-1-2,0 0,-1-2,0-2,-1-1,-1-1,42-28,6 7,-63 31,0-1,-1 0,1-1,-1 0,-1-1,15-12,-11 5,0 1,2 0,-1 1,1 1,1 1,0 1,1 0,0 1,1 2,-1 0,24-5,-3 3,0-2,0-2,-1-2,-1-1,0-2,-2-2,38-25,-62 37,0 1,1 1,0 0,0 1,0 0,1 1,0 1,21-3,14 2,59 1,-61 1,51-8,-50 4,49-1,-72 6,1-1,26-7,45-3,-54 11,0-2,46-8,-51 5,55-1,-53 5,53-9,-34 3,0 3,1 3,64 5,-8 0,573-3,-653 1,54 10,-52-5,50 2,21-6,184-6,-276 1,0 0,-1-1,1-1,-1-1,0 0,-1-1,22-13,-35 18,40-13,-23 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64BA74-2956-4EEE-B5CC-A737A53B1039}" type="datetimeFigureOut">
              <a:rPr lang="en-US" smtClean="0"/>
              <a:t>11/27/2024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15C22B-2964-4436-B9D4-641997753999}" type="slidenum">
              <a:rPr lang="en-US" smtClean="0"/>
              <a:t>‹#›</a:t>
            </a:fld>
            <a:endParaRPr lang="en-US"/>
          </a:p>
        </p:txBody>
      </p:sp>
    </p:spTree>
    <p:extLst>
      <p:ext uri="{BB962C8B-B14F-4D97-AF65-F5344CB8AC3E}">
        <p14:creationId xmlns:p14="http://schemas.microsoft.com/office/powerpoint/2010/main" val="3841438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https://www.energycouncil.com.au/analysis/data-centres-and-energy-demand-what-s-needed/ - what </a:t>
            </a:r>
            <a:r>
              <a:rPr lang="en-US" dirty="0" err="1"/>
              <a:t>finn</a:t>
            </a:r>
            <a:r>
              <a:rPr lang="en-US" dirty="0"/>
              <a:t> found</a:t>
            </a:r>
          </a:p>
        </p:txBody>
      </p:sp>
      <p:sp>
        <p:nvSpPr>
          <p:cNvPr id="4" name="Slide Number Placeholder 3"/>
          <p:cNvSpPr>
            <a:spLocks noGrp="1"/>
          </p:cNvSpPr>
          <p:nvPr>
            <p:ph type="sldNum" sz="quarter" idx="5"/>
          </p:nvPr>
        </p:nvSpPr>
        <p:spPr/>
        <p:txBody>
          <a:bodyPr/>
          <a:lstStyle/>
          <a:p>
            <a:fld id="{C115C22B-2964-4436-B9D4-641997753999}" type="slidenum">
              <a:rPr lang="en-US" smtClean="0"/>
              <a:t>26</a:t>
            </a:fld>
            <a:endParaRPr lang="en-US"/>
          </a:p>
        </p:txBody>
      </p:sp>
    </p:spTree>
    <p:extLst>
      <p:ext uri="{BB962C8B-B14F-4D97-AF65-F5344CB8AC3E}">
        <p14:creationId xmlns:p14="http://schemas.microsoft.com/office/powerpoint/2010/main" val="775413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1C2B6-9EB2-6530-E06E-FB594627E1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CC28CF-98F7-B92D-29BB-EDD2F14EE0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F28B64-3FEA-8B29-774C-8B64421A6510}"/>
              </a:ext>
            </a:extLst>
          </p:cNvPr>
          <p:cNvSpPr>
            <a:spLocks noGrp="1"/>
          </p:cNvSpPr>
          <p:nvPr>
            <p:ph type="dt" sz="half" idx="10"/>
          </p:nvPr>
        </p:nvSpPr>
        <p:spPr/>
        <p:txBody>
          <a:bodyPr/>
          <a:lstStyle/>
          <a:p>
            <a:fld id="{BB61594E-0383-42A7-8AE6-F7EB3EDFC0B3}" type="datetimeFigureOut">
              <a:rPr lang="en-US" smtClean="0"/>
              <a:t>11/27/2024</a:t>
            </a:fld>
            <a:endParaRPr lang="en-US"/>
          </a:p>
        </p:txBody>
      </p:sp>
      <p:sp>
        <p:nvSpPr>
          <p:cNvPr id="5" name="Footer Placeholder 4">
            <a:extLst>
              <a:ext uri="{FF2B5EF4-FFF2-40B4-BE49-F238E27FC236}">
                <a16:creationId xmlns:a16="http://schemas.microsoft.com/office/drawing/2014/main" id="{C4C80ECB-DA6E-08F8-077A-72439A0B9F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CD2A8-BFD7-3158-DD5A-D2A4724E609C}"/>
              </a:ext>
            </a:extLst>
          </p:cNvPr>
          <p:cNvSpPr>
            <a:spLocks noGrp="1"/>
          </p:cNvSpPr>
          <p:nvPr>
            <p:ph type="sldNum" sz="quarter" idx="12"/>
          </p:nvPr>
        </p:nvSpPr>
        <p:spPr/>
        <p:txBody>
          <a:bodyPr/>
          <a:lstStyle/>
          <a:p>
            <a:fld id="{E4B4D0A1-44E7-47D6-9EA9-1122CAC1C7E4}" type="slidenum">
              <a:rPr lang="en-US" smtClean="0"/>
              <a:t>‹#›</a:t>
            </a:fld>
            <a:endParaRPr lang="en-US"/>
          </a:p>
        </p:txBody>
      </p:sp>
    </p:spTree>
    <p:extLst>
      <p:ext uri="{BB962C8B-B14F-4D97-AF65-F5344CB8AC3E}">
        <p14:creationId xmlns:p14="http://schemas.microsoft.com/office/powerpoint/2010/main" val="1748253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C9E81-7F28-CFBA-6EC3-76692DB238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734C7A-45F6-8372-AEFD-1364D65A67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AD5A97-95E8-3A2F-1319-D96FAE61ECE1}"/>
              </a:ext>
            </a:extLst>
          </p:cNvPr>
          <p:cNvSpPr>
            <a:spLocks noGrp="1"/>
          </p:cNvSpPr>
          <p:nvPr>
            <p:ph type="dt" sz="half" idx="10"/>
          </p:nvPr>
        </p:nvSpPr>
        <p:spPr/>
        <p:txBody>
          <a:bodyPr/>
          <a:lstStyle/>
          <a:p>
            <a:fld id="{BB61594E-0383-42A7-8AE6-F7EB3EDFC0B3}" type="datetimeFigureOut">
              <a:rPr lang="en-US" smtClean="0"/>
              <a:t>11/27/2024</a:t>
            </a:fld>
            <a:endParaRPr lang="en-US"/>
          </a:p>
        </p:txBody>
      </p:sp>
      <p:sp>
        <p:nvSpPr>
          <p:cNvPr id="5" name="Footer Placeholder 4">
            <a:extLst>
              <a:ext uri="{FF2B5EF4-FFF2-40B4-BE49-F238E27FC236}">
                <a16:creationId xmlns:a16="http://schemas.microsoft.com/office/drawing/2014/main" id="{4DADFDF3-D140-5A6E-6532-F51657D5D6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306250-578C-14EA-9ED1-3205FCF08338}"/>
              </a:ext>
            </a:extLst>
          </p:cNvPr>
          <p:cNvSpPr>
            <a:spLocks noGrp="1"/>
          </p:cNvSpPr>
          <p:nvPr>
            <p:ph type="sldNum" sz="quarter" idx="12"/>
          </p:nvPr>
        </p:nvSpPr>
        <p:spPr/>
        <p:txBody>
          <a:bodyPr/>
          <a:lstStyle/>
          <a:p>
            <a:fld id="{E4B4D0A1-44E7-47D6-9EA9-1122CAC1C7E4}" type="slidenum">
              <a:rPr lang="en-US" smtClean="0"/>
              <a:t>‹#›</a:t>
            </a:fld>
            <a:endParaRPr lang="en-US"/>
          </a:p>
        </p:txBody>
      </p:sp>
    </p:spTree>
    <p:extLst>
      <p:ext uri="{BB962C8B-B14F-4D97-AF65-F5344CB8AC3E}">
        <p14:creationId xmlns:p14="http://schemas.microsoft.com/office/powerpoint/2010/main" val="1978885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8C37D5-ADA4-09DA-CCDC-899E9A8F28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CD51B3-7213-9A37-0D8B-79BE22BF00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70C426-88C0-9514-B864-DF300AA37F21}"/>
              </a:ext>
            </a:extLst>
          </p:cNvPr>
          <p:cNvSpPr>
            <a:spLocks noGrp="1"/>
          </p:cNvSpPr>
          <p:nvPr>
            <p:ph type="dt" sz="half" idx="10"/>
          </p:nvPr>
        </p:nvSpPr>
        <p:spPr/>
        <p:txBody>
          <a:bodyPr/>
          <a:lstStyle/>
          <a:p>
            <a:fld id="{BB61594E-0383-42A7-8AE6-F7EB3EDFC0B3}" type="datetimeFigureOut">
              <a:rPr lang="en-US" smtClean="0"/>
              <a:t>11/27/2024</a:t>
            </a:fld>
            <a:endParaRPr lang="en-US"/>
          </a:p>
        </p:txBody>
      </p:sp>
      <p:sp>
        <p:nvSpPr>
          <p:cNvPr id="5" name="Footer Placeholder 4">
            <a:extLst>
              <a:ext uri="{FF2B5EF4-FFF2-40B4-BE49-F238E27FC236}">
                <a16:creationId xmlns:a16="http://schemas.microsoft.com/office/drawing/2014/main" id="{FDB027A3-1080-93A5-F849-698DE09893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938F99-75CF-FA40-1B8F-6BF560786303}"/>
              </a:ext>
            </a:extLst>
          </p:cNvPr>
          <p:cNvSpPr>
            <a:spLocks noGrp="1"/>
          </p:cNvSpPr>
          <p:nvPr>
            <p:ph type="sldNum" sz="quarter" idx="12"/>
          </p:nvPr>
        </p:nvSpPr>
        <p:spPr/>
        <p:txBody>
          <a:bodyPr/>
          <a:lstStyle/>
          <a:p>
            <a:fld id="{E4B4D0A1-44E7-47D6-9EA9-1122CAC1C7E4}" type="slidenum">
              <a:rPr lang="en-US" smtClean="0"/>
              <a:t>‹#›</a:t>
            </a:fld>
            <a:endParaRPr lang="en-US"/>
          </a:p>
        </p:txBody>
      </p:sp>
    </p:spTree>
    <p:extLst>
      <p:ext uri="{BB962C8B-B14F-4D97-AF65-F5344CB8AC3E}">
        <p14:creationId xmlns:p14="http://schemas.microsoft.com/office/powerpoint/2010/main" val="518321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F2B04-2DBB-468F-0F7E-739527B9A5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FE82-4539-F3F1-47A9-56674FA05B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875BF5-0B1F-A754-D0BE-4B35AFD4C180}"/>
              </a:ext>
            </a:extLst>
          </p:cNvPr>
          <p:cNvSpPr>
            <a:spLocks noGrp="1"/>
          </p:cNvSpPr>
          <p:nvPr>
            <p:ph type="dt" sz="half" idx="10"/>
          </p:nvPr>
        </p:nvSpPr>
        <p:spPr/>
        <p:txBody>
          <a:bodyPr/>
          <a:lstStyle/>
          <a:p>
            <a:fld id="{BB61594E-0383-42A7-8AE6-F7EB3EDFC0B3}" type="datetimeFigureOut">
              <a:rPr lang="en-US" smtClean="0"/>
              <a:t>11/27/2024</a:t>
            </a:fld>
            <a:endParaRPr lang="en-US"/>
          </a:p>
        </p:txBody>
      </p:sp>
      <p:sp>
        <p:nvSpPr>
          <p:cNvPr id="5" name="Footer Placeholder 4">
            <a:extLst>
              <a:ext uri="{FF2B5EF4-FFF2-40B4-BE49-F238E27FC236}">
                <a16:creationId xmlns:a16="http://schemas.microsoft.com/office/drawing/2014/main" id="{DA31721E-2094-1D3F-66C8-34CF82E476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1B3367-DE1B-24C2-AF5A-DA239A17DF6F}"/>
              </a:ext>
            </a:extLst>
          </p:cNvPr>
          <p:cNvSpPr>
            <a:spLocks noGrp="1"/>
          </p:cNvSpPr>
          <p:nvPr>
            <p:ph type="sldNum" sz="quarter" idx="12"/>
          </p:nvPr>
        </p:nvSpPr>
        <p:spPr/>
        <p:txBody>
          <a:bodyPr/>
          <a:lstStyle/>
          <a:p>
            <a:fld id="{E4B4D0A1-44E7-47D6-9EA9-1122CAC1C7E4}" type="slidenum">
              <a:rPr lang="en-US" smtClean="0"/>
              <a:t>‹#›</a:t>
            </a:fld>
            <a:endParaRPr lang="en-US"/>
          </a:p>
        </p:txBody>
      </p:sp>
    </p:spTree>
    <p:extLst>
      <p:ext uri="{BB962C8B-B14F-4D97-AF65-F5344CB8AC3E}">
        <p14:creationId xmlns:p14="http://schemas.microsoft.com/office/powerpoint/2010/main" val="154484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574E-2876-278A-2092-28E183A3B8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BE3110-7D3E-5EC1-F9BD-554A87E3FD6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6F7590-50DD-F259-E593-CEECB3147E52}"/>
              </a:ext>
            </a:extLst>
          </p:cNvPr>
          <p:cNvSpPr>
            <a:spLocks noGrp="1"/>
          </p:cNvSpPr>
          <p:nvPr>
            <p:ph type="dt" sz="half" idx="10"/>
          </p:nvPr>
        </p:nvSpPr>
        <p:spPr/>
        <p:txBody>
          <a:bodyPr/>
          <a:lstStyle/>
          <a:p>
            <a:fld id="{BB61594E-0383-42A7-8AE6-F7EB3EDFC0B3}" type="datetimeFigureOut">
              <a:rPr lang="en-US" smtClean="0"/>
              <a:t>11/27/2024</a:t>
            </a:fld>
            <a:endParaRPr lang="en-US"/>
          </a:p>
        </p:txBody>
      </p:sp>
      <p:sp>
        <p:nvSpPr>
          <p:cNvPr id="5" name="Footer Placeholder 4">
            <a:extLst>
              <a:ext uri="{FF2B5EF4-FFF2-40B4-BE49-F238E27FC236}">
                <a16:creationId xmlns:a16="http://schemas.microsoft.com/office/drawing/2014/main" id="{37F7B9D9-778E-28FB-A28D-1DC4227315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A8019-7BF1-992C-995E-5100D681463E}"/>
              </a:ext>
            </a:extLst>
          </p:cNvPr>
          <p:cNvSpPr>
            <a:spLocks noGrp="1"/>
          </p:cNvSpPr>
          <p:nvPr>
            <p:ph type="sldNum" sz="quarter" idx="12"/>
          </p:nvPr>
        </p:nvSpPr>
        <p:spPr/>
        <p:txBody>
          <a:bodyPr/>
          <a:lstStyle/>
          <a:p>
            <a:fld id="{E4B4D0A1-44E7-47D6-9EA9-1122CAC1C7E4}" type="slidenum">
              <a:rPr lang="en-US" smtClean="0"/>
              <a:t>‹#›</a:t>
            </a:fld>
            <a:endParaRPr lang="en-US"/>
          </a:p>
        </p:txBody>
      </p:sp>
    </p:spTree>
    <p:extLst>
      <p:ext uri="{BB962C8B-B14F-4D97-AF65-F5344CB8AC3E}">
        <p14:creationId xmlns:p14="http://schemas.microsoft.com/office/powerpoint/2010/main" val="2229812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23EBC-7E18-5935-3A0D-053CBB54E3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1C38B5-1968-5533-3429-CE206C1EE0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43BB94-5E63-6B64-A371-8DC29525A5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987108-79AE-1E5C-32A3-58C5D271D597}"/>
              </a:ext>
            </a:extLst>
          </p:cNvPr>
          <p:cNvSpPr>
            <a:spLocks noGrp="1"/>
          </p:cNvSpPr>
          <p:nvPr>
            <p:ph type="dt" sz="half" idx="10"/>
          </p:nvPr>
        </p:nvSpPr>
        <p:spPr/>
        <p:txBody>
          <a:bodyPr/>
          <a:lstStyle/>
          <a:p>
            <a:fld id="{BB61594E-0383-42A7-8AE6-F7EB3EDFC0B3}" type="datetimeFigureOut">
              <a:rPr lang="en-US" smtClean="0"/>
              <a:t>11/27/2024</a:t>
            </a:fld>
            <a:endParaRPr lang="en-US"/>
          </a:p>
        </p:txBody>
      </p:sp>
      <p:sp>
        <p:nvSpPr>
          <p:cNvPr id="6" name="Footer Placeholder 5">
            <a:extLst>
              <a:ext uri="{FF2B5EF4-FFF2-40B4-BE49-F238E27FC236}">
                <a16:creationId xmlns:a16="http://schemas.microsoft.com/office/drawing/2014/main" id="{F5CAFE13-1129-4BEA-4C20-6226FA68CC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47D8D3-63A3-C9DC-479E-8469025F0796}"/>
              </a:ext>
            </a:extLst>
          </p:cNvPr>
          <p:cNvSpPr>
            <a:spLocks noGrp="1"/>
          </p:cNvSpPr>
          <p:nvPr>
            <p:ph type="sldNum" sz="quarter" idx="12"/>
          </p:nvPr>
        </p:nvSpPr>
        <p:spPr/>
        <p:txBody>
          <a:bodyPr/>
          <a:lstStyle/>
          <a:p>
            <a:fld id="{E4B4D0A1-44E7-47D6-9EA9-1122CAC1C7E4}" type="slidenum">
              <a:rPr lang="en-US" smtClean="0"/>
              <a:t>‹#›</a:t>
            </a:fld>
            <a:endParaRPr lang="en-US"/>
          </a:p>
        </p:txBody>
      </p:sp>
    </p:spTree>
    <p:extLst>
      <p:ext uri="{BB962C8B-B14F-4D97-AF65-F5344CB8AC3E}">
        <p14:creationId xmlns:p14="http://schemas.microsoft.com/office/powerpoint/2010/main" val="1761671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5287-E799-DA90-AA62-92CA718EF7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B7ECD4-C3D0-D941-45F2-A4E3A97358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FD1C7D-BDA2-6356-1A29-165A927274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98C659-0418-5103-AF41-639DE1B3C2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770F2C-07FB-A49A-EA0A-8AE4D2A798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741E2F-6EF4-5307-6303-A3808225AE7B}"/>
              </a:ext>
            </a:extLst>
          </p:cNvPr>
          <p:cNvSpPr>
            <a:spLocks noGrp="1"/>
          </p:cNvSpPr>
          <p:nvPr>
            <p:ph type="dt" sz="half" idx="10"/>
          </p:nvPr>
        </p:nvSpPr>
        <p:spPr/>
        <p:txBody>
          <a:bodyPr/>
          <a:lstStyle/>
          <a:p>
            <a:fld id="{BB61594E-0383-42A7-8AE6-F7EB3EDFC0B3}" type="datetimeFigureOut">
              <a:rPr lang="en-US" smtClean="0"/>
              <a:t>11/27/2024</a:t>
            </a:fld>
            <a:endParaRPr lang="en-US"/>
          </a:p>
        </p:txBody>
      </p:sp>
      <p:sp>
        <p:nvSpPr>
          <p:cNvPr id="8" name="Footer Placeholder 7">
            <a:extLst>
              <a:ext uri="{FF2B5EF4-FFF2-40B4-BE49-F238E27FC236}">
                <a16:creationId xmlns:a16="http://schemas.microsoft.com/office/drawing/2014/main" id="{0445B550-7552-A462-3FE3-D4C33DD6F8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773D30-EE68-4DA5-715F-B231AF3862F5}"/>
              </a:ext>
            </a:extLst>
          </p:cNvPr>
          <p:cNvSpPr>
            <a:spLocks noGrp="1"/>
          </p:cNvSpPr>
          <p:nvPr>
            <p:ph type="sldNum" sz="quarter" idx="12"/>
          </p:nvPr>
        </p:nvSpPr>
        <p:spPr/>
        <p:txBody>
          <a:bodyPr/>
          <a:lstStyle/>
          <a:p>
            <a:fld id="{E4B4D0A1-44E7-47D6-9EA9-1122CAC1C7E4}" type="slidenum">
              <a:rPr lang="en-US" smtClean="0"/>
              <a:t>‹#›</a:t>
            </a:fld>
            <a:endParaRPr lang="en-US"/>
          </a:p>
        </p:txBody>
      </p:sp>
    </p:spTree>
    <p:extLst>
      <p:ext uri="{BB962C8B-B14F-4D97-AF65-F5344CB8AC3E}">
        <p14:creationId xmlns:p14="http://schemas.microsoft.com/office/powerpoint/2010/main" val="3601565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BB9FE-FD49-5F55-D5F1-C779A44A88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7E265C-7969-E02D-D2A0-008D0C69B037}"/>
              </a:ext>
            </a:extLst>
          </p:cNvPr>
          <p:cNvSpPr>
            <a:spLocks noGrp="1"/>
          </p:cNvSpPr>
          <p:nvPr>
            <p:ph type="dt" sz="half" idx="10"/>
          </p:nvPr>
        </p:nvSpPr>
        <p:spPr/>
        <p:txBody>
          <a:bodyPr/>
          <a:lstStyle/>
          <a:p>
            <a:fld id="{BB61594E-0383-42A7-8AE6-F7EB3EDFC0B3}" type="datetimeFigureOut">
              <a:rPr lang="en-US" smtClean="0"/>
              <a:t>11/27/2024</a:t>
            </a:fld>
            <a:endParaRPr lang="en-US"/>
          </a:p>
        </p:txBody>
      </p:sp>
      <p:sp>
        <p:nvSpPr>
          <p:cNvPr id="4" name="Footer Placeholder 3">
            <a:extLst>
              <a:ext uri="{FF2B5EF4-FFF2-40B4-BE49-F238E27FC236}">
                <a16:creationId xmlns:a16="http://schemas.microsoft.com/office/drawing/2014/main" id="{9CCABAC7-2FFA-9DC8-22A2-3479665811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5BF386-340C-B4ED-8026-1ED5BB6B7588}"/>
              </a:ext>
            </a:extLst>
          </p:cNvPr>
          <p:cNvSpPr>
            <a:spLocks noGrp="1"/>
          </p:cNvSpPr>
          <p:nvPr>
            <p:ph type="sldNum" sz="quarter" idx="12"/>
          </p:nvPr>
        </p:nvSpPr>
        <p:spPr/>
        <p:txBody>
          <a:bodyPr/>
          <a:lstStyle/>
          <a:p>
            <a:fld id="{E4B4D0A1-44E7-47D6-9EA9-1122CAC1C7E4}" type="slidenum">
              <a:rPr lang="en-US" smtClean="0"/>
              <a:t>‹#›</a:t>
            </a:fld>
            <a:endParaRPr lang="en-US"/>
          </a:p>
        </p:txBody>
      </p:sp>
    </p:spTree>
    <p:extLst>
      <p:ext uri="{BB962C8B-B14F-4D97-AF65-F5344CB8AC3E}">
        <p14:creationId xmlns:p14="http://schemas.microsoft.com/office/powerpoint/2010/main" val="3334484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BFDD49-2D7D-3358-8B93-4E128BAD022B}"/>
              </a:ext>
            </a:extLst>
          </p:cNvPr>
          <p:cNvSpPr>
            <a:spLocks noGrp="1"/>
          </p:cNvSpPr>
          <p:nvPr>
            <p:ph type="dt" sz="half" idx="10"/>
          </p:nvPr>
        </p:nvSpPr>
        <p:spPr/>
        <p:txBody>
          <a:bodyPr/>
          <a:lstStyle/>
          <a:p>
            <a:fld id="{BB61594E-0383-42A7-8AE6-F7EB3EDFC0B3}" type="datetimeFigureOut">
              <a:rPr lang="en-US" smtClean="0"/>
              <a:t>11/27/2024</a:t>
            </a:fld>
            <a:endParaRPr lang="en-US"/>
          </a:p>
        </p:txBody>
      </p:sp>
      <p:sp>
        <p:nvSpPr>
          <p:cNvPr id="3" name="Footer Placeholder 2">
            <a:extLst>
              <a:ext uri="{FF2B5EF4-FFF2-40B4-BE49-F238E27FC236}">
                <a16:creationId xmlns:a16="http://schemas.microsoft.com/office/drawing/2014/main" id="{6BA77DC7-9BF1-8C1E-5657-B63A796A48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5D99ED-6D19-33D1-06AE-11A2C78F4466}"/>
              </a:ext>
            </a:extLst>
          </p:cNvPr>
          <p:cNvSpPr>
            <a:spLocks noGrp="1"/>
          </p:cNvSpPr>
          <p:nvPr>
            <p:ph type="sldNum" sz="quarter" idx="12"/>
          </p:nvPr>
        </p:nvSpPr>
        <p:spPr/>
        <p:txBody>
          <a:bodyPr/>
          <a:lstStyle/>
          <a:p>
            <a:fld id="{E4B4D0A1-44E7-47D6-9EA9-1122CAC1C7E4}" type="slidenum">
              <a:rPr lang="en-US" smtClean="0"/>
              <a:t>‹#›</a:t>
            </a:fld>
            <a:endParaRPr lang="en-US"/>
          </a:p>
        </p:txBody>
      </p:sp>
    </p:spTree>
    <p:extLst>
      <p:ext uri="{BB962C8B-B14F-4D97-AF65-F5344CB8AC3E}">
        <p14:creationId xmlns:p14="http://schemas.microsoft.com/office/powerpoint/2010/main" val="95152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3CAFF-3562-0B75-F8FD-C5DBAA9AFF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AE4EFA-D708-C338-AA5E-3F81AF9404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FD15D4-A7A4-7F08-4B7A-6876CB0A1B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FBF2CC-929E-386A-8BE3-651AE40FFC39}"/>
              </a:ext>
            </a:extLst>
          </p:cNvPr>
          <p:cNvSpPr>
            <a:spLocks noGrp="1"/>
          </p:cNvSpPr>
          <p:nvPr>
            <p:ph type="dt" sz="half" idx="10"/>
          </p:nvPr>
        </p:nvSpPr>
        <p:spPr/>
        <p:txBody>
          <a:bodyPr/>
          <a:lstStyle/>
          <a:p>
            <a:fld id="{BB61594E-0383-42A7-8AE6-F7EB3EDFC0B3}" type="datetimeFigureOut">
              <a:rPr lang="en-US" smtClean="0"/>
              <a:t>11/27/2024</a:t>
            </a:fld>
            <a:endParaRPr lang="en-US"/>
          </a:p>
        </p:txBody>
      </p:sp>
      <p:sp>
        <p:nvSpPr>
          <p:cNvPr id="6" name="Footer Placeholder 5">
            <a:extLst>
              <a:ext uri="{FF2B5EF4-FFF2-40B4-BE49-F238E27FC236}">
                <a16:creationId xmlns:a16="http://schemas.microsoft.com/office/drawing/2014/main" id="{0E7A71BD-CC6D-9827-AEF7-BAB77CDBA2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C27EBE-23A2-97DF-72C5-56C3E4A20919}"/>
              </a:ext>
            </a:extLst>
          </p:cNvPr>
          <p:cNvSpPr>
            <a:spLocks noGrp="1"/>
          </p:cNvSpPr>
          <p:nvPr>
            <p:ph type="sldNum" sz="quarter" idx="12"/>
          </p:nvPr>
        </p:nvSpPr>
        <p:spPr/>
        <p:txBody>
          <a:bodyPr/>
          <a:lstStyle/>
          <a:p>
            <a:fld id="{E4B4D0A1-44E7-47D6-9EA9-1122CAC1C7E4}" type="slidenum">
              <a:rPr lang="en-US" smtClean="0"/>
              <a:t>‹#›</a:t>
            </a:fld>
            <a:endParaRPr lang="en-US"/>
          </a:p>
        </p:txBody>
      </p:sp>
    </p:spTree>
    <p:extLst>
      <p:ext uri="{BB962C8B-B14F-4D97-AF65-F5344CB8AC3E}">
        <p14:creationId xmlns:p14="http://schemas.microsoft.com/office/powerpoint/2010/main" val="1184527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CC50-CC51-6196-55F0-FA5F621C3B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BCD146-EEA3-7782-3896-95DC8A6C6A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C2208D-FDDB-C463-3513-DCB3124123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994FBC-42B4-7C3C-CB58-008197258F84}"/>
              </a:ext>
            </a:extLst>
          </p:cNvPr>
          <p:cNvSpPr>
            <a:spLocks noGrp="1"/>
          </p:cNvSpPr>
          <p:nvPr>
            <p:ph type="dt" sz="half" idx="10"/>
          </p:nvPr>
        </p:nvSpPr>
        <p:spPr/>
        <p:txBody>
          <a:bodyPr/>
          <a:lstStyle/>
          <a:p>
            <a:fld id="{BB61594E-0383-42A7-8AE6-F7EB3EDFC0B3}" type="datetimeFigureOut">
              <a:rPr lang="en-US" smtClean="0"/>
              <a:t>11/27/2024</a:t>
            </a:fld>
            <a:endParaRPr lang="en-US"/>
          </a:p>
        </p:txBody>
      </p:sp>
      <p:sp>
        <p:nvSpPr>
          <p:cNvPr id="6" name="Footer Placeholder 5">
            <a:extLst>
              <a:ext uri="{FF2B5EF4-FFF2-40B4-BE49-F238E27FC236}">
                <a16:creationId xmlns:a16="http://schemas.microsoft.com/office/drawing/2014/main" id="{8C2797E6-C966-1588-7F6A-B21DE1497F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26D0E1-E958-2419-BC18-7A0588C5D40F}"/>
              </a:ext>
            </a:extLst>
          </p:cNvPr>
          <p:cNvSpPr>
            <a:spLocks noGrp="1"/>
          </p:cNvSpPr>
          <p:nvPr>
            <p:ph type="sldNum" sz="quarter" idx="12"/>
          </p:nvPr>
        </p:nvSpPr>
        <p:spPr/>
        <p:txBody>
          <a:bodyPr/>
          <a:lstStyle/>
          <a:p>
            <a:fld id="{E4B4D0A1-44E7-47D6-9EA9-1122CAC1C7E4}" type="slidenum">
              <a:rPr lang="en-US" smtClean="0"/>
              <a:t>‹#›</a:t>
            </a:fld>
            <a:endParaRPr lang="en-US"/>
          </a:p>
        </p:txBody>
      </p:sp>
    </p:spTree>
    <p:extLst>
      <p:ext uri="{BB962C8B-B14F-4D97-AF65-F5344CB8AC3E}">
        <p14:creationId xmlns:p14="http://schemas.microsoft.com/office/powerpoint/2010/main" val="3061157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D0A0BC-E48F-64F7-82DC-6B8A906CEE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A9F547-1E81-504F-6F07-4FFC80709E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42A421-1427-75A4-61A1-DBAC955BB3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B61594E-0383-42A7-8AE6-F7EB3EDFC0B3}" type="datetimeFigureOut">
              <a:rPr lang="en-US" smtClean="0"/>
              <a:t>11/27/2024</a:t>
            </a:fld>
            <a:endParaRPr lang="en-US"/>
          </a:p>
        </p:txBody>
      </p:sp>
      <p:sp>
        <p:nvSpPr>
          <p:cNvPr id="5" name="Footer Placeholder 4">
            <a:extLst>
              <a:ext uri="{FF2B5EF4-FFF2-40B4-BE49-F238E27FC236}">
                <a16:creationId xmlns:a16="http://schemas.microsoft.com/office/drawing/2014/main" id="{A956FF22-AADE-9D0A-67BA-1797D86887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D93D628-48AF-0E9F-1F4E-FFB481F5C6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4B4D0A1-44E7-47D6-9EA9-1122CAC1C7E4}" type="slidenum">
              <a:rPr lang="en-US" smtClean="0"/>
              <a:t>‹#›</a:t>
            </a:fld>
            <a:endParaRPr lang="en-US"/>
          </a:p>
        </p:txBody>
      </p:sp>
    </p:spTree>
    <p:extLst>
      <p:ext uri="{BB962C8B-B14F-4D97-AF65-F5344CB8AC3E}">
        <p14:creationId xmlns:p14="http://schemas.microsoft.com/office/powerpoint/2010/main" val="3620154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cbre.com/insights/reports/global-data-center-trends-2023"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goldmansachs.com/pdfs/insights/pages/generational-growth-ai-data-centers-and-the-coming-us-power-surge/report.pdf" TargetMode="External"/><Relationship Id="rId2" Type="http://schemas.microsoft.com/office/2018/10/relationships/comments" Target="../comments/modernComment_114_B7AFB2C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hyperlink" Target="https://aperc.sharepoint.com/:b:/s/Outlook-9th/EXdFPhkzmOZNn4v0_rb_LKIB0xsYDQ2pPOi1coJVLM731g?e=V1xoXq" TargetMode="Externa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hyperlink" Target="https://aperc.sharepoint.com/:b:/s/Outlook-9th/ERTdMTTOzzpIqslkUuvYFtkBKexsdBdCfTT5yKp7cmfoxw?e=s9CGuP" TargetMode="External"/><Relationship Id="rId5" Type="http://schemas.openxmlformats.org/officeDocument/2006/relationships/image" Target="../media/image28.png"/><Relationship Id="rId4" Type="http://schemas.openxmlformats.org/officeDocument/2006/relationships/hyperlink" Target="https://aperc.sharepoint.com/:p:/s/Outlook-9th/EY1NWxHiYHFElP7hMg8jwgABw01bcKW468GokJB33hgVqA?e=6y9GA5"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aperc.sharepoint.com/:u:/s/Outlook-9th/ET5u3_WEnllLvYtyHGGftBkBwWbXqqXTpf9FELHfgbrTPg?e=zgOTcv"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hyperlink" Target="https://web.pln.co.id/media/siaran-pers/2024/09/pln-siapkan-listrik-bersih-layani-pertumbuhan-industri-data-center-di-indonesia" TargetMode="External"/><Relationship Id="rId2" Type="http://schemas.microsoft.com/office/2018/10/relationships/comments" Target="../comments/modernComment_119_3859C49F.xml"/><Relationship Id="rId1" Type="http://schemas.openxmlformats.org/officeDocument/2006/relationships/slideLayout" Target="../slideLayouts/slideLayout2.xml"/><Relationship Id="rId4" Type="http://schemas.openxmlformats.org/officeDocument/2006/relationships/hyperlink" Target="https://www.cnbcindonesia.com/tech/20240911105218-39-570932/video-menkominfo-bisnis-data-center-beri-ri-peluang-cuan-usd-337-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www.mordorintelligence.com/industry-reports/china-internet-data-center-market?utm_source=chatgpt.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hyperlink" Target="https://iea.blob.core.windows.net/assets/234d0d22-6f5b-4dc4-9f08-2485f0c5ec24/ElectricityMid-YearUpdate_July2024.pdf"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customXml" Target="../ink/ink2.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1C02-B3D9-6864-1D97-80A45775398A}"/>
              </a:ext>
            </a:extLst>
          </p:cNvPr>
          <p:cNvSpPr>
            <a:spLocks noGrp="1"/>
          </p:cNvSpPr>
          <p:nvPr>
            <p:ph type="ctrTitle"/>
          </p:nvPr>
        </p:nvSpPr>
        <p:spPr/>
        <p:txBody>
          <a:bodyPr/>
          <a:lstStyle/>
          <a:p>
            <a:r>
              <a:rPr lang="en-US" dirty="0"/>
              <a:t>Data </a:t>
            </a:r>
            <a:r>
              <a:rPr lang="en-US" dirty="0" err="1"/>
              <a:t>centres</a:t>
            </a:r>
            <a:endParaRPr lang="en-US" dirty="0"/>
          </a:p>
        </p:txBody>
      </p:sp>
      <p:sp>
        <p:nvSpPr>
          <p:cNvPr id="3" name="Subtitle 2">
            <a:extLst>
              <a:ext uri="{FF2B5EF4-FFF2-40B4-BE49-F238E27FC236}">
                <a16:creationId xmlns:a16="http://schemas.microsoft.com/office/drawing/2014/main" id="{81618A45-7F73-5767-CF09-D3B3C1459A46}"/>
              </a:ext>
            </a:extLst>
          </p:cNvPr>
          <p:cNvSpPr>
            <a:spLocks noGrp="1"/>
          </p:cNvSpPr>
          <p:nvPr>
            <p:ph type="subTitle" idx="1"/>
          </p:nvPr>
        </p:nvSpPr>
        <p:spPr/>
        <p:txBody>
          <a:bodyPr/>
          <a:lstStyle/>
          <a:p>
            <a:r>
              <a:rPr lang="en-US" dirty="0"/>
              <a:t>This file contains snippets of graphs and things I found interesting or useful in crafting the projections of growth rates, new capacity, intensity, ai/data-</a:t>
            </a:r>
            <a:r>
              <a:rPr lang="en-US" dirty="0" err="1"/>
              <a:t>centre</a:t>
            </a:r>
            <a:r>
              <a:rPr lang="en-US" dirty="0"/>
              <a:t> capacity ratios and so on.</a:t>
            </a:r>
          </a:p>
        </p:txBody>
      </p:sp>
    </p:spTree>
    <p:extLst>
      <p:ext uri="{BB962C8B-B14F-4D97-AF65-F5344CB8AC3E}">
        <p14:creationId xmlns:p14="http://schemas.microsoft.com/office/powerpoint/2010/main" val="2789277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7E67-7F75-5233-7FEC-B20C75B60E5D}"/>
              </a:ext>
            </a:extLst>
          </p:cNvPr>
          <p:cNvSpPr>
            <a:spLocks noGrp="1"/>
          </p:cNvSpPr>
          <p:nvPr>
            <p:ph type="title"/>
          </p:nvPr>
        </p:nvSpPr>
        <p:spPr/>
        <p:txBody>
          <a:bodyPr/>
          <a:lstStyle/>
          <a:p>
            <a:r>
              <a:rPr lang="en-US" dirty="0" err="1"/>
              <a:t>iea</a:t>
            </a:r>
            <a:endParaRPr lang="en-US" dirty="0"/>
          </a:p>
        </p:txBody>
      </p:sp>
      <p:sp>
        <p:nvSpPr>
          <p:cNvPr id="3" name="Content Placeholder 2">
            <a:extLst>
              <a:ext uri="{FF2B5EF4-FFF2-40B4-BE49-F238E27FC236}">
                <a16:creationId xmlns:a16="http://schemas.microsoft.com/office/drawing/2014/main" id="{9BEF9890-8DBB-3423-14A1-40B344BA4C1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82638D1-C37C-7920-7333-18EB2318B3E1}"/>
              </a:ext>
            </a:extLst>
          </p:cNvPr>
          <p:cNvPicPr>
            <a:picLocks noChangeAspect="1"/>
          </p:cNvPicPr>
          <p:nvPr/>
        </p:nvPicPr>
        <p:blipFill>
          <a:blip r:embed="rId2"/>
          <a:stretch>
            <a:fillRect/>
          </a:stretch>
        </p:blipFill>
        <p:spPr>
          <a:xfrm>
            <a:off x="1796306" y="1318769"/>
            <a:ext cx="7401958" cy="6354062"/>
          </a:xfrm>
          <a:prstGeom prst="rect">
            <a:avLst/>
          </a:prstGeom>
        </p:spPr>
      </p:pic>
    </p:spTree>
    <p:extLst>
      <p:ext uri="{BB962C8B-B14F-4D97-AF65-F5344CB8AC3E}">
        <p14:creationId xmlns:p14="http://schemas.microsoft.com/office/powerpoint/2010/main" val="1489882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7568-2148-7D3E-1C29-5D69E5AAC999}"/>
              </a:ext>
            </a:extLst>
          </p:cNvPr>
          <p:cNvSpPr>
            <a:spLocks noGrp="1"/>
          </p:cNvSpPr>
          <p:nvPr>
            <p:ph type="title"/>
          </p:nvPr>
        </p:nvSpPr>
        <p:spPr/>
        <p:txBody>
          <a:bodyPr/>
          <a:lstStyle/>
          <a:p>
            <a:r>
              <a:rPr lang="en-US" dirty="0"/>
              <a:t>Ideas for modelling	</a:t>
            </a:r>
          </a:p>
        </p:txBody>
      </p:sp>
      <p:sp>
        <p:nvSpPr>
          <p:cNvPr id="3" name="Content Placeholder 2">
            <a:extLst>
              <a:ext uri="{FF2B5EF4-FFF2-40B4-BE49-F238E27FC236}">
                <a16:creationId xmlns:a16="http://schemas.microsoft.com/office/drawing/2014/main" id="{8331B587-1C62-6591-299F-FB5C39ECBB57}"/>
              </a:ext>
            </a:extLst>
          </p:cNvPr>
          <p:cNvSpPr>
            <a:spLocks noGrp="1"/>
          </p:cNvSpPr>
          <p:nvPr>
            <p:ph idx="1"/>
          </p:nvPr>
        </p:nvSpPr>
        <p:spPr/>
        <p:txBody>
          <a:bodyPr>
            <a:normAutofit fontScale="55000" lnSpcReduction="20000"/>
          </a:bodyPr>
          <a:lstStyle/>
          <a:p>
            <a:r>
              <a:rPr lang="en-US" dirty="0"/>
              <a:t>Split into 2 kinds:</a:t>
            </a:r>
          </a:p>
          <a:p>
            <a:pPr lvl="1"/>
            <a:r>
              <a:rPr lang="en-US" dirty="0"/>
              <a:t>Ai training and Cryptocurrencies</a:t>
            </a:r>
          </a:p>
          <a:p>
            <a:pPr lvl="2"/>
            <a:r>
              <a:rPr lang="en-US" dirty="0"/>
              <a:t>Based on trends and could be demand response enabled </a:t>
            </a:r>
          </a:p>
          <a:p>
            <a:pPr lvl="2"/>
            <a:r>
              <a:rPr lang="en-US" dirty="0"/>
              <a:t>Note that ai training is only 30% of the energy use associated with ai. 10% more for model development and testing, then 60% for use and inference. So this is really a small amount and not as important to consider?</a:t>
            </a:r>
          </a:p>
          <a:p>
            <a:pPr lvl="1"/>
            <a:r>
              <a:rPr lang="en-US" dirty="0"/>
              <a:t>General Data Center Usage (e.g. google/Netflix)</a:t>
            </a:r>
          </a:p>
          <a:p>
            <a:pPr lvl="2"/>
            <a:r>
              <a:rPr lang="en-US" dirty="0"/>
              <a:t>Majority of demand. Not flexible. </a:t>
            </a:r>
          </a:p>
          <a:p>
            <a:pPr lvl="2"/>
            <a:r>
              <a:rPr lang="en-US" dirty="0"/>
              <a:t>Includes use of ai tools (i.e. inference), but not training of them.</a:t>
            </a:r>
          </a:p>
          <a:p>
            <a:pPr lvl="2"/>
            <a:r>
              <a:rPr lang="en-US" dirty="0"/>
              <a:t>Can be estimated using an estimate of total data use per person </a:t>
            </a:r>
            <a:r>
              <a:rPr lang="en-US" dirty="0" err="1"/>
              <a:t>annuallyand</a:t>
            </a:r>
            <a:r>
              <a:rPr lang="en-US" dirty="0"/>
              <a:t> the amount of data they use, up to a threshold.  &gt; but what about </a:t>
            </a:r>
            <a:r>
              <a:rPr lang="en-US" dirty="0" err="1"/>
              <a:t>organisations</a:t>
            </a:r>
            <a:r>
              <a:rPr lang="en-US" dirty="0"/>
              <a:t>? Surely they would use more? &gt; is commercial use of data related to </a:t>
            </a:r>
            <a:r>
              <a:rPr lang="en-US" dirty="0" err="1"/>
              <a:t>gdp</a:t>
            </a:r>
            <a:r>
              <a:rPr lang="en-US" dirty="0"/>
              <a:t> instead? </a:t>
            </a:r>
          </a:p>
          <a:p>
            <a:pPr lvl="3"/>
            <a:r>
              <a:rPr lang="en-US" dirty="0"/>
              <a:t>Previously we would have accounted for businesses computing as in house </a:t>
            </a:r>
            <a:r>
              <a:rPr lang="en-US" dirty="0" err="1"/>
              <a:t>elec</a:t>
            </a:r>
            <a:r>
              <a:rPr lang="en-US" dirty="0"/>
              <a:t> use, but now with cloud computing, vide conferencing, and ai, we’ll probably see more and more data use from businesses.</a:t>
            </a:r>
          </a:p>
          <a:p>
            <a:r>
              <a:rPr lang="en-US" dirty="0"/>
              <a:t>If we use growth to 2030 from graph in next page, the question becomes, what will happen after 2030. some factors to consider:</a:t>
            </a:r>
          </a:p>
          <a:p>
            <a:pPr lvl="1"/>
            <a:r>
              <a:rPr lang="en-US" dirty="0"/>
              <a:t>Market Saturation</a:t>
            </a:r>
          </a:p>
          <a:p>
            <a:pPr lvl="1"/>
            <a:r>
              <a:rPr lang="en-US" dirty="0"/>
              <a:t>Efficiency gains</a:t>
            </a:r>
          </a:p>
          <a:p>
            <a:pPr lvl="1"/>
            <a:r>
              <a:rPr lang="en-US" dirty="0"/>
              <a:t>New use cases (i.e. 6g which represents the advancement of current technology, </a:t>
            </a:r>
            <a:r>
              <a:rPr lang="en-US" b="1" dirty="0"/>
              <a:t>not</a:t>
            </a:r>
            <a:r>
              <a:rPr lang="en-US" dirty="0"/>
              <a:t> increasing to 6gb of </a:t>
            </a:r>
            <a:r>
              <a:rPr lang="en-US" dirty="0" err="1"/>
              <a:t>capacitlity</a:t>
            </a:r>
            <a:r>
              <a:rPr lang="en-US" dirty="0"/>
              <a:t> or whatever)</a:t>
            </a:r>
          </a:p>
          <a:p>
            <a:pPr lvl="1"/>
            <a:r>
              <a:rPr lang="en-US" i="1" dirty="0"/>
              <a:t>To me it seems like activity continues to increase forever, representing the advancement of technology. Efficiency will continue to improve but with decreasing effectiveness.</a:t>
            </a:r>
          </a:p>
          <a:p>
            <a:pPr lvl="2"/>
            <a:r>
              <a:rPr lang="en-US" i="1" dirty="0"/>
              <a:t>Could try </a:t>
            </a:r>
            <a:r>
              <a:rPr lang="en-US" i="1" dirty="0" err="1"/>
              <a:t>calaculate</a:t>
            </a:r>
            <a:r>
              <a:rPr lang="en-US" i="1" dirty="0"/>
              <a:t> a representation of activity which is based on data requirements for population and then other things </a:t>
            </a:r>
            <a:r>
              <a:rPr lang="en-US" i="1"/>
              <a:t>for services?</a:t>
            </a:r>
            <a:endParaRPr lang="en-US" i="1" dirty="0"/>
          </a:p>
        </p:txBody>
      </p:sp>
    </p:spTree>
    <p:extLst>
      <p:ext uri="{BB962C8B-B14F-4D97-AF65-F5344CB8AC3E}">
        <p14:creationId xmlns:p14="http://schemas.microsoft.com/office/powerpoint/2010/main" val="3841070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0CC09-2FA8-AFAE-1527-A40CF0C423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1A61C9-5D75-BB37-F134-2FE7F6B127B0}"/>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95DB9F7E-42F7-22CC-2201-9D4CA9B5E726}"/>
              </a:ext>
            </a:extLst>
          </p:cNvPr>
          <p:cNvPicPr>
            <a:picLocks noChangeAspect="1"/>
          </p:cNvPicPr>
          <p:nvPr/>
        </p:nvPicPr>
        <p:blipFill>
          <a:blip r:embed="rId2"/>
          <a:stretch>
            <a:fillRect/>
          </a:stretch>
        </p:blipFill>
        <p:spPr>
          <a:xfrm>
            <a:off x="300942" y="520700"/>
            <a:ext cx="11590115" cy="5816600"/>
          </a:xfrm>
          <a:prstGeom prst="rect">
            <a:avLst/>
          </a:prstGeom>
        </p:spPr>
      </p:pic>
    </p:spTree>
    <p:extLst>
      <p:ext uri="{BB962C8B-B14F-4D97-AF65-F5344CB8AC3E}">
        <p14:creationId xmlns:p14="http://schemas.microsoft.com/office/powerpoint/2010/main" val="961741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B2334-5C25-F923-022C-77DFA8BEF24B}"/>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0219F417-282D-8E2F-A9CD-E7D0F4FEA4DE}"/>
              </a:ext>
            </a:extLst>
          </p:cNvPr>
          <p:cNvSpPr>
            <a:spLocks noGrp="1"/>
          </p:cNvSpPr>
          <p:nvPr>
            <p:ph idx="1"/>
          </p:nvPr>
        </p:nvSpPr>
        <p:spPr/>
        <p:txBody>
          <a:bodyPr>
            <a:normAutofit/>
          </a:bodyPr>
          <a:lstStyle/>
          <a:p>
            <a:pPr marL="0" indent="0" algn="l">
              <a:buNone/>
            </a:pPr>
            <a:r>
              <a:rPr lang="en-US" sz="1800" b="0" i="0" u="none" strike="noStrike" baseline="0" dirty="0">
                <a:solidFill>
                  <a:srgbClr val="32475A"/>
                </a:solidFill>
                <a:latin typeface="Calibri" panose="020F0502020204030204" pitchFamily="34" charset="0"/>
              </a:rPr>
              <a:t>Data centers favor sites where internet connections are strong; where electricity prices, land costs, and disruptive events are low; where skilled labor is available; near population centers and users; and where the centers can develop backup power to ensure power supply (usually natural gas or diesel generators).</a:t>
            </a:r>
          </a:p>
          <a:p>
            <a:pPr marL="0" indent="0" algn="l">
              <a:buNone/>
            </a:pPr>
            <a:endParaRPr lang="en-US" sz="1800" b="1" dirty="0">
              <a:solidFill>
                <a:srgbClr val="32475A"/>
              </a:solidFill>
              <a:latin typeface="Calibri" panose="020F0502020204030204" pitchFamily="34" charset="0"/>
            </a:endParaRPr>
          </a:p>
          <a:p>
            <a:pPr marL="0" indent="0">
              <a:buNone/>
            </a:pPr>
            <a:r>
              <a:rPr lang="en-US" sz="1800" b="1" dirty="0">
                <a:solidFill>
                  <a:srgbClr val="32475A"/>
                </a:solidFill>
                <a:latin typeface="Calibri" panose="020F0502020204030204" pitchFamily="34" charset="0"/>
              </a:rPr>
              <a:t>Key questions:</a:t>
            </a:r>
          </a:p>
          <a:p>
            <a:pPr marL="0" indent="0" algn="l">
              <a:buNone/>
            </a:pPr>
            <a:r>
              <a:rPr lang="en-US" sz="1800" b="0" i="0" u="none" strike="noStrike" baseline="0" dirty="0">
                <a:solidFill>
                  <a:srgbClr val="4D4D4F"/>
                </a:solidFill>
                <a:latin typeface="Calibri" panose="020F0502020204030204" pitchFamily="34" charset="0"/>
              </a:rPr>
              <a:t>As the number and size of data centers expand to support continued growth in data processing, internet traffic, and rapid expansion in artificial intelligence (AI) applications, some critical questions emerge:</a:t>
            </a:r>
          </a:p>
          <a:p>
            <a:r>
              <a:rPr lang="en-US" sz="1800" b="0" i="0" u="none" strike="noStrike" baseline="0" dirty="0">
                <a:solidFill>
                  <a:srgbClr val="32475A"/>
                </a:solidFill>
                <a:latin typeface="Calibri" panose="020F0502020204030204" pitchFamily="34" charset="0"/>
              </a:rPr>
              <a:t>How rapidly can we expect data centers to expand, and how does the rapid growth in AI change their power demands?</a:t>
            </a:r>
          </a:p>
          <a:p>
            <a:r>
              <a:rPr lang="en-US" sz="1800" b="0" i="0" u="none" strike="noStrike" baseline="0" dirty="0">
                <a:solidFill>
                  <a:srgbClr val="32475A"/>
                </a:solidFill>
                <a:latin typeface="Calibri" panose="020F0502020204030204" pitchFamily="34" charset="0"/>
              </a:rPr>
              <a:t>What is the impact of these developments on electric load and resource adequacy?</a:t>
            </a:r>
          </a:p>
          <a:p>
            <a:r>
              <a:rPr lang="en-US" sz="1800" b="0" i="0" u="none" strike="noStrike" baseline="0" dirty="0">
                <a:solidFill>
                  <a:srgbClr val="32475A"/>
                </a:solidFill>
                <a:latin typeface="Calibri" panose="020F0502020204030204" pitchFamily="34" charset="0"/>
              </a:rPr>
              <a:t>What implications do these trends have for future electricity infrastructure planning?</a:t>
            </a:r>
          </a:p>
          <a:p>
            <a:r>
              <a:rPr lang="en-US" sz="1800" b="0" i="0" u="none" strike="noStrike" baseline="0" dirty="0">
                <a:solidFill>
                  <a:srgbClr val="32475A"/>
                </a:solidFill>
                <a:latin typeface="Calibri" panose="020F0502020204030204" pitchFamily="34" charset="0"/>
              </a:rPr>
              <a:t>How can the data center and electric utility industries work together to support rapid data center expansion?</a:t>
            </a:r>
            <a:endParaRPr lang="en-US" dirty="0"/>
          </a:p>
        </p:txBody>
      </p:sp>
    </p:spTree>
    <p:extLst>
      <p:ext uri="{BB962C8B-B14F-4D97-AF65-F5344CB8AC3E}">
        <p14:creationId xmlns:p14="http://schemas.microsoft.com/office/powerpoint/2010/main" val="4123399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13E81-27A4-80E1-1993-C9A1BC0C964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49B3042-D623-1F98-54C3-F1DF4202ECCD}"/>
              </a:ext>
            </a:extLst>
          </p:cNvPr>
          <p:cNvSpPr>
            <a:spLocks noGrp="1"/>
          </p:cNvSpPr>
          <p:nvPr>
            <p:ph idx="1"/>
          </p:nvPr>
        </p:nvSpPr>
        <p:spPr>
          <a:xfrm>
            <a:off x="1115568" y="5348286"/>
            <a:ext cx="8811768" cy="4856418"/>
          </a:xfrm>
        </p:spPr>
        <p:txBody>
          <a:bodyPr>
            <a:normAutofit fontScale="47500" lnSpcReduction="20000"/>
          </a:bodyPr>
          <a:lstStyle/>
          <a:p>
            <a:r>
              <a:rPr lang="en-US" b="1" dirty="0"/>
              <a:t>Data Center Intensity Improvement Overview</a:t>
            </a:r>
            <a:endParaRPr lang="en-US" dirty="0"/>
          </a:p>
          <a:p>
            <a:r>
              <a:rPr lang="en-US" dirty="0"/>
              <a:t>Recent data from the Uptime Institute highlights an average annual improvement rate of 1–2% in data center energy efficiency, as measured by the Power Usage Effectiveness (PUE) metric. In 2022, the average PUE was reported at 1.55, reflecting a modest decrease in energy intensity across the industry. However, progress in efficiency has slowed in recent years.</a:t>
            </a:r>
          </a:p>
          <a:p>
            <a:r>
              <a:rPr lang="en-US" b="1" dirty="0"/>
              <a:t>Key Points:</a:t>
            </a:r>
          </a:p>
          <a:p>
            <a:pPr>
              <a:buFont typeface="+mj-lt"/>
              <a:buAutoNum type="arabicPeriod"/>
            </a:pPr>
            <a:r>
              <a:rPr lang="en-US" b="1" dirty="0"/>
              <a:t>PUE as a Metric</a:t>
            </a:r>
            <a:r>
              <a:rPr lang="en-US" dirty="0"/>
              <a:t>:</a:t>
            </a:r>
          </a:p>
          <a:p>
            <a:pPr marL="742950" lvl="1" indent="-285750">
              <a:buFont typeface="+mj-lt"/>
              <a:buAutoNum type="arabicPeriod"/>
            </a:pPr>
            <a:r>
              <a:rPr lang="en-US" dirty="0"/>
              <a:t>Power Usage Effectiveness (PUE) is the primary measure of data center efficiency.</a:t>
            </a:r>
          </a:p>
          <a:p>
            <a:pPr marL="742950" lvl="1" indent="-285750">
              <a:buFont typeface="+mj-lt"/>
              <a:buAutoNum type="arabicPeriod"/>
            </a:pPr>
            <a:r>
              <a:rPr lang="en-US" dirty="0"/>
              <a:t>It is calculated by dividing the total power consumed by a data center by the power used specifically by IT equipment.</a:t>
            </a:r>
          </a:p>
          <a:p>
            <a:pPr>
              <a:buFont typeface="+mj-lt"/>
              <a:buAutoNum type="arabicPeriod"/>
            </a:pPr>
            <a:r>
              <a:rPr lang="en-US" b="1" dirty="0"/>
              <a:t>Industry Average</a:t>
            </a:r>
            <a:r>
              <a:rPr lang="en-US" dirty="0"/>
              <a:t>:</a:t>
            </a:r>
          </a:p>
          <a:p>
            <a:pPr marL="742950" lvl="1" indent="-285750">
              <a:buFont typeface="+mj-lt"/>
              <a:buAutoNum type="arabicPeriod"/>
            </a:pPr>
            <a:r>
              <a:rPr lang="en-US" dirty="0"/>
              <a:t>The average PUE in 2022, according to the Uptime Institute, was 1.55.</a:t>
            </a:r>
          </a:p>
          <a:p>
            <a:pPr>
              <a:buFont typeface="+mj-lt"/>
              <a:buAutoNum type="arabicPeriod"/>
            </a:pPr>
            <a:r>
              <a:rPr lang="en-US" b="1" dirty="0"/>
              <a:t>Annual Improvement Trends</a:t>
            </a:r>
            <a:r>
              <a:rPr lang="en-US" dirty="0"/>
              <a:t>:</a:t>
            </a:r>
          </a:p>
          <a:p>
            <a:pPr marL="742950" lvl="1" indent="-285750">
              <a:buFont typeface="+mj-lt"/>
              <a:buAutoNum type="arabicPeriod"/>
            </a:pPr>
            <a:r>
              <a:rPr lang="en-US" dirty="0"/>
              <a:t>While there is ongoing improvement, the annual PUE reduction rate remains low, with only minor gains observed in recent years.</a:t>
            </a:r>
          </a:p>
          <a:p>
            <a:r>
              <a:rPr lang="en-US" b="1" dirty="0"/>
              <a:t>Factors Influencing Efficiency Improvements:</a:t>
            </a:r>
          </a:p>
          <a:p>
            <a:pPr>
              <a:buFont typeface="+mj-lt"/>
              <a:buAutoNum type="arabicPeriod"/>
            </a:pPr>
            <a:r>
              <a:rPr lang="en-US" b="1" dirty="0"/>
              <a:t>Technological Advancements</a:t>
            </a:r>
            <a:r>
              <a:rPr lang="en-US" dirty="0"/>
              <a:t>:</a:t>
            </a:r>
          </a:p>
          <a:p>
            <a:pPr marL="742950" lvl="1" indent="-285750">
              <a:buFont typeface="+mj-lt"/>
              <a:buAutoNum type="arabicPeriod"/>
            </a:pPr>
            <a:r>
              <a:rPr lang="en-US" dirty="0"/>
              <a:t>Innovations in cooling systems, efficient server designs, and advanced power management technologies can improve PUE significantly.</a:t>
            </a:r>
          </a:p>
          <a:p>
            <a:pPr>
              <a:buFont typeface="+mj-lt"/>
              <a:buAutoNum type="arabicPeriod"/>
            </a:pPr>
            <a:r>
              <a:rPr lang="en-US" b="1" dirty="0"/>
              <a:t>Operational Practices</a:t>
            </a:r>
            <a:r>
              <a:rPr lang="en-US" dirty="0"/>
              <a:t>:</a:t>
            </a:r>
          </a:p>
          <a:p>
            <a:pPr marL="742950" lvl="1" indent="-285750">
              <a:buFont typeface="+mj-lt"/>
              <a:buAutoNum type="arabicPeriod"/>
            </a:pPr>
            <a:r>
              <a:rPr lang="en-US" dirty="0"/>
              <a:t>Enhanced operational strategies, including optimized load balancing and regular maintenance, contribute to efficiency gains.</a:t>
            </a:r>
          </a:p>
          <a:p>
            <a:pPr>
              <a:buFont typeface="+mj-lt"/>
              <a:buAutoNum type="arabicPeriod"/>
            </a:pPr>
            <a:r>
              <a:rPr lang="en-US" b="1" dirty="0"/>
              <a:t>Regulatory Pressures</a:t>
            </a:r>
            <a:r>
              <a:rPr lang="en-US" dirty="0"/>
              <a:t>:</a:t>
            </a:r>
          </a:p>
          <a:p>
            <a:pPr marL="742950" lvl="1" indent="-285750">
              <a:buFont typeface="+mj-lt"/>
              <a:buAutoNum type="arabicPeriod"/>
            </a:pPr>
            <a:r>
              <a:rPr lang="en-US" dirty="0"/>
              <a:t>Increasing environmental regulations are encouraging data center operators to prioritize energy efficiency.</a:t>
            </a:r>
          </a:p>
          <a:p>
            <a:pPr algn="l" fontAlgn="ctr">
              <a:spcAft>
                <a:spcPts val="1500"/>
              </a:spcAft>
            </a:pPr>
            <a:endParaRPr lang="en-US" b="0" i="0" dirty="0">
              <a:effectLst/>
              <a:latin typeface="Google Sans"/>
            </a:endParaRPr>
          </a:p>
        </p:txBody>
      </p:sp>
      <p:pic>
        <p:nvPicPr>
          <p:cNvPr id="5" name="Picture 4">
            <a:extLst>
              <a:ext uri="{FF2B5EF4-FFF2-40B4-BE49-F238E27FC236}">
                <a16:creationId xmlns:a16="http://schemas.microsoft.com/office/drawing/2014/main" id="{0AF567B8-3EFB-B6C2-0774-76D738682D09}"/>
              </a:ext>
            </a:extLst>
          </p:cNvPr>
          <p:cNvPicPr>
            <a:picLocks noChangeAspect="1"/>
          </p:cNvPicPr>
          <p:nvPr/>
        </p:nvPicPr>
        <p:blipFill>
          <a:blip r:embed="rId2"/>
          <a:stretch>
            <a:fillRect/>
          </a:stretch>
        </p:blipFill>
        <p:spPr>
          <a:xfrm>
            <a:off x="6330956" y="1509714"/>
            <a:ext cx="6267772" cy="3556183"/>
          </a:xfrm>
          <a:prstGeom prst="rect">
            <a:avLst/>
          </a:prstGeom>
        </p:spPr>
      </p:pic>
      <p:pic>
        <p:nvPicPr>
          <p:cNvPr id="7" name="Picture 6">
            <a:extLst>
              <a:ext uri="{FF2B5EF4-FFF2-40B4-BE49-F238E27FC236}">
                <a16:creationId xmlns:a16="http://schemas.microsoft.com/office/drawing/2014/main" id="{43E7A0B5-C306-796B-7831-BCE0DC7A3B19}"/>
              </a:ext>
            </a:extLst>
          </p:cNvPr>
          <p:cNvPicPr>
            <a:picLocks noChangeAspect="1"/>
          </p:cNvPicPr>
          <p:nvPr/>
        </p:nvPicPr>
        <p:blipFill>
          <a:blip r:embed="rId3"/>
          <a:stretch>
            <a:fillRect/>
          </a:stretch>
        </p:blipFill>
        <p:spPr>
          <a:xfrm>
            <a:off x="231102" y="1676310"/>
            <a:ext cx="6064562" cy="3505380"/>
          </a:xfrm>
          <a:prstGeom prst="rect">
            <a:avLst/>
          </a:prstGeom>
        </p:spPr>
      </p:pic>
    </p:spTree>
    <p:extLst>
      <p:ext uri="{BB962C8B-B14F-4D97-AF65-F5344CB8AC3E}">
        <p14:creationId xmlns:p14="http://schemas.microsoft.com/office/powerpoint/2010/main" val="581788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623B1-D293-9986-FCB4-6584B0BCED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5C8F5D6-4E99-506C-6F48-1E9578D8F4B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6A0BB18-30BA-4170-2DAB-C5AF93D58101}"/>
              </a:ext>
            </a:extLst>
          </p:cNvPr>
          <p:cNvPicPr>
            <a:picLocks noChangeAspect="1"/>
          </p:cNvPicPr>
          <p:nvPr/>
        </p:nvPicPr>
        <p:blipFill>
          <a:blip r:embed="rId2"/>
          <a:stretch>
            <a:fillRect/>
          </a:stretch>
        </p:blipFill>
        <p:spPr>
          <a:xfrm>
            <a:off x="2171375" y="1504851"/>
            <a:ext cx="7702946" cy="3848298"/>
          </a:xfrm>
          <a:prstGeom prst="rect">
            <a:avLst/>
          </a:prstGeom>
        </p:spPr>
      </p:pic>
    </p:spTree>
    <p:extLst>
      <p:ext uri="{BB962C8B-B14F-4D97-AF65-F5344CB8AC3E}">
        <p14:creationId xmlns:p14="http://schemas.microsoft.com/office/powerpoint/2010/main" val="992157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326B0-2FCC-074C-17C9-01B5AEAFEC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A70B87-F353-A461-DF15-7BD370F348BB}"/>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21AE67CF-FE6C-0A3D-771E-2D7E044767FD}"/>
              </a:ext>
            </a:extLst>
          </p:cNvPr>
          <p:cNvPicPr>
            <a:picLocks noChangeAspect="1"/>
          </p:cNvPicPr>
          <p:nvPr/>
        </p:nvPicPr>
        <p:blipFill>
          <a:blip r:embed="rId2"/>
          <a:stretch>
            <a:fillRect/>
          </a:stretch>
        </p:blipFill>
        <p:spPr>
          <a:xfrm>
            <a:off x="2752344" y="0"/>
            <a:ext cx="6052698" cy="6628078"/>
          </a:xfrm>
          <a:prstGeom prst="rect">
            <a:avLst/>
          </a:prstGeom>
        </p:spPr>
      </p:pic>
    </p:spTree>
    <p:extLst>
      <p:ext uri="{BB962C8B-B14F-4D97-AF65-F5344CB8AC3E}">
        <p14:creationId xmlns:p14="http://schemas.microsoft.com/office/powerpoint/2010/main" val="2099816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3FF67-4D94-CD26-83ED-037D74C420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38B52D2-145C-2662-B908-A1D1B87097AE}"/>
              </a:ext>
            </a:extLst>
          </p:cNvPr>
          <p:cNvSpPr>
            <a:spLocks noGrp="1"/>
          </p:cNvSpPr>
          <p:nvPr>
            <p:ph idx="1"/>
          </p:nvPr>
        </p:nvSpPr>
        <p:spPr/>
        <p:txBody>
          <a:bodyPr/>
          <a:lstStyle/>
          <a:p>
            <a:r>
              <a:rPr lang="en-US" dirty="0">
                <a:hlinkClick r:id="rId2"/>
              </a:rPr>
              <a:t>https://www.cbre.com/insights/reports/global-data-center-trends-2023</a:t>
            </a:r>
            <a:r>
              <a:rPr lang="en-US" dirty="0"/>
              <a:t> - this report had a lot of info including a summary of current states of many </a:t>
            </a:r>
            <a:r>
              <a:rPr lang="en-US" dirty="0" err="1"/>
              <a:t>asia</a:t>
            </a:r>
            <a:r>
              <a:rPr lang="en-US" dirty="0"/>
              <a:t> pacific nations with data </a:t>
            </a:r>
            <a:r>
              <a:rPr lang="en-US" dirty="0" err="1"/>
              <a:t>centres</a:t>
            </a:r>
            <a:endParaRPr lang="en-US" dirty="0"/>
          </a:p>
        </p:txBody>
      </p:sp>
      <p:pic>
        <p:nvPicPr>
          <p:cNvPr id="5" name="Picture 4" descr="https://www.cbre.com/insights/reports/global-data-center-trends-2023">
            <a:extLst>
              <a:ext uri="{FF2B5EF4-FFF2-40B4-BE49-F238E27FC236}">
                <a16:creationId xmlns:a16="http://schemas.microsoft.com/office/drawing/2014/main" id="{81082988-3214-78B3-9253-3F9A2DF3307E}"/>
              </a:ext>
            </a:extLst>
          </p:cNvPr>
          <p:cNvPicPr>
            <a:picLocks noChangeAspect="1"/>
          </p:cNvPicPr>
          <p:nvPr/>
        </p:nvPicPr>
        <p:blipFill>
          <a:blip r:embed="rId3"/>
          <a:stretch>
            <a:fillRect/>
          </a:stretch>
        </p:blipFill>
        <p:spPr>
          <a:xfrm>
            <a:off x="1440336" y="3429000"/>
            <a:ext cx="8472691" cy="6858000"/>
          </a:xfrm>
          <a:prstGeom prst="rect">
            <a:avLst/>
          </a:prstGeom>
        </p:spPr>
      </p:pic>
    </p:spTree>
    <p:extLst>
      <p:ext uri="{BB962C8B-B14F-4D97-AF65-F5344CB8AC3E}">
        <p14:creationId xmlns:p14="http://schemas.microsoft.com/office/powerpoint/2010/main" val="506651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6888-74B0-B333-541D-8C3B068A2E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0281FF-26E0-489C-F670-741A923EA6F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76A6D77-1F3B-AD07-BD71-A1369CB86697}"/>
              </a:ext>
            </a:extLst>
          </p:cNvPr>
          <p:cNvPicPr>
            <a:picLocks noChangeAspect="1"/>
          </p:cNvPicPr>
          <p:nvPr/>
        </p:nvPicPr>
        <p:blipFill>
          <a:blip r:embed="rId2"/>
          <a:stretch>
            <a:fillRect/>
          </a:stretch>
        </p:blipFill>
        <p:spPr>
          <a:xfrm>
            <a:off x="1699599" y="109074"/>
            <a:ext cx="8792802" cy="6639852"/>
          </a:xfrm>
          <a:prstGeom prst="rect">
            <a:avLst/>
          </a:prstGeom>
        </p:spPr>
      </p:pic>
    </p:spTree>
    <p:extLst>
      <p:ext uri="{BB962C8B-B14F-4D97-AF65-F5344CB8AC3E}">
        <p14:creationId xmlns:p14="http://schemas.microsoft.com/office/powerpoint/2010/main" val="1015549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13A8D-AC30-39EA-BC69-A89477C0B5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5301D8-D0AD-C5C1-BB32-1FF0193858E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462223E-CAFC-0E43-3F44-82B82473FC4F}"/>
              </a:ext>
            </a:extLst>
          </p:cNvPr>
          <p:cNvPicPr>
            <a:picLocks noChangeAspect="1"/>
          </p:cNvPicPr>
          <p:nvPr/>
        </p:nvPicPr>
        <p:blipFill>
          <a:blip r:embed="rId2"/>
          <a:stretch>
            <a:fillRect/>
          </a:stretch>
        </p:blipFill>
        <p:spPr>
          <a:xfrm>
            <a:off x="93376" y="0"/>
            <a:ext cx="6633148" cy="6858000"/>
          </a:xfrm>
          <a:prstGeom prst="rect">
            <a:avLst/>
          </a:prstGeom>
        </p:spPr>
      </p:pic>
      <p:sp>
        <p:nvSpPr>
          <p:cNvPr id="4" name="TextBox 3">
            <a:extLst>
              <a:ext uri="{FF2B5EF4-FFF2-40B4-BE49-F238E27FC236}">
                <a16:creationId xmlns:a16="http://schemas.microsoft.com/office/drawing/2014/main" id="{C5D73D82-0AB5-29DB-5897-B5D68D15CD7A}"/>
              </a:ext>
            </a:extLst>
          </p:cNvPr>
          <p:cNvSpPr txBox="1"/>
          <p:nvPr/>
        </p:nvSpPr>
        <p:spPr>
          <a:xfrm>
            <a:off x="3055707" y="3539629"/>
            <a:ext cx="1924050" cy="923330"/>
          </a:xfrm>
          <a:prstGeom prst="rect">
            <a:avLst/>
          </a:prstGeom>
          <a:noFill/>
        </p:spPr>
        <p:txBody>
          <a:bodyPr wrap="square" rtlCol="0">
            <a:spAutoFit/>
          </a:bodyPr>
          <a:lstStyle/>
          <a:p>
            <a:r>
              <a:rPr lang="en-US" dirty="0"/>
              <a:t>Updated version of that chart: ~1000twh in 2030</a:t>
            </a:r>
          </a:p>
        </p:txBody>
      </p:sp>
      <p:pic>
        <p:nvPicPr>
          <p:cNvPr id="7" name="Picture 6">
            <a:extLst>
              <a:ext uri="{FF2B5EF4-FFF2-40B4-BE49-F238E27FC236}">
                <a16:creationId xmlns:a16="http://schemas.microsoft.com/office/drawing/2014/main" id="{DAD3A2C1-C0BC-3873-1ED3-9D1846B43764}"/>
              </a:ext>
            </a:extLst>
          </p:cNvPr>
          <p:cNvPicPr>
            <a:picLocks noChangeAspect="1"/>
          </p:cNvPicPr>
          <p:nvPr/>
        </p:nvPicPr>
        <p:blipFill>
          <a:blip r:embed="rId3"/>
          <a:stretch>
            <a:fillRect/>
          </a:stretch>
        </p:blipFill>
        <p:spPr>
          <a:xfrm>
            <a:off x="6356056" y="190500"/>
            <a:ext cx="6947487" cy="6858000"/>
          </a:xfrm>
          <a:prstGeom prst="rect">
            <a:avLst/>
          </a:prstGeom>
        </p:spPr>
      </p:pic>
      <p:pic>
        <p:nvPicPr>
          <p:cNvPr id="9" name="Picture 8">
            <a:extLst>
              <a:ext uri="{FF2B5EF4-FFF2-40B4-BE49-F238E27FC236}">
                <a16:creationId xmlns:a16="http://schemas.microsoft.com/office/drawing/2014/main" id="{88429030-15A7-549B-FF85-0694C1186388}"/>
              </a:ext>
            </a:extLst>
          </p:cNvPr>
          <p:cNvPicPr>
            <a:picLocks noChangeAspect="1"/>
          </p:cNvPicPr>
          <p:nvPr/>
        </p:nvPicPr>
        <p:blipFill>
          <a:blip r:embed="rId4"/>
          <a:stretch>
            <a:fillRect/>
          </a:stretch>
        </p:blipFill>
        <p:spPr>
          <a:xfrm>
            <a:off x="6461474" y="6992937"/>
            <a:ext cx="6842069" cy="6858000"/>
          </a:xfrm>
          <a:prstGeom prst="rect">
            <a:avLst/>
          </a:prstGeom>
        </p:spPr>
      </p:pic>
    </p:spTree>
    <p:extLst>
      <p:ext uri="{BB962C8B-B14F-4D97-AF65-F5344CB8AC3E}">
        <p14:creationId xmlns:p14="http://schemas.microsoft.com/office/powerpoint/2010/main" val="2340135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1377F-C985-DA4B-6AF6-B097A015AEDF}"/>
              </a:ext>
            </a:extLst>
          </p:cNvPr>
          <p:cNvSpPr>
            <a:spLocks noGrp="1"/>
          </p:cNvSpPr>
          <p:nvPr>
            <p:ph type="title"/>
          </p:nvPr>
        </p:nvSpPr>
        <p:spPr/>
        <p:txBody>
          <a:bodyPr/>
          <a:lstStyle/>
          <a:p>
            <a:endParaRPr lang="en-US"/>
          </a:p>
        </p:txBody>
      </p:sp>
      <p:pic>
        <p:nvPicPr>
          <p:cNvPr id="1026" name="Picture 2" descr="https://www.ft.com/content/4d8ab5e8-a7a6-4850-a631-5e9e2a4c13bb">
            <a:extLst>
              <a:ext uri="{FF2B5EF4-FFF2-40B4-BE49-F238E27FC236}">
                <a16:creationId xmlns:a16="http://schemas.microsoft.com/office/drawing/2014/main" id="{CDBCBA69-4A29-A2A2-54F9-CA868A96D58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8195" y="2205579"/>
            <a:ext cx="4267570" cy="30482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ft.com/content/49f6b682-311b-4ab1-b6bc-2ec8e1feec0b">
            <a:extLst>
              <a:ext uri="{FF2B5EF4-FFF2-40B4-BE49-F238E27FC236}">
                <a16:creationId xmlns:a16="http://schemas.microsoft.com/office/drawing/2014/main" id="{C44DD40F-8F64-83A6-86FE-94576CE626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792" y="1865745"/>
            <a:ext cx="4743337" cy="3388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510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B48C0-714B-AC2E-02FD-157EDC2B7C0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5EB037-D0B4-FF45-A45E-87EE3257FD1B}"/>
              </a:ext>
            </a:extLst>
          </p:cNvPr>
          <p:cNvSpPr>
            <a:spLocks noGrp="1"/>
          </p:cNvSpPr>
          <p:nvPr>
            <p:ph idx="1"/>
          </p:nvPr>
        </p:nvSpPr>
        <p:spPr>
          <a:xfrm>
            <a:off x="838200" y="1825625"/>
            <a:ext cx="2381250" cy="4351338"/>
          </a:xfrm>
        </p:spPr>
        <p:txBody>
          <a:bodyPr/>
          <a:lstStyle/>
          <a:p>
            <a:r>
              <a:rPr lang="en-US" dirty="0"/>
              <a:t>https://www.iea.org/commentaries/what-the-data-centre-and-ai-boom-could-mean-for-the-energy-sector</a:t>
            </a:r>
          </a:p>
        </p:txBody>
      </p:sp>
      <p:pic>
        <p:nvPicPr>
          <p:cNvPr id="5" name="Picture 4">
            <a:extLst>
              <a:ext uri="{FF2B5EF4-FFF2-40B4-BE49-F238E27FC236}">
                <a16:creationId xmlns:a16="http://schemas.microsoft.com/office/drawing/2014/main" id="{B3E03F61-F48A-2374-B4A2-C521F4CA145C}"/>
              </a:ext>
            </a:extLst>
          </p:cNvPr>
          <p:cNvPicPr>
            <a:picLocks noChangeAspect="1"/>
          </p:cNvPicPr>
          <p:nvPr/>
        </p:nvPicPr>
        <p:blipFill>
          <a:blip r:embed="rId2"/>
          <a:stretch>
            <a:fillRect/>
          </a:stretch>
        </p:blipFill>
        <p:spPr>
          <a:xfrm>
            <a:off x="2904679" y="271022"/>
            <a:ext cx="6382641" cy="6315956"/>
          </a:xfrm>
          <a:prstGeom prst="rect">
            <a:avLst/>
          </a:prstGeom>
        </p:spPr>
      </p:pic>
    </p:spTree>
    <p:extLst>
      <p:ext uri="{BB962C8B-B14F-4D97-AF65-F5344CB8AC3E}">
        <p14:creationId xmlns:p14="http://schemas.microsoft.com/office/powerpoint/2010/main" val="3221208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65C6F-C18B-E4B2-0CF4-3030A95A8C1B}"/>
              </a:ext>
            </a:extLst>
          </p:cNvPr>
          <p:cNvSpPr>
            <a:spLocks noGrp="1"/>
          </p:cNvSpPr>
          <p:nvPr>
            <p:ph type="title"/>
          </p:nvPr>
        </p:nvSpPr>
        <p:spPr/>
        <p:txBody>
          <a:bodyPr/>
          <a:lstStyle/>
          <a:p>
            <a:r>
              <a:rPr lang="en-US" dirty="0"/>
              <a:t>Conversion factors</a:t>
            </a:r>
          </a:p>
        </p:txBody>
      </p:sp>
      <p:sp>
        <p:nvSpPr>
          <p:cNvPr id="3" name="Content Placeholder 2">
            <a:extLst>
              <a:ext uri="{FF2B5EF4-FFF2-40B4-BE49-F238E27FC236}">
                <a16:creationId xmlns:a16="http://schemas.microsoft.com/office/drawing/2014/main" id="{A6DC7F77-1D92-F8BC-16CC-7FFF950F4A17}"/>
              </a:ext>
            </a:extLst>
          </p:cNvPr>
          <p:cNvSpPr>
            <a:spLocks noGrp="1"/>
          </p:cNvSpPr>
          <p:nvPr>
            <p:ph idx="1"/>
          </p:nvPr>
        </p:nvSpPr>
        <p:spPr/>
        <p:txBody>
          <a:bodyPr>
            <a:normAutofit fontScale="85000" lnSpcReduction="20000"/>
          </a:bodyPr>
          <a:lstStyle/>
          <a:p>
            <a:r>
              <a:rPr lang="en-US" dirty="0"/>
              <a:t>1 /8760 – </a:t>
            </a:r>
            <a:r>
              <a:rPr lang="en-US" dirty="0" err="1"/>
              <a:t>mwh</a:t>
            </a:r>
            <a:r>
              <a:rPr lang="en-US" dirty="0"/>
              <a:t> to mw</a:t>
            </a:r>
          </a:p>
          <a:p>
            <a:r>
              <a:rPr lang="en-US" dirty="0"/>
              <a:t>1*8760 – mw to </a:t>
            </a:r>
            <a:r>
              <a:rPr lang="en-US" dirty="0" err="1"/>
              <a:t>mwh</a:t>
            </a:r>
            <a:endParaRPr lang="en-US" dirty="0"/>
          </a:p>
          <a:p>
            <a:r>
              <a:rPr lang="en-US" dirty="0" err="1"/>
              <a:t>Mwh</a:t>
            </a:r>
            <a:r>
              <a:rPr lang="en-US" dirty="0"/>
              <a:t> to </a:t>
            </a:r>
            <a:r>
              <a:rPr lang="en-US" dirty="0" err="1"/>
              <a:t>twh</a:t>
            </a:r>
            <a:r>
              <a:rPr lang="en-US" dirty="0"/>
              <a:t> = 1/1e6</a:t>
            </a:r>
          </a:p>
          <a:p>
            <a:r>
              <a:rPr lang="en-US" dirty="0"/>
              <a:t>Mw to </a:t>
            </a:r>
            <a:r>
              <a:rPr lang="en-US" dirty="0" err="1"/>
              <a:t>twh</a:t>
            </a:r>
            <a:r>
              <a:rPr lang="en-US" dirty="0"/>
              <a:t> = 1*0.00876 , </a:t>
            </a:r>
            <a:r>
              <a:rPr lang="en-US" dirty="0" err="1"/>
              <a:t>gw</a:t>
            </a:r>
            <a:r>
              <a:rPr lang="en-US" dirty="0"/>
              <a:t> to </a:t>
            </a:r>
            <a:r>
              <a:rPr lang="en-US" dirty="0" err="1"/>
              <a:t>twh</a:t>
            </a:r>
            <a:r>
              <a:rPr lang="en-US" dirty="0"/>
              <a:t> = 1*8.76</a:t>
            </a:r>
          </a:p>
          <a:p>
            <a:r>
              <a:rPr lang="en-US" dirty="0" err="1"/>
              <a:t>Twh</a:t>
            </a:r>
            <a:r>
              <a:rPr lang="en-US" dirty="0"/>
              <a:t> to mw = 1/0.00876</a:t>
            </a:r>
          </a:p>
          <a:p>
            <a:pPr lvl="1"/>
            <a:r>
              <a:rPr lang="en-US" dirty="0"/>
              <a:t>To produce 1 TWh of energy in a year, you would need 114.155 MW of continuous power. (</a:t>
            </a:r>
            <a:r>
              <a:rPr lang="en-US" dirty="0" err="1"/>
              <a:t>theres</a:t>
            </a:r>
            <a:r>
              <a:rPr lang="en-US" dirty="0"/>
              <a:t> 8760 hours in a year, so mw to </a:t>
            </a:r>
            <a:r>
              <a:rPr lang="en-US" dirty="0" err="1"/>
              <a:t>mwh</a:t>
            </a:r>
            <a:r>
              <a:rPr lang="en-US" dirty="0"/>
              <a:t> is just 1mw*8760h)</a:t>
            </a:r>
          </a:p>
          <a:p>
            <a:r>
              <a:rPr lang="en-US" dirty="0"/>
              <a:t>1*3.6 – </a:t>
            </a:r>
            <a:r>
              <a:rPr lang="en-US" dirty="0" err="1"/>
              <a:t>twh</a:t>
            </a:r>
            <a:r>
              <a:rPr lang="en-US" dirty="0"/>
              <a:t> to </a:t>
            </a:r>
            <a:r>
              <a:rPr lang="en-US" dirty="0" err="1"/>
              <a:t>pj</a:t>
            </a:r>
            <a:r>
              <a:rPr lang="en-US" dirty="0"/>
              <a:t> (1 </a:t>
            </a:r>
            <a:r>
              <a:rPr lang="en-US" dirty="0" err="1"/>
              <a:t>twh</a:t>
            </a:r>
            <a:r>
              <a:rPr lang="en-US" dirty="0"/>
              <a:t> is 3.6 </a:t>
            </a:r>
            <a:r>
              <a:rPr lang="en-US" dirty="0" err="1"/>
              <a:t>pj</a:t>
            </a:r>
            <a:r>
              <a:rPr lang="en-US" dirty="0"/>
              <a:t>)</a:t>
            </a:r>
          </a:p>
          <a:p>
            <a:r>
              <a:rPr lang="en-US" dirty="0"/>
              <a:t>Mw to PJ = 1/31.709 (or 1* 0.031536)</a:t>
            </a:r>
          </a:p>
          <a:p>
            <a:r>
              <a:rPr lang="en-US" dirty="0" err="1"/>
              <a:t>Pj</a:t>
            </a:r>
            <a:r>
              <a:rPr lang="en-US" dirty="0"/>
              <a:t> to mw = 1*31.709</a:t>
            </a:r>
          </a:p>
          <a:p>
            <a:pPr lvl="1"/>
            <a:r>
              <a:rPr lang="en-US" sz="2800" dirty="0"/>
              <a:t>To produce 1 </a:t>
            </a:r>
            <a:r>
              <a:rPr lang="en-US" sz="2800" dirty="0" err="1"/>
              <a:t>pj</a:t>
            </a:r>
            <a:r>
              <a:rPr lang="en-US" sz="2800" dirty="0"/>
              <a:t> of energy you would need ~0.27778twh which is ~31.709mw</a:t>
            </a:r>
          </a:p>
        </p:txBody>
      </p:sp>
    </p:spTree>
    <p:extLst>
      <p:ext uri="{BB962C8B-B14F-4D97-AF65-F5344CB8AC3E}">
        <p14:creationId xmlns:p14="http://schemas.microsoft.com/office/powerpoint/2010/main" val="669192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384F4-20E7-69AC-4B18-F347483E1FA0}"/>
              </a:ext>
            </a:extLst>
          </p:cNvPr>
          <p:cNvSpPr>
            <a:spLocks noGrp="1"/>
          </p:cNvSpPr>
          <p:nvPr>
            <p:ph type="title"/>
          </p:nvPr>
        </p:nvSpPr>
        <p:spPr>
          <a:xfrm>
            <a:off x="1874520" y="365125"/>
            <a:ext cx="9479280" cy="366395"/>
          </a:xfrm>
        </p:spPr>
        <p:txBody>
          <a:bodyPr>
            <a:normAutofit fontScale="90000"/>
          </a:bodyPr>
          <a:lstStyle/>
          <a:p>
            <a:r>
              <a:rPr lang="en-US" dirty="0"/>
              <a:t>USA</a:t>
            </a:r>
          </a:p>
        </p:txBody>
      </p:sp>
      <p:sp>
        <p:nvSpPr>
          <p:cNvPr id="3" name="Content Placeholder 2">
            <a:extLst>
              <a:ext uri="{FF2B5EF4-FFF2-40B4-BE49-F238E27FC236}">
                <a16:creationId xmlns:a16="http://schemas.microsoft.com/office/drawing/2014/main" id="{8C90DDC6-52BB-E5DC-A921-0F9EEA107553}"/>
              </a:ext>
            </a:extLst>
          </p:cNvPr>
          <p:cNvSpPr>
            <a:spLocks noGrp="1"/>
          </p:cNvSpPr>
          <p:nvPr>
            <p:ph idx="1"/>
          </p:nvPr>
        </p:nvSpPr>
        <p:spPr>
          <a:xfrm>
            <a:off x="8982074" y="547308"/>
            <a:ext cx="2867025" cy="5676901"/>
          </a:xfrm>
        </p:spPr>
        <p:txBody>
          <a:bodyPr>
            <a:normAutofit fontScale="62500" lnSpcReduction="20000"/>
          </a:bodyPr>
          <a:lstStyle/>
          <a:p>
            <a:r>
              <a:rPr lang="en-US" dirty="0"/>
              <a:t>Hi, just as a first </a:t>
            </a:r>
            <a:r>
              <a:rPr lang="en-US" dirty="0" err="1"/>
              <a:t>estiamte</a:t>
            </a:r>
            <a:r>
              <a:rPr lang="en-US" dirty="0"/>
              <a:t> to help understand the general trajectory of </a:t>
            </a:r>
            <a:r>
              <a:rPr lang="en-US" dirty="0" err="1"/>
              <a:t>aperc</a:t>
            </a:r>
            <a:r>
              <a:rPr lang="en-US" dirty="0"/>
              <a:t> total data </a:t>
            </a:r>
            <a:r>
              <a:rPr lang="en-US" dirty="0" err="1"/>
              <a:t>centres</a:t>
            </a:r>
            <a:r>
              <a:rPr lang="en-US" dirty="0"/>
              <a:t> demand </a:t>
            </a:r>
            <a:r>
              <a:rPr lang="en-US" dirty="0" err="1"/>
              <a:t>i</a:t>
            </a:r>
            <a:r>
              <a:rPr lang="en-US" dirty="0"/>
              <a:t> have done USA's projection using this G-Sachs report from May this year:</a:t>
            </a:r>
          </a:p>
          <a:p>
            <a:endParaRPr lang="en-US" dirty="0"/>
          </a:p>
          <a:p>
            <a:r>
              <a:rPr lang="en-US" dirty="0">
                <a:hlinkClick r:id="rId3"/>
              </a:rPr>
              <a:t>https://www.goldmansachs.com/pdfs/insights/pages/generational-growth-ai-data-centers-and-the-coming-us-power-surge/report.pdf</a:t>
            </a:r>
            <a:endParaRPr lang="en-US" dirty="0"/>
          </a:p>
          <a:p>
            <a:r>
              <a:rPr lang="en-US" sz="1800" dirty="0">
                <a:effectLst/>
                <a:latin typeface="Segoe UI" panose="020B0502040204020203" pitchFamily="34" charset="0"/>
              </a:rPr>
              <a:t>https://iea.blob.core.windows.net/assets/234d0d22-6f5b-4dc4-9f08-2485f0c5ec24/ElectricityMid-YearUpdate_July2024.pdf</a:t>
            </a:r>
            <a:endParaRPr lang="en-US" dirty="0"/>
          </a:p>
          <a:p>
            <a:r>
              <a:rPr lang="en-US" dirty="0"/>
              <a:t>Lets go with 400twh by 2030. that is 45gw, 45,000mw, 1440pj</a:t>
            </a:r>
          </a:p>
        </p:txBody>
      </p:sp>
      <p:pic>
        <p:nvPicPr>
          <p:cNvPr id="5" name="Picture 4">
            <a:extLst>
              <a:ext uri="{FF2B5EF4-FFF2-40B4-BE49-F238E27FC236}">
                <a16:creationId xmlns:a16="http://schemas.microsoft.com/office/drawing/2014/main" id="{99D67208-9983-496F-E2DC-C680E1B48FC5}"/>
              </a:ext>
            </a:extLst>
          </p:cNvPr>
          <p:cNvPicPr>
            <a:picLocks noChangeAspect="1"/>
          </p:cNvPicPr>
          <p:nvPr/>
        </p:nvPicPr>
        <p:blipFill>
          <a:blip r:embed="rId4"/>
          <a:stretch>
            <a:fillRect/>
          </a:stretch>
        </p:blipFill>
        <p:spPr>
          <a:xfrm>
            <a:off x="104976" y="931356"/>
            <a:ext cx="4015606" cy="2716719"/>
          </a:xfrm>
          <a:prstGeom prst="rect">
            <a:avLst/>
          </a:prstGeom>
        </p:spPr>
      </p:pic>
      <p:pic>
        <p:nvPicPr>
          <p:cNvPr id="6" name="Picture 5">
            <a:extLst>
              <a:ext uri="{FF2B5EF4-FFF2-40B4-BE49-F238E27FC236}">
                <a16:creationId xmlns:a16="http://schemas.microsoft.com/office/drawing/2014/main" id="{5E85D376-8F32-62DC-72AE-3C9F77CD7767}"/>
              </a:ext>
            </a:extLst>
          </p:cNvPr>
          <p:cNvPicPr>
            <a:picLocks noChangeAspect="1"/>
          </p:cNvPicPr>
          <p:nvPr/>
        </p:nvPicPr>
        <p:blipFill>
          <a:blip r:embed="rId5"/>
          <a:stretch>
            <a:fillRect/>
          </a:stretch>
        </p:blipFill>
        <p:spPr>
          <a:xfrm>
            <a:off x="104976" y="294548"/>
            <a:ext cx="7762674" cy="6308540"/>
          </a:xfrm>
          <a:prstGeom prst="rect">
            <a:avLst/>
          </a:prstGeom>
        </p:spPr>
      </p:pic>
    </p:spTree>
    <p:extLst>
      <p:ext uri="{BB962C8B-B14F-4D97-AF65-F5344CB8AC3E}">
        <p14:creationId xmlns:p14="http://schemas.microsoft.com/office/powerpoint/2010/main" val="3081745089"/>
      </p:ext>
    </p:extLst>
  </p:cSld>
  <p:clrMapOvr>
    <a:masterClrMapping/>
  </p:clrMapOvr>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4EC84-51E7-E497-FCC2-833975A3E41F}"/>
              </a:ext>
            </a:extLst>
          </p:cNvPr>
          <p:cNvSpPr>
            <a:spLocks noGrp="1"/>
          </p:cNvSpPr>
          <p:nvPr>
            <p:ph type="title"/>
          </p:nvPr>
        </p:nvSpPr>
        <p:spPr/>
        <p:txBody>
          <a:bodyPr/>
          <a:lstStyle/>
          <a:p>
            <a:r>
              <a:rPr lang="en-US" dirty="0"/>
              <a:t>Korea</a:t>
            </a:r>
            <a:br>
              <a:rPr lang="en-US" dirty="0"/>
            </a:br>
            <a:endParaRPr lang="en-US" dirty="0"/>
          </a:p>
        </p:txBody>
      </p:sp>
      <p:pic>
        <p:nvPicPr>
          <p:cNvPr id="5" name="Picture 4">
            <a:extLst>
              <a:ext uri="{FF2B5EF4-FFF2-40B4-BE49-F238E27FC236}">
                <a16:creationId xmlns:a16="http://schemas.microsoft.com/office/drawing/2014/main" id="{41CBE2EA-2AA4-66F6-9685-9C897587BEFC}"/>
              </a:ext>
            </a:extLst>
          </p:cNvPr>
          <p:cNvPicPr>
            <a:picLocks noChangeAspect="1"/>
          </p:cNvPicPr>
          <p:nvPr/>
        </p:nvPicPr>
        <p:blipFill>
          <a:blip r:embed="rId2"/>
          <a:stretch>
            <a:fillRect/>
          </a:stretch>
        </p:blipFill>
        <p:spPr>
          <a:xfrm>
            <a:off x="2985462" y="945610"/>
            <a:ext cx="8964276" cy="5753903"/>
          </a:xfrm>
          <a:prstGeom prst="rect">
            <a:avLst/>
          </a:prstGeom>
        </p:spPr>
      </p:pic>
      <p:sp>
        <p:nvSpPr>
          <p:cNvPr id="4" name="Rectangle 1">
            <a:extLst>
              <a:ext uri="{FF2B5EF4-FFF2-40B4-BE49-F238E27FC236}">
                <a16:creationId xmlns:a16="http://schemas.microsoft.com/office/drawing/2014/main" id="{19B464C8-E9B7-1FF0-554C-2E3AC34F0276}"/>
              </a:ext>
            </a:extLst>
          </p:cNvPr>
          <p:cNvSpPr>
            <a:spLocks noGrp="1" noChangeArrowheads="1"/>
          </p:cNvSpPr>
          <p:nvPr>
            <p:ph idx="1"/>
          </p:nvPr>
        </p:nvSpPr>
        <p:spPr bwMode="auto">
          <a:xfrm>
            <a:off x="655320" y="1802269"/>
            <a:ext cx="214726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hlinkClick r:id="rId3"/>
              </a:rPr>
              <a:t>1h2024-korea-data-centers(en) (2).pdf</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2301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2E53D38-6B72-6FC7-55D7-1808161E2E06}"/>
              </a:ext>
            </a:extLst>
          </p:cNvPr>
          <p:cNvSpPr txBox="1"/>
          <p:nvPr/>
        </p:nvSpPr>
        <p:spPr>
          <a:xfrm>
            <a:off x="457200" y="338328"/>
            <a:ext cx="6867144" cy="369332"/>
          </a:xfrm>
          <a:prstGeom prst="rect">
            <a:avLst/>
          </a:prstGeom>
          <a:noFill/>
        </p:spPr>
        <p:txBody>
          <a:bodyPr wrap="square" rtlCol="0">
            <a:spAutoFit/>
          </a:bodyPr>
          <a:lstStyle/>
          <a:p>
            <a:r>
              <a:rPr lang="en-US" dirty="0"/>
              <a:t>MAS</a:t>
            </a:r>
          </a:p>
        </p:txBody>
      </p:sp>
      <p:pic>
        <p:nvPicPr>
          <p:cNvPr id="10" name="Picture 9">
            <a:extLst>
              <a:ext uri="{FF2B5EF4-FFF2-40B4-BE49-F238E27FC236}">
                <a16:creationId xmlns:a16="http://schemas.microsoft.com/office/drawing/2014/main" id="{517864A1-D7F2-AE60-82D8-147CB8836A0D}"/>
              </a:ext>
            </a:extLst>
          </p:cNvPr>
          <p:cNvPicPr>
            <a:picLocks noChangeAspect="1"/>
          </p:cNvPicPr>
          <p:nvPr/>
        </p:nvPicPr>
        <p:blipFill>
          <a:blip r:embed="rId2"/>
          <a:stretch>
            <a:fillRect/>
          </a:stretch>
        </p:blipFill>
        <p:spPr>
          <a:xfrm>
            <a:off x="128016" y="906260"/>
            <a:ext cx="12192000" cy="1589048"/>
          </a:xfrm>
          <a:prstGeom prst="rect">
            <a:avLst/>
          </a:prstGeom>
        </p:spPr>
      </p:pic>
      <p:sp>
        <p:nvSpPr>
          <p:cNvPr id="12" name="TextBox 11">
            <a:extLst>
              <a:ext uri="{FF2B5EF4-FFF2-40B4-BE49-F238E27FC236}">
                <a16:creationId xmlns:a16="http://schemas.microsoft.com/office/drawing/2014/main" id="{7BB5B909-D195-F758-5748-17F8F2FA0BF3}"/>
              </a:ext>
            </a:extLst>
          </p:cNvPr>
          <p:cNvSpPr txBox="1"/>
          <p:nvPr/>
        </p:nvSpPr>
        <p:spPr>
          <a:xfrm>
            <a:off x="6224016" y="6204450"/>
            <a:ext cx="6157912" cy="923330"/>
          </a:xfrm>
          <a:prstGeom prst="rect">
            <a:avLst/>
          </a:prstGeom>
          <a:noFill/>
        </p:spPr>
        <p:txBody>
          <a:bodyPr wrap="square">
            <a:spAutoFit/>
          </a:bodyPr>
          <a:lstStyle/>
          <a:p>
            <a:r>
              <a:rPr lang="en-US" dirty="0"/>
              <a:t>https://aperc.sharepoint.com/:w:/s/Outlook-9th/ET_-Hl2Z3h1Hro0d5CmSZ1wByz_3GMSX2VQfJfvdNQzWWg?e=fVrgeg</a:t>
            </a:r>
          </a:p>
        </p:txBody>
      </p:sp>
      <p:pic>
        <p:nvPicPr>
          <p:cNvPr id="14" name="Picture 13">
            <a:extLst>
              <a:ext uri="{FF2B5EF4-FFF2-40B4-BE49-F238E27FC236}">
                <a16:creationId xmlns:a16="http://schemas.microsoft.com/office/drawing/2014/main" id="{4E22F569-05D3-FDAF-A3CA-06F66B297AD4}"/>
              </a:ext>
            </a:extLst>
          </p:cNvPr>
          <p:cNvPicPr>
            <a:picLocks noChangeAspect="1"/>
          </p:cNvPicPr>
          <p:nvPr/>
        </p:nvPicPr>
        <p:blipFill>
          <a:blip r:embed="rId3"/>
          <a:stretch>
            <a:fillRect/>
          </a:stretch>
        </p:blipFill>
        <p:spPr>
          <a:xfrm>
            <a:off x="4525137" y="2954830"/>
            <a:ext cx="7666863" cy="3117581"/>
          </a:xfrm>
          <a:prstGeom prst="rect">
            <a:avLst/>
          </a:prstGeom>
        </p:spPr>
      </p:pic>
      <p:sp>
        <p:nvSpPr>
          <p:cNvPr id="16" name="TextBox 15">
            <a:extLst>
              <a:ext uri="{FF2B5EF4-FFF2-40B4-BE49-F238E27FC236}">
                <a16:creationId xmlns:a16="http://schemas.microsoft.com/office/drawing/2014/main" id="{3CC1F004-C670-336E-0F77-E11F1B2B8D07}"/>
              </a:ext>
            </a:extLst>
          </p:cNvPr>
          <p:cNvSpPr txBox="1"/>
          <p:nvPr/>
        </p:nvSpPr>
        <p:spPr>
          <a:xfrm>
            <a:off x="3726561" y="761899"/>
            <a:ext cx="6191250" cy="369332"/>
          </a:xfrm>
          <a:prstGeom prst="rect">
            <a:avLst/>
          </a:prstGeom>
          <a:noFill/>
        </p:spPr>
        <p:txBody>
          <a:bodyPr wrap="square">
            <a:spAutoFit/>
          </a:bodyPr>
          <a:lstStyle/>
          <a:p>
            <a:r>
              <a:rPr lang="en-US" dirty="0">
                <a:hlinkClick r:id="rId4"/>
              </a:rPr>
              <a:t>Key Assumptions MAS.pptx</a:t>
            </a:r>
            <a:endParaRPr lang="en-US" dirty="0"/>
          </a:p>
        </p:txBody>
      </p:sp>
      <p:pic>
        <p:nvPicPr>
          <p:cNvPr id="18" name="Picture 17">
            <a:extLst>
              <a:ext uri="{FF2B5EF4-FFF2-40B4-BE49-F238E27FC236}">
                <a16:creationId xmlns:a16="http://schemas.microsoft.com/office/drawing/2014/main" id="{DEE0B119-5D41-F857-0257-E98844ED913F}"/>
              </a:ext>
            </a:extLst>
          </p:cNvPr>
          <p:cNvPicPr>
            <a:picLocks noChangeAspect="1"/>
          </p:cNvPicPr>
          <p:nvPr/>
        </p:nvPicPr>
        <p:blipFill>
          <a:blip r:embed="rId5"/>
          <a:stretch>
            <a:fillRect/>
          </a:stretch>
        </p:blipFill>
        <p:spPr>
          <a:xfrm>
            <a:off x="-2590821" y="2812060"/>
            <a:ext cx="6481593" cy="3854055"/>
          </a:xfrm>
          <a:prstGeom prst="rect">
            <a:avLst/>
          </a:prstGeom>
        </p:spPr>
      </p:pic>
      <p:sp>
        <p:nvSpPr>
          <p:cNvPr id="19" name="TextBox 18">
            <a:extLst>
              <a:ext uri="{FF2B5EF4-FFF2-40B4-BE49-F238E27FC236}">
                <a16:creationId xmlns:a16="http://schemas.microsoft.com/office/drawing/2014/main" id="{83B74D8E-87FA-82A3-3001-2727E44FB43E}"/>
              </a:ext>
            </a:extLst>
          </p:cNvPr>
          <p:cNvSpPr txBox="1"/>
          <p:nvPr/>
        </p:nvSpPr>
        <p:spPr>
          <a:xfrm>
            <a:off x="1685010" y="162806"/>
            <a:ext cx="9078012" cy="369332"/>
          </a:xfrm>
          <a:prstGeom prst="rect">
            <a:avLst/>
          </a:prstGeom>
          <a:noFill/>
        </p:spPr>
        <p:txBody>
          <a:bodyPr wrap="square" rtlCol="0">
            <a:spAutoFit/>
          </a:bodyPr>
          <a:lstStyle/>
          <a:p>
            <a:r>
              <a:rPr lang="en-US" i="1" dirty="0"/>
              <a:t>All of these differ from each other. I decided to go with the 5000mw by 2035 one for now</a:t>
            </a:r>
          </a:p>
        </p:txBody>
      </p:sp>
      <p:sp>
        <p:nvSpPr>
          <p:cNvPr id="20" name="Rectangle 19">
            <a:extLst>
              <a:ext uri="{FF2B5EF4-FFF2-40B4-BE49-F238E27FC236}">
                <a16:creationId xmlns:a16="http://schemas.microsoft.com/office/drawing/2014/main" id="{6E8808F0-CDC2-CCA0-3DED-B71A35BF320D}"/>
              </a:ext>
            </a:extLst>
          </p:cNvPr>
          <p:cNvSpPr>
            <a:spLocks noChangeArrowheads="1"/>
          </p:cNvSpPr>
          <p:nvPr/>
        </p:nvSpPr>
        <p:spPr bwMode="auto">
          <a:xfrm>
            <a:off x="-2369439" y="655162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hlinkClick r:id="rId6"/>
              </a:rPr>
              <a:t>TNB_Sourcing_the_Power_Required_for_GenAi 1.pdf</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7781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32330-763E-F23B-4DEB-CB1A9407E498}"/>
              </a:ext>
            </a:extLst>
          </p:cNvPr>
          <p:cNvSpPr>
            <a:spLocks noGrp="1"/>
          </p:cNvSpPr>
          <p:nvPr>
            <p:ph type="title"/>
          </p:nvPr>
        </p:nvSpPr>
        <p:spPr>
          <a:xfrm>
            <a:off x="838200" y="508571"/>
            <a:ext cx="10515600" cy="1325563"/>
          </a:xfrm>
        </p:spPr>
        <p:txBody>
          <a:bodyPr/>
          <a:lstStyle/>
          <a:p>
            <a:r>
              <a:rPr lang="en-US" dirty="0"/>
              <a:t>CT</a:t>
            </a:r>
          </a:p>
        </p:txBody>
      </p:sp>
      <p:sp>
        <p:nvSpPr>
          <p:cNvPr id="3" name="Content Placeholder 2">
            <a:extLst>
              <a:ext uri="{FF2B5EF4-FFF2-40B4-BE49-F238E27FC236}">
                <a16:creationId xmlns:a16="http://schemas.microsoft.com/office/drawing/2014/main" id="{64C528B4-59A0-95AA-B255-79C2DF25EA3F}"/>
              </a:ext>
            </a:extLst>
          </p:cNvPr>
          <p:cNvSpPr>
            <a:spLocks noGrp="1"/>
          </p:cNvSpPr>
          <p:nvPr>
            <p:ph idx="1"/>
          </p:nvPr>
        </p:nvSpPr>
        <p:spPr/>
        <p:txBody>
          <a:bodyPr/>
          <a:lstStyle/>
          <a:p>
            <a:r>
              <a:rPr lang="en-US" dirty="0"/>
              <a:t>All throughout here outlook 9th\Drafting\Volume 2\1. First Draft\18 CT\06_External review </a:t>
            </a:r>
          </a:p>
          <a:p>
            <a:r>
              <a:rPr lang="en-US" dirty="0" err="1"/>
              <a:t>Im</a:t>
            </a:r>
            <a:r>
              <a:rPr lang="en-US" dirty="0"/>
              <a:t> pretty sure the most data came from a </a:t>
            </a:r>
            <a:r>
              <a:rPr lang="en-US" dirty="0" err="1"/>
              <a:t>powerpoint</a:t>
            </a:r>
            <a:endParaRPr lang="en-US" dirty="0"/>
          </a:p>
        </p:txBody>
      </p:sp>
    </p:spTree>
    <p:extLst>
      <p:ext uri="{BB962C8B-B14F-4D97-AF65-F5344CB8AC3E}">
        <p14:creationId xmlns:p14="http://schemas.microsoft.com/office/powerpoint/2010/main" val="2135339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D5881-CE60-7B6C-DAB5-B3680624BB9B}"/>
              </a:ext>
            </a:extLst>
          </p:cNvPr>
          <p:cNvSpPr>
            <a:spLocks noGrp="1"/>
          </p:cNvSpPr>
          <p:nvPr>
            <p:ph type="title"/>
          </p:nvPr>
        </p:nvSpPr>
        <p:spPr/>
        <p:txBody>
          <a:bodyPr/>
          <a:lstStyle/>
          <a:p>
            <a:r>
              <a:rPr lang="en-US" dirty="0" err="1"/>
              <a:t>aus</a:t>
            </a:r>
            <a:endParaRPr lang="en-US" dirty="0"/>
          </a:p>
        </p:txBody>
      </p:sp>
      <p:sp>
        <p:nvSpPr>
          <p:cNvPr id="4" name="Rectangle 1">
            <a:extLst>
              <a:ext uri="{FF2B5EF4-FFF2-40B4-BE49-F238E27FC236}">
                <a16:creationId xmlns:a16="http://schemas.microsoft.com/office/drawing/2014/main" id="{A04D74FB-A773-308F-A476-38152E1C5C30}"/>
              </a:ext>
            </a:extLst>
          </p:cNvPr>
          <p:cNvSpPr>
            <a:spLocks noGrp="1" noChangeArrowheads="1"/>
          </p:cNvSpPr>
          <p:nvPr>
            <p:ph idx="1"/>
          </p:nvPr>
        </p:nvSpPr>
        <p:spPr bwMode="auto">
          <a:xfrm>
            <a:off x="838200" y="1506022"/>
            <a:ext cx="10515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hlinkClick r:id="rId3"/>
              </a:rPr>
              <a:t>Data center demand - Australia.eml</a:t>
            </a:r>
            <a:r>
              <a:rPr kumimoji="0" lang="en-US" altLang="en-US" sz="1800" b="0" i="0" u="none" strike="noStrike" cap="none" normalizeH="0" baseline="0" dirty="0">
                <a:ln>
                  <a:noFill/>
                </a:ln>
                <a:solidFill>
                  <a:schemeClr val="tx1"/>
                </a:solidFill>
                <a:effectLst/>
                <a:latin typeface="Arial" panose="020B0604020202020204" pitchFamily="34" charset="0"/>
              </a:rPr>
              <a:t> – email from </a:t>
            </a:r>
            <a:r>
              <a:rPr kumimoji="0" lang="en-US" altLang="en-US" sz="1800" b="0" i="0" u="none" strike="noStrike" cap="none" normalizeH="0" baseline="0" dirty="0" err="1">
                <a:ln>
                  <a:noFill/>
                </a:ln>
                <a:solidFill>
                  <a:schemeClr val="tx1"/>
                </a:solidFill>
                <a:effectLst/>
                <a:latin typeface="Arial" panose="020B0604020202020204" pitchFamily="34" charset="0"/>
              </a:rPr>
              <a:t>daniel</a:t>
            </a:r>
            <a:r>
              <a:rPr kumimoji="0" lang="en-US" altLang="en-US" sz="1800" b="0" i="0" u="none" strike="noStrike" cap="none" normalizeH="0" baseline="0" dirty="0">
                <a:ln>
                  <a:noFill/>
                </a:ln>
                <a:solidFill>
                  <a:schemeClr val="tx1"/>
                </a:solidFill>
                <a:effectLst/>
                <a:latin typeface="Arial" panose="020B0604020202020204" pitchFamily="34" charset="0"/>
              </a:rPr>
              <a:t> with lots of details.</a:t>
            </a:r>
          </a:p>
        </p:txBody>
      </p:sp>
      <p:pic>
        <p:nvPicPr>
          <p:cNvPr id="8" name="Picture 7">
            <a:extLst>
              <a:ext uri="{FF2B5EF4-FFF2-40B4-BE49-F238E27FC236}">
                <a16:creationId xmlns:a16="http://schemas.microsoft.com/office/drawing/2014/main" id="{3F430CDC-D1E9-FE23-9002-619B9DB11008}"/>
              </a:ext>
            </a:extLst>
          </p:cNvPr>
          <p:cNvPicPr>
            <a:picLocks noChangeAspect="1"/>
          </p:cNvPicPr>
          <p:nvPr/>
        </p:nvPicPr>
        <p:blipFill>
          <a:blip r:embed="rId4"/>
          <a:stretch>
            <a:fillRect/>
          </a:stretch>
        </p:blipFill>
        <p:spPr>
          <a:xfrm>
            <a:off x="1381125" y="1875354"/>
            <a:ext cx="9259668" cy="5030276"/>
          </a:xfrm>
          <a:prstGeom prst="rect">
            <a:avLst/>
          </a:prstGeom>
        </p:spPr>
      </p:pic>
      <p:pic>
        <p:nvPicPr>
          <p:cNvPr id="5" name="Picture 4">
            <a:extLst>
              <a:ext uri="{FF2B5EF4-FFF2-40B4-BE49-F238E27FC236}">
                <a16:creationId xmlns:a16="http://schemas.microsoft.com/office/drawing/2014/main" id="{E8ACD14A-626A-D832-28D0-D033FBFA6DE4}"/>
              </a:ext>
            </a:extLst>
          </p:cNvPr>
          <p:cNvPicPr>
            <a:picLocks noChangeAspect="1"/>
          </p:cNvPicPr>
          <p:nvPr/>
        </p:nvPicPr>
        <p:blipFill>
          <a:blip r:embed="rId5"/>
          <a:stretch>
            <a:fillRect/>
          </a:stretch>
        </p:blipFill>
        <p:spPr>
          <a:xfrm>
            <a:off x="11265613" y="1432428"/>
            <a:ext cx="5736152" cy="4982646"/>
          </a:xfrm>
          <a:prstGeom prst="rect">
            <a:avLst/>
          </a:prstGeom>
        </p:spPr>
      </p:pic>
    </p:spTree>
    <p:extLst>
      <p:ext uri="{BB962C8B-B14F-4D97-AF65-F5344CB8AC3E}">
        <p14:creationId xmlns:p14="http://schemas.microsoft.com/office/powerpoint/2010/main" val="1730982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8FF50-E920-6615-453B-0D85BA8BA773}"/>
              </a:ext>
            </a:extLst>
          </p:cNvPr>
          <p:cNvSpPr>
            <a:spLocks noGrp="1"/>
          </p:cNvSpPr>
          <p:nvPr>
            <p:ph type="title"/>
          </p:nvPr>
        </p:nvSpPr>
        <p:spPr/>
        <p:txBody>
          <a:bodyPr/>
          <a:lstStyle/>
          <a:p>
            <a:r>
              <a:rPr lang="en-US" dirty="0" err="1"/>
              <a:t>ina</a:t>
            </a:r>
            <a:endParaRPr lang="en-US" dirty="0"/>
          </a:p>
        </p:txBody>
      </p:sp>
      <p:sp>
        <p:nvSpPr>
          <p:cNvPr id="3" name="Content Placeholder 2">
            <a:extLst>
              <a:ext uri="{FF2B5EF4-FFF2-40B4-BE49-F238E27FC236}">
                <a16:creationId xmlns:a16="http://schemas.microsoft.com/office/drawing/2014/main" id="{245DF893-F961-56FC-5C61-3B88A81B346A}"/>
              </a:ext>
            </a:extLst>
          </p:cNvPr>
          <p:cNvSpPr>
            <a:spLocks noGrp="1"/>
          </p:cNvSpPr>
          <p:nvPr>
            <p:ph idx="1"/>
          </p:nvPr>
        </p:nvSpPr>
        <p:spPr/>
        <p:txBody>
          <a:bodyPr>
            <a:normAutofit fontScale="77500" lnSpcReduction="20000"/>
          </a:bodyPr>
          <a:lstStyle/>
          <a:p>
            <a:r>
              <a:rPr lang="en-US" dirty="0"/>
              <a:t>Current State 2024</a:t>
            </a:r>
          </a:p>
          <a:p>
            <a:pPr lvl="1"/>
            <a:r>
              <a:rPr lang="en-US" dirty="0"/>
              <a:t>128 data center registered as PLN customer, with total capacity 948 MVA (~1 GW) </a:t>
            </a:r>
          </a:p>
          <a:p>
            <a:pPr lvl="1"/>
            <a:r>
              <a:rPr lang="en-US" dirty="0"/>
              <a:t>Area of data center is Jakarta, Bekasi (West Java Province) and </a:t>
            </a:r>
            <a:r>
              <a:rPr lang="en-US" dirty="0" err="1"/>
              <a:t>Batam</a:t>
            </a:r>
            <a:r>
              <a:rPr lang="en-US" dirty="0"/>
              <a:t> (Riau Islands Province), Bali and Nusa Tenggara</a:t>
            </a:r>
          </a:p>
          <a:p>
            <a:r>
              <a:rPr lang="en-US" dirty="0"/>
              <a:t>Projection and Assumption</a:t>
            </a:r>
          </a:p>
          <a:p>
            <a:pPr lvl="1"/>
            <a:r>
              <a:rPr lang="en-US" dirty="0"/>
              <a:t>Ministry of Communication and Informatics assumes growth rate 4.8% </a:t>
            </a:r>
            <a:r>
              <a:rPr lang="en-US" dirty="0" err="1"/>
              <a:t>p.a</a:t>
            </a:r>
            <a:r>
              <a:rPr lang="en-US" dirty="0"/>
              <a:t> from 2024 to 2032</a:t>
            </a:r>
            <a:endParaRPr lang="en-US" dirty="0">
              <a:hlinkClick r:id="rId3"/>
            </a:endParaRPr>
          </a:p>
          <a:p>
            <a:pPr lvl="1"/>
            <a:r>
              <a:rPr lang="en-US" dirty="0"/>
              <a:t>PLN Assumption, data center growth:</a:t>
            </a:r>
          </a:p>
          <a:p>
            <a:pPr lvl="2"/>
            <a:r>
              <a:rPr lang="en-US" dirty="0" err="1"/>
              <a:t>Moderat</a:t>
            </a:r>
            <a:r>
              <a:rPr lang="en-US" dirty="0"/>
              <a:t> scenario 4 GW to 2032 (4000mw)</a:t>
            </a:r>
          </a:p>
          <a:p>
            <a:pPr lvl="2"/>
            <a:r>
              <a:rPr lang="en-US" dirty="0"/>
              <a:t>Optimistic scenario 12 GW to 2032  (12,000mw)</a:t>
            </a:r>
          </a:p>
          <a:p>
            <a:pPr marL="0" indent="0">
              <a:buNone/>
            </a:pPr>
            <a:endParaRPr lang="en-US" dirty="0">
              <a:hlinkClick r:id="rId3"/>
            </a:endParaRPr>
          </a:p>
          <a:p>
            <a:pPr marL="0" indent="0">
              <a:buNone/>
            </a:pPr>
            <a:r>
              <a:rPr lang="en-US" sz="1900" dirty="0">
                <a:hlinkClick r:id="rId3"/>
              </a:rPr>
              <a:t>REF: </a:t>
            </a:r>
          </a:p>
          <a:p>
            <a:pPr marL="0" indent="0">
              <a:buNone/>
            </a:pPr>
            <a:r>
              <a:rPr lang="en-US" sz="1900" dirty="0">
                <a:hlinkClick r:id="rId3"/>
              </a:rPr>
              <a:t>https://web.pln.co.id/media/siaran-pers/2024/09/pln-siapkan-listrik-bersih-layani-pertumbuhan-industri-data-center-di-indonesia</a:t>
            </a:r>
            <a:r>
              <a:rPr lang="en-US" sz="1900" dirty="0"/>
              <a:t> </a:t>
            </a:r>
          </a:p>
          <a:p>
            <a:pPr marL="0" indent="0">
              <a:buNone/>
            </a:pPr>
            <a:r>
              <a:rPr lang="en-US" sz="1900" dirty="0">
                <a:hlinkClick r:id="rId4"/>
              </a:rPr>
              <a:t>https://www.cnbcindonesia.com/tech/20240911105218-39-570932/video-menkominfo-bisnis-data-center-beri-ri-peluang-cuan-usd-337-m</a:t>
            </a:r>
            <a:r>
              <a:rPr lang="en-US" sz="1900" dirty="0"/>
              <a:t> </a:t>
            </a:r>
          </a:p>
          <a:p>
            <a:endParaRPr lang="en-US" dirty="0"/>
          </a:p>
        </p:txBody>
      </p:sp>
    </p:spTree>
    <p:extLst>
      <p:ext uri="{BB962C8B-B14F-4D97-AF65-F5344CB8AC3E}">
        <p14:creationId xmlns:p14="http://schemas.microsoft.com/office/powerpoint/2010/main" val="945407135"/>
      </p:ext>
    </p:extLst>
  </p:cSld>
  <p:clrMapOvr>
    <a:masterClrMapping/>
  </p:clrMapOvr>
  <p:extLst>
    <p:ext uri="{6950BFC3-D8DA-4A85-94F7-54DA5524770B}">
      <p188:commentRel xmlns:p188="http://schemas.microsoft.com/office/powerpoint/2018/8/main" r:id="rId2"/>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23F29-007B-27D4-FD73-02D794F2C88D}"/>
              </a:ext>
            </a:extLst>
          </p:cNvPr>
          <p:cNvSpPr>
            <a:spLocks noGrp="1"/>
          </p:cNvSpPr>
          <p:nvPr>
            <p:ph type="title"/>
          </p:nvPr>
        </p:nvSpPr>
        <p:spPr/>
        <p:txBody>
          <a:bodyPr/>
          <a:lstStyle/>
          <a:p>
            <a:r>
              <a:rPr lang="en-US" dirty="0" err="1"/>
              <a:t>cda</a:t>
            </a:r>
            <a:endParaRPr lang="en-US" dirty="0"/>
          </a:p>
        </p:txBody>
      </p:sp>
      <p:sp>
        <p:nvSpPr>
          <p:cNvPr id="3" name="Content Placeholder 2">
            <a:extLst>
              <a:ext uri="{FF2B5EF4-FFF2-40B4-BE49-F238E27FC236}">
                <a16:creationId xmlns:a16="http://schemas.microsoft.com/office/drawing/2014/main" id="{B6503C7A-3DA1-2B16-2C38-5190E0625D4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573694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E2441-9890-7FC3-49AB-7D8A87B81003}"/>
              </a:ext>
            </a:extLst>
          </p:cNvPr>
          <p:cNvSpPr>
            <a:spLocks noGrp="1"/>
          </p:cNvSpPr>
          <p:nvPr>
            <p:ph type="title"/>
          </p:nvPr>
        </p:nvSpPr>
        <p:spPr/>
        <p:txBody>
          <a:bodyPr/>
          <a:lstStyle/>
          <a:p>
            <a:r>
              <a:rPr lang="en-US" dirty="0"/>
              <a:t>China </a:t>
            </a:r>
          </a:p>
        </p:txBody>
      </p:sp>
      <p:sp>
        <p:nvSpPr>
          <p:cNvPr id="3" name="Content Placeholder 2">
            <a:extLst>
              <a:ext uri="{FF2B5EF4-FFF2-40B4-BE49-F238E27FC236}">
                <a16:creationId xmlns:a16="http://schemas.microsoft.com/office/drawing/2014/main" id="{E51BAE7C-24C4-471B-240E-EE67CDF4B8FA}"/>
              </a:ext>
            </a:extLst>
          </p:cNvPr>
          <p:cNvSpPr>
            <a:spLocks noGrp="1"/>
          </p:cNvSpPr>
          <p:nvPr>
            <p:ph idx="1"/>
          </p:nvPr>
        </p:nvSpPr>
        <p:spPr/>
        <p:txBody>
          <a:bodyPr/>
          <a:lstStyle/>
          <a:p>
            <a:r>
              <a:rPr lang="en-US" dirty="0">
                <a:hlinkClick r:id="rId2"/>
              </a:rPr>
              <a:t>https://www.mordorintelligence.com/industry-reports/china-internet-data-center-market?utm_source=chatgpt.com</a:t>
            </a:r>
            <a:endParaRPr lang="en-US" dirty="0"/>
          </a:p>
          <a:p>
            <a:endParaRPr lang="en-US" dirty="0"/>
          </a:p>
        </p:txBody>
      </p:sp>
      <p:pic>
        <p:nvPicPr>
          <p:cNvPr id="5" name="Picture 4">
            <a:extLst>
              <a:ext uri="{FF2B5EF4-FFF2-40B4-BE49-F238E27FC236}">
                <a16:creationId xmlns:a16="http://schemas.microsoft.com/office/drawing/2014/main" id="{C7DE5DEF-F4A4-A098-BF66-16EF25FDEE0D}"/>
              </a:ext>
            </a:extLst>
          </p:cNvPr>
          <p:cNvPicPr>
            <a:picLocks noChangeAspect="1"/>
          </p:cNvPicPr>
          <p:nvPr/>
        </p:nvPicPr>
        <p:blipFill>
          <a:blip r:embed="rId3"/>
          <a:stretch>
            <a:fillRect/>
          </a:stretch>
        </p:blipFill>
        <p:spPr>
          <a:xfrm>
            <a:off x="6262190" y="2957608"/>
            <a:ext cx="5091610" cy="3738832"/>
          </a:xfrm>
          <a:prstGeom prst="rect">
            <a:avLst/>
          </a:prstGeom>
        </p:spPr>
      </p:pic>
      <p:sp>
        <p:nvSpPr>
          <p:cNvPr id="6" name="TextBox 5">
            <a:extLst>
              <a:ext uri="{FF2B5EF4-FFF2-40B4-BE49-F238E27FC236}">
                <a16:creationId xmlns:a16="http://schemas.microsoft.com/office/drawing/2014/main" id="{97EA127F-4F83-91C5-8C35-C9D92B1AC4D3}"/>
              </a:ext>
            </a:extLst>
          </p:cNvPr>
          <p:cNvSpPr txBox="1"/>
          <p:nvPr/>
        </p:nvSpPr>
        <p:spPr>
          <a:xfrm>
            <a:off x="1285875" y="3648075"/>
            <a:ext cx="3486150" cy="923330"/>
          </a:xfrm>
          <a:prstGeom prst="rect">
            <a:avLst/>
          </a:prstGeom>
          <a:noFill/>
        </p:spPr>
        <p:txBody>
          <a:bodyPr wrap="square" rtlCol="0">
            <a:spAutoFit/>
          </a:bodyPr>
          <a:lstStyle/>
          <a:p>
            <a:r>
              <a:rPr lang="en-US" dirty="0"/>
              <a:t>It actually not much?</a:t>
            </a:r>
          </a:p>
          <a:p>
            <a:r>
              <a:rPr lang="en-US" dirty="0"/>
              <a:t>2.32* 0.031536 = 0.073pj&lt; don’t think their estimate is correct </a:t>
            </a:r>
            <a:r>
              <a:rPr lang="en-US" dirty="0" err="1"/>
              <a:t>tbh</a:t>
            </a:r>
            <a:r>
              <a:rPr lang="en-US" dirty="0"/>
              <a:t> </a:t>
            </a:r>
          </a:p>
        </p:txBody>
      </p:sp>
    </p:spTree>
    <p:extLst>
      <p:ext uri="{BB962C8B-B14F-4D97-AF65-F5344CB8AC3E}">
        <p14:creationId xmlns:p14="http://schemas.microsoft.com/office/powerpoint/2010/main" val="3350878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DAD16-F5AA-9B18-E45A-F2F68A23A242}"/>
              </a:ext>
            </a:extLst>
          </p:cNvPr>
          <p:cNvSpPr>
            <a:spLocks noGrp="1"/>
          </p:cNvSpPr>
          <p:nvPr>
            <p:ph type="title"/>
          </p:nvPr>
        </p:nvSpPr>
        <p:spPr/>
        <p:txBody>
          <a:bodyPr/>
          <a:lstStyle/>
          <a:p>
            <a:r>
              <a:rPr lang="en-US" dirty="0" err="1"/>
              <a:t>Iea</a:t>
            </a:r>
            <a:r>
              <a:rPr lang="en-US" dirty="0"/>
              <a:t> – think its found by searching up ‘</a:t>
            </a:r>
            <a:r>
              <a:rPr lang="en-US" dirty="0" err="1"/>
              <a:t>iea</a:t>
            </a:r>
            <a:r>
              <a:rPr lang="en-US" dirty="0"/>
              <a:t> </a:t>
            </a:r>
            <a:r>
              <a:rPr lang="en-US" dirty="0" err="1"/>
              <a:t>datacentres’</a:t>
            </a:r>
            <a:endParaRPr lang="en-US" dirty="0"/>
          </a:p>
        </p:txBody>
      </p:sp>
      <p:sp>
        <p:nvSpPr>
          <p:cNvPr id="3" name="Content Placeholder 2">
            <a:extLst>
              <a:ext uri="{FF2B5EF4-FFF2-40B4-BE49-F238E27FC236}">
                <a16:creationId xmlns:a16="http://schemas.microsoft.com/office/drawing/2014/main" id="{09707A72-AEA4-C0BA-D568-B5DACD6AB4B4}"/>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6397B070-C1BF-452F-C5F8-A9166D546ADE}"/>
              </a:ext>
            </a:extLst>
          </p:cNvPr>
          <p:cNvPicPr>
            <a:picLocks noChangeAspect="1"/>
          </p:cNvPicPr>
          <p:nvPr/>
        </p:nvPicPr>
        <p:blipFill>
          <a:blip r:embed="rId2"/>
          <a:stretch>
            <a:fillRect/>
          </a:stretch>
        </p:blipFill>
        <p:spPr>
          <a:xfrm>
            <a:off x="5965419" y="2126083"/>
            <a:ext cx="6049219" cy="2943636"/>
          </a:xfrm>
          <a:prstGeom prst="rect">
            <a:avLst/>
          </a:prstGeom>
        </p:spPr>
      </p:pic>
      <p:pic>
        <p:nvPicPr>
          <p:cNvPr id="7" name="Picture 6">
            <a:extLst>
              <a:ext uri="{FF2B5EF4-FFF2-40B4-BE49-F238E27FC236}">
                <a16:creationId xmlns:a16="http://schemas.microsoft.com/office/drawing/2014/main" id="{FFD9F225-EC96-715E-DF87-35840CEEB760}"/>
              </a:ext>
            </a:extLst>
          </p:cNvPr>
          <p:cNvPicPr>
            <a:picLocks noChangeAspect="1"/>
          </p:cNvPicPr>
          <p:nvPr/>
        </p:nvPicPr>
        <p:blipFill>
          <a:blip r:embed="rId3"/>
          <a:stretch>
            <a:fillRect/>
          </a:stretch>
        </p:blipFill>
        <p:spPr>
          <a:xfrm>
            <a:off x="0" y="1859346"/>
            <a:ext cx="6134956" cy="3477110"/>
          </a:xfrm>
          <a:prstGeom prst="rect">
            <a:avLst/>
          </a:prstGeom>
        </p:spPr>
      </p:pic>
      <p:pic>
        <p:nvPicPr>
          <p:cNvPr id="6" name="Picture 5" descr="https://www.iea.org/energy-system/buildings/data-centres-and-data-transmission-networks&#10;">
            <a:extLst>
              <a:ext uri="{FF2B5EF4-FFF2-40B4-BE49-F238E27FC236}">
                <a16:creationId xmlns:a16="http://schemas.microsoft.com/office/drawing/2014/main" id="{14912CC5-AE79-5CEA-06AE-B23EA7B9627D}"/>
              </a:ext>
            </a:extLst>
          </p:cNvPr>
          <p:cNvPicPr>
            <a:picLocks noChangeAspect="1"/>
          </p:cNvPicPr>
          <p:nvPr/>
        </p:nvPicPr>
        <p:blipFill>
          <a:blip r:embed="rId4"/>
          <a:stretch>
            <a:fillRect/>
          </a:stretch>
        </p:blipFill>
        <p:spPr>
          <a:xfrm>
            <a:off x="596617" y="5265581"/>
            <a:ext cx="5499383" cy="4769095"/>
          </a:xfrm>
          <a:prstGeom prst="rect">
            <a:avLst/>
          </a:prstGeom>
        </p:spPr>
      </p:pic>
    </p:spTree>
    <p:extLst>
      <p:ext uri="{BB962C8B-B14F-4D97-AF65-F5344CB8AC3E}">
        <p14:creationId xmlns:p14="http://schemas.microsoft.com/office/powerpoint/2010/main" val="5762246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55A75-9F97-8DC6-0F12-9E24EF6D7CF4}"/>
              </a:ext>
            </a:extLst>
          </p:cNvPr>
          <p:cNvSpPr>
            <a:spLocks noGrp="1"/>
          </p:cNvSpPr>
          <p:nvPr>
            <p:ph type="title"/>
          </p:nvPr>
        </p:nvSpPr>
        <p:spPr/>
        <p:txBody>
          <a:bodyPr/>
          <a:lstStyle/>
          <a:p>
            <a:r>
              <a:rPr lang="en-US" dirty="0"/>
              <a:t>Singapore	</a:t>
            </a:r>
          </a:p>
        </p:txBody>
      </p:sp>
      <p:sp>
        <p:nvSpPr>
          <p:cNvPr id="3" name="Content Placeholder 2">
            <a:extLst>
              <a:ext uri="{FF2B5EF4-FFF2-40B4-BE49-F238E27FC236}">
                <a16:creationId xmlns:a16="http://schemas.microsoft.com/office/drawing/2014/main" id="{7ECA75AA-B7B5-E2F1-C178-E01D1436832A}"/>
              </a:ext>
            </a:extLst>
          </p:cNvPr>
          <p:cNvSpPr>
            <a:spLocks noGrp="1"/>
          </p:cNvSpPr>
          <p:nvPr>
            <p:ph idx="1"/>
          </p:nvPr>
        </p:nvSpPr>
        <p:spPr/>
        <p:txBody>
          <a:bodyPr/>
          <a:lstStyle/>
          <a:p>
            <a:r>
              <a:rPr lang="en-US" dirty="0"/>
              <a:t>In Singapore, data </a:t>
            </a:r>
            <a:r>
              <a:rPr lang="en-US" dirty="0" err="1"/>
              <a:t>centres</a:t>
            </a:r>
            <a:r>
              <a:rPr lang="en-US" dirty="0"/>
              <a:t> accounted for around 7% of national electricity use in 2020 - </a:t>
            </a:r>
            <a:r>
              <a:rPr lang="en-US" dirty="0">
                <a:hlinkClick r:id="rId2"/>
              </a:rPr>
              <a:t>https://iea.blob.core.windows.net/assets/234d0d22-6f5b-4dc4-9f08-2485f0c5ec24/ElectricityMid-YearUpdate_July2024.pdf</a:t>
            </a:r>
            <a:endParaRPr lang="en-US" dirty="0"/>
          </a:p>
          <a:p>
            <a:endParaRPr lang="en-US" dirty="0"/>
          </a:p>
        </p:txBody>
      </p:sp>
    </p:spTree>
    <p:extLst>
      <p:ext uri="{BB962C8B-B14F-4D97-AF65-F5344CB8AC3E}">
        <p14:creationId xmlns:p14="http://schemas.microsoft.com/office/powerpoint/2010/main" val="7328602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0E7BA-CCEC-4607-FD69-8F8A94F1B0C2}"/>
              </a:ext>
            </a:extLst>
          </p:cNvPr>
          <p:cNvSpPr>
            <a:spLocks noGrp="1"/>
          </p:cNvSpPr>
          <p:nvPr>
            <p:ph type="title"/>
          </p:nvPr>
        </p:nvSpPr>
        <p:spPr/>
        <p:txBody>
          <a:bodyPr/>
          <a:lstStyle/>
          <a:p>
            <a:r>
              <a:rPr lang="en-US" dirty="0"/>
              <a:t>sea</a:t>
            </a:r>
          </a:p>
        </p:txBody>
      </p:sp>
      <p:sp>
        <p:nvSpPr>
          <p:cNvPr id="3" name="Content Placeholder 2">
            <a:extLst>
              <a:ext uri="{FF2B5EF4-FFF2-40B4-BE49-F238E27FC236}">
                <a16:creationId xmlns:a16="http://schemas.microsoft.com/office/drawing/2014/main" id="{A36AE026-2D90-32D0-59AC-28EF15F7D5E1}"/>
              </a:ext>
            </a:extLst>
          </p:cNvPr>
          <p:cNvSpPr>
            <a:spLocks noGrp="1"/>
          </p:cNvSpPr>
          <p:nvPr>
            <p:ph idx="1"/>
          </p:nvPr>
        </p:nvSpPr>
        <p:spPr/>
        <p:txBody>
          <a:bodyPr/>
          <a:lstStyle/>
          <a:p>
            <a:r>
              <a:rPr lang="en-US" dirty="0"/>
              <a:t>From this extracted: ~1200mw for Thailand by 2035</a:t>
            </a:r>
          </a:p>
          <a:p>
            <a:r>
              <a:rPr lang="en-US" dirty="0"/>
              <a:t>~1500 for sg</a:t>
            </a:r>
          </a:p>
          <a:p>
            <a:r>
              <a:rPr lang="en-US" dirty="0"/>
              <a:t>~1600 for </a:t>
            </a:r>
            <a:r>
              <a:rPr lang="en-US" dirty="0" err="1"/>
              <a:t>phl</a:t>
            </a:r>
            <a:endParaRPr lang="en-US" dirty="0"/>
          </a:p>
          <a:p>
            <a:r>
              <a:rPr lang="en-US" dirty="0"/>
              <a:t>2200 for </a:t>
            </a:r>
            <a:r>
              <a:rPr lang="en-US" dirty="0" err="1"/>
              <a:t>ina</a:t>
            </a:r>
            <a:endParaRPr lang="en-US" dirty="0"/>
          </a:p>
          <a:p>
            <a:r>
              <a:rPr lang="en-US" dirty="0"/>
              <a:t>11000 for mas</a:t>
            </a:r>
          </a:p>
        </p:txBody>
      </p:sp>
      <p:pic>
        <p:nvPicPr>
          <p:cNvPr id="5" name="Picture 4">
            <a:extLst>
              <a:ext uri="{FF2B5EF4-FFF2-40B4-BE49-F238E27FC236}">
                <a16:creationId xmlns:a16="http://schemas.microsoft.com/office/drawing/2014/main" id="{E51E505C-8F9C-9568-8C1F-68BA698634E6}"/>
              </a:ext>
            </a:extLst>
          </p:cNvPr>
          <p:cNvPicPr>
            <a:picLocks noChangeAspect="1"/>
          </p:cNvPicPr>
          <p:nvPr/>
        </p:nvPicPr>
        <p:blipFill>
          <a:blip r:embed="rId2"/>
          <a:stretch>
            <a:fillRect/>
          </a:stretch>
        </p:blipFill>
        <p:spPr>
          <a:xfrm>
            <a:off x="6096000" y="2339975"/>
            <a:ext cx="7259063" cy="4991797"/>
          </a:xfrm>
          <a:prstGeom prst="rect">
            <a:avLst/>
          </a:prstGeom>
        </p:spPr>
      </p:pic>
    </p:spTree>
    <p:extLst>
      <p:ext uri="{BB962C8B-B14F-4D97-AF65-F5344CB8AC3E}">
        <p14:creationId xmlns:p14="http://schemas.microsoft.com/office/powerpoint/2010/main" val="6447963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7E3FD-F8F0-C723-A651-63964CE88720}"/>
              </a:ext>
            </a:extLst>
          </p:cNvPr>
          <p:cNvSpPr>
            <a:spLocks noGrp="1"/>
          </p:cNvSpPr>
          <p:nvPr>
            <p:ph type="title"/>
          </p:nvPr>
        </p:nvSpPr>
        <p:spPr/>
        <p:txBody>
          <a:bodyPr/>
          <a:lstStyle/>
          <a:p>
            <a:r>
              <a:rPr lang="en-US" dirty="0" err="1"/>
              <a:t>vietnam</a:t>
            </a:r>
            <a:endParaRPr lang="en-US" dirty="0"/>
          </a:p>
        </p:txBody>
      </p:sp>
      <p:sp>
        <p:nvSpPr>
          <p:cNvPr id="3" name="Content Placeholder 2">
            <a:extLst>
              <a:ext uri="{FF2B5EF4-FFF2-40B4-BE49-F238E27FC236}">
                <a16:creationId xmlns:a16="http://schemas.microsoft.com/office/drawing/2014/main" id="{F0DDF2D9-3AEE-58A3-5E8B-0886F5CC099B}"/>
              </a:ext>
            </a:extLst>
          </p:cNvPr>
          <p:cNvSpPr>
            <a:spLocks noGrp="1"/>
          </p:cNvSpPr>
          <p:nvPr>
            <p:ph idx="1"/>
          </p:nvPr>
        </p:nvSpPr>
        <p:spPr>
          <a:xfrm>
            <a:off x="-67056" y="1880489"/>
            <a:ext cx="6594257" cy="4351338"/>
          </a:xfrm>
        </p:spPr>
        <p:txBody>
          <a:bodyPr/>
          <a:lstStyle/>
          <a:p>
            <a:r>
              <a:rPr lang="en-US" dirty="0"/>
              <a:t>45 *0.031536  = 1.419pj preexisting capacity</a:t>
            </a:r>
          </a:p>
        </p:txBody>
      </p:sp>
      <p:pic>
        <p:nvPicPr>
          <p:cNvPr id="5" name="Picture 4">
            <a:extLst>
              <a:ext uri="{FF2B5EF4-FFF2-40B4-BE49-F238E27FC236}">
                <a16:creationId xmlns:a16="http://schemas.microsoft.com/office/drawing/2014/main" id="{651E120D-B4B2-9F67-D9C2-70A174FFC69F}"/>
              </a:ext>
            </a:extLst>
          </p:cNvPr>
          <p:cNvPicPr>
            <a:picLocks noChangeAspect="1"/>
          </p:cNvPicPr>
          <p:nvPr/>
        </p:nvPicPr>
        <p:blipFill>
          <a:blip r:embed="rId2"/>
          <a:stretch>
            <a:fillRect/>
          </a:stretch>
        </p:blipFill>
        <p:spPr>
          <a:xfrm>
            <a:off x="6527201" y="0"/>
            <a:ext cx="5739565" cy="6858000"/>
          </a:xfrm>
          <a:prstGeom prst="rect">
            <a:avLst/>
          </a:prstGeom>
        </p:spPr>
      </p:pic>
      <p:sp>
        <p:nvSpPr>
          <p:cNvPr id="7" name="TextBox 6">
            <a:extLst>
              <a:ext uri="{FF2B5EF4-FFF2-40B4-BE49-F238E27FC236}">
                <a16:creationId xmlns:a16="http://schemas.microsoft.com/office/drawing/2014/main" id="{AD073A31-590D-EDDC-1C4E-E2714F0B8ACA}"/>
              </a:ext>
            </a:extLst>
          </p:cNvPr>
          <p:cNvSpPr txBox="1"/>
          <p:nvPr/>
        </p:nvSpPr>
        <p:spPr>
          <a:xfrm>
            <a:off x="553071" y="3285857"/>
            <a:ext cx="2677001" cy="1200329"/>
          </a:xfrm>
          <a:prstGeom prst="rect">
            <a:avLst/>
          </a:prstGeom>
          <a:noFill/>
        </p:spPr>
        <p:txBody>
          <a:bodyPr wrap="square">
            <a:spAutoFit/>
          </a:bodyPr>
          <a:lstStyle/>
          <a:p>
            <a:r>
              <a:rPr lang="en-US" dirty="0"/>
              <a:t>https://vneconomy.vn/trung-tam-du-lieu-duoc-thuc-day-boi-kinh-te-so-va-ha-tang-so.htm</a:t>
            </a:r>
          </a:p>
        </p:txBody>
      </p:sp>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7B55A454-804D-9624-0A52-95F63CF5B3CA}"/>
                  </a:ext>
                </a:extLst>
              </p14:cNvPr>
              <p14:cNvContentPartPr/>
              <p14:nvPr/>
            </p14:nvContentPartPr>
            <p14:xfrm>
              <a:off x="6827904" y="4150656"/>
              <a:ext cx="1749240" cy="101160"/>
            </p14:xfrm>
          </p:contentPart>
        </mc:Choice>
        <mc:Fallback>
          <p:pic>
            <p:nvPicPr>
              <p:cNvPr id="8" name="Ink 7">
                <a:extLst>
                  <a:ext uri="{FF2B5EF4-FFF2-40B4-BE49-F238E27FC236}">
                    <a16:creationId xmlns:a16="http://schemas.microsoft.com/office/drawing/2014/main" id="{7B55A454-804D-9624-0A52-95F63CF5B3CA}"/>
                  </a:ext>
                </a:extLst>
              </p:cNvPr>
              <p:cNvPicPr/>
              <p:nvPr/>
            </p:nvPicPr>
            <p:blipFill>
              <a:blip r:embed="rId4"/>
              <a:stretch>
                <a:fillRect/>
              </a:stretch>
            </p:blipFill>
            <p:spPr>
              <a:xfrm>
                <a:off x="6774264" y="4043016"/>
                <a:ext cx="1856880" cy="3168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E9F72555-8F08-D6EE-FDD0-05C259BB8DE4}"/>
                  </a:ext>
                </a:extLst>
              </p14:cNvPr>
              <p14:cNvContentPartPr/>
              <p14:nvPr/>
            </p14:nvContentPartPr>
            <p14:xfrm>
              <a:off x="6901704" y="6080616"/>
              <a:ext cx="3201840" cy="276480"/>
            </p14:xfrm>
          </p:contentPart>
        </mc:Choice>
        <mc:Fallback>
          <p:pic>
            <p:nvPicPr>
              <p:cNvPr id="9" name="Ink 8">
                <a:extLst>
                  <a:ext uri="{FF2B5EF4-FFF2-40B4-BE49-F238E27FC236}">
                    <a16:creationId xmlns:a16="http://schemas.microsoft.com/office/drawing/2014/main" id="{E9F72555-8F08-D6EE-FDD0-05C259BB8DE4}"/>
                  </a:ext>
                </a:extLst>
              </p:cNvPr>
              <p:cNvPicPr/>
              <p:nvPr/>
            </p:nvPicPr>
            <p:blipFill>
              <a:blip r:embed="rId6"/>
              <a:stretch>
                <a:fillRect/>
              </a:stretch>
            </p:blipFill>
            <p:spPr>
              <a:xfrm>
                <a:off x="6847704" y="5972616"/>
                <a:ext cx="3309480" cy="492120"/>
              </a:xfrm>
              <a:prstGeom prst="rect">
                <a:avLst/>
              </a:prstGeom>
            </p:spPr>
          </p:pic>
        </mc:Fallback>
      </mc:AlternateContent>
    </p:spTree>
    <p:extLst>
      <p:ext uri="{BB962C8B-B14F-4D97-AF65-F5344CB8AC3E}">
        <p14:creationId xmlns:p14="http://schemas.microsoft.com/office/powerpoint/2010/main" val="1802249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AE3C5-E75E-1792-7880-A2AD301DEC43}"/>
              </a:ext>
            </a:extLst>
          </p:cNvPr>
          <p:cNvSpPr>
            <a:spLocks noGrp="1"/>
          </p:cNvSpPr>
          <p:nvPr>
            <p:ph type="title"/>
          </p:nvPr>
        </p:nvSpPr>
        <p:spPr/>
        <p:txBody>
          <a:bodyPr/>
          <a:lstStyle/>
          <a:p>
            <a:r>
              <a:rPr lang="en-US" dirty="0" err="1"/>
              <a:t>Iea</a:t>
            </a:r>
            <a:r>
              <a:rPr lang="en-US" dirty="0"/>
              <a:t> cont.</a:t>
            </a:r>
          </a:p>
        </p:txBody>
      </p:sp>
      <p:sp>
        <p:nvSpPr>
          <p:cNvPr id="3" name="Content Placeholder 2">
            <a:extLst>
              <a:ext uri="{FF2B5EF4-FFF2-40B4-BE49-F238E27FC236}">
                <a16:creationId xmlns:a16="http://schemas.microsoft.com/office/drawing/2014/main" id="{17C88835-402A-6A66-99A5-8CFC14B11B96}"/>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FD81054F-D021-C44A-3487-962BCDE29D5D}"/>
              </a:ext>
            </a:extLst>
          </p:cNvPr>
          <p:cNvPicPr>
            <a:picLocks noChangeAspect="1"/>
          </p:cNvPicPr>
          <p:nvPr/>
        </p:nvPicPr>
        <p:blipFill>
          <a:blip r:embed="rId2"/>
          <a:stretch>
            <a:fillRect/>
          </a:stretch>
        </p:blipFill>
        <p:spPr>
          <a:xfrm>
            <a:off x="4019764" y="0"/>
            <a:ext cx="4152472" cy="6858000"/>
          </a:xfrm>
          <a:prstGeom prst="rect">
            <a:avLst/>
          </a:prstGeom>
        </p:spPr>
      </p:pic>
    </p:spTree>
    <p:extLst>
      <p:ext uri="{BB962C8B-B14F-4D97-AF65-F5344CB8AC3E}">
        <p14:creationId xmlns:p14="http://schemas.microsoft.com/office/powerpoint/2010/main" val="3643132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26F20-3F16-6227-AC90-D8DD546B4C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ECCFEF-87B7-1BEC-3B8D-0DCD663FA00E}"/>
              </a:ext>
            </a:extLst>
          </p:cNvPr>
          <p:cNvSpPr>
            <a:spLocks noGrp="1"/>
          </p:cNvSpPr>
          <p:nvPr>
            <p:ph idx="1"/>
          </p:nvPr>
        </p:nvSpPr>
        <p:spPr/>
        <p:txBody>
          <a:bodyPr/>
          <a:lstStyle/>
          <a:p>
            <a:endParaRPr lang="en-US" dirty="0"/>
          </a:p>
        </p:txBody>
      </p:sp>
      <p:pic>
        <p:nvPicPr>
          <p:cNvPr id="2050" name="Picture 2" descr="Image">
            <a:extLst>
              <a:ext uri="{FF2B5EF4-FFF2-40B4-BE49-F238E27FC236}">
                <a16:creationId xmlns:a16="http://schemas.microsoft.com/office/drawing/2014/main" id="{9A01647B-318F-C883-95F0-7D1B5770A4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1214438"/>
            <a:ext cx="6477000" cy="442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298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BE8DE-5F22-4F49-07FD-56F09B05D7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8D2735-9D9E-CDBE-0B84-A6D66A7C010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238C07C-EDCD-C781-FD12-3AD88071BDB8}"/>
              </a:ext>
            </a:extLst>
          </p:cNvPr>
          <p:cNvPicPr>
            <a:picLocks noChangeAspect="1"/>
          </p:cNvPicPr>
          <p:nvPr/>
        </p:nvPicPr>
        <p:blipFill>
          <a:blip r:embed="rId2"/>
          <a:stretch>
            <a:fillRect/>
          </a:stretch>
        </p:blipFill>
        <p:spPr>
          <a:xfrm>
            <a:off x="3008920" y="365125"/>
            <a:ext cx="7668695" cy="5544324"/>
          </a:xfrm>
          <a:prstGeom prst="rect">
            <a:avLst/>
          </a:prstGeom>
        </p:spPr>
      </p:pic>
    </p:spTree>
    <p:extLst>
      <p:ext uri="{BB962C8B-B14F-4D97-AF65-F5344CB8AC3E}">
        <p14:creationId xmlns:p14="http://schemas.microsoft.com/office/powerpoint/2010/main" val="3481327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1485-F22F-1822-F979-CF2BFB7B03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F6851F-6E1A-8079-1139-5723BCE29B77}"/>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C64AE6EC-2B28-5D8D-FFCB-C8E65835EC71}"/>
              </a:ext>
            </a:extLst>
          </p:cNvPr>
          <p:cNvPicPr>
            <a:picLocks noChangeAspect="1"/>
          </p:cNvPicPr>
          <p:nvPr/>
        </p:nvPicPr>
        <p:blipFill>
          <a:blip r:embed="rId2"/>
          <a:stretch>
            <a:fillRect/>
          </a:stretch>
        </p:blipFill>
        <p:spPr>
          <a:xfrm>
            <a:off x="1500997" y="758025"/>
            <a:ext cx="8583223" cy="5734850"/>
          </a:xfrm>
          <a:prstGeom prst="rect">
            <a:avLst/>
          </a:prstGeom>
        </p:spPr>
      </p:pic>
    </p:spTree>
    <p:extLst>
      <p:ext uri="{BB962C8B-B14F-4D97-AF65-F5344CB8AC3E}">
        <p14:creationId xmlns:p14="http://schemas.microsoft.com/office/powerpoint/2010/main" val="3531798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A19E2-958E-1DA8-949B-959D280333A3}"/>
              </a:ext>
            </a:extLst>
          </p:cNvPr>
          <p:cNvSpPr>
            <a:spLocks noGrp="1"/>
          </p:cNvSpPr>
          <p:nvPr>
            <p:ph type="title"/>
          </p:nvPr>
        </p:nvSpPr>
        <p:spPr/>
        <p:txBody>
          <a:bodyPr/>
          <a:lstStyle/>
          <a:p>
            <a:r>
              <a:rPr lang="en-US" dirty="0"/>
              <a:t>Important topics we could mention in discussion</a:t>
            </a:r>
          </a:p>
        </p:txBody>
      </p:sp>
      <p:sp>
        <p:nvSpPr>
          <p:cNvPr id="3" name="Content Placeholder 2">
            <a:extLst>
              <a:ext uri="{FF2B5EF4-FFF2-40B4-BE49-F238E27FC236}">
                <a16:creationId xmlns:a16="http://schemas.microsoft.com/office/drawing/2014/main" id="{11160808-20D2-5E7A-8B73-5CCEA151E4B3}"/>
              </a:ext>
            </a:extLst>
          </p:cNvPr>
          <p:cNvSpPr>
            <a:spLocks noGrp="1"/>
          </p:cNvSpPr>
          <p:nvPr>
            <p:ph idx="1"/>
          </p:nvPr>
        </p:nvSpPr>
        <p:spPr/>
        <p:txBody>
          <a:bodyPr/>
          <a:lstStyle/>
          <a:p>
            <a:r>
              <a:rPr lang="en-US" dirty="0" err="1"/>
              <a:t>Centralised</a:t>
            </a:r>
            <a:r>
              <a:rPr lang="en-US" dirty="0"/>
              <a:t>/decentralized generation capacity for data </a:t>
            </a:r>
            <a:r>
              <a:rPr lang="en-US" dirty="0" err="1"/>
              <a:t>centres</a:t>
            </a:r>
            <a:r>
              <a:rPr lang="en-US" dirty="0"/>
              <a:t>. </a:t>
            </a:r>
          </a:p>
          <a:p>
            <a:pPr lvl="1"/>
            <a:r>
              <a:rPr lang="en-US" dirty="0"/>
              <a:t>If it is centralized it will help to encourage investment but cause short term issues with prices as supply is not available </a:t>
            </a:r>
          </a:p>
          <a:p>
            <a:pPr lvl="1"/>
            <a:r>
              <a:rPr lang="en-US" dirty="0"/>
              <a:t>If decentralized, we may see issues with pre-existing capacity being taken off the grid resulting in increased transmission costs for remaining consumers but it also may result in an increase in development of renewable baseload technology, which can be used for the main grid too/</a:t>
            </a:r>
          </a:p>
          <a:p>
            <a:r>
              <a:rPr lang="en-US" dirty="0"/>
              <a:t>Demand response ability/flexibility of data </a:t>
            </a:r>
            <a:r>
              <a:rPr lang="en-US" dirty="0" err="1"/>
              <a:t>centres</a:t>
            </a:r>
            <a:endParaRPr lang="en-US" dirty="0"/>
          </a:p>
          <a:p>
            <a:endParaRPr lang="en-US" dirty="0"/>
          </a:p>
        </p:txBody>
      </p:sp>
    </p:spTree>
    <p:extLst>
      <p:ext uri="{BB962C8B-B14F-4D97-AF65-F5344CB8AC3E}">
        <p14:creationId xmlns:p14="http://schemas.microsoft.com/office/powerpoint/2010/main" val="3109675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DA30C-5E51-FE0C-4438-274DA22AEBA1}"/>
              </a:ext>
            </a:extLst>
          </p:cNvPr>
          <p:cNvSpPr>
            <a:spLocks noGrp="1"/>
          </p:cNvSpPr>
          <p:nvPr>
            <p:ph type="title"/>
          </p:nvPr>
        </p:nvSpPr>
        <p:spPr/>
        <p:txBody>
          <a:bodyPr/>
          <a:lstStyle/>
          <a:p>
            <a:r>
              <a:rPr lang="en-US" dirty="0" err="1"/>
              <a:t>Nz</a:t>
            </a:r>
            <a:r>
              <a:rPr lang="en-US" dirty="0"/>
              <a:t> </a:t>
            </a:r>
            <a:r>
              <a:rPr lang="en-US" dirty="0" err="1"/>
              <a:t>edgs</a:t>
            </a:r>
            <a:r>
              <a:rPr lang="en-US" dirty="0"/>
              <a:t> scenarios modelling</a:t>
            </a:r>
          </a:p>
        </p:txBody>
      </p:sp>
      <p:sp>
        <p:nvSpPr>
          <p:cNvPr id="3" name="Content Placeholder 2">
            <a:extLst>
              <a:ext uri="{FF2B5EF4-FFF2-40B4-BE49-F238E27FC236}">
                <a16:creationId xmlns:a16="http://schemas.microsoft.com/office/drawing/2014/main" id="{5F8581E8-6173-875D-5B59-9EDAE7809BA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C62F0FD-F0BB-F6EE-10EE-9F486CBE4E53}"/>
              </a:ext>
            </a:extLst>
          </p:cNvPr>
          <p:cNvPicPr>
            <a:picLocks noChangeAspect="1"/>
          </p:cNvPicPr>
          <p:nvPr/>
        </p:nvPicPr>
        <p:blipFill>
          <a:blip r:embed="rId2"/>
          <a:stretch>
            <a:fillRect/>
          </a:stretch>
        </p:blipFill>
        <p:spPr>
          <a:xfrm>
            <a:off x="2833232" y="1690688"/>
            <a:ext cx="6525536" cy="5830114"/>
          </a:xfrm>
          <a:prstGeom prst="rect">
            <a:avLst/>
          </a:prstGeom>
        </p:spPr>
      </p:pic>
    </p:spTree>
    <p:extLst>
      <p:ext uri="{BB962C8B-B14F-4D97-AF65-F5344CB8AC3E}">
        <p14:creationId xmlns:p14="http://schemas.microsoft.com/office/powerpoint/2010/main" val="202508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1633</TotalTime>
  <Words>1480</Words>
  <Application>Microsoft Office PowerPoint</Application>
  <PresentationFormat>Widescreen</PresentationFormat>
  <Paragraphs>116</Paragraphs>
  <Slides>32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Aptos</vt:lpstr>
      <vt:lpstr>Aptos Display</vt:lpstr>
      <vt:lpstr>Arial</vt:lpstr>
      <vt:lpstr>Calibri</vt:lpstr>
      <vt:lpstr>Google Sans</vt:lpstr>
      <vt:lpstr>Segoe UI</vt:lpstr>
      <vt:lpstr>Office Theme</vt:lpstr>
      <vt:lpstr>Data centres</vt:lpstr>
      <vt:lpstr>PowerPoint Presentation</vt:lpstr>
      <vt:lpstr>Iea – think its found by searching up ‘iea datacentres’</vt:lpstr>
      <vt:lpstr>Iea cont.</vt:lpstr>
      <vt:lpstr>PowerPoint Presentation</vt:lpstr>
      <vt:lpstr>PowerPoint Presentation</vt:lpstr>
      <vt:lpstr>PowerPoint Presentation</vt:lpstr>
      <vt:lpstr>Important topics we could mention in discussion</vt:lpstr>
      <vt:lpstr>Nz edgs scenarios modelling</vt:lpstr>
      <vt:lpstr>iea</vt:lpstr>
      <vt:lpstr>Ideas for modelling </vt:lpstr>
      <vt:lpstr>PowerPoint Presentation</vt:lpstr>
      <vt:lpstr>NOTES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Conversion factors</vt:lpstr>
      <vt:lpstr>USA</vt:lpstr>
      <vt:lpstr>Korea </vt:lpstr>
      <vt:lpstr>PowerPoint Presentation</vt:lpstr>
      <vt:lpstr>CT</vt:lpstr>
      <vt:lpstr>aus</vt:lpstr>
      <vt:lpstr>ina</vt:lpstr>
      <vt:lpstr>cda</vt:lpstr>
      <vt:lpstr>China </vt:lpstr>
      <vt:lpstr>Singapore </vt:lpstr>
      <vt:lpstr>sea</vt:lpstr>
      <vt:lpstr>vietnam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Finbar MAUNSELL</dc:creator>
  <cp:lastModifiedBy>Finbar MAUNSELL</cp:lastModifiedBy>
  <cp:revision>24</cp:revision>
  <dcterms:created xsi:type="dcterms:W3CDTF">2024-08-21T02:14:43Z</dcterms:created>
  <dcterms:modified xsi:type="dcterms:W3CDTF">2024-11-27T02:49:06Z</dcterms:modified>
</cp:coreProperties>
</file>