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8_81ED6B58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83" r:id="rId4"/>
    <p:sldId id="297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F58BA-7025-745F-61A8-64B5E1F1A1D2}" name="Finbar MAUNSELL" initials="FM" userId="S::finbar.maunsell@aperc.or.jp::8826923f-3184-43b7-a36b-2a6b79ce97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28_81ED6B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C14639-9FDD-4355-869B-9A8AD7202AEF}" authorId="{B67F58BA-7025-745F-61A8-64B5E1F1A1D2}" created="2023-07-31T01:49:38.1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79820376" sldId="296"/>
      <ac:picMk id="7" creationId="{7B4607FE-CE05-B09A-29D9-F8BF41F77EBA}"/>
    </ac:deMkLst>
    <p188:txBody>
      <a:bodyPr/>
      <a:lstStyle/>
      <a:p>
        <a:r>
          <a:rPr lang="en-US"/>
          <a:t>95%/90% of stocks, sales or energy?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E6F1-48EB-419F-B40A-F23E99237556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A8EAB-5DD1-477A-B822-4BB13612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E13F-FB8C-4943-900A-10B81EB268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E13F-FB8C-4943-900A-10B81EB26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E13F-FB8C-4943-900A-10B81EB26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6022-A9FA-9870-E478-9F1B26ADF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CEA22-A3EE-26CE-8D93-A091F34F0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F0F4-BFF0-CF76-9952-8FA21B57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1ECE-1D3A-F68C-9497-F64CCC96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FE21-BD91-1BFC-68E8-9845638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F09F-971C-2540-6E28-E08A9997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424EE-69AF-251C-4B2D-A1F541E7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A8B9-5557-4249-A99D-AAF384E5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1E78-C643-3FE8-2AD1-1F764703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DEAF-3AFD-93F2-4FCB-3037AE8C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B6464-6740-A311-CE7C-5C492C09E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C94C-0EAF-3264-ABBC-61562D02B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AE79-A287-E7E4-E8D5-03839BD8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8E9E-3BAA-20F5-60DF-08EC918C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7591-2F20-52D1-8CD3-8835A4D8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D8D0-2A4E-A5C8-4323-F30E0A41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0542-79D1-ACB5-E199-7C0DE6F2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2586-D89D-73D6-FC73-03D29E6F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444D-96DE-A0FE-E4E7-049F38DE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BC69-3E8B-6EB9-8347-7BBA2049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9B9A-772F-1C42-283B-3E128D50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A01E-7D15-4B2D-B73D-3077B9DE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5A0-F69C-5022-CDDF-DA8C8C1C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F742-2CE3-6E83-4A0C-1F579761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5682-922B-EDEA-22E8-9149058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AEBE-5D84-BEFF-B60A-70980907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1E8A-349E-FAD2-A1DB-25DF8F1FF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51744-0279-66A3-091A-A6B421A4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B40A-70E6-C55C-4710-683283F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0BC89-18A1-D65E-393B-E039629C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1C49-46A5-A05E-56B7-B1C5C053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E191-12A1-3094-D8B4-0994CC3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5F4-D998-558A-E4A9-5C837DA1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74C60-DF71-EB8C-CA18-1FBD399B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04DB1-2643-3F81-702E-5FB6169E3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3C037-C3AC-B0A9-353F-CD7016F0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65E11-76C9-39B6-DF36-F20AFAB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06454-CF2A-B828-859B-BE572D9A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52176-89A9-C77D-CE7E-D67E57A6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D315-ECA9-2B72-7E29-46B80807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AB423-036D-8E8F-2417-0970E69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4FA83-BD0F-7CDD-43F3-8AA3DB8A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27FD8-BC60-5ED1-2845-0C4DF6C1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B62F6-9E9A-3D84-79BB-3A5352D1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502C5-B00E-2C17-F58D-D63153D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4202-960E-F598-9B19-A16CA31F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7A9F-DA3D-4B22-FD0C-A61CC691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3DDB-BC8B-234E-F500-C78207BC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DBB4-12EB-4484-190B-006051C8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68C1-F59B-4BA7-FE4D-062DE4CF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B14B-11FD-31D3-1E09-AAB448D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F56E-080F-A959-A862-71F0E04A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FDAE-186F-DE89-C591-A81A9FE5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D66B-7D4E-175E-CDF8-B43C5B849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8076F-EFFF-CCD5-1BB9-9C94BDAC9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8F31-3123-EA75-D88E-947882FC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A73AC-1F5E-D7B2-6D6F-2AAEE20A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51DE-66B4-1427-08F3-6427149C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46ED2-0265-65AA-A118-1FEE1EB8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3B19-3825-87C8-76FB-F3D54670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C08-2F6E-92D4-139B-198C9131A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B4E9-086F-494D-9CE2-70D53A54DAB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9BB5-4A77-7980-E02C-6C431BA1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7A38-17BA-0CF0-AF22-9AA59E8A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8_81ED6B5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D8208D-4E4A-FDBE-43D9-14D20E72A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44212"/>
              </p:ext>
            </p:extLst>
          </p:nvPr>
        </p:nvGraphicFramePr>
        <p:xfrm>
          <a:off x="1419750" y="1634066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80490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806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1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Todo:</a:t>
                      </a:r>
                    </a:p>
                    <a:p>
                      <a:r>
                        <a:rPr lang="en-US" dirty="0"/>
                        <a:t>Graph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 for observing how transport decreases emissions as these are assumptions for </a:t>
                      </a:r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8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9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4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7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9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A343E-AF55-3F71-2204-A3B95DA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49746"/>
            <a:ext cx="11252200" cy="486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2022 Net-zero roadmap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AAE-521E-AFC6-CEA3-F8396E5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CT Government Key Regulation and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A05-FAEB-3672-1B8E-8A93AB3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2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607FE-CE05-B09A-29D9-F8BF41F77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1385166"/>
            <a:ext cx="11483975" cy="49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2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A343E-AF55-3F71-2204-A3B95DA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49746"/>
            <a:ext cx="11252200" cy="486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2022 Net-zero roadmap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AAE-521E-AFC6-CEA3-F8396E5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CT Government Key Regulation and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A05-FAEB-3672-1B8E-8A93AB3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3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D4B98-8E9F-D418-F56E-C688F6EE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3229"/>
            <a:ext cx="10458450" cy="51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A343E-AF55-3F71-2204-A3B95DA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49746"/>
            <a:ext cx="11252200" cy="550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20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23 N</a:t>
            </a:r>
            <a:r>
              <a:rPr lang="pl-PL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DC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Update (30X23~25)</a:t>
            </a:r>
          </a:p>
          <a:p>
            <a:pPr marL="0" indent="0">
              <a:buNone/>
            </a:pPr>
            <a:endParaRPr lang="en-US" altLang="zh-TW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AAE-521E-AFC6-CEA3-F8396E5E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CT Government Key Regulation and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A05-FAEB-3672-1B8E-8A93AB3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4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4BC76-811F-D342-7D00-DC01D8C40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308793"/>
            <a:ext cx="10840278" cy="49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6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A343E-AF55-3F71-2204-A3B95DA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49746"/>
            <a:ext cx="11252200" cy="486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12 Key Strategies for Net-zero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AAE-521E-AFC6-CEA3-F8396E5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CT Government Key Regulation and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A05-FAEB-3672-1B8E-8A93AB3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5</a:t>
            </a:fld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C2314-726E-953D-3BC8-CC539CE05CB3}"/>
              </a:ext>
            </a:extLst>
          </p:cNvPr>
          <p:cNvGraphicFramePr>
            <a:graphicFrameLocks noGrp="1"/>
          </p:cNvGraphicFramePr>
          <p:nvPr/>
        </p:nvGraphicFramePr>
        <p:xfrm>
          <a:off x="622300" y="1413741"/>
          <a:ext cx="110617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735587861"/>
                    </a:ext>
                  </a:extLst>
                </a:gridCol>
                <a:gridCol w="9369425">
                  <a:extLst>
                    <a:ext uri="{9D8B030D-6E8A-4147-A177-3AD203B41FA5}">
                      <a16:colId xmlns:a16="http://schemas.microsoft.com/office/drawing/2014/main" val="371939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50%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energy cons. of major energy users is included in ISO 50001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148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(Commercial)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70% lighting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LED by 2025,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30% HVAC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optimal control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 new public building reach </a:t>
                      </a: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Level 1 or net-zero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 </a:t>
                      </a: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BERS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system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Public building electric usage index (EUI) improve </a:t>
                      </a:r>
                      <a:r>
                        <a:rPr lang="en-US" altLang="zh-TW" sz="1800" b="0" dirty="0">
                          <a:solidFill>
                            <a:srgbClr val="3333FF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3333FF"/>
                          </a:solidFill>
                          <a:highlight>
                            <a:srgbClr val="FFFF00"/>
                          </a:highlight>
                        </a:rPr>
                        <a:t>5%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from 201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level by 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2030.</a:t>
                      </a:r>
                      <a:endParaRPr lang="en-US" sz="1800" b="0" dirty="0">
                        <a:solidFill>
                          <a:srgbClr val="3333FF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9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(residential)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Residential building envelope performance increase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5%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TW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altLang="zh-TW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 lighting on sale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LED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MEPS for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Air conditioning , refrigeration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at current standards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9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Efficiency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2.5 tons light-duty trucks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covered by energy efficiency management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 </a:t>
                      </a: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new transport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improve energy performance 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Electrification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35%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city bus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are eclectic-driven by 2025, 100% 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 g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overnment-owned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vehicle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eclectic-driven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30%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vehicle on sale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eclectic-driven by </a:t>
                      </a: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2030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60%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2040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5%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scooter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on sale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eclectic-driven 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70%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2040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9782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FFC81C-D6FD-0903-0C50-D612A378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00" y="2018070"/>
            <a:ext cx="1485900" cy="20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279</Words>
  <Application>Microsoft Office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CT Government Key Regulation and Policies</vt:lpstr>
      <vt:lpstr>CT Government Key Regulation and Policies</vt:lpstr>
      <vt:lpstr>CT Government Key Regulation and Policies</vt:lpstr>
      <vt:lpstr>CT Government Key Regulation and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2</cp:revision>
  <dcterms:created xsi:type="dcterms:W3CDTF">2023-07-31T01:51:56Z</dcterms:created>
  <dcterms:modified xsi:type="dcterms:W3CDTF">2023-07-31T03:13:48Z</dcterms:modified>
</cp:coreProperties>
</file>