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5" r:id="rId5"/>
  </p:sldMasterIdLst>
  <p:notesMasterIdLst>
    <p:notesMasterId r:id="rId44"/>
  </p:notesMasterIdLst>
  <p:sldIdLst>
    <p:sldId id="609" r:id="rId6"/>
    <p:sldId id="600" r:id="rId7"/>
    <p:sldId id="591" r:id="rId8"/>
    <p:sldId id="608" r:id="rId9"/>
    <p:sldId id="490" r:id="rId10"/>
    <p:sldId id="527" r:id="rId11"/>
    <p:sldId id="498" r:id="rId12"/>
    <p:sldId id="610" r:id="rId13"/>
    <p:sldId id="611" r:id="rId14"/>
    <p:sldId id="612" r:id="rId15"/>
    <p:sldId id="613" r:id="rId16"/>
    <p:sldId id="593" r:id="rId17"/>
    <p:sldId id="596" r:id="rId18"/>
    <p:sldId id="494" r:id="rId19"/>
    <p:sldId id="492" r:id="rId20"/>
    <p:sldId id="519" r:id="rId21"/>
    <p:sldId id="535" r:id="rId22"/>
    <p:sldId id="598" r:id="rId23"/>
    <p:sldId id="513" r:id="rId24"/>
    <p:sldId id="551" r:id="rId25"/>
    <p:sldId id="547" r:id="rId26"/>
    <p:sldId id="548" r:id="rId27"/>
    <p:sldId id="599" r:id="rId28"/>
    <p:sldId id="553" r:id="rId29"/>
    <p:sldId id="601" r:id="rId30"/>
    <p:sldId id="563" r:id="rId31"/>
    <p:sldId id="594" r:id="rId32"/>
    <p:sldId id="616" r:id="rId33"/>
    <p:sldId id="571" r:id="rId34"/>
    <p:sldId id="572" r:id="rId35"/>
    <p:sldId id="606" r:id="rId36"/>
    <p:sldId id="574" r:id="rId37"/>
    <p:sldId id="605" r:id="rId38"/>
    <p:sldId id="575" r:id="rId39"/>
    <p:sldId id="573" r:id="rId40"/>
    <p:sldId id="607" r:id="rId41"/>
    <p:sldId id="604" r:id="rId42"/>
    <p:sldId id="274" r:id="rId4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5ECF0-7157-4FD4-98AE-8BEA2743F680}">
          <p14:sldIdLst>
            <p14:sldId id="609"/>
          </p14:sldIdLst>
        </p14:section>
        <p14:section name="intro to transport" id="{EB09F4CE-A08E-44A7-B1B7-E1EF496F74A2}">
          <p14:sldIdLst>
            <p14:sldId id="600"/>
            <p14:sldId id="591"/>
            <p14:sldId id="608"/>
            <p14:sldId id="490"/>
            <p14:sldId id="527"/>
            <p14:sldId id="498"/>
            <p14:sldId id="610"/>
            <p14:sldId id="611"/>
            <p14:sldId id="612"/>
            <p14:sldId id="613"/>
            <p14:sldId id="593"/>
            <p14:sldId id="596"/>
            <p14:sldId id="494"/>
            <p14:sldId id="492"/>
            <p14:sldId id="519"/>
          </p14:sldIdLst>
        </p14:section>
        <p14:section name="policy" id="{ED61ECD9-D164-4251-A7C0-7544C8346C8E}">
          <p14:sldIdLst>
            <p14:sldId id="535"/>
          </p14:sldIdLst>
        </p14:section>
        <p14:section name="china" id="{A1BB6053-0DED-4C46-89EF-87652C400623}">
          <p14:sldIdLst>
            <p14:sldId id="598"/>
            <p14:sldId id="513"/>
            <p14:sldId id="551"/>
            <p14:sldId id="547"/>
          </p14:sldIdLst>
        </p14:section>
        <p14:section name="USA" id="{05FF15F8-E2EE-4E6F-8661-1717533BA9BF}">
          <p14:sldIdLst>
            <p14:sldId id="548"/>
            <p14:sldId id="599"/>
            <p14:sldId id="553"/>
            <p14:sldId id="601"/>
            <p14:sldId id="563"/>
            <p14:sldId id="594"/>
            <p14:sldId id="616"/>
            <p14:sldId id="571"/>
          </p14:sldIdLst>
        </p14:section>
        <p14:section name="SEA" id="{1ECBB6D5-14D5-4AFE-A8CD-5ADC5731C048}">
          <p14:sldIdLst>
            <p14:sldId id="572"/>
            <p14:sldId id="606"/>
            <p14:sldId id="574"/>
            <p14:sldId id="605"/>
            <p14:sldId id="575"/>
            <p14:sldId id="573"/>
            <p14:sldId id="607"/>
            <p14:sldId id="604"/>
            <p14:sldId id="274"/>
          </p14:sldIdLst>
        </p14:section>
        <p14:section name="extra details" id="{549C9E15-82E5-44A1-8253-EE7403F70441}">
          <p14:sldIdLst/>
        </p14:section>
        <p14:section name="analysis/modelling" id="{239FA27D-4A97-4A67-B130-E4CBE8F33AB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61F800-3C09-EA26-1104-7F8175B0FE09}" name="Christopher DOLEMAN" initials="CD" userId="S::christopher.doleman@aperc.or.jp::e538dd86-722c-46d0-99e5-870d1002476f" providerId="AD"/>
  <p188:author id="{941A3F14-0D6D-544A-99D9-6C8B5A5C9D79}" name="Jeongdu KIM" initials="JK" userId="S::jeongdu.kim@aperc.or.jp::133701e5-706a-4ee1-9c6b-890e21af6486" providerId="AD"/>
  <p188:author id="{FD2C1625-8CF6-D1E1-43F6-9D3752D1D1C3}" name="Mathew HORNE" initials="MH" userId="S::mathew.horne@aperc.or.jp::f5fdea47-a277-446a-bd6c-3c6424f39542" providerId="AD"/>
  <p188:author id="{F9439073-162F-CA11-48AC-DA2270A9BB45}" name="David Michael WOGAN" initials="DMW" userId="David Michael WOGAN" providerId="None"/>
  <p188:author id="{C6D3B7A0-E231-A0D8-21B4-600741AB4FD6}" name="David Michael WOGAN" initials="DW" userId="S::david.wogan@aperc.or.jp::4c2dba47-0cd7-47d2-bd6d-833637e56e4a" providerId="AD"/>
  <p188:author id="{B67F58BA-7025-745F-61A8-64B5E1F1A1D2}" name="Finbar MAUNSELL" initials="FM" userId="S::finbar.maunsell@aperc.or.jp::8826923f-3184-43b7-a36b-2a6b79ce973f" providerId="AD"/>
  <p188:author id="{F7054FF6-4EE1-4AD1-2384-EDE535763366}" name="IRIE Kazutomo" initials="KI" userId="S::kazutomo.irie@aperc.or.jp::8463845c-759e-4a1c-91a1-e25cbfb9d4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6E609-7C67-4611-A857-57C46ACDBD11}" v="1" dt="2023-05-11T04:51:09.288"/>
    <p1510:client id="{6F1760EB-DC4A-49B3-AD45-D6E052C5059B}" v="4" dt="2023-05-11T05:52:19.015"/>
    <p1510:client id="{75DDCD87-631B-4A37-8233-C62BA5CD35E8}" v="2" dt="2023-05-11T04:48:15.254"/>
    <p1510:client id="{811B34D7-0631-47F4-AAEA-C7FE8799B40F}" v="35" dt="2023-05-11T01:13:1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50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aperc.sharepoint.com/sites/Outlook/Shared%20Documents/Drafting/Volume%201/00%20Chapter%20data/APEC%20aggregate/2022%2003%2031/APEC_charts_2022-03-31-125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aperc.sharepoint.com/sites/Outlook/Shared%20Documents/Drafting/Volume%201/00%20Chapter%20data/APEC%20aggregate/2022%2003%2031/APEC_charts_2022-03-31-1250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ja-JP"/>
            </a:pPr>
            <a:r>
              <a:rPr lang="en-SG"/>
              <a:t>APEC energy</a:t>
            </a:r>
            <a:r>
              <a:rPr lang="en-SG" baseline="0"/>
              <a:t> demand by</a:t>
            </a:r>
            <a:r>
              <a:rPr lang="en-SG"/>
              <a:t> sector (REF)</a:t>
            </a:r>
          </a:p>
        </c:rich>
      </c:tx>
      <c:layout>
        <c:manualLayout>
          <c:xMode val="edge"/>
          <c:yMode val="edge"/>
          <c:x val="0.1227272727272727"/>
          <c:y val="4.6296296296296294E-2"/>
        </c:manualLayout>
      </c:layout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'FED by sector'!$B$20</c:f>
              <c:strCache>
                <c:ptCount val="1"/>
                <c:pt idx="0">
                  <c:v>Industry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</c:spPr>
          <c:cat>
            <c:strRef>
              <c:f>'FED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'FED by sector'!$C$20:$BA$20</c:f>
              <c:numCache>
                <c:formatCode>#\ ###\ ###\ ##0.0;\-#\ ###\ ###\ ##0.0;\-</c:formatCode>
                <c:ptCount val="51"/>
                <c:pt idx="0">
                  <c:v>48076.644471115513</c:v>
                </c:pt>
                <c:pt idx="1">
                  <c:v>47506.077615795832</c:v>
                </c:pt>
                <c:pt idx="2">
                  <c:v>47223.913488723127</c:v>
                </c:pt>
                <c:pt idx="3">
                  <c:v>49788.622168763111</c:v>
                </c:pt>
                <c:pt idx="4">
                  <c:v>54630.420790767479</c:v>
                </c:pt>
                <c:pt idx="5">
                  <c:v>57212.243620872599</c:v>
                </c:pt>
                <c:pt idx="6">
                  <c:v>60563.99465643966</c:v>
                </c:pt>
                <c:pt idx="7">
                  <c:v>63421.591248663237</c:v>
                </c:pt>
                <c:pt idx="8">
                  <c:v>64592.762010607323</c:v>
                </c:pt>
                <c:pt idx="9">
                  <c:v>63895.009932072309</c:v>
                </c:pt>
                <c:pt idx="10">
                  <c:v>69375.838123023233</c:v>
                </c:pt>
                <c:pt idx="11">
                  <c:v>75354.547852503136</c:v>
                </c:pt>
                <c:pt idx="12">
                  <c:v>78802.356511400081</c:v>
                </c:pt>
                <c:pt idx="13">
                  <c:v>77068.023292706886</c:v>
                </c:pt>
                <c:pt idx="14">
                  <c:v>76538.021702258688</c:v>
                </c:pt>
                <c:pt idx="15">
                  <c:v>76128.895403981165</c:v>
                </c:pt>
                <c:pt idx="16">
                  <c:v>74869.359665924771</c:v>
                </c:pt>
                <c:pt idx="17">
                  <c:v>74917.134216943057</c:v>
                </c:pt>
                <c:pt idx="18">
                  <c:v>77630.585369296736</c:v>
                </c:pt>
                <c:pt idx="19">
                  <c:v>78535.926838703803</c:v>
                </c:pt>
                <c:pt idx="20">
                  <c:v>77569.251345616794</c:v>
                </c:pt>
                <c:pt idx="21">
                  <c:v>81837.469905471837</c:v>
                </c:pt>
                <c:pt idx="22">
                  <c:v>82872.49236265439</c:v>
                </c:pt>
                <c:pt idx="23">
                  <c:v>83233.101451113558</c:v>
                </c:pt>
                <c:pt idx="24">
                  <c:v>83139.689422561394</c:v>
                </c:pt>
                <c:pt idx="25">
                  <c:v>82970.323405498188</c:v>
                </c:pt>
                <c:pt idx="26">
                  <c:v>83109.464698863114</c:v>
                </c:pt>
                <c:pt idx="27">
                  <c:v>83261.611708736178</c:v>
                </c:pt>
                <c:pt idx="28">
                  <c:v>83034.288229842787</c:v>
                </c:pt>
                <c:pt idx="29">
                  <c:v>82894.074826762633</c:v>
                </c:pt>
                <c:pt idx="30">
                  <c:v>82880.274417262321</c:v>
                </c:pt>
                <c:pt idx="31">
                  <c:v>82980.246324502528</c:v>
                </c:pt>
                <c:pt idx="32">
                  <c:v>83024.710873174554</c:v>
                </c:pt>
                <c:pt idx="33">
                  <c:v>83091.912043237768</c:v>
                </c:pt>
                <c:pt idx="34">
                  <c:v>83157.784438991002</c:v>
                </c:pt>
                <c:pt idx="35">
                  <c:v>83117.590625829253</c:v>
                </c:pt>
                <c:pt idx="36">
                  <c:v>83228.114604935326</c:v>
                </c:pt>
                <c:pt idx="37">
                  <c:v>83333.971797879756</c:v>
                </c:pt>
                <c:pt idx="38">
                  <c:v>83329.898968583861</c:v>
                </c:pt>
                <c:pt idx="39">
                  <c:v>83423.179760213679</c:v>
                </c:pt>
                <c:pt idx="40">
                  <c:v>83479.154093789009</c:v>
                </c:pt>
                <c:pt idx="41">
                  <c:v>83532.855191743103</c:v>
                </c:pt>
                <c:pt idx="42">
                  <c:v>83696.531160996979</c:v>
                </c:pt>
                <c:pt idx="43">
                  <c:v>83846.563701050531</c:v>
                </c:pt>
                <c:pt idx="44">
                  <c:v>83859.277743483894</c:v>
                </c:pt>
                <c:pt idx="45">
                  <c:v>83965.552161218511</c:v>
                </c:pt>
                <c:pt idx="46">
                  <c:v>84192.88330442486</c:v>
                </c:pt>
                <c:pt idx="47">
                  <c:v>84271.979825990173</c:v>
                </c:pt>
                <c:pt idx="48">
                  <c:v>84454.658663966678</c:v>
                </c:pt>
                <c:pt idx="49">
                  <c:v>84615.874043357282</c:v>
                </c:pt>
                <c:pt idx="50">
                  <c:v>84632.64568176787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5-4984-9AA3-3E6742683577}"/>
            </c:ext>
          </c:extLst>
        </c:ser>
        <c:ser>
          <c:idx val="1"/>
          <c:order val="1"/>
          <c:tx>
            <c:strRef>
              <c:f>'FED by sector'!$B$21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rgbClr val="828282"/>
            </a:solidFill>
            <a:ln>
              <a:noFill/>
            </a:ln>
          </c:spPr>
          <c:cat>
            <c:strRef>
              <c:f>'FED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'FED by sector'!$C$21:$BA$21</c:f>
              <c:numCache>
                <c:formatCode>#\ ###\ ###\ ##0.0;\-#\ ###\ ###\ ##0.0;\-</c:formatCode>
                <c:ptCount val="51"/>
                <c:pt idx="0">
                  <c:v>43896.665905087691</c:v>
                </c:pt>
                <c:pt idx="1">
                  <c:v>44234.475796475686</c:v>
                </c:pt>
                <c:pt idx="2">
                  <c:v>45309.874957604647</c:v>
                </c:pt>
                <c:pt idx="3">
                  <c:v>46791.411430940963</c:v>
                </c:pt>
                <c:pt idx="4">
                  <c:v>48843.161259777262</c:v>
                </c:pt>
                <c:pt idx="5">
                  <c:v>49791.002533005303</c:v>
                </c:pt>
                <c:pt idx="6">
                  <c:v>50426.126699967448</c:v>
                </c:pt>
                <c:pt idx="7">
                  <c:v>51412.494248450443</c:v>
                </c:pt>
                <c:pt idx="8">
                  <c:v>50979.690183351333</c:v>
                </c:pt>
                <c:pt idx="9">
                  <c:v>49915.687200518689</c:v>
                </c:pt>
                <c:pt idx="10">
                  <c:v>52245.501863338657</c:v>
                </c:pt>
                <c:pt idx="11">
                  <c:v>52892.392890770883</c:v>
                </c:pt>
                <c:pt idx="12">
                  <c:v>53892.852643377388</c:v>
                </c:pt>
                <c:pt idx="13">
                  <c:v>55775.355399489701</c:v>
                </c:pt>
                <c:pt idx="14">
                  <c:v>57092.268416449973</c:v>
                </c:pt>
                <c:pt idx="15">
                  <c:v>58697.967999662709</c:v>
                </c:pt>
                <c:pt idx="16">
                  <c:v>59940.715755090081</c:v>
                </c:pt>
                <c:pt idx="17">
                  <c:v>61154.767912856107</c:v>
                </c:pt>
                <c:pt idx="18">
                  <c:v>62728.059739328957</c:v>
                </c:pt>
                <c:pt idx="19">
                  <c:v>64338.821301836157</c:v>
                </c:pt>
                <c:pt idx="20">
                  <c:v>56327.992019762933</c:v>
                </c:pt>
                <c:pt idx="21">
                  <c:v>63289.500858769803</c:v>
                </c:pt>
                <c:pt idx="22">
                  <c:v>66018.236015140603</c:v>
                </c:pt>
                <c:pt idx="23">
                  <c:v>66423.651874942603</c:v>
                </c:pt>
                <c:pt idx="24">
                  <c:v>66703.923823942707</c:v>
                </c:pt>
                <c:pt idx="25">
                  <c:v>66959.061032235433</c:v>
                </c:pt>
                <c:pt idx="26">
                  <c:v>66903.778180595764</c:v>
                </c:pt>
                <c:pt idx="27">
                  <c:v>66865.917336045735</c:v>
                </c:pt>
                <c:pt idx="28">
                  <c:v>66812.829717147688</c:v>
                </c:pt>
                <c:pt idx="29">
                  <c:v>66776.38792423741</c:v>
                </c:pt>
                <c:pt idx="30">
                  <c:v>66765.713195543751</c:v>
                </c:pt>
                <c:pt idx="31">
                  <c:v>66766.371032521813</c:v>
                </c:pt>
                <c:pt idx="32">
                  <c:v>66824.009940983524</c:v>
                </c:pt>
                <c:pt idx="33">
                  <c:v>66862.84587818112</c:v>
                </c:pt>
                <c:pt idx="34">
                  <c:v>66934.147088893122</c:v>
                </c:pt>
                <c:pt idx="35">
                  <c:v>67030.630119645255</c:v>
                </c:pt>
                <c:pt idx="36">
                  <c:v>67114.172266757581</c:v>
                </c:pt>
                <c:pt idx="37">
                  <c:v>67180.186927943883</c:v>
                </c:pt>
                <c:pt idx="38">
                  <c:v>67227.029601293514</c:v>
                </c:pt>
                <c:pt idx="39">
                  <c:v>67251.80154710004</c:v>
                </c:pt>
                <c:pt idx="40">
                  <c:v>67240.151105711091</c:v>
                </c:pt>
                <c:pt idx="41">
                  <c:v>67224.580418050391</c:v>
                </c:pt>
                <c:pt idx="42">
                  <c:v>67150.43087515152</c:v>
                </c:pt>
                <c:pt idx="43">
                  <c:v>67052.015647695574</c:v>
                </c:pt>
                <c:pt idx="44">
                  <c:v>66928.057936028345</c:v>
                </c:pt>
                <c:pt idx="45">
                  <c:v>66764.02122016334</c:v>
                </c:pt>
                <c:pt idx="46">
                  <c:v>66576.970980138882</c:v>
                </c:pt>
                <c:pt idx="47">
                  <c:v>66364.006392038253</c:v>
                </c:pt>
                <c:pt idx="48">
                  <c:v>66117.444086772128</c:v>
                </c:pt>
                <c:pt idx="49">
                  <c:v>65830.192488076224</c:v>
                </c:pt>
                <c:pt idx="50">
                  <c:v>65569.712346897475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85-4984-9AA3-3E6742683577}"/>
            </c:ext>
          </c:extLst>
        </c:ser>
        <c:ser>
          <c:idx val="2"/>
          <c:order val="2"/>
          <c:tx>
            <c:strRef>
              <c:f>'FED by sector'!$B$22</c:f>
              <c:strCache>
                <c:ptCount val="1"/>
                <c:pt idx="0">
                  <c:v>Buildings</c:v>
                </c:pt>
              </c:strCache>
            </c:strRef>
          </c:tx>
          <c:spPr>
            <a:solidFill>
              <a:srgbClr val="BEBEBE"/>
            </a:solidFill>
            <a:ln>
              <a:noFill/>
            </a:ln>
          </c:spPr>
          <c:cat>
            <c:strRef>
              <c:f>'FED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'FED by sector'!$C$22:$BA$22</c:f>
              <c:numCache>
                <c:formatCode>#\ ###\ ###\ ##0.0;\-#\ ###\ ###\ ##0.0;\-</c:formatCode>
                <c:ptCount val="51"/>
                <c:pt idx="0">
                  <c:v>44254.391586952574</c:v>
                </c:pt>
                <c:pt idx="1">
                  <c:v>44234.69614959375</c:v>
                </c:pt>
                <c:pt idx="2">
                  <c:v>44815.186107753609</c:v>
                </c:pt>
                <c:pt idx="3">
                  <c:v>46251.450402412331</c:v>
                </c:pt>
                <c:pt idx="4">
                  <c:v>47035.521433635673</c:v>
                </c:pt>
                <c:pt idx="5">
                  <c:v>47432.191913982329</c:v>
                </c:pt>
                <c:pt idx="6">
                  <c:v>47151.963106013602</c:v>
                </c:pt>
                <c:pt idx="7">
                  <c:v>47900.345820517832</c:v>
                </c:pt>
                <c:pt idx="8">
                  <c:v>48149.626717797277</c:v>
                </c:pt>
                <c:pt idx="9">
                  <c:v>47821.047168506477</c:v>
                </c:pt>
                <c:pt idx="10">
                  <c:v>49023.979693230976</c:v>
                </c:pt>
                <c:pt idx="11">
                  <c:v>49575.056934075648</c:v>
                </c:pt>
                <c:pt idx="12">
                  <c:v>48273.366186961131</c:v>
                </c:pt>
                <c:pt idx="13">
                  <c:v>50576.278099392621</c:v>
                </c:pt>
                <c:pt idx="14">
                  <c:v>52276.277200438388</c:v>
                </c:pt>
                <c:pt idx="15">
                  <c:v>51686.816947648003</c:v>
                </c:pt>
                <c:pt idx="16">
                  <c:v>52130.291520152881</c:v>
                </c:pt>
                <c:pt idx="17">
                  <c:v>53330.050142714157</c:v>
                </c:pt>
                <c:pt idx="18">
                  <c:v>56122.944195035678</c:v>
                </c:pt>
                <c:pt idx="19">
                  <c:v>55507.238564427389</c:v>
                </c:pt>
                <c:pt idx="20">
                  <c:v>54366.934067243033</c:v>
                </c:pt>
                <c:pt idx="21">
                  <c:v>56544.196873323694</c:v>
                </c:pt>
                <c:pt idx="22">
                  <c:v>57536.184237432768</c:v>
                </c:pt>
                <c:pt idx="23">
                  <c:v>58458.293389643193</c:v>
                </c:pt>
                <c:pt idx="24">
                  <c:v>59450.875675962423</c:v>
                </c:pt>
                <c:pt idx="25">
                  <c:v>60410.487848988378</c:v>
                </c:pt>
                <c:pt idx="26">
                  <c:v>60895.8258757476</c:v>
                </c:pt>
                <c:pt idx="27">
                  <c:v>61356.560546590867</c:v>
                </c:pt>
                <c:pt idx="28">
                  <c:v>61804.196090131773</c:v>
                </c:pt>
                <c:pt idx="29">
                  <c:v>62249.191849204857</c:v>
                </c:pt>
                <c:pt idx="30">
                  <c:v>62667.785721524597</c:v>
                </c:pt>
                <c:pt idx="31">
                  <c:v>63110.392711378779</c:v>
                </c:pt>
                <c:pt idx="32">
                  <c:v>63507.398437636017</c:v>
                </c:pt>
                <c:pt idx="33">
                  <c:v>63913.318829334567</c:v>
                </c:pt>
                <c:pt idx="34">
                  <c:v>64320.095468229993</c:v>
                </c:pt>
                <c:pt idx="35">
                  <c:v>64657.254295905412</c:v>
                </c:pt>
                <c:pt idx="36">
                  <c:v>65023.847843789343</c:v>
                </c:pt>
                <c:pt idx="37">
                  <c:v>65405.130420413043</c:v>
                </c:pt>
                <c:pt idx="38">
                  <c:v>65729.518816927652</c:v>
                </c:pt>
                <c:pt idx="39">
                  <c:v>66059.021868377153</c:v>
                </c:pt>
                <c:pt idx="40">
                  <c:v>66408.850261028943</c:v>
                </c:pt>
                <c:pt idx="41">
                  <c:v>66745.864020452762</c:v>
                </c:pt>
                <c:pt idx="42">
                  <c:v>67022.856465909324</c:v>
                </c:pt>
                <c:pt idx="43">
                  <c:v>67342.595365921035</c:v>
                </c:pt>
                <c:pt idx="44">
                  <c:v>67686.559430501307</c:v>
                </c:pt>
                <c:pt idx="45">
                  <c:v>67970.939755118976</c:v>
                </c:pt>
                <c:pt idx="46">
                  <c:v>68288.440680128144</c:v>
                </c:pt>
                <c:pt idx="47">
                  <c:v>68574.418538065613</c:v>
                </c:pt>
                <c:pt idx="48">
                  <c:v>68902.452887099949</c:v>
                </c:pt>
                <c:pt idx="49">
                  <c:v>69211.599915710729</c:v>
                </c:pt>
                <c:pt idx="50">
                  <c:v>69534.170978054957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85-4984-9AA3-3E6742683577}"/>
            </c:ext>
          </c:extLst>
        </c:ser>
        <c:ser>
          <c:idx val="3"/>
          <c:order val="3"/>
          <c:tx>
            <c:strRef>
              <c:f>'FED by sector'!$B$23</c:f>
              <c:strCache>
                <c:ptCount val="1"/>
                <c:pt idx="0">
                  <c:v>Agriculture</c:v>
                </c:pt>
              </c:strCache>
            </c:strRef>
          </c:tx>
          <c:spPr>
            <a:solidFill>
              <a:srgbClr val="1E465A"/>
            </a:solidFill>
            <a:ln>
              <a:noFill/>
            </a:ln>
          </c:spPr>
          <c:cat>
            <c:strRef>
              <c:f>'FED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'FED by sector'!$C$23:$BA$23</c:f>
              <c:numCache>
                <c:formatCode>#\ ###\ ###\ ##0.0;\-#\ ###\ ###\ ##0.0;\-</c:formatCode>
                <c:ptCount val="51"/>
                <c:pt idx="0">
                  <c:v>3010.381515155445</c:v>
                </c:pt>
                <c:pt idx="1">
                  <c:v>3130.0618625320699</c:v>
                </c:pt>
                <c:pt idx="2">
                  <c:v>3332.6866054402358</c:v>
                </c:pt>
                <c:pt idx="3">
                  <c:v>3431.5793236236991</c:v>
                </c:pt>
                <c:pt idx="4">
                  <c:v>3720.8754058396071</c:v>
                </c:pt>
                <c:pt idx="5">
                  <c:v>3922.359333477058</c:v>
                </c:pt>
                <c:pt idx="6">
                  <c:v>4035.3630369183979</c:v>
                </c:pt>
                <c:pt idx="7">
                  <c:v>3999.691712610253</c:v>
                </c:pt>
                <c:pt idx="8">
                  <c:v>3883.563060343894</c:v>
                </c:pt>
                <c:pt idx="9">
                  <c:v>3842.8936830781231</c:v>
                </c:pt>
                <c:pt idx="10">
                  <c:v>3983.1069367187069</c:v>
                </c:pt>
                <c:pt idx="11">
                  <c:v>4165.0223843786471</c:v>
                </c:pt>
                <c:pt idx="12">
                  <c:v>4123.8490639300326</c:v>
                </c:pt>
                <c:pt idx="13">
                  <c:v>4151.6247340092759</c:v>
                </c:pt>
                <c:pt idx="14">
                  <c:v>4201.311328126646</c:v>
                </c:pt>
                <c:pt idx="15">
                  <c:v>4316.3502831208543</c:v>
                </c:pt>
                <c:pt idx="16">
                  <c:v>4431.9616377596367</c:v>
                </c:pt>
                <c:pt idx="17">
                  <c:v>4537.5227383409692</c:v>
                </c:pt>
                <c:pt idx="18">
                  <c:v>4556.8894849500966</c:v>
                </c:pt>
                <c:pt idx="19">
                  <c:v>4702.1831905443596</c:v>
                </c:pt>
                <c:pt idx="20">
                  <c:v>4751.0771920948546</c:v>
                </c:pt>
                <c:pt idx="21">
                  <c:v>4835.9196553479387</c:v>
                </c:pt>
                <c:pt idx="22">
                  <c:v>4903.1152231570049</c:v>
                </c:pt>
                <c:pt idx="23">
                  <c:v>4970.0964542129423</c:v>
                </c:pt>
                <c:pt idx="24">
                  <c:v>5037.7411796034576</c:v>
                </c:pt>
                <c:pt idx="25">
                  <c:v>5105.4321235204679</c:v>
                </c:pt>
                <c:pt idx="26">
                  <c:v>5172.8368719960472</c:v>
                </c:pt>
                <c:pt idx="27">
                  <c:v>5240.2975912920156</c:v>
                </c:pt>
                <c:pt idx="28">
                  <c:v>5307.923748992991</c:v>
                </c:pt>
                <c:pt idx="29">
                  <c:v>5375.569661818512</c:v>
                </c:pt>
                <c:pt idx="30">
                  <c:v>5443.4356957944501</c:v>
                </c:pt>
                <c:pt idx="31">
                  <c:v>5474.6176474121976</c:v>
                </c:pt>
                <c:pt idx="32">
                  <c:v>5505.7893221779868</c:v>
                </c:pt>
                <c:pt idx="33">
                  <c:v>5536.807998474992</c:v>
                </c:pt>
                <c:pt idx="34">
                  <c:v>5567.0940481015923</c:v>
                </c:pt>
                <c:pt idx="35">
                  <c:v>5598.5633863692092</c:v>
                </c:pt>
                <c:pt idx="36">
                  <c:v>5625.5621050543832</c:v>
                </c:pt>
                <c:pt idx="37">
                  <c:v>5652.2204874829822</c:v>
                </c:pt>
                <c:pt idx="38">
                  <c:v>5679.2292161016176</c:v>
                </c:pt>
                <c:pt idx="39">
                  <c:v>5706.2865158599016</c:v>
                </c:pt>
                <c:pt idx="40">
                  <c:v>5733.2208125308853</c:v>
                </c:pt>
                <c:pt idx="41">
                  <c:v>5756.3407294199833</c:v>
                </c:pt>
                <c:pt idx="42">
                  <c:v>5779.0678421889615</c:v>
                </c:pt>
                <c:pt idx="43">
                  <c:v>5801.8531914299747</c:v>
                </c:pt>
                <c:pt idx="44">
                  <c:v>5824.9654062137206</c:v>
                </c:pt>
                <c:pt idx="45">
                  <c:v>5847.6645399589943</c:v>
                </c:pt>
                <c:pt idx="46">
                  <c:v>5870.7927050723674</c:v>
                </c:pt>
                <c:pt idx="47">
                  <c:v>5894.0747748813847</c:v>
                </c:pt>
                <c:pt idx="48">
                  <c:v>5917.2490078626042</c:v>
                </c:pt>
                <c:pt idx="49">
                  <c:v>5940.4468551875516</c:v>
                </c:pt>
                <c:pt idx="50">
                  <c:v>5963.0819984786967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85-4984-9AA3-3E6742683577}"/>
            </c:ext>
          </c:extLst>
        </c:ser>
        <c:ser>
          <c:idx val="4"/>
          <c:order val="4"/>
          <c:tx>
            <c:strRef>
              <c:f>'FED by sector'!$B$24</c:f>
              <c:strCache>
                <c:ptCount val="1"/>
                <c:pt idx="0">
                  <c:v>Non-energy</c:v>
                </c:pt>
              </c:strCache>
            </c:strRef>
          </c:tx>
          <c:spPr>
            <a:solidFill>
              <a:srgbClr val="3C7896"/>
            </a:solidFill>
            <a:ln>
              <a:noFill/>
            </a:ln>
          </c:spPr>
          <c:cat>
            <c:strRef>
              <c:f>'FED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'FED by sector'!$C$24:$BA$24</c:f>
              <c:numCache>
                <c:formatCode>#\ ###\ ###\ ##0.0;\-#\ ###\ ###\ ##0.0;\-</c:formatCode>
                <c:ptCount val="51"/>
                <c:pt idx="0">
                  <c:v>15024.516097431449</c:v>
                </c:pt>
                <c:pt idx="1">
                  <c:v>15328.2526978553</c:v>
                </c:pt>
                <c:pt idx="2">
                  <c:v>15748.215637619451</c:v>
                </c:pt>
                <c:pt idx="3">
                  <c:v>16276.07632268417</c:v>
                </c:pt>
                <c:pt idx="4">
                  <c:v>17673.19037857022</c:v>
                </c:pt>
                <c:pt idx="5">
                  <c:v>17887.931911082451</c:v>
                </c:pt>
                <c:pt idx="6">
                  <c:v>18737.58565780897</c:v>
                </c:pt>
                <c:pt idx="7">
                  <c:v>19334.15702317833</c:v>
                </c:pt>
                <c:pt idx="8">
                  <c:v>18211.459011768809</c:v>
                </c:pt>
                <c:pt idx="9">
                  <c:v>19052.5652637194</c:v>
                </c:pt>
                <c:pt idx="10">
                  <c:v>20706.11999186303</c:v>
                </c:pt>
                <c:pt idx="11">
                  <c:v>20368.642735830719</c:v>
                </c:pt>
                <c:pt idx="12">
                  <c:v>21659.655443815231</c:v>
                </c:pt>
                <c:pt idx="13">
                  <c:v>22001.696881051768</c:v>
                </c:pt>
                <c:pt idx="14">
                  <c:v>22441.41441167787</c:v>
                </c:pt>
                <c:pt idx="15">
                  <c:v>22755.529134976281</c:v>
                </c:pt>
                <c:pt idx="16">
                  <c:v>23602.071202353709</c:v>
                </c:pt>
                <c:pt idx="17">
                  <c:v>24540.667815241231</c:v>
                </c:pt>
                <c:pt idx="18">
                  <c:v>25591.688303667721</c:v>
                </c:pt>
                <c:pt idx="19">
                  <c:v>25935.27030888604</c:v>
                </c:pt>
                <c:pt idx="20">
                  <c:v>24865.773156216499</c:v>
                </c:pt>
                <c:pt idx="21">
                  <c:v>26370.969337414012</c:v>
                </c:pt>
                <c:pt idx="22">
                  <c:v>26881.76975529355</c:v>
                </c:pt>
                <c:pt idx="23">
                  <c:v>27428.6785192028</c:v>
                </c:pt>
                <c:pt idx="24">
                  <c:v>27874.652604992301</c:v>
                </c:pt>
                <c:pt idx="25">
                  <c:v>28212.58072692811</c:v>
                </c:pt>
                <c:pt idx="26">
                  <c:v>28631.082389367901</c:v>
                </c:pt>
                <c:pt idx="27">
                  <c:v>29076.966633726621</c:v>
                </c:pt>
                <c:pt idx="28">
                  <c:v>29287.97082316261</c:v>
                </c:pt>
                <c:pt idx="29">
                  <c:v>29421.399687301739</c:v>
                </c:pt>
                <c:pt idx="30">
                  <c:v>29633.287824945732</c:v>
                </c:pt>
                <c:pt idx="31">
                  <c:v>29913.016602602322</c:v>
                </c:pt>
                <c:pt idx="32">
                  <c:v>30174.08414322721</c:v>
                </c:pt>
                <c:pt idx="33">
                  <c:v>30405.806622327389</c:v>
                </c:pt>
                <c:pt idx="34">
                  <c:v>30634.182635578349</c:v>
                </c:pt>
                <c:pt idx="35">
                  <c:v>30801.418567598161</c:v>
                </c:pt>
                <c:pt idx="36">
                  <c:v>31000.335262085729</c:v>
                </c:pt>
                <c:pt idx="37">
                  <c:v>31187.607521696591</c:v>
                </c:pt>
                <c:pt idx="38">
                  <c:v>31308.837354951549</c:v>
                </c:pt>
                <c:pt idx="39">
                  <c:v>31467.39169837533</c:v>
                </c:pt>
                <c:pt idx="40">
                  <c:v>31611.263839692041</c:v>
                </c:pt>
                <c:pt idx="41">
                  <c:v>31753.10099618716</c:v>
                </c:pt>
                <c:pt idx="42">
                  <c:v>31923.472754403399</c:v>
                </c:pt>
                <c:pt idx="43">
                  <c:v>32077.397574421269</c:v>
                </c:pt>
                <c:pt idx="44">
                  <c:v>32171.419374854311</c:v>
                </c:pt>
                <c:pt idx="45">
                  <c:v>32292.52737655021</c:v>
                </c:pt>
                <c:pt idx="46">
                  <c:v>32491.096826299639</c:v>
                </c:pt>
                <c:pt idx="47">
                  <c:v>32628.521186042512</c:v>
                </c:pt>
                <c:pt idx="48">
                  <c:v>32791.60301672505</c:v>
                </c:pt>
                <c:pt idx="49">
                  <c:v>32936.734715384751</c:v>
                </c:pt>
                <c:pt idx="50">
                  <c:v>33020.557826521923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85-4984-9AA3-3E6742683577}"/>
            </c:ext>
          </c:extLst>
        </c:ser>
        <c:ser>
          <c:idx val="5"/>
          <c:order val="5"/>
          <c:tx>
            <c:strRef>
              <c:f>'FED by sector'!$B$25</c:f>
              <c:strCache>
                <c:ptCount val="1"/>
                <c:pt idx="0">
                  <c:v>Non-specified</c:v>
                </c:pt>
              </c:strCache>
            </c:strRef>
          </c:tx>
          <c:spPr>
            <a:solidFill>
              <a:srgbClr val="A5CDF0"/>
            </a:solidFill>
            <a:ln>
              <a:noFill/>
            </a:ln>
          </c:spPr>
          <c:cat>
            <c:strRef>
              <c:f>'FED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'FED by sector'!$C$25:$BA$25</c:f>
              <c:numCache>
                <c:formatCode>#\ ###\ ###\ ##0.0;\-#\ ###\ ###\ ##0.0;\-</c:formatCode>
                <c:ptCount val="51"/>
                <c:pt idx="0">
                  <c:v>1730.343484901189</c:v>
                </c:pt>
                <c:pt idx="1">
                  <c:v>1744.1084662789181</c:v>
                </c:pt>
                <c:pt idx="2">
                  <c:v>2481.9274156262231</c:v>
                </c:pt>
                <c:pt idx="3">
                  <c:v>2734.8641884003218</c:v>
                </c:pt>
                <c:pt idx="4">
                  <c:v>2985.15313775205</c:v>
                </c:pt>
                <c:pt idx="5">
                  <c:v>2929.254578291062</c:v>
                </c:pt>
                <c:pt idx="6">
                  <c:v>3060.0773984708658</c:v>
                </c:pt>
                <c:pt idx="7">
                  <c:v>3314.6934305078562</c:v>
                </c:pt>
                <c:pt idx="8">
                  <c:v>3547.91544959056</c:v>
                </c:pt>
                <c:pt idx="9">
                  <c:v>3519.027597926588</c:v>
                </c:pt>
                <c:pt idx="10">
                  <c:v>3752.823720763352</c:v>
                </c:pt>
                <c:pt idx="11">
                  <c:v>4090.8933845212418</c:v>
                </c:pt>
                <c:pt idx="12">
                  <c:v>4434.245880278997</c:v>
                </c:pt>
                <c:pt idx="13">
                  <c:v>4737.8434095252333</c:v>
                </c:pt>
                <c:pt idx="14">
                  <c:v>4786.511888871225</c:v>
                </c:pt>
                <c:pt idx="15">
                  <c:v>5230.1612471718336</c:v>
                </c:pt>
                <c:pt idx="16">
                  <c:v>5380.566377851932</c:v>
                </c:pt>
                <c:pt idx="17">
                  <c:v>5466.4530499156581</c:v>
                </c:pt>
                <c:pt idx="18">
                  <c:v>5795.0816595939632</c:v>
                </c:pt>
                <c:pt idx="19">
                  <c:v>5849.5141701945031</c:v>
                </c:pt>
                <c:pt idx="20">
                  <c:v>5910.4468388226742</c:v>
                </c:pt>
                <c:pt idx="21">
                  <c:v>5973.722884940611</c:v>
                </c:pt>
                <c:pt idx="22">
                  <c:v>6039.3642896658876</c:v>
                </c:pt>
                <c:pt idx="23">
                  <c:v>6107.3991610380281</c:v>
                </c:pt>
                <c:pt idx="24">
                  <c:v>6177.8609532384971</c:v>
                </c:pt>
                <c:pt idx="25">
                  <c:v>6250.7878330477606</c:v>
                </c:pt>
                <c:pt idx="26">
                  <c:v>6326.2221673769263</c:v>
                </c:pt>
                <c:pt idx="27">
                  <c:v>6404.210110412746</c:v>
                </c:pt>
                <c:pt idx="28">
                  <c:v>6484.8012727707637</c:v>
                </c:pt>
                <c:pt idx="29">
                  <c:v>6568.0484582167646</c:v>
                </c:pt>
                <c:pt idx="30">
                  <c:v>6654.0074561132042</c:v>
                </c:pt>
                <c:pt idx="31">
                  <c:v>6742.7368798782663</c:v>
                </c:pt>
                <c:pt idx="32">
                  <c:v>6834.2980434940418</c:v>
                </c:pt>
                <c:pt idx="33">
                  <c:v>6928.7548695353325</c:v>
                </c:pt>
                <c:pt idx="34">
                  <c:v>7026.1738233681444</c:v>
                </c:pt>
                <c:pt idx="35">
                  <c:v>7126.6238691338522</c:v>
                </c:pt>
                <c:pt idx="36">
                  <c:v>7130.9154745915612</c:v>
                </c:pt>
                <c:pt idx="37">
                  <c:v>7135.2123884189014</c:v>
                </c:pt>
                <c:pt idx="38">
                  <c:v>7139.5146158324314</c:v>
                </c:pt>
                <c:pt idx="39">
                  <c:v>7143.822162055525</c:v>
                </c:pt>
                <c:pt idx="40">
                  <c:v>7148.1350323183742</c:v>
                </c:pt>
                <c:pt idx="41">
                  <c:v>7152.453231858035</c:v>
                </c:pt>
                <c:pt idx="42">
                  <c:v>7156.776765918351</c:v>
                </c:pt>
                <c:pt idx="43">
                  <c:v>7161.105639750027</c:v>
                </c:pt>
                <c:pt idx="44">
                  <c:v>7165.4398586105935</c:v>
                </c:pt>
                <c:pt idx="45">
                  <c:v>7169.7794277644243</c:v>
                </c:pt>
                <c:pt idx="46">
                  <c:v>7174.1243524827314</c:v>
                </c:pt>
                <c:pt idx="47">
                  <c:v>7178.4746380436</c:v>
                </c:pt>
                <c:pt idx="48">
                  <c:v>7182.8302897319209</c:v>
                </c:pt>
                <c:pt idx="49">
                  <c:v>7187.1913128394763</c:v>
                </c:pt>
                <c:pt idx="50">
                  <c:v>7191.5577126648986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85-4984-9AA3-3E6742683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00001"/>
        <c:axId val="50100002"/>
      </c:areaChart>
      <c:catAx>
        <c:axId val="501000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rgbClr val="BEBEBE"/>
            </a:solidFill>
          </a:ln>
        </c:spPr>
        <c:txPr>
          <a:bodyPr/>
          <a:lstStyle/>
          <a:p>
            <a:pPr>
              <a:defRPr lang="ja-JP" sz="900" baseline="0">
                <a:solidFill>
                  <a:srgbClr val="323232"/>
                </a:solidFill>
                <a:latin typeface="Segoe UI"/>
              </a:defRPr>
            </a:pPr>
            <a:endParaRPr lang="en-US"/>
          </a:p>
        </c:txPr>
        <c:crossAx val="50100002"/>
        <c:crosses val="autoZero"/>
        <c:auto val="1"/>
        <c:lblAlgn val="ctr"/>
        <c:lblOffset val="100"/>
        <c:tickLblSkip val="10"/>
        <c:noMultiLvlLbl val="0"/>
      </c:catAx>
      <c:valAx>
        <c:axId val="50100002"/>
        <c:scaling>
          <c:orientation val="minMax"/>
        </c:scaling>
        <c:delete val="0"/>
        <c:axPos val="l"/>
        <c:majorGridlines>
          <c:spPr>
            <a:ln>
              <a:solidFill>
                <a:srgbClr val="BEBEBE"/>
              </a:solidFill>
            </a:ln>
          </c:spPr>
        </c:majorGridlines>
        <c:numFmt formatCode="#\ ###\ ###\ ##0" sourceLinked="0"/>
        <c:majorTickMark val="none"/>
        <c:minorTickMark val="none"/>
        <c:tickLblPos val="low"/>
        <c:spPr>
          <a:ln w="12700">
            <a:solidFill>
              <a:srgbClr val="323232"/>
            </a:solidFill>
            <a:prstDash val="sysDash"/>
          </a:ln>
        </c:spPr>
        <c:txPr>
          <a:bodyPr/>
          <a:lstStyle/>
          <a:p>
            <a:pPr>
              <a:defRPr lang="ja-JP" sz="900" baseline="0">
                <a:solidFill>
                  <a:srgbClr val="323232"/>
                </a:solidFill>
                <a:latin typeface="Segoe UI"/>
              </a:defRPr>
            </a:pPr>
            <a:endParaRPr lang="en-US"/>
          </a:p>
        </c:txPr>
        <c:crossAx val="50100001"/>
        <c:crossesAt val="19"/>
        <c:crossBetween val="midCat"/>
      </c:valAx>
    </c:plotArea>
    <c:legend>
      <c:legendPos val="r"/>
      <c:overlay val="0"/>
      <c:txPr>
        <a:bodyPr/>
        <a:lstStyle/>
        <a:p>
          <a:pPr>
            <a:defRPr lang="ja-JP" sz="900" baseline="0">
              <a:latin typeface="Segoe UI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ja-JP"/>
            </a:pPr>
            <a:r>
              <a:rPr lang="en-US"/>
              <a:t>APEC emissions by demand sector Reference scenario (REF)</a:t>
            </a:r>
            <a:endParaRPr lang="en-SG"/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'CO2 by sector'!$B$20</c:f>
              <c:strCache>
                <c:ptCount val="1"/>
                <c:pt idx="0">
                  <c:v>Power</c:v>
                </c:pt>
              </c:strCache>
            </c:strRef>
          </c:tx>
          <c:spPr>
            <a:solidFill>
              <a:srgbClr val="C36517"/>
            </a:solidFill>
            <a:ln>
              <a:noFill/>
            </a:ln>
          </c:spPr>
          <c:cat>
            <c:strRef>
              <c:f>'CO2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'CO2 by sector'!$C$20:$BA$20</c:f>
              <c:numCache>
                <c:formatCode>#\ ###\ ###\ ##0.0;\-#\ ###\ ###\ ##0.0;\-</c:formatCode>
                <c:ptCount val="51"/>
                <c:pt idx="0">
                  <c:v>6194.57223936639</c:v>
                </c:pt>
                <c:pt idx="1">
                  <c:v>6350.638362819278</c:v>
                </c:pt>
                <c:pt idx="2">
                  <c:v>6421.7843205029867</c:v>
                </c:pt>
                <c:pt idx="3">
                  <c:v>6831.5829088087648</c:v>
                </c:pt>
                <c:pt idx="4">
                  <c:v>7135.5108854248201</c:v>
                </c:pt>
                <c:pt idx="5">
                  <c:v>7528.0620958948766</c:v>
                </c:pt>
                <c:pt idx="6">
                  <c:v>7833.6722254264896</c:v>
                </c:pt>
                <c:pt idx="7">
                  <c:v>8183.2247313500066</c:v>
                </c:pt>
                <c:pt idx="8">
                  <c:v>8179.1476652787569</c:v>
                </c:pt>
                <c:pt idx="9">
                  <c:v>8153.2087608575703</c:v>
                </c:pt>
                <c:pt idx="10">
                  <c:v>8492.9887958240834</c:v>
                </c:pt>
                <c:pt idx="11">
                  <c:v>9040.854954532886</c:v>
                </c:pt>
                <c:pt idx="12">
                  <c:v>9006.0226411987824</c:v>
                </c:pt>
                <c:pt idx="13">
                  <c:v>9298.9090789003767</c:v>
                </c:pt>
                <c:pt idx="14">
                  <c:v>9369.893411733914</c:v>
                </c:pt>
                <c:pt idx="15">
                  <c:v>9059.7398118605342</c:v>
                </c:pt>
                <c:pt idx="16">
                  <c:v>9149.713258308906</c:v>
                </c:pt>
                <c:pt idx="17">
                  <c:v>9386.3289016030394</c:v>
                </c:pt>
                <c:pt idx="18">
                  <c:v>9784.3802928367022</c:v>
                </c:pt>
                <c:pt idx="19">
                  <c:v>9578.8840587243885</c:v>
                </c:pt>
                <c:pt idx="20">
                  <c:v>9245.5537590510194</c:v>
                </c:pt>
                <c:pt idx="21">
                  <c:v>9516.8505518695383</c:v>
                </c:pt>
                <c:pt idx="22">
                  <c:v>9614.5259714786607</c:v>
                </c:pt>
                <c:pt idx="23">
                  <c:v>9374.2086006489862</c:v>
                </c:pt>
                <c:pt idx="24">
                  <c:v>9303.5796879728641</c:v>
                </c:pt>
                <c:pt idx="25">
                  <c:v>8841.0293655485948</c:v>
                </c:pt>
                <c:pt idx="26">
                  <c:v>8619.8358840413221</c:v>
                </c:pt>
                <c:pt idx="27">
                  <c:v>8581.4142566960691</c:v>
                </c:pt>
                <c:pt idx="28">
                  <c:v>8605.5619173704836</c:v>
                </c:pt>
                <c:pt idx="29">
                  <c:v>8612.5884489710133</c:v>
                </c:pt>
                <c:pt idx="30">
                  <c:v>8609.3502839322846</c:v>
                </c:pt>
                <c:pt idx="31">
                  <c:v>8503.3980712920875</c:v>
                </c:pt>
                <c:pt idx="32">
                  <c:v>8441.0454243031963</c:v>
                </c:pt>
                <c:pt idx="33">
                  <c:v>8372.6865435844393</c:v>
                </c:pt>
                <c:pt idx="34">
                  <c:v>8327.7151870120306</c:v>
                </c:pt>
                <c:pt idx="35">
                  <c:v>8031.6896485997131</c:v>
                </c:pt>
                <c:pt idx="36">
                  <c:v>8012.0161374040772</c:v>
                </c:pt>
                <c:pt idx="37">
                  <c:v>7995.6563768105589</c:v>
                </c:pt>
                <c:pt idx="38">
                  <c:v>7980.1369009761293</c:v>
                </c:pt>
                <c:pt idx="39">
                  <c:v>7968.9202659328021</c:v>
                </c:pt>
                <c:pt idx="40">
                  <c:v>7966.4344611388797</c:v>
                </c:pt>
                <c:pt idx="41">
                  <c:v>7949.6632052668547</c:v>
                </c:pt>
                <c:pt idx="42">
                  <c:v>7902.4418123927899</c:v>
                </c:pt>
                <c:pt idx="43">
                  <c:v>7879.1449090270844</c:v>
                </c:pt>
                <c:pt idx="44">
                  <c:v>7870.1003345507506</c:v>
                </c:pt>
                <c:pt idx="45">
                  <c:v>7843.2662544698123</c:v>
                </c:pt>
                <c:pt idx="46">
                  <c:v>7821.6863751446099</c:v>
                </c:pt>
                <c:pt idx="47">
                  <c:v>7761.3559077492209</c:v>
                </c:pt>
                <c:pt idx="48">
                  <c:v>7732.3490491483408</c:v>
                </c:pt>
                <c:pt idx="49">
                  <c:v>7699.5302169657252</c:v>
                </c:pt>
                <c:pt idx="50">
                  <c:v>7678.5023484190333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F-43F0-AF36-324E5C6EC07E}"/>
            </c:ext>
          </c:extLst>
        </c:ser>
        <c:ser>
          <c:idx val="1"/>
          <c:order val="1"/>
          <c:tx>
            <c:strRef>
              <c:f>'CO2 by sector'!$B$21</c:f>
              <c:strCache>
                <c:ptCount val="1"/>
                <c:pt idx="0">
                  <c:v>Own use</c:v>
                </c:pt>
              </c:strCache>
            </c:strRef>
          </c:tx>
          <c:spPr>
            <a:solidFill>
              <a:srgbClr val="56B1BF"/>
            </a:solidFill>
            <a:ln>
              <a:noFill/>
            </a:ln>
          </c:spPr>
          <c:cat>
            <c:strRef>
              <c:f>'CO2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'CO2 by sector'!$C$21:$BA$21</c:f>
              <c:numCache>
                <c:formatCode>#\ ###\ ###\ ##0.0;\-#\ ###\ ###\ ##0.0;\-</c:formatCode>
                <c:ptCount val="51"/>
                <c:pt idx="0">
                  <c:v>778.09385789062458</c:v>
                </c:pt>
                <c:pt idx="1">
                  <c:v>770.68135622241573</c:v>
                </c:pt>
                <c:pt idx="2">
                  <c:v>815.21160652802632</c:v>
                </c:pt>
                <c:pt idx="3">
                  <c:v>868.77360157196767</c:v>
                </c:pt>
                <c:pt idx="4">
                  <c:v>812.10248175508559</c:v>
                </c:pt>
                <c:pt idx="5">
                  <c:v>854.57556744913165</c:v>
                </c:pt>
                <c:pt idx="6">
                  <c:v>901.54758570825197</c:v>
                </c:pt>
                <c:pt idx="7">
                  <c:v>949.76799177172563</c:v>
                </c:pt>
                <c:pt idx="8">
                  <c:v>957.65843808172679</c:v>
                </c:pt>
                <c:pt idx="9">
                  <c:v>1010.184416978371</c:v>
                </c:pt>
                <c:pt idx="10">
                  <c:v>1038.7005824241121</c:v>
                </c:pt>
                <c:pt idx="11">
                  <c:v>1032.234852628706</c:v>
                </c:pt>
                <c:pt idx="12">
                  <c:v>1028.4407351958309</c:v>
                </c:pt>
                <c:pt idx="13">
                  <c:v>1066.2545883498799</c:v>
                </c:pt>
                <c:pt idx="14">
                  <c:v>1118.2784280952719</c:v>
                </c:pt>
                <c:pt idx="15">
                  <c:v>1134.2635644574091</c:v>
                </c:pt>
                <c:pt idx="16">
                  <c:v>1082.519626771478</c:v>
                </c:pt>
                <c:pt idx="17">
                  <c:v>1100.4034181175241</c:v>
                </c:pt>
                <c:pt idx="18">
                  <c:v>1084.4107163418471</c:v>
                </c:pt>
                <c:pt idx="19">
                  <c:v>1099.243158889999</c:v>
                </c:pt>
                <c:pt idx="20">
                  <c:v>1079.1174471280781</c:v>
                </c:pt>
                <c:pt idx="21">
                  <c:v>1098.2077860033839</c:v>
                </c:pt>
                <c:pt idx="22">
                  <c:v>1106.71835275279</c:v>
                </c:pt>
                <c:pt idx="23">
                  <c:v>1111.5957930051791</c:v>
                </c:pt>
                <c:pt idx="24">
                  <c:v>1118.6171011297031</c:v>
                </c:pt>
                <c:pt idx="25">
                  <c:v>1128.3687517838589</c:v>
                </c:pt>
                <c:pt idx="26">
                  <c:v>1138.27508575505</c:v>
                </c:pt>
                <c:pt idx="27">
                  <c:v>1147.666613822108</c:v>
                </c:pt>
                <c:pt idx="28">
                  <c:v>1153.6993181263581</c:v>
                </c:pt>
                <c:pt idx="29">
                  <c:v>1159.4700122519209</c:v>
                </c:pt>
                <c:pt idx="30">
                  <c:v>1166.8060868946379</c:v>
                </c:pt>
                <c:pt idx="31">
                  <c:v>1175.50539360624</c:v>
                </c:pt>
                <c:pt idx="32">
                  <c:v>1181.506337619408</c:v>
                </c:pt>
                <c:pt idx="33">
                  <c:v>1187.505858627575</c:v>
                </c:pt>
                <c:pt idx="34">
                  <c:v>1194.6884213272469</c:v>
                </c:pt>
                <c:pt idx="35">
                  <c:v>1201.774219159935</c:v>
                </c:pt>
                <c:pt idx="36">
                  <c:v>1205.3802556825999</c:v>
                </c:pt>
                <c:pt idx="37">
                  <c:v>1209.8385733697071</c:v>
                </c:pt>
                <c:pt idx="38">
                  <c:v>1214.2616118553981</c:v>
                </c:pt>
                <c:pt idx="39">
                  <c:v>1219.374840062334</c:v>
                </c:pt>
                <c:pt idx="40">
                  <c:v>1223.094226518062</c:v>
                </c:pt>
                <c:pt idx="41">
                  <c:v>1227.7304715148341</c:v>
                </c:pt>
                <c:pt idx="42">
                  <c:v>1232.4152990389341</c:v>
                </c:pt>
                <c:pt idx="43">
                  <c:v>1237.9175344978</c:v>
                </c:pt>
                <c:pt idx="44">
                  <c:v>1243.850019981596</c:v>
                </c:pt>
                <c:pt idx="45">
                  <c:v>1249.464129370831</c:v>
                </c:pt>
                <c:pt idx="46">
                  <c:v>1254.573292724881</c:v>
                </c:pt>
                <c:pt idx="47">
                  <c:v>1259.4970248321299</c:v>
                </c:pt>
                <c:pt idx="48">
                  <c:v>1264.7870894717821</c:v>
                </c:pt>
                <c:pt idx="49">
                  <c:v>1270.9757669310991</c:v>
                </c:pt>
                <c:pt idx="50">
                  <c:v>1276.1272359723921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CF-43F0-AF36-324E5C6EC07E}"/>
            </c:ext>
          </c:extLst>
        </c:ser>
        <c:ser>
          <c:idx val="2"/>
          <c:order val="2"/>
          <c:tx>
            <c:strRef>
              <c:f>'CO2 by sector'!$B$22</c:f>
              <c:strCache>
                <c:ptCount val="1"/>
                <c:pt idx="0">
                  <c:v>Industry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</c:spPr>
          <c:cat>
            <c:strRef>
              <c:f>'CO2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'CO2 by sector'!$C$22:$BA$22</c:f>
              <c:numCache>
                <c:formatCode>#\ ###\ ###\ ##0.0;\-#\ ###\ ###\ ##0.0;\-</c:formatCode>
                <c:ptCount val="51"/>
                <c:pt idx="0">
                  <c:v>2366.0265207093062</c:v>
                </c:pt>
                <c:pt idx="1">
                  <c:v>2349.2818771446582</c:v>
                </c:pt>
                <c:pt idx="2">
                  <c:v>2326.663205687903</c:v>
                </c:pt>
                <c:pt idx="3">
                  <c:v>2489.0308217218198</c:v>
                </c:pt>
                <c:pt idx="4">
                  <c:v>2825.439598971539</c:v>
                </c:pt>
                <c:pt idx="5">
                  <c:v>2969.1813951415729</c:v>
                </c:pt>
                <c:pt idx="6">
                  <c:v>3120.0723122186091</c:v>
                </c:pt>
                <c:pt idx="7">
                  <c:v>3282.2865103948102</c:v>
                </c:pt>
                <c:pt idx="8">
                  <c:v>3389.0122978306899</c:v>
                </c:pt>
                <c:pt idx="9">
                  <c:v>3375.5368121820911</c:v>
                </c:pt>
                <c:pt idx="10">
                  <c:v>3987.6850719275881</c:v>
                </c:pt>
                <c:pt idx="11">
                  <c:v>4463.2641801240998</c:v>
                </c:pt>
                <c:pt idx="12">
                  <c:v>4666.9589514280296</c:v>
                </c:pt>
                <c:pt idx="13">
                  <c:v>4471.1880931313417</c:v>
                </c:pt>
                <c:pt idx="14">
                  <c:v>4313.2944050300184</c:v>
                </c:pt>
                <c:pt idx="15">
                  <c:v>4303.9296201389807</c:v>
                </c:pt>
                <c:pt idx="16">
                  <c:v>4116.5231653394994</c:v>
                </c:pt>
                <c:pt idx="17">
                  <c:v>3997.4686687405369</c:v>
                </c:pt>
                <c:pt idx="18">
                  <c:v>4183.2037784414952</c:v>
                </c:pt>
                <c:pt idx="19">
                  <c:v>4135.8857528962044</c:v>
                </c:pt>
                <c:pt idx="20">
                  <c:v>4152.5348268426524</c:v>
                </c:pt>
                <c:pt idx="21">
                  <c:v>4381.653081966776</c:v>
                </c:pt>
                <c:pt idx="22">
                  <c:v>4426.665230987036</c:v>
                </c:pt>
                <c:pt idx="23">
                  <c:v>4418.5650731089136</c:v>
                </c:pt>
                <c:pt idx="24">
                  <c:v>4379.5686746712436</c:v>
                </c:pt>
                <c:pt idx="25">
                  <c:v>4335.7292311699639</c:v>
                </c:pt>
                <c:pt idx="26">
                  <c:v>4312.5156436520774</c:v>
                </c:pt>
                <c:pt idx="27">
                  <c:v>4292.4090563275877</c:v>
                </c:pt>
                <c:pt idx="28">
                  <c:v>4253.5271666801618</c:v>
                </c:pt>
                <c:pt idx="29">
                  <c:v>4224.1439258903538</c:v>
                </c:pt>
                <c:pt idx="30">
                  <c:v>4200.4253258614517</c:v>
                </c:pt>
                <c:pt idx="31">
                  <c:v>4181.9459526975597</c:v>
                </c:pt>
                <c:pt idx="32">
                  <c:v>4158.9055258775879</c:v>
                </c:pt>
                <c:pt idx="33">
                  <c:v>4139.1304478666743</c:v>
                </c:pt>
                <c:pt idx="34">
                  <c:v>4119.5859626774036</c:v>
                </c:pt>
                <c:pt idx="35">
                  <c:v>4095.293686419785</c:v>
                </c:pt>
                <c:pt idx="36">
                  <c:v>4080.083943032163</c:v>
                </c:pt>
                <c:pt idx="37">
                  <c:v>4064.7788625153989</c:v>
                </c:pt>
                <c:pt idx="38">
                  <c:v>4044.1709563659069</c:v>
                </c:pt>
                <c:pt idx="39">
                  <c:v>4028.0006938910728</c:v>
                </c:pt>
                <c:pt idx="40">
                  <c:v>4007.1754942287648</c:v>
                </c:pt>
                <c:pt idx="41">
                  <c:v>3986.7515059135858</c:v>
                </c:pt>
                <c:pt idx="42">
                  <c:v>3970.3188113975521</c:v>
                </c:pt>
                <c:pt idx="43">
                  <c:v>3951.045351102563</c:v>
                </c:pt>
                <c:pt idx="44">
                  <c:v>3922.512862180552</c:v>
                </c:pt>
                <c:pt idx="45">
                  <c:v>3896.7307463676962</c:v>
                </c:pt>
                <c:pt idx="46">
                  <c:v>3875.1036805945678</c:v>
                </c:pt>
                <c:pt idx="47">
                  <c:v>3843.481113041732</c:v>
                </c:pt>
                <c:pt idx="48">
                  <c:v>3814.489061944957</c:v>
                </c:pt>
                <c:pt idx="49">
                  <c:v>3782.3499529915221</c:v>
                </c:pt>
                <c:pt idx="50">
                  <c:v>3743.5539604808182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CF-43F0-AF36-324E5C6EC07E}"/>
            </c:ext>
          </c:extLst>
        </c:ser>
        <c:ser>
          <c:idx val="3"/>
          <c:order val="3"/>
          <c:tx>
            <c:strRef>
              <c:f>'CO2 by sector'!$B$23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rgbClr val="828282"/>
            </a:solidFill>
            <a:ln>
              <a:noFill/>
            </a:ln>
          </c:spPr>
          <c:cat>
            <c:strRef>
              <c:f>'CO2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'CO2 by sector'!$C$23:$BA$23</c:f>
              <c:numCache>
                <c:formatCode>#\ ###\ ###\ ##0.0;\-#\ ###\ ###\ ##0.0;\-</c:formatCode>
                <c:ptCount val="51"/>
                <c:pt idx="0">
                  <c:v>3044.7457197823919</c:v>
                </c:pt>
                <c:pt idx="1">
                  <c:v>3065.1382106190522</c:v>
                </c:pt>
                <c:pt idx="2">
                  <c:v>3135.2459140510341</c:v>
                </c:pt>
                <c:pt idx="3">
                  <c:v>3232.7244413997491</c:v>
                </c:pt>
                <c:pt idx="4">
                  <c:v>3369.88345073356</c:v>
                </c:pt>
                <c:pt idx="5">
                  <c:v>3432.724144282628</c:v>
                </c:pt>
                <c:pt idx="6">
                  <c:v>3465.616032766171</c:v>
                </c:pt>
                <c:pt idx="7">
                  <c:v>3519.0105891342969</c:v>
                </c:pt>
                <c:pt idx="8">
                  <c:v>3465.1994182257358</c:v>
                </c:pt>
                <c:pt idx="9">
                  <c:v>3380.758191535544</c:v>
                </c:pt>
                <c:pt idx="10">
                  <c:v>3528.1957432801119</c:v>
                </c:pt>
                <c:pt idx="11">
                  <c:v>3561.515849543362</c:v>
                </c:pt>
                <c:pt idx="12">
                  <c:v>3608.966115836251</c:v>
                </c:pt>
                <c:pt idx="13">
                  <c:v>3721.6410000475839</c:v>
                </c:pt>
                <c:pt idx="14">
                  <c:v>3806.2531065596199</c:v>
                </c:pt>
                <c:pt idx="15">
                  <c:v>3916.2933596236262</c:v>
                </c:pt>
                <c:pt idx="16">
                  <c:v>3978.446360785556</c:v>
                </c:pt>
                <c:pt idx="17">
                  <c:v>4057.9869455089629</c:v>
                </c:pt>
                <c:pt idx="18">
                  <c:v>4158.5153405065457</c:v>
                </c:pt>
                <c:pt idx="19">
                  <c:v>4227.4633713362746</c:v>
                </c:pt>
                <c:pt idx="20">
                  <c:v>3697.2063566693851</c:v>
                </c:pt>
                <c:pt idx="21">
                  <c:v>4154.3573181983638</c:v>
                </c:pt>
                <c:pt idx="22">
                  <c:v>4329.0027039826682</c:v>
                </c:pt>
                <c:pt idx="23">
                  <c:v>4351.6304730348993</c:v>
                </c:pt>
                <c:pt idx="24">
                  <c:v>4364.9957993189464</c:v>
                </c:pt>
                <c:pt idx="25">
                  <c:v>4375.5742135535666</c:v>
                </c:pt>
                <c:pt idx="26">
                  <c:v>4367.1857972889793</c:v>
                </c:pt>
                <c:pt idx="27">
                  <c:v>4358.1758728074874</c:v>
                </c:pt>
                <c:pt idx="28">
                  <c:v>4346.4771792515976</c:v>
                </c:pt>
                <c:pt idx="29">
                  <c:v>4334.2452941063511</c:v>
                </c:pt>
                <c:pt idx="30">
                  <c:v>4320.5826796189831</c:v>
                </c:pt>
                <c:pt idx="31">
                  <c:v>4310.0165280190631</c:v>
                </c:pt>
                <c:pt idx="32">
                  <c:v>4303.0438738909697</c:v>
                </c:pt>
                <c:pt idx="33">
                  <c:v>4295.0206272249388</c:v>
                </c:pt>
                <c:pt idx="34">
                  <c:v>4290.2043889220413</c:v>
                </c:pt>
                <c:pt idx="35">
                  <c:v>4285.5281265894191</c:v>
                </c:pt>
                <c:pt idx="36">
                  <c:v>4279.9912363584763</c:v>
                </c:pt>
                <c:pt idx="37">
                  <c:v>4272.2640226908816</c:v>
                </c:pt>
                <c:pt idx="38">
                  <c:v>4261.5716673166926</c:v>
                </c:pt>
                <c:pt idx="39">
                  <c:v>4247.5008546934068</c:v>
                </c:pt>
                <c:pt idx="40">
                  <c:v>4229.165817275607</c:v>
                </c:pt>
                <c:pt idx="41">
                  <c:v>4205.4011904887329</c:v>
                </c:pt>
                <c:pt idx="42">
                  <c:v>4176.7993751927006</c:v>
                </c:pt>
                <c:pt idx="43">
                  <c:v>4144.2068983635427</c:v>
                </c:pt>
                <c:pt idx="44">
                  <c:v>4107.4364091850784</c:v>
                </c:pt>
                <c:pt idx="45">
                  <c:v>4064.5158114038559</c:v>
                </c:pt>
                <c:pt idx="46">
                  <c:v>4020.136081148642</c:v>
                </c:pt>
                <c:pt idx="47">
                  <c:v>3971.305382661662</c:v>
                </c:pt>
                <c:pt idx="48">
                  <c:v>3917.3085521081439</c:v>
                </c:pt>
                <c:pt idx="49">
                  <c:v>3857.6913991602</c:v>
                </c:pt>
                <c:pt idx="50">
                  <c:v>3797.5245676583409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CF-43F0-AF36-324E5C6EC07E}"/>
            </c:ext>
          </c:extLst>
        </c:ser>
        <c:ser>
          <c:idx val="4"/>
          <c:order val="4"/>
          <c:tx>
            <c:strRef>
              <c:f>'CO2 by sector'!$B$24</c:f>
              <c:strCache>
                <c:ptCount val="1"/>
                <c:pt idx="0">
                  <c:v>Buildings</c:v>
                </c:pt>
              </c:strCache>
            </c:strRef>
          </c:tx>
          <c:spPr>
            <a:solidFill>
              <a:srgbClr val="BEBEBE"/>
            </a:solidFill>
            <a:ln>
              <a:noFill/>
            </a:ln>
          </c:spPr>
          <c:cat>
            <c:strRef>
              <c:f>'CO2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'CO2 by sector'!$C$24:$BA$24</c:f>
              <c:numCache>
                <c:formatCode>#\ ###\ ###\ ##0.0;\-#\ ###\ ###\ ##0.0;\-</c:formatCode>
                <c:ptCount val="51"/>
                <c:pt idx="0">
                  <c:v>1421.2687402940239</c:v>
                </c:pt>
                <c:pt idx="1">
                  <c:v>1405.4897689402719</c:v>
                </c:pt>
                <c:pt idx="2">
                  <c:v>1412.34048732782</c:v>
                </c:pt>
                <c:pt idx="3">
                  <c:v>1462.8573092634399</c:v>
                </c:pt>
                <c:pt idx="4">
                  <c:v>1473.9189645353099</c:v>
                </c:pt>
                <c:pt idx="5">
                  <c:v>1463.150894028704</c:v>
                </c:pt>
                <c:pt idx="6">
                  <c:v>1411.7496194049111</c:v>
                </c:pt>
                <c:pt idx="7">
                  <c:v>1457.7351829780539</c:v>
                </c:pt>
                <c:pt idx="8">
                  <c:v>1445.838223536781</c:v>
                </c:pt>
                <c:pt idx="9">
                  <c:v>1418.752162194864</c:v>
                </c:pt>
                <c:pt idx="10">
                  <c:v>1420.2838995226759</c:v>
                </c:pt>
                <c:pt idx="11">
                  <c:v>1428.3446660293521</c:v>
                </c:pt>
                <c:pt idx="12">
                  <c:v>1342.125098653406</c:v>
                </c:pt>
                <c:pt idx="13">
                  <c:v>1432.5348911377521</c:v>
                </c:pt>
                <c:pt idx="14">
                  <c:v>1493.831792096476</c:v>
                </c:pt>
                <c:pt idx="15">
                  <c:v>1492.9232136508581</c:v>
                </c:pt>
                <c:pt idx="16">
                  <c:v>1491.096244573075</c:v>
                </c:pt>
                <c:pt idx="17">
                  <c:v>1530.638738682097</c:v>
                </c:pt>
                <c:pt idx="18">
                  <c:v>1578.0566183471749</c:v>
                </c:pt>
                <c:pt idx="19">
                  <c:v>1505.7393974056999</c:v>
                </c:pt>
                <c:pt idx="20">
                  <c:v>1452.9292907269089</c:v>
                </c:pt>
                <c:pt idx="21">
                  <c:v>1532.0775068394339</c:v>
                </c:pt>
                <c:pt idx="22">
                  <c:v>1556.900904057446</c:v>
                </c:pt>
                <c:pt idx="23">
                  <c:v>1579.7062181939541</c:v>
                </c:pt>
                <c:pt idx="24">
                  <c:v>1603.867644718558</c:v>
                </c:pt>
                <c:pt idx="25">
                  <c:v>1625.579811233707</c:v>
                </c:pt>
                <c:pt idx="26">
                  <c:v>1620.099980239775</c:v>
                </c:pt>
                <c:pt idx="27">
                  <c:v>1613.1427397964269</c:v>
                </c:pt>
                <c:pt idx="28">
                  <c:v>1605.3378088333459</c:v>
                </c:pt>
                <c:pt idx="29">
                  <c:v>1596.560129970705</c:v>
                </c:pt>
                <c:pt idx="30">
                  <c:v>1586.798247089446</c:v>
                </c:pt>
                <c:pt idx="31">
                  <c:v>1577.6837975352771</c:v>
                </c:pt>
                <c:pt idx="32">
                  <c:v>1566.695904924672</c:v>
                </c:pt>
                <c:pt idx="33">
                  <c:v>1555.7947327728491</c:v>
                </c:pt>
                <c:pt idx="34">
                  <c:v>1544.6792886335629</c:v>
                </c:pt>
                <c:pt idx="35">
                  <c:v>1531.8322550996349</c:v>
                </c:pt>
                <c:pt idx="36">
                  <c:v>1519.9886666767461</c:v>
                </c:pt>
                <c:pt idx="37">
                  <c:v>1508.705650289734</c:v>
                </c:pt>
                <c:pt idx="38">
                  <c:v>1496.2565091682379</c:v>
                </c:pt>
                <c:pt idx="39">
                  <c:v>1484.158828757427</c:v>
                </c:pt>
                <c:pt idx="40">
                  <c:v>1472.9089271572659</c:v>
                </c:pt>
                <c:pt idx="41">
                  <c:v>1460.77831973404</c:v>
                </c:pt>
                <c:pt idx="42">
                  <c:v>1447.677411333417</c:v>
                </c:pt>
                <c:pt idx="43">
                  <c:v>1435.8988176166299</c:v>
                </c:pt>
                <c:pt idx="44">
                  <c:v>1424.9573728295841</c:v>
                </c:pt>
                <c:pt idx="45">
                  <c:v>1412.919534275456</c:v>
                </c:pt>
                <c:pt idx="46">
                  <c:v>1401.8632019001891</c:v>
                </c:pt>
                <c:pt idx="47">
                  <c:v>1390.169474952882</c:v>
                </c:pt>
                <c:pt idx="48">
                  <c:v>1379.589361395007</c:v>
                </c:pt>
                <c:pt idx="49">
                  <c:v>1368.947252277864</c:v>
                </c:pt>
                <c:pt idx="50">
                  <c:v>1358.614185858205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CF-43F0-AF36-324E5C6EC07E}"/>
            </c:ext>
          </c:extLst>
        </c:ser>
        <c:ser>
          <c:idx val="5"/>
          <c:order val="5"/>
          <c:tx>
            <c:strRef>
              <c:f>'CO2 by sector'!$B$25</c:f>
              <c:strCache>
                <c:ptCount val="1"/>
                <c:pt idx="0">
                  <c:v>Agriculture</c:v>
                </c:pt>
              </c:strCache>
            </c:strRef>
          </c:tx>
          <c:spPr>
            <a:solidFill>
              <a:srgbClr val="1E465A"/>
            </a:solidFill>
            <a:ln>
              <a:noFill/>
            </a:ln>
          </c:spPr>
          <c:cat>
            <c:strRef>
              <c:f>'CO2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'CO2 by sector'!$C$25:$BA$25</c:f>
              <c:numCache>
                <c:formatCode>#\ ###\ ###\ ##0.0;\-#\ ###\ ###\ ##0.0;\-</c:formatCode>
                <c:ptCount val="51"/>
                <c:pt idx="0">
                  <c:v>176.61997407894259</c:v>
                </c:pt>
                <c:pt idx="1">
                  <c:v>186.2925263083664</c:v>
                </c:pt>
                <c:pt idx="2">
                  <c:v>189.79041108594629</c:v>
                </c:pt>
                <c:pt idx="3">
                  <c:v>196.01056154119479</c:v>
                </c:pt>
                <c:pt idx="4">
                  <c:v>217.9114462583988</c:v>
                </c:pt>
                <c:pt idx="5">
                  <c:v>231.13950006142451</c:v>
                </c:pt>
                <c:pt idx="6">
                  <c:v>236.6580390877568</c:v>
                </c:pt>
                <c:pt idx="7">
                  <c:v>232.68906276786419</c:v>
                </c:pt>
                <c:pt idx="8">
                  <c:v>225.32429462408771</c:v>
                </c:pt>
                <c:pt idx="9">
                  <c:v>220.34180212771599</c:v>
                </c:pt>
                <c:pt idx="10">
                  <c:v>227.3757315782529</c:v>
                </c:pt>
                <c:pt idx="11">
                  <c:v>232.7014597022573</c:v>
                </c:pt>
                <c:pt idx="12">
                  <c:v>230.258087598711</c:v>
                </c:pt>
                <c:pt idx="13">
                  <c:v>240.92418255011151</c:v>
                </c:pt>
                <c:pt idx="14">
                  <c:v>244.12264541003259</c:v>
                </c:pt>
                <c:pt idx="15">
                  <c:v>247.45407873808949</c:v>
                </c:pt>
                <c:pt idx="16">
                  <c:v>252.41976059074909</c:v>
                </c:pt>
                <c:pt idx="17">
                  <c:v>253.6255086914168</c:v>
                </c:pt>
                <c:pt idx="18">
                  <c:v>248.78433587224731</c:v>
                </c:pt>
                <c:pt idx="19">
                  <c:v>257.83704606544671</c:v>
                </c:pt>
                <c:pt idx="20">
                  <c:v>259.95524620412777</c:v>
                </c:pt>
                <c:pt idx="21">
                  <c:v>264.69803116752661</c:v>
                </c:pt>
                <c:pt idx="22">
                  <c:v>268.05696946963519</c:v>
                </c:pt>
                <c:pt idx="23">
                  <c:v>271.40783794903359</c:v>
                </c:pt>
                <c:pt idx="24">
                  <c:v>274.78315706239249</c:v>
                </c:pt>
                <c:pt idx="25">
                  <c:v>278.13476055818609</c:v>
                </c:pt>
                <c:pt idx="26">
                  <c:v>281.67769717951199</c:v>
                </c:pt>
                <c:pt idx="27">
                  <c:v>285.22312810967179</c:v>
                </c:pt>
                <c:pt idx="28">
                  <c:v>288.77910115844833</c:v>
                </c:pt>
                <c:pt idx="29">
                  <c:v>292.33357658737742</c:v>
                </c:pt>
                <c:pt idx="30">
                  <c:v>295.90365030591022</c:v>
                </c:pt>
                <c:pt idx="31">
                  <c:v>297.48727373973918</c:v>
                </c:pt>
                <c:pt idx="32">
                  <c:v>299.06881242092379</c:v>
                </c:pt>
                <c:pt idx="33">
                  <c:v>300.6395225930396</c:v>
                </c:pt>
                <c:pt idx="34">
                  <c:v>302.13739391563769</c:v>
                </c:pt>
                <c:pt idx="35">
                  <c:v>303.74083492389099</c:v>
                </c:pt>
                <c:pt idx="36">
                  <c:v>305.10253193182928</c:v>
                </c:pt>
                <c:pt idx="37">
                  <c:v>306.43846851422222</c:v>
                </c:pt>
                <c:pt idx="38">
                  <c:v>307.79969685265138</c:v>
                </c:pt>
                <c:pt idx="39">
                  <c:v>309.16386875235457</c:v>
                </c:pt>
                <c:pt idx="40">
                  <c:v>310.51746397897779</c:v>
                </c:pt>
                <c:pt idx="41">
                  <c:v>311.58184559382948</c:v>
                </c:pt>
                <c:pt idx="42">
                  <c:v>312.61424269229661</c:v>
                </c:pt>
                <c:pt idx="43">
                  <c:v>313.64690400549512</c:v>
                </c:pt>
                <c:pt idx="44">
                  <c:v>314.69951704328861</c:v>
                </c:pt>
                <c:pt idx="45">
                  <c:v>315.71820745713211</c:v>
                </c:pt>
                <c:pt idx="46">
                  <c:v>316.76339147532298</c:v>
                </c:pt>
                <c:pt idx="47">
                  <c:v>317.81519854519411</c:v>
                </c:pt>
                <c:pt idx="48">
                  <c:v>318.85410112495191</c:v>
                </c:pt>
                <c:pt idx="49">
                  <c:v>319.88976748914479</c:v>
                </c:pt>
                <c:pt idx="50">
                  <c:v>320.87929574101742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CF-43F0-AF36-324E5C6EC07E}"/>
            </c:ext>
          </c:extLst>
        </c:ser>
        <c:ser>
          <c:idx val="6"/>
          <c:order val="6"/>
          <c:tx>
            <c:strRef>
              <c:f>'CO2 by sector'!$B$26</c:f>
              <c:strCache>
                <c:ptCount val="1"/>
                <c:pt idx="0">
                  <c:v>Non-specified</c:v>
                </c:pt>
              </c:strCache>
            </c:strRef>
          </c:tx>
          <c:spPr>
            <a:solidFill>
              <a:srgbClr val="A5CDF0"/>
            </a:solidFill>
            <a:ln>
              <a:noFill/>
            </a:ln>
          </c:spPr>
          <c:cat>
            <c:strRef>
              <c:f>'CO2 by sector'!$C$19:$BA$19</c:f>
              <c:strCache>
                <c:ptCount val="5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  <c:pt idx="31">
                  <c:v>2031</c:v>
                </c:pt>
                <c:pt idx="32">
                  <c:v>2032</c:v>
                </c:pt>
                <c:pt idx="33">
                  <c:v>2033</c:v>
                </c:pt>
                <c:pt idx="34">
                  <c:v>2034</c:v>
                </c:pt>
                <c:pt idx="35">
                  <c:v>2035</c:v>
                </c:pt>
                <c:pt idx="36">
                  <c:v>2036</c:v>
                </c:pt>
                <c:pt idx="37">
                  <c:v>2037</c:v>
                </c:pt>
                <c:pt idx="38">
                  <c:v>2038</c:v>
                </c:pt>
                <c:pt idx="39">
                  <c:v>2039</c:v>
                </c:pt>
                <c:pt idx="40">
                  <c:v>2040</c:v>
                </c:pt>
                <c:pt idx="41">
                  <c:v>2041</c:v>
                </c:pt>
                <c:pt idx="42">
                  <c:v>2042</c:v>
                </c:pt>
                <c:pt idx="43">
                  <c:v>2043</c:v>
                </c:pt>
                <c:pt idx="44">
                  <c:v>2044</c:v>
                </c:pt>
                <c:pt idx="45">
                  <c:v>2045</c:v>
                </c:pt>
                <c:pt idx="46">
                  <c:v>2046</c:v>
                </c:pt>
                <c:pt idx="47">
                  <c:v>2047</c:v>
                </c:pt>
                <c:pt idx="48">
                  <c:v>2048</c:v>
                </c:pt>
                <c:pt idx="49">
                  <c:v>2049</c:v>
                </c:pt>
                <c:pt idx="50">
                  <c:v>2050</c:v>
                </c:pt>
              </c:strCache>
            </c:strRef>
          </c:cat>
          <c:val>
            <c:numRef>
              <c:f>'CO2 by sector'!$C$26:$BA$26</c:f>
              <c:numCache>
                <c:formatCode>#\ ###\ ###\ ##0.0;\-#\ ###\ ###\ ##0.0;\-</c:formatCode>
                <c:ptCount val="51"/>
                <c:pt idx="0">
                  <c:v>110.62892833143</c:v>
                </c:pt>
                <c:pt idx="1">
                  <c:v>113.1342550812868</c:v>
                </c:pt>
                <c:pt idx="2">
                  <c:v>124.7881093159268</c:v>
                </c:pt>
                <c:pt idx="3">
                  <c:v>137.10275571814341</c:v>
                </c:pt>
                <c:pt idx="4">
                  <c:v>151.7536425946638</c:v>
                </c:pt>
                <c:pt idx="5">
                  <c:v>144.60863088601769</c:v>
                </c:pt>
                <c:pt idx="6">
                  <c:v>148.5910798981389</c:v>
                </c:pt>
                <c:pt idx="7">
                  <c:v>158.50822819540431</c:v>
                </c:pt>
                <c:pt idx="8">
                  <c:v>166.51553725994049</c:v>
                </c:pt>
                <c:pt idx="9">
                  <c:v>169.4690369284821</c:v>
                </c:pt>
                <c:pt idx="10">
                  <c:v>173.49143732739549</c:v>
                </c:pt>
                <c:pt idx="11">
                  <c:v>191.2259879536864</c:v>
                </c:pt>
                <c:pt idx="12">
                  <c:v>204.06183883858679</c:v>
                </c:pt>
                <c:pt idx="13">
                  <c:v>215.04632586496001</c:v>
                </c:pt>
                <c:pt idx="14">
                  <c:v>213.08228315456191</c:v>
                </c:pt>
                <c:pt idx="15">
                  <c:v>234.57003061738919</c:v>
                </c:pt>
                <c:pt idx="16">
                  <c:v>222.21668149816</c:v>
                </c:pt>
                <c:pt idx="17">
                  <c:v>212.2393958789973</c:v>
                </c:pt>
                <c:pt idx="18">
                  <c:v>197.12702328764041</c:v>
                </c:pt>
                <c:pt idx="19">
                  <c:v>197.63021800859681</c:v>
                </c:pt>
                <c:pt idx="20">
                  <c:v>197.3124946270438</c:v>
                </c:pt>
                <c:pt idx="21">
                  <c:v>197.03676616937759</c:v>
                </c:pt>
                <c:pt idx="22">
                  <c:v>196.80119481652051</c:v>
                </c:pt>
                <c:pt idx="23">
                  <c:v>196.60427538909329</c:v>
                </c:pt>
                <c:pt idx="24">
                  <c:v>196.44477872176799</c:v>
                </c:pt>
                <c:pt idx="25">
                  <c:v>196.32170518191961</c:v>
                </c:pt>
                <c:pt idx="26">
                  <c:v>196.23424651534791</c:v>
                </c:pt>
                <c:pt idx="27">
                  <c:v>196.18175452799841</c:v>
                </c:pt>
                <c:pt idx="28">
                  <c:v>196.16371538019399</c:v>
                </c:pt>
                <c:pt idx="29">
                  <c:v>196.17972848946269</c:v>
                </c:pt>
                <c:pt idx="30">
                  <c:v>196.22948921819051</c:v>
                </c:pt>
                <c:pt idx="31">
                  <c:v>196.312774670148</c:v>
                </c:pt>
                <c:pt idx="32">
                  <c:v>196.42943204122659</c:v>
                </c:pt>
                <c:pt idx="33">
                  <c:v>196.5793690692422</c:v>
                </c:pt>
                <c:pt idx="34">
                  <c:v>196.76254620931741</c:v>
                </c:pt>
                <c:pt idx="35">
                  <c:v>196.9789702283727</c:v>
                </c:pt>
                <c:pt idx="36">
                  <c:v>196.9889589779271</c:v>
                </c:pt>
                <c:pt idx="37">
                  <c:v>196.99900113445389</c:v>
                </c:pt>
                <c:pt idx="38">
                  <c:v>197.00909670550209</c:v>
                </c:pt>
                <c:pt idx="39">
                  <c:v>197.0192456986988</c:v>
                </c:pt>
                <c:pt idx="40">
                  <c:v>197.0294481217484</c:v>
                </c:pt>
                <c:pt idx="41">
                  <c:v>197.0397039824332</c:v>
                </c:pt>
                <c:pt idx="42">
                  <c:v>197.0500132886124</c:v>
                </c:pt>
                <c:pt idx="43">
                  <c:v>197.06037604822339</c:v>
                </c:pt>
                <c:pt idx="44">
                  <c:v>197.07079226927931</c:v>
                </c:pt>
                <c:pt idx="45">
                  <c:v>197.0812619598702</c:v>
                </c:pt>
                <c:pt idx="46">
                  <c:v>197.0917851281628</c:v>
                </c:pt>
                <c:pt idx="47">
                  <c:v>197.1023617824001</c:v>
                </c:pt>
                <c:pt idx="48">
                  <c:v>197.11299193090059</c:v>
                </c:pt>
                <c:pt idx="49">
                  <c:v>197.12367558205889</c:v>
                </c:pt>
                <c:pt idx="50">
                  <c:v>197.1344127443455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CF-43F0-AF36-324E5C6EC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20001"/>
        <c:axId val="51820002"/>
      </c:areaChart>
      <c:catAx>
        <c:axId val="518200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rgbClr val="BEBEBE"/>
            </a:solidFill>
          </a:ln>
        </c:spPr>
        <c:txPr>
          <a:bodyPr/>
          <a:lstStyle/>
          <a:p>
            <a:pPr>
              <a:defRPr lang="ja-JP" sz="900" baseline="0">
                <a:solidFill>
                  <a:srgbClr val="323232"/>
                </a:solidFill>
                <a:latin typeface="Segoe UI"/>
              </a:defRPr>
            </a:pPr>
            <a:endParaRPr lang="en-US"/>
          </a:p>
        </c:txPr>
        <c:crossAx val="51820002"/>
        <c:crosses val="autoZero"/>
        <c:auto val="1"/>
        <c:lblAlgn val="ctr"/>
        <c:lblOffset val="100"/>
        <c:tickLblSkip val="10"/>
        <c:noMultiLvlLbl val="0"/>
      </c:catAx>
      <c:valAx>
        <c:axId val="51820002"/>
        <c:scaling>
          <c:orientation val="minMax"/>
        </c:scaling>
        <c:delete val="0"/>
        <c:axPos val="l"/>
        <c:majorGridlines>
          <c:spPr>
            <a:ln>
              <a:solidFill>
                <a:srgbClr val="BEBEBE"/>
              </a:solidFill>
            </a:ln>
          </c:spPr>
        </c:majorGridlines>
        <c:numFmt formatCode="#\ ###\ ###\ ##0" sourceLinked="0"/>
        <c:majorTickMark val="none"/>
        <c:minorTickMark val="none"/>
        <c:tickLblPos val="low"/>
        <c:spPr>
          <a:ln w="12700">
            <a:solidFill>
              <a:srgbClr val="323232"/>
            </a:solidFill>
            <a:prstDash val="sysDash"/>
          </a:ln>
        </c:spPr>
        <c:txPr>
          <a:bodyPr/>
          <a:lstStyle/>
          <a:p>
            <a:pPr>
              <a:defRPr lang="ja-JP" sz="900" baseline="0">
                <a:solidFill>
                  <a:srgbClr val="323232"/>
                </a:solidFill>
                <a:latin typeface="Segoe UI"/>
              </a:defRPr>
            </a:pPr>
            <a:endParaRPr lang="en-US"/>
          </a:p>
        </c:txPr>
        <c:crossAx val="51820001"/>
        <c:crossesAt val="19"/>
        <c:crossBetween val="midCat"/>
      </c:valAx>
    </c:plotArea>
    <c:legend>
      <c:legendPos val="r"/>
      <c:overlay val="0"/>
      <c:txPr>
        <a:bodyPr/>
        <a:lstStyle/>
        <a:p>
          <a:pPr>
            <a:defRPr lang="ja-JP" sz="900" baseline="0">
              <a:latin typeface="Segoe UI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Passenger transport, compared scenarios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Change in energy - CN</c:v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'industrial decomposition CN'!$D$222:$AK$222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cat>
          <c:val>
            <c:numRef>
              <c:f>'industrial decomposition CN'!$D$229:$AK$229</c:f>
              <c:numCache>
                <c:formatCode>0%</c:formatCode>
                <c:ptCount val="34"/>
                <c:pt idx="0">
                  <c:v>1</c:v>
                </c:pt>
                <c:pt idx="1">
                  <c:v>1.0328402601092586</c:v>
                </c:pt>
                <c:pt idx="2">
                  <c:v>1.0556988596865806</c:v>
                </c:pt>
                <c:pt idx="3">
                  <c:v>0.86819254035386229</c:v>
                </c:pt>
                <c:pt idx="4">
                  <c:v>1.0098359709311688</c:v>
                </c:pt>
                <c:pt idx="5">
                  <c:v>1.06877166339211</c:v>
                </c:pt>
                <c:pt idx="6">
                  <c:v>1.0653031498114476</c:v>
                </c:pt>
                <c:pt idx="7">
                  <c:v>1.0564923349447108</c:v>
                </c:pt>
                <c:pt idx="8">
                  <c:v>1.0450411493194409</c:v>
                </c:pt>
                <c:pt idx="9">
                  <c:v>1.0242637455255781</c:v>
                </c:pt>
                <c:pt idx="10">
                  <c:v>1.0031469037660796</c:v>
                </c:pt>
                <c:pt idx="11">
                  <c:v>0.97888878283148895</c:v>
                </c:pt>
                <c:pt idx="12">
                  <c:v>0.95328454086556447</c:v>
                </c:pt>
                <c:pt idx="13">
                  <c:v>0.92712510116160352</c:v>
                </c:pt>
                <c:pt idx="14">
                  <c:v>0.90164685263107169</c:v>
                </c:pt>
                <c:pt idx="15">
                  <c:v>0.87753956686854284</c:v>
                </c:pt>
                <c:pt idx="16">
                  <c:v>0.85385286923272041</c:v>
                </c:pt>
                <c:pt idx="17">
                  <c:v>0.83106092393506381</c:v>
                </c:pt>
                <c:pt idx="18">
                  <c:v>0.80890299836163404</c:v>
                </c:pt>
                <c:pt idx="19">
                  <c:v>0.78758129730750071</c:v>
                </c:pt>
                <c:pt idx="20">
                  <c:v>0.76700333111063212</c:v>
                </c:pt>
                <c:pt idx="21">
                  <c:v>0.74765552298675542</c:v>
                </c:pt>
                <c:pt idx="22">
                  <c:v>0.72936305025240844</c:v>
                </c:pt>
                <c:pt idx="23">
                  <c:v>0.7119959583994383</c:v>
                </c:pt>
                <c:pt idx="24">
                  <c:v>0.69583002336938371</c:v>
                </c:pt>
                <c:pt idx="25">
                  <c:v>0.68041394380799203</c:v>
                </c:pt>
                <c:pt idx="26">
                  <c:v>0.66589425034677241</c:v>
                </c:pt>
                <c:pt idx="27">
                  <c:v>0.65219787396227358</c:v>
                </c:pt>
                <c:pt idx="28">
                  <c:v>0.6391727718866218</c:v>
                </c:pt>
                <c:pt idx="29">
                  <c:v>0.62690487690734409</c:v>
                </c:pt>
                <c:pt idx="30">
                  <c:v>0.61540405569827517</c:v>
                </c:pt>
                <c:pt idx="31">
                  <c:v>0.60444816016693559</c:v>
                </c:pt>
                <c:pt idx="32">
                  <c:v>0.59397473900552811</c:v>
                </c:pt>
                <c:pt idx="33">
                  <c:v>0.5850811293440229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EE-4A93-BDEE-D7BA6F99A79E}"/>
            </c:ext>
          </c:extLst>
        </c:ser>
        <c:ser>
          <c:idx val="1"/>
          <c:order val="1"/>
          <c:tx>
            <c:v>Activity effect - CN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'industrial decomposition CN'!$D$222:$AK$222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cat>
          <c:val>
            <c:numRef>
              <c:f>'industrial decomposition CN'!$D$230:$AK$230</c:f>
              <c:numCache>
                <c:formatCode>0%</c:formatCode>
                <c:ptCount val="34"/>
                <c:pt idx="0">
                  <c:v>1.0000282630305537</c:v>
                </c:pt>
                <c:pt idx="1">
                  <c:v>1.0498568898937726</c:v>
                </c:pt>
                <c:pt idx="2">
                  <c:v>1.0755132951715412</c:v>
                </c:pt>
                <c:pt idx="3">
                  <c:v>0.88424399669896403</c:v>
                </c:pt>
                <c:pt idx="4">
                  <c:v>1.0430898150272183</c:v>
                </c:pt>
                <c:pt idx="5">
                  <c:v>1.1240618566656784</c:v>
                </c:pt>
                <c:pt idx="6">
                  <c:v>1.1505738213966339</c:v>
                </c:pt>
                <c:pt idx="7">
                  <c:v>1.1725967862499844</c:v>
                </c:pt>
                <c:pt idx="8">
                  <c:v>1.190946868380347</c:v>
                </c:pt>
                <c:pt idx="9">
                  <c:v>1.1992006261570725</c:v>
                </c:pt>
                <c:pt idx="10">
                  <c:v>1.2111282674047805</c:v>
                </c:pt>
                <c:pt idx="11">
                  <c:v>1.2216147176739076</c:v>
                </c:pt>
                <c:pt idx="12">
                  <c:v>1.2314437999274268</c:v>
                </c:pt>
                <c:pt idx="13">
                  <c:v>1.2398120452042363</c:v>
                </c:pt>
                <c:pt idx="14">
                  <c:v>1.2469241268201445</c:v>
                </c:pt>
                <c:pt idx="15">
                  <c:v>1.2538669039473422</c:v>
                </c:pt>
                <c:pt idx="16">
                  <c:v>1.2589719848744465</c:v>
                </c:pt>
                <c:pt idx="17">
                  <c:v>1.2636634089306205</c:v>
                </c:pt>
                <c:pt idx="18">
                  <c:v>1.2678883344767284</c:v>
                </c:pt>
                <c:pt idx="19">
                  <c:v>1.2724849808509024</c:v>
                </c:pt>
                <c:pt idx="20">
                  <c:v>1.2752486734381328</c:v>
                </c:pt>
                <c:pt idx="21">
                  <c:v>1.2776463969466099</c:v>
                </c:pt>
                <c:pt idx="22">
                  <c:v>1.2796270732294703</c:v>
                </c:pt>
                <c:pt idx="23">
                  <c:v>1.2812316864856177</c:v>
                </c:pt>
                <c:pt idx="24">
                  <c:v>1.2827446897375052</c:v>
                </c:pt>
                <c:pt idx="25">
                  <c:v>1.2837604615972353</c:v>
                </c:pt>
                <c:pt idx="26">
                  <c:v>1.2845550705114375</c:v>
                </c:pt>
                <c:pt idx="27">
                  <c:v>1.2852598455007229</c:v>
                </c:pt>
                <c:pt idx="28">
                  <c:v>1.2856232118612052</c:v>
                </c:pt>
                <c:pt idx="29">
                  <c:v>1.2859748304698295</c:v>
                </c:pt>
                <c:pt idx="30">
                  <c:v>1.2862900482432944</c:v>
                </c:pt>
                <c:pt idx="31">
                  <c:v>1.2864661747889883</c:v>
                </c:pt>
                <c:pt idx="32">
                  <c:v>1.2864677324590172</c:v>
                </c:pt>
                <c:pt idx="33">
                  <c:v>1.2866980865159052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E-4A93-BDEE-D7BA6F99A79E}"/>
            </c:ext>
          </c:extLst>
        </c:ser>
        <c:ser>
          <c:idx val="2"/>
          <c:order val="2"/>
          <c:tx>
            <c:v>Structure effect - CN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'industrial decomposition CN'!$D$222:$AK$222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cat>
          <c:val>
            <c:numRef>
              <c:f>'industrial decomposition CN'!$D$231:$AK$231</c:f>
              <c:numCache>
                <c:formatCode>0%</c:formatCode>
                <c:ptCount val="34"/>
                <c:pt idx="0">
                  <c:v>1.0000282630305537</c:v>
                </c:pt>
                <c:pt idx="1">
                  <c:v>0.99467015053816743</c:v>
                </c:pt>
                <c:pt idx="2">
                  <c:v>0.99435701852383096</c:v>
                </c:pt>
                <c:pt idx="3">
                  <c:v>1.0048040611235967</c:v>
                </c:pt>
                <c:pt idx="4">
                  <c:v>1.0028607171592525</c:v>
                </c:pt>
                <c:pt idx="5">
                  <c:v>0.99752912527398174</c:v>
                </c:pt>
                <c:pt idx="6">
                  <c:v>0.99694631750427443</c:v>
                </c:pt>
                <c:pt idx="7">
                  <c:v>0.99629509450629361</c:v>
                </c:pt>
                <c:pt idx="8">
                  <c:v>0.99195002540273092</c:v>
                </c:pt>
                <c:pt idx="9">
                  <c:v>0.9901985134934459</c:v>
                </c:pt>
                <c:pt idx="10">
                  <c:v>0.98811659597524892</c:v>
                </c:pt>
                <c:pt idx="11">
                  <c:v>0.98600804762593497</c:v>
                </c:pt>
                <c:pt idx="12">
                  <c:v>0.98381694538431153</c:v>
                </c:pt>
                <c:pt idx="13">
                  <c:v>0.98178167652134751</c:v>
                </c:pt>
                <c:pt idx="14">
                  <c:v>0.97982762389670863</c:v>
                </c:pt>
                <c:pt idx="15">
                  <c:v>0.97769796199182679</c:v>
                </c:pt>
                <c:pt idx="16">
                  <c:v>0.97618493576103682</c:v>
                </c:pt>
                <c:pt idx="17">
                  <c:v>0.97468992758229966</c:v>
                </c:pt>
                <c:pt idx="18">
                  <c:v>0.97299311288847379</c:v>
                </c:pt>
                <c:pt idx="19">
                  <c:v>0.9705763029985478</c:v>
                </c:pt>
                <c:pt idx="20">
                  <c:v>0.96913513079411184</c:v>
                </c:pt>
                <c:pt idx="21">
                  <c:v>0.96769919452844255</c:v>
                </c:pt>
                <c:pt idx="22">
                  <c:v>0.9662518234838815</c:v>
                </c:pt>
                <c:pt idx="23">
                  <c:v>0.96480572345743887</c:v>
                </c:pt>
                <c:pt idx="24">
                  <c:v>0.96317491061214666</c:v>
                </c:pt>
                <c:pt idx="25">
                  <c:v>0.96171503764028055</c:v>
                </c:pt>
                <c:pt idx="26">
                  <c:v>0.96030830069934869</c:v>
                </c:pt>
                <c:pt idx="27">
                  <c:v>0.95889193659719951</c:v>
                </c:pt>
                <c:pt idx="28">
                  <c:v>0.95727414089092722</c:v>
                </c:pt>
                <c:pt idx="29">
                  <c:v>0.95588972001476391</c:v>
                </c:pt>
                <c:pt idx="30">
                  <c:v>0.95453743883109132</c:v>
                </c:pt>
                <c:pt idx="31">
                  <c:v>0.95320433698641749</c:v>
                </c:pt>
                <c:pt idx="32">
                  <c:v>0.95190559987258294</c:v>
                </c:pt>
                <c:pt idx="33">
                  <c:v>0.95065966793742407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E-4A93-BDEE-D7BA6F99A79E}"/>
            </c:ext>
          </c:extLst>
        </c:ser>
        <c:ser>
          <c:idx val="3"/>
          <c:order val="3"/>
          <c:tx>
            <c:v>Intensity effect - CN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'industrial decomposition CN'!$D$222:$AK$222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cat>
          <c:val>
            <c:numRef>
              <c:f>'industrial decomposition CN'!$D$232:$AK$232</c:f>
              <c:numCache>
                <c:formatCode>0%</c:formatCode>
                <c:ptCount val="34"/>
                <c:pt idx="0">
                  <c:v>1.0000282630305537</c:v>
                </c:pt>
                <c:pt idx="1">
                  <c:v>0.98831321967731933</c:v>
                </c:pt>
                <c:pt idx="2">
                  <c:v>0.98582854599120939</c:v>
                </c:pt>
                <c:pt idx="3">
                  <c:v>0.97914448253130282</c:v>
                </c:pt>
                <c:pt idx="4">
                  <c:v>0.96388543874469845</c:v>
                </c:pt>
                <c:pt idx="5">
                  <c:v>0.94718068145245138</c:v>
                </c:pt>
                <c:pt idx="6">
                  <c:v>0.91778301091054015</c:v>
                </c:pt>
                <c:pt idx="7">
                  <c:v>0.88760045418843403</c:v>
                </c:pt>
                <c:pt idx="8">
                  <c:v>0.86214425553636387</c:v>
                </c:pt>
                <c:pt idx="9">
                  <c:v>0.83486460587506039</c:v>
                </c:pt>
                <c:pt idx="10">
                  <c:v>0.80390204038605095</c:v>
                </c:pt>
                <c:pt idx="11">
                  <c:v>0.77126601753164703</c:v>
                </c:pt>
                <c:pt idx="12">
                  <c:v>0.73802379555382658</c:v>
                </c:pt>
                <c:pt idx="13">
                  <c:v>0.70553137943602051</c:v>
                </c:pt>
                <c:pt idx="14">
                  <c:v>0.67489510191421931</c:v>
                </c:pt>
                <c:pt idx="15">
                  <c:v>0.64597470092937437</c:v>
                </c:pt>
                <c:pt idx="16">
                  <c:v>0.6186959485972382</c:v>
                </c:pt>
                <c:pt idx="17">
                  <c:v>0.59270758742214413</c:v>
                </c:pt>
                <c:pt idx="18">
                  <c:v>0.56802155099643226</c:v>
                </c:pt>
                <c:pt idx="19">
                  <c:v>0.54452001345805134</c:v>
                </c:pt>
                <c:pt idx="20">
                  <c:v>0.52261952687838786</c:v>
                </c:pt>
                <c:pt idx="21">
                  <c:v>0.50230993151170356</c:v>
                </c:pt>
                <c:pt idx="22">
                  <c:v>0.48348415353905694</c:v>
                </c:pt>
                <c:pt idx="23">
                  <c:v>0.4659585484563829</c:v>
                </c:pt>
                <c:pt idx="24">
                  <c:v>0.44991042301973277</c:v>
                </c:pt>
                <c:pt idx="25">
                  <c:v>0.4349384445704772</c:v>
                </c:pt>
                <c:pt idx="26">
                  <c:v>0.4210308791359868</c:v>
                </c:pt>
                <c:pt idx="27">
                  <c:v>0.40804609186435203</c:v>
                </c:pt>
                <c:pt idx="28">
                  <c:v>0.39627541913448977</c:v>
                </c:pt>
                <c:pt idx="29">
                  <c:v>0.38504032642275132</c:v>
                </c:pt>
                <c:pt idx="30">
                  <c:v>0.37457656862389033</c:v>
                </c:pt>
                <c:pt idx="31">
                  <c:v>0.36477764839153065</c:v>
                </c:pt>
                <c:pt idx="32">
                  <c:v>0.35560140667392853</c:v>
                </c:pt>
                <c:pt idx="33">
                  <c:v>0.3477233748906946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E-4A93-BDEE-D7BA6F99A79E}"/>
            </c:ext>
          </c:extLst>
        </c:ser>
        <c:ser>
          <c:idx val="4"/>
          <c:order val="4"/>
          <c:tx>
            <c:v>Change in energy - REF</c:v>
          </c:tx>
          <c:spPr>
            <a:ln w="57150" cap="rnd">
              <a:solidFill>
                <a:schemeClr val="accent5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'industrial decomposition CN'!$D$222:$AK$222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cat>
          <c:val>
            <c:numRef>
              <c:f>'industrial decomposition REF'!$D$229:$AK$229</c:f>
              <c:numCache>
                <c:formatCode>0%</c:formatCode>
                <c:ptCount val="34"/>
                <c:pt idx="0">
                  <c:v>1</c:v>
                </c:pt>
                <c:pt idx="1">
                  <c:v>1.0313651493048037</c:v>
                </c:pt>
                <c:pt idx="2">
                  <c:v>1.0548420090206219</c:v>
                </c:pt>
                <c:pt idx="3">
                  <c:v>0.86740532732371289</c:v>
                </c:pt>
                <c:pt idx="4">
                  <c:v>1.0107868213801285</c:v>
                </c:pt>
                <c:pt idx="5">
                  <c:v>1.0709911265856165</c:v>
                </c:pt>
                <c:pt idx="6">
                  <c:v>1.069065126427764</c:v>
                </c:pt>
                <c:pt idx="7">
                  <c:v>1.0634079564173435</c:v>
                </c:pt>
                <c:pt idx="8">
                  <c:v>1.0578367811663125</c:v>
                </c:pt>
                <c:pt idx="9">
                  <c:v>1.0474225069960024</c:v>
                </c:pt>
                <c:pt idx="10">
                  <c:v>1.0393289678620306</c:v>
                </c:pt>
                <c:pt idx="11">
                  <c:v>1.0310436061867969</c:v>
                </c:pt>
                <c:pt idx="12">
                  <c:v>1.0231234444702799</c:v>
                </c:pt>
                <c:pt idx="13">
                  <c:v>1.0161032531004699</c:v>
                </c:pt>
                <c:pt idx="14">
                  <c:v>1.0091825694559917</c:v>
                </c:pt>
                <c:pt idx="15">
                  <c:v>1.0036464022725833</c:v>
                </c:pt>
                <c:pt idx="16">
                  <c:v>0.99785768140806352</c:v>
                </c:pt>
                <c:pt idx="17">
                  <c:v>0.99281363028247882</c:v>
                </c:pt>
                <c:pt idx="18">
                  <c:v>0.98853102133276893</c:v>
                </c:pt>
                <c:pt idx="19">
                  <c:v>0.9839968192300933</c:v>
                </c:pt>
                <c:pt idx="20">
                  <c:v>0.97929772603174636</c:v>
                </c:pt>
                <c:pt idx="21">
                  <c:v>0.97433350687052711</c:v>
                </c:pt>
                <c:pt idx="22">
                  <c:v>0.96889811552260252</c:v>
                </c:pt>
                <c:pt idx="23">
                  <c:v>0.96308716327706234</c:v>
                </c:pt>
                <c:pt idx="24">
                  <c:v>0.95732274464295763</c:v>
                </c:pt>
                <c:pt idx="25">
                  <c:v>0.9505713575912963</c:v>
                </c:pt>
                <c:pt idx="26">
                  <c:v>0.94352081775635455</c:v>
                </c:pt>
                <c:pt idx="27">
                  <c:v>0.93616854263188298</c:v>
                </c:pt>
                <c:pt idx="28">
                  <c:v>0.92834128858657217</c:v>
                </c:pt>
                <c:pt idx="29">
                  <c:v>0.92002964649722507</c:v>
                </c:pt>
                <c:pt idx="30">
                  <c:v>0.91131551305938907</c:v>
                </c:pt>
                <c:pt idx="31">
                  <c:v>0.90211127903136168</c:v>
                </c:pt>
                <c:pt idx="32">
                  <c:v>0.89240338402679387</c:v>
                </c:pt>
                <c:pt idx="33">
                  <c:v>0.883110370636771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E-4A93-BDEE-D7BA6F99A79E}"/>
            </c:ext>
          </c:extLst>
        </c:ser>
        <c:ser>
          <c:idx val="5"/>
          <c:order val="5"/>
          <c:tx>
            <c:v>Activity effect - REF</c:v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'industrial decomposition CN'!$D$222:$AK$222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cat>
          <c:val>
            <c:numRef>
              <c:f>'industrial decomposition REF'!$D$230:$AK$230</c:f>
              <c:numCache>
                <c:formatCode>0%</c:formatCode>
                <c:ptCount val="34"/>
                <c:pt idx="0">
                  <c:v>1.0000282627178427</c:v>
                </c:pt>
                <c:pt idx="1">
                  <c:v>1.0498774617347824</c:v>
                </c:pt>
                <c:pt idx="2">
                  <c:v>1.0755472610266992</c:v>
                </c:pt>
                <c:pt idx="3">
                  <c:v>0.88441729320580253</c:v>
                </c:pt>
                <c:pt idx="4">
                  <c:v>1.0432238368868596</c:v>
                </c:pt>
                <c:pt idx="5">
                  <c:v>1.1243088449987577</c:v>
                </c:pt>
                <c:pt idx="6">
                  <c:v>1.1509819630010563</c:v>
                </c:pt>
                <c:pt idx="7">
                  <c:v>1.1733264236963661</c:v>
                </c:pt>
                <c:pt idx="8">
                  <c:v>1.194691223353652</c:v>
                </c:pt>
                <c:pt idx="9">
                  <c:v>1.2068131420873978</c:v>
                </c:pt>
                <c:pt idx="10">
                  <c:v>1.2216212806624067</c:v>
                </c:pt>
                <c:pt idx="11">
                  <c:v>1.2354621475549821</c:v>
                </c:pt>
                <c:pt idx="12">
                  <c:v>1.2490504823345927</c:v>
                </c:pt>
                <c:pt idx="13">
                  <c:v>1.261546518563772</c:v>
                </c:pt>
                <c:pt idx="14">
                  <c:v>1.2728669391711118</c:v>
                </c:pt>
                <c:pt idx="15">
                  <c:v>1.2842425981174663</c:v>
                </c:pt>
                <c:pt idx="16">
                  <c:v>1.2942918629434743</c:v>
                </c:pt>
                <c:pt idx="17">
                  <c:v>1.3040768402324023</c:v>
                </c:pt>
                <c:pt idx="18">
                  <c:v>1.3135462259551374</c:v>
                </c:pt>
                <c:pt idx="19">
                  <c:v>1.3221282341764939</c:v>
                </c:pt>
                <c:pt idx="20">
                  <c:v>1.3299606033887361</c:v>
                </c:pt>
                <c:pt idx="21">
                  <c:v>1.3372644820671764</c:v>
                </c:pt>
                <c:pt idx="22">
                  <c:v>1.3439339776811661</c:v>
                </c:pt>
                <c:pt idx="23">
                  <c:v>1.3500296587443894</c:v>
                </c:pt>
                <c:pt idx="24">
                  <c:v>1.3558745145000726</c:v>
                </c:pt>
                <c:pt idx="25">
                  <c:v>1.3608272222900186</c:v>
                </c:pt>
                <c:pt idx="26">
                  <c:v>1.3654152262001475</c:v>
                </c:pt>
                <c:pt idx="27">
                  <c:v>1.3697176467486833</c:v>
                </c:pt>
                <c:pt idx="28">
                  <c:v>1.3733291318074121</c:v>
                </c:pt>
                <c:pt idx="29">
                  <c:v>1.3767974952200634</c:v>
                </c:pt>
                <c:pt idx="30">
                  <c:v>1.3800254641015191</c:v>
                </c:pt>
                <c:pt idx="31">
                  <c:v>1.3829056088379221</c:v>
                </c:pt>
                <c:pt idx="32">
                  <c:v>1.3853946719245043</c:v>
                </c:pt>
                <c:pt idx="33">
                  <c:v>1.3879733645664394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FEE-4A93-BDEE-D7BA6F99A79E}"/>
            </c:ext>
          </c:extLst>
        </c:ser>
        <c:ser>
          <c:idx val="6"/>
          <c:order val="6"/>
          <c:tx>
            <c:v>Structure effect - REF</c:v>
          </c:tx>
          <c:spPr>
            <a:ln w="28575" cap="rnd">
              <a:solidFill>
                <a:schemeClr val="bg1">
                  <a:lumMod val="6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'industrial decomposition CN'!$D$222:$AK$222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cat>
          <c:val>
            <c:numRef>
              <c:f>'industrial decomposition REF'!$D$231:$AK$231</c:f>
              <c:numCache>
                <c:formatCode>0%</c:formatCode>
                <c:ptCount val="34"/>
                <c:pt idx="0">
                  <c:v>1.0000282627178427</c:v>
                </c:pt>
                <c:pt idx="1">
                  <c:v>0.99474362278448825</c:v>
                </c:pt>
                <c:pt idx="2">
                  <c:v>0.99446114952351272</c:v>
                </c:pt>
                <c:pt idx="3">
                  <c:v>1.0050119591802849</c:v>
                </c:pt>
                <c:pt idx="4">
                  <c:v>1.0030559641494605</c:v>
                </c:pt>
                <c:pt idx="5">
                  <c:v>0.99768729600566419</c:v>
                </c:pt>
                <c:pt idx="6">
                  <c:v>0.99711784235663714</c:v>
                </c:pt>
                <c:pt idx="7">
                  <c:v>0.996625018538147</c:v>
                </c:pt>
                <c:pt idx="8">
                  <c:v>0.99609853734766196</c:v>
                </c:pt>
                <c:pt idx="9">
                  <c:v>0.99658224289412511</c:v>
                </c:pt>
                <c:pt idx="10">
                  <c:v>0.99660897911764268</c:v>
                </c:pt>
                <c:pt idx="11">
                  <c:v>0.99656281209908848</c:v>
                </c:pt>
                <c:pt idx="12">
                  <c:v>0.99638507339734372</c:v>
                </c:pt>
                <c:pt idx="13">
                  <c:v>0.99639898505312885</c:v>
                </c:pt>
                <c:pt idx="14">
                  <c:v>0.99639922552508697</c:v>
                </c:pt>
                <c:pt idx="15">
                  <c:v>0.99621455876452603</c:v>
                </c:pt>
                <c:pt idx="16">
                  <c:v>0.99612837605929927</c:v>
                </c:pt>
                <c:pt idx="17">
                  <c:v>0.99601444026321662</c:v>
                </c:pt>
                <c:pt idx="18">
                  <c:v>0.99569906140188191</c:v>
                </c:pt>
                <c:pt idx="19">
                  <c:v>0.9955179062042937</c:v>
                </c:pt>
                <c:pt idx="20">
                  <c:v>0.99531447828428921</c:v>
                </c:pt>
                <c:pt idx="21">
                  <c:v>0.99508985660424398</c:v>
                </c:pt>
                <c:pt idx="22">
                  <c:v>0.99485255374385262</c:v>
                </c:pt>
                <c:pt idx="23">
                  <c:v>0.99463582312191423</c:v>
                </c:pt>
                <c:pt idx="24">
                  <c:v>0.99429312612750553</c:v>
                </c:pt>
                <c:pt idx="25">
                  <c:v>0.99415279708737991</c:v>
                </c:pt>
                <c:pt idx="26">
                  <c:v>0.99405469834974036</c:v>
                </c:pt>
                <c:pt idx="27">
                  <c:v>0.99399556531717104</c:v>
                </c:pt>
                <c:pt idx="28">
                  <c:v>0.9938943569851495</c:v>
                </c:pt>
                <c:pt idx="29">
                  <c:v>0.99397411121972978</c:v>
                </c:pt>
                <c:pt idx="30">
                  <c:v>0.99413075597578771</c:v>
                </c:pt>
                <c:pt idx="31">
                  <c:v>0.9943640514585862</c:v>
                </c:pt>
                <c:pt idx="32">
                  <c:v>0.99467677196771298</c:v>
                </c:pt>
                <c:pt idx="33">
                  <c:v>0.99514325473446574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FEE-4A93-BDEE-D7BA6F99A79E}"/>
            </c:ext>
          </c:extLst>
        </c:ser>
        <c:ser>
          <c:idx val="7"/>
          <c:order val="7"/>
          <c:tx>
            <c:v>Intensity effect - REF</c:v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'industrial decomposition CN'!$D$222:$AK$222</c:f>
              <c:numCache>
                <c:formatCode>General</c:formatCode>
                <c:ptCount val="3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  <c:pt idx="30">
                  <c:v>2047</c:v>
                </c:pt>
                <c:pt idx="31">
                  <c:v>2048</c:v>
                </c:pt>
                <c:pt idx="32">
                  <c:v>2049</c:v>
                </c:pt>
                <c:pt idx="33">
                  <c:v>2050</c:v>
                </c:pt>
              </c:numCache>
            </c:numRef>
          </c:cat>
          <c:val>
            <c:numRef>
              <c:f>'industrial decomposition REF'!$D$232:$AK$232</c:f>
              <c:numCache>
                <c:formatCode>0%</c:formatCode>
                <c:ptCount val="34"/>
                <c:pt idx="0">
                  <c:v>1.0000282627178427</c:v>
                </c:pt>
                <c:pt idx="1">
                  <c:v>0.98674406478553345</c:v>
                </c:pt>
                <c:pt idx="2">
                  <c:v>0.98483359847041063</c:v>
                </c:pt>
                <c:pt idx="3">
                  <c:v>0.97797607493762573</c:v>
                </c:pt>
                <c:pt idx="4">
                  <c:v>0.96450702034380886</c:v>
                </c:pt>
                <c:pt idx="5">
                  <c:v>0.94899498558119444</c:v>
                </c:pt>
                <c:pt idx="6">
                  <c:v>0.92096532107007123</c:v>
                </c:pt>
                <c:pt idx="7">
                  <c:v>0.89345651418283012</c:v>
                </c:pt>
                <c:pt idx="8">
                  <c:v>0.86704702046499871</c:v>
                </c:pt>
                <c:pt idx="9">
                  <c:v>0.84402712201447982</c:v>
                </c:pt>
                <c:pt idx="10">
                  <c:v>0.82109870808198182</c:v>
                </c:pt>
                <c:pt idx="11">
                  <c:v>0.79901864653272681</c:v>
                </c:pt>
                <c:pt idx="12">
                  <c:v>0.77768788873834382</c:v>
                </c:pt>
                <c:pt idx="13">
                  <c:v>0.75815774948356907</c:v>
                </c:pt>
                <c:pt idx="14">
                  <c:v>0.73991640475979326</c:v>
                </c:pt>
                <c:pt idx="15">
                  <c:v>0.72318924539059115</c:v>
                </c:pt>
                <c:pt idx="16">
                  <c:v>0.70743744240529027</c:v>
                </c:pt>
                <c:pt idx="17">
                  <c:v>0.69272234978686065</c:v>
                </c:pt>
                <c:pt idx="18">
                  <c:v>0.67928573397575021</c:v>
                </c:pt>
                <c:pt idx="19">
                  <c:v>0.66635067884930643</c:v>
                </c:pt>
                <c:pt idx="20">
                  <c:v>0.65402264435872115</c:v>
                </c:pt>
                <c:pt idx="21">
                  <c:v>0.64197916819910716</c:v>
                </c:pt>
                <c:pt idx="22">
                  <c:v>0.63011158409758394</c:v>
                </c:pt>
                <c:pt idx="23">
                  <c:v>0.61842168141075893</c:v>
                </c:pt>
                <c:pt idx="24">
                  <c:v>0.60715510401537975</c:v>
                </c:pt>
                <c:pt idx="25">
                  <c:v>0.59559133821389865</c:v>
                </c:pt>
                <c:pt idx="26">
                  <c:v>0.5840508932064663</c:v>
                </c:pt>
                <c:pt idx="27">
                  <c:v>0.57245533056602871</c:v>
                </c:pt>
                <c:pt idx="28">
                  <c:v>0.56111779979401133</c:v>
                </c:pt>
                <c:pt idx="29">
                  <c:v>0.54925804005743206</c:v>
                </c:pt>
                <c:pt idx="30">
                  <c:v>0.53715929298208331</c:v>
                </c:pt>
                <c:pt idx="31">
                  <c:v>0.5248416187348538</c:v>
                </c:pt>
                <c:pt idx="32">
                  <c:v>0.51233194013457661</c:v>
                </c:pt>
                <c:pt idx="33">
                  <c:v>0.49999375133586599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FEE-4A93-BDEE-D7BA6F99A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2815328"/>
        <c:axId val="762822400"/>
      </c:lineChart>
      <c:catAx>
        <c:axId val="7628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822400"/>
        <c:crosses val="autoZero"/>
        <c:auto val="1"/>
        <c:lblAlgn val="ctr"/>
        <c:lblOffset val="100"/>
        <c:noMultiLvlLbl val="0"/>
      </c:catAx>
      <c:valAx>
        <c:axId val="7628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8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Transport Biofuel</a:t>
            </a:r>
            <a:r>
              <a:rPr lang="en-US" baseline="0"/>
              <a:t> Demand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biofuels!$B$2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biofuels!$C$1:$AI$1</c:f>
              <c:strCach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strCache>
            </c:strRef>
          </c:cat>
          <c:val>
            <c:numRef>
              <c:f>biofuels!$C$2:$AI$2</c:f>
              <c:numCache>
                <c:formatCode>#\ ###\ ###\ ##0.0;\-#\ ###\ ###\ ##0.0;\-</c:formatCode>
                <c:ptCount val="33"/>
                <c:pt idx="0">
                  <c:v>221.53127011260511</c:v>
                </c:pt>
                <c:pt idx="1">
                  <c:v>260.90028270532548</c:v>
                </c:pt>
                <c:pt idx="2">
                  <c:v>340.29280496260378</c:v>
                </c:pt>
                <c:pt idx="3">
                  <c:v>415.76047100527632</c:v>
                </c:pt>
                <c:pt idx="4">
                  <c:v>476.45679873360228</c:v>
                </c:pt>
                <c:pt idx="5">
                  <c:v>634.09115506618764</c:v>
                </c:pt>
                <c:pt idx="6">
                  <c:v>819.4498436721417</c:v>
                </c:pt>
                <c:pt idx="7">
                  <c:v>1102.2885895271929</c:v>
                </c:pt>
                <c:pt idx="8">
                  <c:v>1267.4571072510339</c:v>
                </c:pt>
                <c:pt idx="9">
                  <c:v>1386.0357814021299</c:v>
                </c:pt>
                <c:pt idx="10">
                  <c:v>1546.344563280494</c:v>
                </c:pt>
                <c:pt idx="11">
                  <c:v>1863.8636821491839</c:v>
                </c:pt>
                <c:pt idx="12">
                  <c:v>2084.6768895269802</c:v>
                </c:pt>
                <c:pt idx="13">
                  <c:v>2196.7030676425552</c:v>
                </c:pt>
                <c:pt idx="14">
                  <c:v>2205.5931580772408</c:v>
                </c:pt>
                <c:pt idx="15">
                  <c:v>2450.8105003913001</c:v>
                </c:pt>
                <c:pt idx="16">
                  <c:v>2506.1677203442682</c:v>
                </c:pt>
                <c:pt idx="17">
                  <c:v>2526.4360435862782</c:v>
                </c:pt>
                <c:pt idx="18">
                  <c:v>2750.3651602204241</c:v>
                </c:pt>
                <c:pt idx="19">
                  <c:v>2427.2203248446399</c:v>
                </c:pt>
                <c:pt idx="20">
                  <c:v>2775.5802915458039</c:v>
                </c:pt>
                <c:pt idx="21">
                  <c:v>2932.493546996704</c:v>
                </c:pt>
                <c:pt idx="22">
                  <c:v>2976.6598366306298</c:v>
                </c:pt>
                <c:pt idx="23">
                  <c:v>3034.166778975427</c:v>
                </c:pt>
                <c:pt idx="24">
                  <c:v>3097.3152387390792</c:v>
                </c:pt>
                <c:pt idx="25">
                  <c:v>3119.8266121438601</c:v>
                </c:pt>
                <c:pt idx="26">
                  <c:v>3140.2884585605179</c:v>
                </c:pt>
                <c:pt idx="27">
                  <c:v>3158.7988323083832</c:v>
                </c:pt>
                <c:pt idx="28">
                  <c:v>3177.1054284147981</c:v>
                </c:pt>
                <c:pt idx="29">
                  <c:v>3232.9622518948081</c:v>
                </c:pt>
                <c:pt idx="30">
                  <c:v>3245.955829018902</c:v>
                </c:pt>
                <c:pt idx="31">
                  <c:v>3248.892363635026</c:v>
                </c:pt>
                <c:pt idx="32">
                  <c:v>3255.4216302296331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38-45B5-88DB-F5FA24535C0E}"/>
            </c:ext>
          </c:extLst>
        </c:ser>
        <c:ser>
          <c:idx val="1"/>
          <c:order val="1"/>
          <c:tx>
            <c:strRef>
              <c:f>biofuels!$B$3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biofuels!$C$1:$AI$1</c:f>
              <c:strCach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strCache>
            </c:strRef>
          </c:cat>
          <c:val>
            <c:numRef>
              <c:f>biofuels!$C$3:$AI$3</c:f>
              <c:numCache>
                <c:formatCode>#\ ###\ ###\ ##0.0;\-#\ ###\ ###\ ##0.0;\-</c:formatCode>
                <c:ptCount val="33"/>
                <c:pt idx="0">
                  <c:v>221.53127011260511</c:v>
                </c:pt>
                <c:pt idx="1">
                  <c:v>260.90028270532548</c:v>
                </c:pt>
                <c:pt idx="2">
                  <c:v>340.29280496260378</c:v>
                </c:pt>
                <c:pt idx="3">
                  <c:v>415.76047100527632</c:v>
                </c:pt>
                <c:pt idx="4">
                  <c:v>476.45679873360228</c:v>
                </c:pt>
                <c:pt idx="5">
                  <c:v>634.09115506618764</c:v>
                </c:pt>
                <c:pt idx="6">
                  <c:v>819.4498436721417</c:v>
                </c:pt>
                <c:pt idx="7">
                  <c:v>1102.2885895271929</c:v>
                </c:pt>
                <c:pt idx="8">
                  <c:v>1267.4571072510339</c:v>
                </c:pt>
                <c:pt idx="9">
                  <c:v>1386.0357814021299</c:v>
                </c:pt>
                <c:pt idx="10">
                  <c:v>1546.344563280494</c:v>
                </c:pt>
                <c:pt idx="11">
                  <c:v>1863.8636821491839</c:v>
                </c:pt>
                <c:pt idx="12">
                  <c:v>2084.6768895269802</c:v>
                </c:pt>
                <c:pt idx="13">
                  <c:v>2196.7030676425552</c:v>
                </c:pt>
                <c:pt idx="14">
                  <c:v>2205.5931580772408</c:v>
                </c:pt>
                <c:pt idx="15">
                  <c:v>2450.8105003913001</c:v>
                </c:pt>
                <c:pt idx="16">
                  <c:v>2506.1677203442682</c:v>
                </c:pt>
                <c:pt idx="17">
                  <c:v>2526.4360435862782</c:v>
                </c:pt>
                <c:pt idx="18">
                  <c:v>2750.1501693786308</c:v>
                </c:pt>
                <c:pt idx="19">
                  <c:v>2427.068248945724</c:v>
                </c:pt>
                <c:pt idx="20">
                  <c:v>2766.5049147091081</c:v>
                </c:pt>
                <c:pt idx="21">
                  <c:v>2934.0479991828452</c:v>
                </c:pt>
                <c:pt idx="22">
                  <c:v>2971.373135056343</c:v>
                </c:pt>
                <c:pt idx="23">
                  <c:v>3185.7581065034401</c:v>
                </c:pt>
                <c:pt idx="24">
                  <c:v>3435.2193009673128</c:v>
                </c:pt>
                <c:pt idx="25">
                  <c:v>3688.107437713446</c:v>
                </c:pt>
                <c:pt idx="26">
                  <c:v>3889.1802576882819</c:v>
                </c:pt>
                <c:pt idx="27">
                  <c:v>4050.9169840464251</c:v>
                </c:pt>
                <c:pt idx="28">
                  <c:v>4177.8813145695231</c:v>
                </c:pt>
                <c:pt idx="29">
                  <c:v>4295.6652883581291</c:v>
                </c:pt>
                <c:pt idx="30">
                  <c:v>4382.6947432201478</c:v>
                </c:pt>
                <c:pt idx="31">
                  <c:v>4457.7349730301394</c:v>
                </c:pt>
                <c:pt idx="32">
                  <c:v>4521.0860362960448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38-45B5-88DB-F5FA24535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9956672"/>
        <c:axId val="1119957088"/>
      </c:lineChart>
      <c:catAx>
        <c:axId val="111995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957088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1199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#\ ###\ 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95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2:15:54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33,'4'-4,"1"1,0 0,0 0,0 0,1 1,-1 0,0 0,1 0,0 0,-1 1,13-1,70-1,-63 3,1216 1,-1213-1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7:33:06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2828 1,'-35'0,"0"0,0 3,-56 11,62-9,-49 3,48-5,-45 8,45-6,1-1,-58 0,56-4,1 2,-55 9,53-6,0-1,0-1,-41-3,42-1,0 2,-1 1,-49 10,40-5,-1-2,0-2,0-1,-54-6,-1 2,-353 2,420-2,-59-10,58 6,-57-2,14 8,34 2,0-3,0-1,-67-12,78 9,1 1,-33 0,32 3,0-2,-33-6,33 4,-1 1,1 2,-46 1,65 1,-13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7:33:10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0 377,'1'1,"-1"0,1 0,0 0,-1 1,1-1,0 0,0 0,0 0,-1 0,1 0,0-1,1 1,-1 0,0 0,0-1,0 1,0 0,0-1,3 1,31 13,-25-11,19 8,1-2,-1-2,2 0,-1-2,1-2,-1 0,39-3,646-1,-695 0,-1-1,37-9,-35 7,0 0,27-1,105 6,64-3,-146-11,-52 9,1 0,29-1,651 3,-341 4,514-2,-847 2,0 1,-1 1,50 14,-47-10,0-1,54 5,-80-12,33 2,0 1,37 8,-24-4,1-2,0-2,84-6,-26 1,30-1,150 6,-199 10,-56-7,59 3,-77-8,0 1,0 0,18 6,-24-6,1 1,0-1,0 0,0-1,0 0,0-1,0 0,0 0,16-3,-25 3,1 0,-1 0,1 0,-1 0,1 0,-1 0,1 0,-1 0,1-1,-1 1,1 0,-1 0,0-1,1 1,-1 0,1-1,-1 1,0 0,1-1,-1 1,0 0,0-1,1 1,-1-1,0 1,0-1,0 1,1 0,-1-1,0 1,0-2,-10-11,-28-10,34 21,-43-24,12 5,-75-30,36 20,41 17,-46-14,-102-19,69 1,79 37,-27-6,1-3,-70-30,103 38,0 2,0 0,-1 2,-50-5,-24-7,67 13,-1 1,1 1,0 2,-41 4,27-1,-52-4,28-11,53 8,0 2,-30-3,29 6,-12-1,0-1,-54-10,39 5,-1 2,0 2,-89 5,31 1,-1085-3,1159 2,-56 9,56-5,-54 2,48-8,5-1,1 2,0 1,-55 11,45-6,0-2,0-2,-1-1,-52-6,-1 2,73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7:33:12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29,'1801'0,"-1781"-1,1-2,33-6,-32 4,0 1,23 0,690 2,-358 4,-275-3,114 3,-62 24,-112-17,0-2,74 4,-69-9,57 11,-37-4,80 20,-20-3,-68-15,-30-6,1 0,37 0,-46-4,-1 1,34 8,-32-5,0-1,24 0,407-3,-217-2,-219 2,0 1,0 1,0 0,-1 1,23 9,-21-6,0-2,1 0,0-1,21 2,-25-5,-1-1,0 1,0 0,24 7,-21-2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7:33:14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2695 1,'-35'-1,"0"2,0 1,-56 12,40-2,0-3,-1-1,-75 0,96-6,-59 10,58-7,-54 3,-655-9,718 2,-1 2,-30 6,-30 3,-3 2,64-9,0-1,-29 1,30-3,-1 1,-24 6,25-4,-1-1,-25 0,-1 0,-91 19,96-14,-1-2,-73 3,82-8,-61 10,61-6,-59 1,72-7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7:33:15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85,'1509'0,"-1472"-2,-1-2,1-1,38-11,-39 7,0 2,1 1,40 0,-43 6,0 1,0-2,0-1,52-10,-40 5,1 1,-1 3,95 6,-35 0,952-3,-1025 2,0 1,36 9,-19-4,11 4,-35-6,0-2,46 2,-28-3,0 2,77 18,-12-2,-92-17,0 1,32 12,-36-12,1 0,0 0,-1-1,1-1,20 2,21-3,-27-2,1 2,-1 0,28 8,-28-5,0-1,35 0,-34-2,-1 0,34 8,-16-3,0-2,0-1,0-3,50-5,11 1,-69 3,0-1,0 2,0 1,58 12,-55-8,0-1,1-2,80-5,-34 0,-65 0,1 0,38-10,-13 2,-8-1,-24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7:33:16.9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3279 2,'-103'-2,"-113"5,144 10,53-9,0 0,-30 2,-30-6,46-1,-1 2,1 1,-64 11,72-8,-1-1,0-2,-43-1,41-1,0 1,-50 7,-40 7,80-12,-55 11,65-8,0-2,-36 0,34-3,-58 10,54-5,-64 3,59-7,-44 8,47-5,-43 1,47-4,1 1,-40 8,42-6,-1-1,-1-1,-38-2,38-1,0 1,0 1,-34 8,52-7,-29 7,0-1,-1-2,-70 2,89-9,0 1,0 1,0 1,-24 6,19-4,0-1,0-2,-56-1,54-2,0 1,0 1,-37 8,30-3,0-1,-71 0,86-5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2:15:55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0 100,'18'0,"6"2,1-2,0-1,0-1,0-1,-1-1,0-1,1-1,38-15,-49 15,0 2,1 0,0 0,-1 2,1-1,25 1,-18 1,0-2,25-4,7-3,1 3,-1 2,1 3,69 6,-8-2,137-2,-226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2:15:57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36,'0'-2,"1"1,-1 0,1-1,0 1,0-1,-1 1,1 0,0 0,0-1,0 1,0 0,0 0,1 0,-1 0,0 0,0 1,1-1,-1 0,0 0,1 1,-1-1,1 1,-1 0,1-1,-1 1,1 0,2-1,48-5,-46 6,447-3,-234 5,-195 0,-1 0,44 11,-42-7,1-2,31 3,69-7,-99-1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2:15:58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61,'764'0,"-741"-2,0 0,44-11,-41 7,-1 2,32-2,-36 4,-1-1,28-7,-4 1,-21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2:16:00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0,'24'2,"-1"1,1 0,-1 2,39 13,-34-9,0-1,47 5,-26-6,68 18,-79-15,1-1,0-3,60 4,315-12,-357-3,-37-2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2:16:02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1,'43'16,"-19"-6,240 79,-232-81,-1-2,39 3,7 1,-30-5,-1-2,61-2,43 1,-64 14,-63-11,0 0,35 1,196-6,-226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2:16:04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33,'10'0,"1"-2,-1 1,0-1,18-7,29-4,295 7,-194 9,445-3,-576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2:16:05.9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21,'1844'0,"-1832"-1,-1 1,1-2,-1 1,0-1,14-5,-5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7:33:04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0,'50'0,"0"2,62 12,-73-7,162 25,-122-21,-43-5,61 3,-63-7,50 8,-49-4,50 1,-61-7,9-1,0 2,0 1,0 1,-1 2,47 13,-53-11,0-2,0-1,0 0,1-2,33-2,37 3,-24 10,-54-9,0 0,29 1,634-3,-332-4,1952 2,-2281-2,1 0,41-11,-10 3,-1 0,-23 4,0 1,45-1,402 7,-453-1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14F021A4-19A5-48F0-A7DA-1A85D2EFA31E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6"/>
            <a:ext cx="5445760" cy="3913614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F92E72A-AB02-4A22-AAEA-0AC82353B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80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2E72A-AB02-4A22-AAEA-0AC82353B9A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94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675C-B6B8-4174-B9C6-F9EAFE58D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2E72A-AB02-4A22-AAEA-0AC82353B9A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2E72A-AB02-4A22-AAEA-0AC82353B9A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59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2E72A-AB02-4A22-AAEA-0AC82353B9A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865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Security :  </a:t>
            </a:r>
            <a:r>
              <a:rPr lang="en-US" b="0" i="0">
                <a:solidFill>
                  <a:srgbClr val="000000"/>
                </a:solidFill>
                <a:effectLst/>
                <a:latin typeface="adobe-caslon-pro"/>
              </a:rPr>
              <a:t>diversification, resilience, integration, and transparency.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2E72A-AB02-4A22-AAEA-0AC82353B9A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74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2E72A-AB02-4A22-AAEA-0AC82353B9A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84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Current avg is like 220miles per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2E72A-AB02-4A22-AAEA-0AC82353B9A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16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2E72A-AB02-4A22-AAEA-0AC82353B9A7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5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703F-EBD6-4A94-AD58-5FFD08A19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3695"/>
            <a:ext cx="9144000" cy="943611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BBE45-B4A3-4E94-A3DD-D1F2D569F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3119"/>
            <a:ext cx="9144000" cy="128524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84EEC6DD-8C26-4ED1-A6FE-559B8351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10" y="237932"/>
            <a:ext cx="1267090" cy="447869"/>
          </a:xfrm>
          <a:prstGeom prst="rect">
            <a:avLst/>
          </a:prstGeom>
        </p:spPr>
      </p:pic>
      <p:pic>
        <p:nvPicPr>
          <p:cNvPr id="9" name="図 6">
            <a:extLst>
              <a:ext uri="{FF2B5EF4-FFF2-40B4-BE49-F238E27FC236}">
                <a16:creationId xmlns:a16="http://schemas.microsoft.com/office/drawing/2014/main" id="{BF3A56C1-41F7-4A6C-BC67-48BD0474A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" b="28252"/>
          <a:stretch/>
        </p:blipFill>
        <p:spPr>
          <a:xfrm>
            <a:off x="0" y="4800600"/>
            <a:ext cx="1219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19A-558F-7056-2B2D-14C87987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72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3D98-A632-6AE8-3A7E-1863308C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731"/>
            <a:ext cx="9144000" cy="109061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E83D28-6E9C-3208-91CD-5953196215C1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3590" t="-620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26D1A2-23CB-FF81-F809-14FA231A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Picture 7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305F016-793B-8F22-B5E4-8A2BFCDF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10" name="Picture 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16BA1724-D71E-8866-9DF6-A40ECF0C5D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2" name="Picture 11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3468B75B-EB04-F3D8-A9C5-2CC885AB0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88156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19A-558F-7056-2B2D-14C87987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72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3D98-A632-6AE8-3A7E-1863308C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731"/>
            <a:ext cx="9144000" cy="109061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7D50C0E6-D21C-A88B-5C0C-3DE1B0C6C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85" y="202204"/>
            <a:ext cx="1433063" cy="829672"/>
          </a:xfrm>
          <a:prstGeom prst="rect">
            <a:avLst/>
          </a:prstGeom>
        </p:spPr>
      </p:pic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DF315AA-81DE-7DA1-982B-A3C99869B7C7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3590" t="-620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CEFB33-4A04-30AA-2037-789B4126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" name="Picture 10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43988DC-8190-9F1D-124D-1F5433843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20" name="Picture 1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64587836-C7BB-220C-909B-9D3B5B98F0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5" name="Picture 14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5EEE32EF-DD77-2E83-661A-A8D01C7E3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36589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7D50C0E6-D21C-A88B-5C0C-3DE1B0C6C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85" y="202204"/>
            <a:ext cx="1433063" cy="829672"/>
          </a:xfrm>
          <a:prstGeom prst="rect">
            <a:avLst/>
          </a:prstGeom>
        </p:spPr>
      </p:pic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DF315AA-81DE-7DA1-982B-A3C99869B7C7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3590" t="-620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CEFB33-4A04-30AA-2037-789B4126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" name="Picture 10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43988DC-8190-9F1D-124D-1F5433843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20" name="Picture 1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64587836-C7BB-220C-909B-9D3B5B98F0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5" name="Picture 14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5EEE32EF-DD77-2E83-661A-A8D01C7E3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1040B117-B124-8DAF-D849-80C0A9E1C56D}"/>
              </a:ext>
            </a:extLst>
          </p:cNvPr>
          <p:cNvSpPr txBox="1">
            <a:spLocks/>
          </p:cNvSpPr>
          <p:nvPr userDrawn="1"/>
        </p:nvSpPr>
        <p:spPr>
          <a:xfrm>
            <a:off x="1524000" y="2212678"/>
            <a:ext cx="9144000" cy="1216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>
                <a:solidFill>
                  <a:srgbClr val="002060"/>
                </a:solidFill>
              </a:rPr>
            </a:br>
            <a:endParaRPr lang="en-US" b="0">
              <a:solidFill>
                <a:srgbClr val="002060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24EB868-89AB-CE63-AA94-65A829ACBA8D}"/>
              </a:ext>
            </a:extLst>
          </p:cNvPr>
          <p:cNvSpPr txBox="1">
            <a:spLocks/>
          </p:cNvSpPr>
          <p:nvPr userDrawn="1"/>
        </p:nvSpPr>
        <p:spPr>
          <a:xfrm>
            <a:off x="1524000" y="3748476"/>
            <a:ext cx="7429500" cy="1001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4625" indent="-17462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Segoe UI" panose="020B0502040204020203" pitchFamily="34" charset="0"/>
              <a:buChar char="▪"/>
              <a:defRPr kumimoji="1" lang="ja-JP" altLang="en-US" sz="2000" b="0" kern="120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0850" indent="-1873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egoe UI" panose="020B0502040204020203" pitchFamily="34" charset="0"/>
              <a:buChar char="▪"/>
              <a:defRPr kumimoji="1" sz="2400" b="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627063" indent="-176213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egoe UI" panose="020B0502040204020203" pitchFamily="34" charset="0"/>
              <a:buChar char="▪"/>
              <a:defRPr kumimoji="1" sz="2000" b="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01688" indent="-1746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egoe UI" panose="020B0502040204020203" pitchFamily="34" charset="0"/>
              <a:buChar char="▪"/>
              <a:tabLst>
                <a:tab pos="801688" algn="l"/>
              </a:tabLst>
              <a:defRPr kumimoji="1"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89013" indent="-1873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egoe UI" panose="020B0502040204020203" pitchFamily="34" charset="0"/>
              <a:buChar char="▪"/>
              <a:defRPr kumimoji="1"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marR="0" lvl="0" indent="-17462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▪"/>
              <a:tabLst/>
              <a:defRPr/>
            </a:pPr>
            <a:endParaRPr kumimoji="1" lang="en-US" altLang="en-US" sz="2400" b="0" i="0" u="none" strike="noStrike" kern="1200" cap="none" spc="0" normalizeH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8F957-A1A4-1229-B81E-D5B5EC9DB7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30336"/>
            <a:ext cx="9144000" cy="132953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F25B088-1EDC-F447-40FD-5D262E99D095}"/>
              </a:ext>
            </a:extLst>
          </p:cNvPr>
          <p:cNvSpPr txBox="1">
            <a:spLocks/>
          </p:cNvSpPr>
          <p:nvPr userDrawn="1"/>
        </p:nvSpPr>
        <p:spPr>
          <a:xfrm>
            <a:off x="1524000" y="2579746"/>
            <a:ext cx="9144000" cy="1001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>
                <a:solidFill>
                  <a:srgbClr val="002060"/>
                </a:solidFill>
              </a:rPr>
            </a:br>
            <a:r>
              <a:rPr lang="en-US" b="0">
                <a:solidFill>
                  <a:srgbClr val="002060"/>
                </a:solidFill>
              </a:rPr>
              <a:t>Meeting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81ADC26B-6847-C128-5C99-76688A1EF73A}"/>
              </a:ext>
            </a:extLst>
          </p:cNvPr>
          <p:cNvSpPr txBox="1">
            <a:spLocks/>
          </p:cNvSpPr>
          <p:nvPr userDrawn="1"/>
        </p:nvSpPr>
        <p:spPr>
          <a:xfrm>
            <a:off x="1533985" y="3804317"/>
            <a:ext cx="7429500" cy="889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4625" indent="-17462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Segoe UI" panose="020B0502040204020203" pitchFamily="34" charset="0"/>
              <a:buChar char="▪"/>
              <a:defRPr kumimoji="1" lang="ja-JP" altLang="en-US" sz="2000" b="0" kern="120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0850" indent="-1873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egoe UI" panose="020B0502040204020203" pitchFamily="34" charset="0"/>
              <a:buChar char="▪"/>
              <a:defRPr kumimoji="1" sz="2400" b="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627063" indent="-176213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egoe UI" panose="020B0502040204020203" pitchFamily="34" charset="0"/>
              <a:buChar char="▪"/>
              <a:defRPr kumimoji="1" sz="2000" b="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01688" indent="-1746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egoe UI" panose="020B0502040204020203" pitchFamily="34" charset="0"/>
              <a:buChar char="▪"/>
              <a:tabLst>
                <a:tab pos="801688" algn="l"/>
              </a:tabLst>
              <a:defRPr kumimoji="1"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989013" indent="-1873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Segoe UI" panose="020B0502040204020203" pitchFamily="34" charset="0"/>
              <a:buChar char="▪"/>
              <a:defRPr kumimoji="1"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1" lang="en-AU" altLang="en-US" sz="2400" b="0" i="0" u="none" strike="noStrike" kern="120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Presenter, title</a:t>
            </a:r>
          </a:p>
          <a:p>
            <a:pPr marL="174625" marR="0" lvl="0" indent="-17462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▪"/>
              <a:tabLst/>
              <a:defRPr/>
            </a:pPr>
            <a:endParaRPr kumimoji="1" lang="en-US" altLang="en-US" sz="2400" b="0" i="0" u="none" strike="noStrike" kern="1200" cap="none" spc="0" normalizeH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59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9E455C-EBFA-A154-8DEB-CC155C5C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709738"/>
            <a:ext cx="11328399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C753A9-103B-C950-E619-F65F96B3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1" y="4589463"/>
            <a:ext cx="11328399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3D0F82E0-B096-D8CB-9924-F9F2054680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9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F92-974C-EE3D-69C0-B233496A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080D-53BD-F60D-C85E-95B5845F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28057"/>
            <a:ext cx="11328400" cy="4869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2pPr>
            <a:lvl3pPr>
              <a:spcBef>
                <a:spcPts val="1200"/>
              </a:spcBef>
              <a:defRPr sz="1800" b="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9FCFE694-15AC-50E6-E068-F4E03D0DFC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52A6-7CCA-8E11-2CB8-030708DF5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20800"/>
            <a:ext cx="5588000" cy="4881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4C6A9D0-1F1F-F4F2-BDBE-08269B2C4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0800"/>
            <a:ext cx="5588000" cy="4881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図 13">
            <a:extLst>
              <a:ext uri="{FF2B5EF4-FFF2-40B4-BE49-F238E27FC236}">
                <a16:creationId xmlns:a16="http://schemas.microsoft.com/office/drawing/2014/main" id="{CB09C967-054F-6315-DBC6-056D7AC77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B0632-48D0-BE05-750E-6A9CBA6E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13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7EF3A-6A67-E012-63B0-115AB135F2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5102163"/>
            <a:ext cx="11328400" cy="11244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FC4E55C9-49B2-4947-D5ED-1BEA691188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ED9C5-9FE7-6CEA-9629-F721BC66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hart Placeholder 13">
            <a:extLst>
              <a:ext uri="{FF2B5EF4-FFF2-40B4-BE49-F238E27FC236}">
                <a16:creationId xmlns:a16="http://schemas.microsoft.com/office/drawing/2014/main" id="{E25C9CB5-5C26-EEE4-56AE-713D7CE7055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1799" y="1026110"/>
            <a:ext cx="5588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sp>
        <p:nvSpPr>
          <p:cNvPr id="7" name="Chart Placeholder 13">
            <a:extLst>
              <a:ext uri="{FF2B5EF4-FFF2-40B4-BE49-F238E27FC236}">
                <a16:creationId xmlns:a16="http://schemas.microsoft.com/office/drawing/2014/main" id="{41BF1A48-17E7-0904-8484-5E39B295B32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72200" y="1026110"/>
            <a:ext cx="5588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78239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13">
            <a:extLst>
              <a:ext uri="{FF2B5EF4-FFF2-40B4-BE49-F238E27FC236}">
                <a16:creationId xmlns:a16="http://schemas.microsoft.com/office/drawing/2014/main" id="{D9DBB8A0-0D94-641C-8437-0F9060ACB26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1799" y="1026110"/>
            <a:ext cx="5588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F4D05C-9D4A-CCC7-AC9E-B4E9133C7F0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1800" y="4679041"/>
            <a:ext cx="11328400" cy="15185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800" b="0">
                <a:solidFill>
                  <a:schemeClr val="tx1"/>
                </a:solidFill>
              </a:defRPr>
            </a:lvl2pPr>
            <a:lvl3pPr>
              <a:spcBef>
                <a:spcPts val="1200"/>
              </a:spcBef>
              <a:defRPr sz="1800" b="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hart Placeholder 13">
            <a:extLst>
              <a:ext uri="{FF2B5EF4-FFF2-40B4-BE49-F238E27FC236}">
                <a16:creationId xmlns:a16="http://schemas.microsoft.com/office/drawing/2014/main" id="{89C0182C-AEC9-714A-6CF0-D711ED86C6F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72200" y="1026110"/>
            <a:ext cx="5588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pic>
        <p:nvPicPr>
          <p:cNvPr id="4" name="図 13">
            <a:extLst>
              <a:ext uri="{FF2B5EF4-FFF2-40B4-BE49-F238E27FC236}">
                <a16:creationId xmlns:a16="http://schemas.microsoft.com/office/drawing/2014/main" id="{50EF6712-75B9-FADE-C102-CAA8D77DC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FF045EB-EA45-5AF2-7D6C-3DE3CAC2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DFF686-48D8-2A95-A789-E46BBAEA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02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13">
            <a:extLst>
              <a:ext uri="{FF2B5EF4-FFF2-40B4-BE49-F238E27FC236}">
                <a16:creationId xmlns:a16="http://schemas.microsoft.com/office/drawing/2014/main" id="{D9DBB8A0-0D94-641C-8437-0F9060ACB26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981200" y="1283834"/>
            <a:ext cx="8229600" cy="355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0164A-13A3-C071-B8E1-9A6C4B1C1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5333999"/>
            <a:ext cx="11328400" cy="8926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1B037D4B-1203-9C69-F2DE-3A629BB9D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469A-C765-4FE3-A39D-1B7C696E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4CBE5281-4044-40B3-625F-5D58239788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8720" y="4871067"/>
            <a:ext cx="3942080" cy="261576"/>
          </a:xfrm>
        </p:spPr>
        <p:txBody>
          <a:bodyPr>
            <a:normAutofit/>
          </a:bodyPr>
          <a:lstStyle>
            <a:lvl1pPr marL="0" indent="0">
              <a:buNone/>
              <a:defRPr sz="1100" i="1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/>
              <a:t>Source: </a:t>
            </a:r>
            <a:endParaRPr kumimoji="1" lang="ja-JP" altLang="en-US"/>
          </a:p>
        </p:txBody>
      </p:sp>
      <p:sp>
        <p:nvSpPr>
          <p:cNvPr id="7" name="テキスト プレースホルダー 8">
            <a:extLst>
              <a:ext uri="{FF2B5EF4-FFF2-40B4-BE49-F238E27FC236}">
                <a16:creationId xmlns:a16="http://schemas.microsoft.com/office/drawing/2014/main" id="{B2DFCACC-DF30-AF86-44A2-C24F602718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81200" y="922316"/>
            <a:ext cx="8229600" cy="331037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altLang="ja-JP"/>
              <a:t>Chart/table name</a:t>
            </a:r>
          </a:p>
          <a:p>
            <a:pPr lvl="0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8651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1B037D4B-1203-9C69-F2DE-3A629BB9D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469A-C765-4FE3-A39D-1B7C696E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E9280E-ABEB-2986-4159-2C8377CBF7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1800" y="5196361"/>
            <a:ext cx="11328400" cy="1001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800" b="0">
                <a:solidFill>
                  <a:schemeClr val="tx1"/>
                </a:solidFill>
              </a:defRPr>
            </a:lvl2pPr>
            <a:lvl3pPr>
              <a:spcBef>
                <a:spcPts val="1200"/>
              </a:spcBef>
              <a:defRPr sz="1800" b="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hart Placeholder 13">
            <a:extLst>
              <a:ext uri="{FF2B5EF4-FFF2-40B4-BE49-F238E27FC236}">
                <a16:creationId xmlns:a16="http://schemas.microsoft.com/office/drawing/2014/main" id="{1B4F39D2-5DF3-6BDD-44FC-D577AF5939B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981200" y="1111322"/>
            <a:ext cx="8229600" cy="37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3787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302-F915-40A6-89B7-74EB44D1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6" y="365125"/>
            <a:ext cx="11074404" cy="390525"/>
          </a:xfrm>
          <a:noFill/>
        </p:spPr>
        <p:txBody>
          <a:bodyPr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7AD1-2162-43B6-8D7F-E788BCBA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96" y="1016000"/>
            <a:ext cx="11074404" cy="5160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DEDB0071-D7F5-435B-97F3-C696FCD5E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" y="6437313"/>
            <a:ext cx="822960" cy="2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2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04E79978-6EEB-9C6E-06D0-F9768915FE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C87C6-5A09-A326-FB73-8E5AF33E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31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19A-558F-7056-2B2D-14C8798708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06272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AU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3D98-A632-6AE8-3A7E-1863308C2C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61731"/>
            <a:ext cx="9144000" cy="109061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https://aperc.or.jp</a:t>
            </a:r>
          </a:p>
          <a:p>
            <a:endParaRPr lang="en-US"/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E83D28-6E9C-3208-91CD-5953196215C1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3590" t="-620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26D1A2-23CB-FF81-F809-14FA231A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Picture 7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305F016-793B-8F22-B5E4-8A2BFCDF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10" name="Picture 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16BA1724-D71E-8866-9DF6-A40ECF0C5D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2" name="Picture 11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3468B75B-EB04-F3D8-A9C5-2CC885AB0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32875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19A-558F-7056-2B2D-14C8798708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06272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AU" altLang="ja-JP"/>
              <a:t>Thank you.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3D98-A632-6AE8-3A7E-1863308C2C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61731"/>
            <a:ext cx="9144000" cy="109061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/>
              <a:t>https://aperc.or.jp</a:t>
            </a:r>
          </a:p>
          <a:p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7D50C0E6-D21C-A88B-5C0C-3DE1B0C6C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85" y="202204"/>
            <a:ext cx="1433063" cy="829672"/>
          </a:xfrm>
          <a:prstGeom prst="rect">
            <a:avLst/>
          </a:prstGeom>
        </p:spPr>
      </p:pic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DF315AA-81DE-7DA1-982B-A3C99869B7C7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3590" t="-620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CEFB33-4A04-30AA-2037-789B4126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" name="Picture 10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43988DC-8190-9F1D-124D-1F5433843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20" name="Picture 1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64587836-C7BB-220C-909B-9D3B5B98F0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5" name="Picture 14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5EEE32EF-DD77-2E83-661A-A8D01C7E3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050050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13">
            <a:extLst>
              <a:ext uri="{FF2B5EF4-FFF2-40B4-BE49-F238E27FC236}">
                <a16:creationId xmlns:a16="http://schemas.microsoft.com/office/drawing/2014/main" id="{D9DBB8A0-0D94-641C-8437-0F9060ACB26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055914" y="1158421"/>
            <a:ext cx="10308771" cy="3729265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buFontTx/>
              <a:buNone/>
              <a:defRPr lang="en-US" sz="2000" b="0" kern="1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/>
              <a:t>Click icon to add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1B037D4B-1203-9C69-F2DE-3A629BB9DC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469A-C765-4FE3-A39D-1B7C696E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E9280E-ABEB-2986-4159-2C8377CBF7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1800" y="5196361"/>
            <a:ext cx="11328400" cy="100123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800" b="0">
                <a:solidFill>
                  <a:schemeClr val="tx1"/>
                </a:solidFill>
              </a:defRPr>
            </a:lvl2pPr>
            <a:lvl3pPr>
              <a:spcBef>
                <a:spcPts val="1200"/>
              </a:spcBef>
              <a:defRPr sz="1800" b="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2870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7EF3A-6A67-E012-63B0-115AB135F2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5102163"/>
            <a:ext cx="11328400" cy="11244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FC4E55C9-49B2-4947-D5ED-1BEA691188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ED9C5-9FE7-6CEA-9629-F721BC66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hart Placeholder 13">
            <a:extLst>
              <a:ext uri="{FF2B5EF4-FFF2-40B4-BE49-F238E27FC236}">
                <a16:creationId xmlns:a16="http://schemas.microsoft.com/office/drawing/2014/main" id="{E25C9CB5-5C26-EEE4-56AE-713D7CE7055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1801" y="1268199"/>
            <a:ext cx="5588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sp>
        <p:nvSpPr>
          <p:cNvPr id="7" name="Chart Placeholder 13">
            <a:extLst>
              <a:ext uri="{FF2B5EF4-FFF2-40B4-BE49-F238E27FC236}">
                <a16:creationId xmlns:a16="http://schemas.microsoft.com/office/drawing/2014/main" id="{41BF1A48-17E7-0904-8484-5E39B295B32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72201" y="1268199"/>
            <a:ext cx="5588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31929C28-4B8E-5839-1EEC-94704480E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799" y="922317"/>
            <a:ext cx="5587999" cy="288946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8">
            <a:extLst>
              <a:ext uri="{FF2B5EF4-FFF2-40B4-BE49-F238E27FC236}">
                <a16:creationId xmlns:a16="http://schemas.microsoft.com/office/drawing/2014/main" id="{F7C23917-2078-04EA-7660-A22D210933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201" y="922317"/>
            <a:ext cx="5587999" cy="288946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01314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0BF4-AED8-BCA3-7553-86DF8E2A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2F4F-AE8A-A6E1-0BC6-2F2732DBF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4A0AB-8F8E-EF00-97C6-BB6E86C80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A2F74-3065-A118-9BC2-2E2F5EC9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401D-0F34-41C2-BB4D-E25A8C8CFEB7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7B5E-0071-3EF5-6208-822FC5B3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DF54E-9EA0-281D-77EF-657820D1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8FC-A95B-4B48-8A21-E6FE5E5B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A777-B368-4878-BF4D-476F9814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13024"/>
            <a:ext cx="10515600" cy="1449451"/>
          </a:xfrm>
          <a:noFill/>
        </p:spPr>
        <p:txBody>
          <a:bodyPr anchor="b"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CB25-BB09-4F06-9223-BD8B5DD9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9745A6B0-D8D0-4392-B1A3-E1F957999A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" y="6437313"/>
            <a:ext cx="822960" cy="2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15D8-F2CB-45BF-8DD4-C203F04D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6" y="365125"/>
            <a:ext cx="11247120" cy="390525"/>
          </a:xfrm>
          <a:noFill/>
        </p:spPr>
        <p:txBody>
          <a:bodyPr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6666DB-E3EB-4060-AADB-36EDB79C63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9396" y="4596385"/>
            <a:ext cx="11247120" cy="1681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611A3DCF-FAB9-4CB7-BC0B-6C01682947C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79396" y="1068878"/>
            <a:ext cx="5577840" cy="344028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Chart Placeholder 13">
            <a:extLst>
              <a:ext uri="{FF2B5EF4-FFF2-40B4-BE49-F238E27FC236}">
                <a16:creationId xmlns:a16="http://schemas.microsoft.com/office/drawing/2014/main" id="{E4379452-E1EA-4175-9115-8B6ED3E269D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948676" y="1068878"/>
            <a:ext cx="5577840" cy="344028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8" name="図 13">
            <a:extLst>
              <a:ext uri="{FF2B5EF4-FFF2-40B4-BE49-F238E27FC236}">
                <a16:creationId xmlns:a16="http://schemas.microsoft.com/office/drawing/2014/main" id="{E9F4A6B3-A2A6-443A-B30F-E0A00AD72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" y="6437313"/>
            <a:ext cx="822960" cy="2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8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B3CB-844D-46CB-8AB7-E6109DF4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6" y="365125"/>
            <a:ext cx="11247120" cy="39052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71A8D-4A60-4854-81B0-975A9BC2D6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9400" y="927100"/>
            <a:ext cx="11247120" cy="35880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DE0AFA1-09BB-48DA-8C50-2BA063B02C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9396" y="4584193"/>
            <a:ext cx="11247120" cy="1681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図 13">
            <a:extLst>
              <a:ext uri="{FF2B5EF4-FFF2-40B4-BE49-F238E27FC236}">
                <a16:creationId xmlns:a16="http://schemas.microsoft.com/office/drawing/2014/main" id="{5B240C20-A0D2-4A83-A84E-E2E60EBB5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" y="6437313"/>
            <a:ext cx="822960" cy="2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3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B3CB-844D-46CB-8AB7-E6109DF4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6" y="365125"/>
            <a:ext cx="11247120" cy="39052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66006F7-71B9-4D4E-BA67-9F09A78770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9396" y="1006513"/>
            <a:ext cx="11247120" cy="52166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図 13">
            <a:extLst>
              <a:ext uri="{FF2B5EF4-FFF2-40B4-BE49-F238E27FC236}">
                <a16:creationId xmlns:a16="http://schemas.microsoft.com/office/drawing/2014/main" id="{90DB1CAE-7F21-4E48-A0C5-B56929DD70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" y="6437313"/>
            <a:ext cx="822960" cy="2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2D06-390D-4AD7-9001-CFECF098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6" y="365125"/>
            <a:ext cx="11247120" cy="390525"/>
          </a:xfrm>
          <a:noFill/>
        </p:spPr>
        <p:txBody>
          <a:bodyPr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図 13">
            <a:extLst>
              <a:ext uri="{FF2B5EF4-FFF2-40B4-BE49-F238E27FC236}">
                <a16:creationId xmlns:a16="http://schemas.microsoft.com/office/drawing/2014/main" id="{3C061985-5694-4D64-9621-D35673556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" y="6437313"/>
            <a:ext cx="822960" cy="2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1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3">
            <a:extLst>
              <a:ext uri="{FF2B5EF4-FFF2-40B4-BE49-F238E27FC236}">
                <a16:creationId xmlns:a16="http://schemas.microsoft.com/office/drawing/2014/main" id="{F8F19D0F-C737-405E-832C-AA848947D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" y="6437313"/>
            <a:ext cx="822960" cy="2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0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0BF4-AED8-BCA3-7553-86DF8E2A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2F4F-AE8A-A6E1-0BC6-2F2732DBF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4A0AB-8F8E-EF00-97C6-BB6E86C80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A2F74-3065-A118-9BC2-2E2F5EC9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401D-0F34-41C2-BB4D-E25A8C8CFEB7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7B5E-0071-3EF5-6208-822FC5B3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DF54E-9EA0-281D-77EF-657820D1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98FC-A95B-4B48-8A21-E6FE5E5B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646D3-2CA8-4D64-AFA1-499255F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0C2A-30C7-4B2D-BC7F-8941E60D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5CCF-1E49-4342-8E52-10644B3BC734}"/>
              </a:ext>
            </a:extLst>
          </p:cNvPr>
          <p:cNvSpPr txBox="1"/>
          <p:nvPr/>
        </p:nvSpPr>
        <p:spPr>
          <a:xfrm>
            <a:off x="11533632" y="6536103"/>
            <a:ext cx="465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43D66E-E39E-4914-9E29-A3F0A6CB7045}" type="slidenum">
              <a:rPr lang="en-US" sz="1100" smtClean="0"/>
              <a:t>‹#›</a:t>
            </a:fld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4E0CE-880D-415C-BEA9-063B9A6CB348}"/>
              </a:ext>
            </a:extLst>
          </p:cNvPr>
          <p:cNvSpPr txBox="1"/>
          <p:nvPr/>
        </p:nvSpPr>
        <p:spPr>
          <a:xfrm>
            <a:off x="5493912" y="6492875"/>
            <a:ext cx="1204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140558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70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B51F-4D1D-62E2-01F1-AA09CD21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C7C8-5EB4-6F33-EA44-2A621086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6AD68E-DAEC-9D6D-3220-444473E97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BDE687B-1385-4678-B37F-AB98306ADDA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5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3yfinn.github.io/APERC-graphs/Kyoto%20transport%20lecture%202022/Hydrogen%20use%20by%20Sector%20for%20each%20scenari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h3yfinn.github.io/APERC-graphs/Kyoto%20transport%20lecture%202022/Energy%20use%20from%20elec%20vs%20hydrogen%20in%20each%20vehicle%20type%20for%20each%20scenario.html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energy.org/publications/an-update-on-chinas-ev-revolution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energy.org/publications/an-update-on-chinas-ev-revolution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icct.org/wp-content/uploads/2023/01/ira-impact-evs-us-jan23-2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image" Target="../media/image35.png"/><Relationship Id="rId21" Type="http://schemas.openxmlformats.org/officeDocument/2006/relationships/customXml" Target="../ink/ink9.xml"/><Relationship Id="rId34" Type="http://schemas.openxmlformats.org/officeDocument/2006/relationships/image" Target="../media/image51.png"/><Relationship Id="rId7" Type="http://schemas.openxmlformats.org/officeDocument/2006/relationships/customXml" Target="../ink/ink2.xml"/><Relationship Id="rId12" Type="http://schemas.openxmlformats.org/officeDocument/2006/relationships/image" Target="../media/image4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70.png"/><Relationship Id="rId11" Type="http://schemas.openxmlformats.org/officeDocument/2006/relationships/customXml" Target="../ink/ink4.xml"/><Relationship Id="rId24" Type="http://schemas.openxmlformats.org/officeDocument/2006/relationships/image" Target="../media/image46.png"/><Relationship Id="rId32" Type="http://schemas.openxmlformats.org/officeDocument/2006/relationships/image" Target="../media/image5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8.png"/><Relationship Id="rId10" Type="http://schemas.openxmlformats.org/officeDocument/2006/relationships/image" Target="../media/image39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hyperlink" Target="https://theicct.org/wp-content/uploads/2022/10/ev-cost-benefits-2035-oct22.pdf" TargetMode="External"/><Relationship Id="rId9" Type="http://schemas.openxmlformats.org/officeDocument/2006/relationships/customXml" Target="../ink/ink3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12.xml"/><Relationship Id="rId30" Type="http://schemas.openxmlformats.org/officeDocument/2006/relationships/image" Target="../media/image49.png"/><Relationship Id="rId8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finbar.horne@aperc.or.jp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w3BLr2" TargetMode="External"/><Relationship Id="rId2" Type="http://schemas.openxmlformats.org/officeDocument/2006/relationships/hyperlink" Target="https://bit.ly/3N8ytIJ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asia-pacific-energy-research-centre/PyLMDI" TargetMode="External"/><Relationship Id="rId4" Type="http://schemas.openxmlformats.org/officeDocument/2006/relationships/hyperlink" Target="https://bit.ly/3L0sAfj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73325-1F37-D339-4B72-B9195FB5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1</a:t>
            </a:fld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EA495-3317-38F7-0C88-8777AE9C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this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1D3B6-DF3D-5EE7-3220-7115A47205A1}"/>
              </a:ext>
            </a:extLst>
          </p:cNvPr>
          <p:cNvSpPr txBox="1"/>
          <p:nvPr/>
        </p:nvSpPr>
        <p:spPr>
          <a:xfrm>
            <a:off x="446843" y="1079258"/>
            <a:ext cx="8705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transport is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EV’s, EV policy and factors to consider when forecasting EV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case studies to explore what is occurring </a:t>
            </a:r>
            <a:r>
              <a:rPr lang="en-US" b="1" dirty="0"/>
              <a:t>now</a:t>
            </a:r>
            <a:r>
              <a:rPr lang="en-US" dirty="0"/>
              <a:t> in three different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Southeast Asia (SEA)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7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C9A7-CF31-DE72-4025-3226F49F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LMDI examples</a:t>
            </a:r>
          </a:p>
        </p:txBody>
      </p:sp>
      <p:pic>
        <p:nvPicPr>
          <p:cNvPr id="6" name="Content Placeholder 5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00436B22-DCAA-D13E-7EE7-644344F1F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3" y="1168617"/>
            <a:ext cx="10065486" cy="48688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14296-8B9F-1C49-0A96-DD5DD645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08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83B8-D4E4-BCCE-59B8-3942D8F6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LMDI examples</a:t>
            </a:r>
          </a:p>
        </p:txBody>
      </p:sp>
      <p:pic>
        <p:nvPicPr>
          <p:cNvPr id="6" name="Content Placeholder 5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F9597D3-1A64-9F1B-7527-BBA9C9F5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7" y="1292162"/>
            <a:ext cx="10065486" cy="48688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0F65C-D4E1-C03F-9D99-F5056262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48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6D3B-26BB-FBDE-A64C-2879088F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could go wrong with EV’s?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CFC0-85C2-F2E5-34CD-DBF6096183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800" y="1006669"/>
            <a:ext cx="11074400" cy="5160963"/>
          </a:xfrm>
        </p:spPr>
        <p:txBody>
          <a:bodyPr/>
          <a:lstStyle/>
          <a:p>
            <a:r>
              <a:rPr lang="en-US"/>
              <a:t>Charging infrastructure and transmission capacity</a:t>
            </a:r>
          </a:p>
          <a:p>
            <a:r>
              <a:rPr lang="en-US"/>
              <a:t>Battery production and how to generate required supply at low enough cost. This is in both:</a:t>
            </a:r>
          </a:p>
          <a:p>
            <a:pPr lvl="1"/>
            <a:r>
              <a:rPr lang="en-US"/>
              <a:t>Battery production</a:t>
            </a:r>
          </a:p>
          <a:p>
            <a:pPr lvl="1"/>
            <a:r>
              <a:rPr lang="en-US"/>
              <a:t>Resource extraction and refining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This is especially a problem in the next decade as supply shortages are expected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 marL="0" indent="0">
              <a:buNone/>
            </a:pPr>
            <a:r>
              <a:rPr lang="en-US"/>
              <a:t>Also:</a:t>
            </a:r>
          </a:p>
          <a:p>
            <a:r>
              <a:rPr lang="en-US"/>
              <a:t>Battery safety.</a:t>
            </a:r>
          </a:p>
          <a:p>
            <a:pPr lvl="1"/>
            <a:r>
              <a:rPr lang="en-US"/>
              <a:t>Insurance issues?</a:t>
            </a:r>
          </a:p>
          <a:p>
            <a:r>
              <a:rPr lang="en-US"/>
              <a:t>Environmental effects of mining</a:t>
            </a:r>
          </a:p>
        </p:txBody>
      </p:sp>
    </p:spTree>
    <p:extLst>
      <p:ext uri="{BB962C8B-B14F-4D97-AF65-F5344CB8AC3E}">
        <p14:creationId xmlns:p14="http://schemas.microsoft.com/office/powerpoint/2010/main" val="18662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B5A6-86BE-F5FE-6454-015123AE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/>
              <a:t>A short term alternative:</a:t>
            </a:r>
            <a:br>
              <a:rPr lang="en-US" sz="2400"/>
            </a:br>
            <a:r>
              <a:rPr lang="en-US" sz="2400"/>
              <a:t>ICE efficiency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06A1-154F-CD10-8B05-7EB007C5FD7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7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Historical worldwide efficiency improvement rate has been an average of 1.5% but is expected to slow (marginal cost increasing)</a:t>
            </a:r>
          </a:p>
          <a:p>
            <a:pPr lvl="1"/>
            <a:r>
              <a:rPr lang="en-US" dirty="0"/>
              <a:t>So </a:t>
            </a:r>
            <a:r>
              <a:rPr lang="en-US" i="1" dirty="0"/>
              <a:t>long term</a:t>
            </a:r>
            <a:r>
              <a:rPr lang="en-US" dirty="0"/>
              <a:t> we probably should move away from ICE’s (maximum efficiency is better)</a:t>
            </a:r>
          </a:p>
          <a:p>
            <a:pPr lvl="1"/>
            <a:r>
              <a:rPr lang="en-US" dirty="0"/>
              <a:t>But perhaps we could increase efficiency improvement in short/medium term at a lower cost</a:t>
            </a:r>
            <a:endParaRPr lang="en-US" b="1" dirty="0"/>
          </a:p>
          <a:p>
            <a:r>
              <a:rPr lang="en-US" b="1" dirty="0"/>
              <a:t>Very viable short-term solution if current stocks are old</a:t>
            </a:r>
          </a:p>
          <a:p>
            <a:pPr lvl="1"/>
            <a:r>
              <a:rPr lang="en-US"/>
              <a:t>This suits developing economies, especially while EV’s are ‘nascent’.</a:t>
            </a:r>
          </a:p>
          <a:p>
            <a:r>
              <a:rPr lang="en-US" dirty="0"/>
              <a:t>As shown in </a:t>
            </a:r>
            <a:r>
              <a:rPr lang="en-US" b="1" dirty="0"/>
              <a:t>graph</a:t>
            </a:r>
            <a:r>
              <a:rPr lang="en-US" dirty="0"/>
              <a:t>, our reference scenario models a slow growth in EV’s with similar efficiency growth to historical rates. See how engine type efficiency effect slows and engine type effect increases over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0294F-DACB-00F4-3E8B-9671B09A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5626"/>
            <a:ext cx="5948404" cy="3425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554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E806-5636-E38D-B0D3-0DF14540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8076"/>
            <a:ext cx="10515600" cy="1325563"/>
          </a:xfrm>
        </p:spPr>
        <p:txBody>
          <a:bodyPr/>
          <a:lstStyle/>
          <a:p>
            <a:r>
              <a:rPr lang="en-US"/>
              <a:t>Biofuels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4524-A868-DF11-0EE9-D6DE8744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1872"/>
            <a:ext cx="6590580" cy="5745192"/>
          </a:xfrm>
        </p:spPr>
        <p:txBody>
          <a:bodyPr>
            <a:normAutofit/>
          </a:bodyPr>
          <a:lstStyle/>
          <a:p>
            <a:r>
              <a:rPr lang="en-US" dirty="0"/>
              <a:t>For cars, unless a country has cheap access, might increase fuel price (e.g. NZ scrapped its biofuel mandate)</a:t>
            </a:r>
          </a:p>
          <a:p>
            <a:endParaRPr lang="en-US" dirty="0"/>
          </a:p>
          <a:p>
            <a:r>
              <a:rPr lang="en-US" dirty="0"/>
              <a:t>Allows for decarbonization of heavy transport (including aviation) which is an issue for electricity (related to energy to weight ratio)</a:t>
            </a:r>
          </a:p>
          <a:p>
            <a:endParaRPr lang="en-US" b="1" dirty="0"/>
          </a:p>
          <a:p>
            <a:r>
              <a:rPr lang="en-US" b="1" dirty="0"/>
              <a:t>Simple</a:t>
            </a:r>
            <a:r>
              <a:rPr lang="en-US" dirty="0"/>
              <a:t>, e.g. ethanol, 70% of energy per volume as gasoline</a:t>
            </a:r>
          </a:p>
          <a:p>
            <a:r>
              <a:rPr lang="en-US" b="1" dirty="0"/>
              <a:t>Advanced</a:t>
            </a:r>
            <a:r>
              <a:rPr lang="en-US" dirty="0"/>
              <a:t>, e.g. butanol, 100% energy per vol. </a:t>
            </a:r>
          </a:p>
          <a:p>
            <a:r>
              <a:rPr lang="en-US" dirty="0"/>
              <a:t>“Advanced vs simple biofuels” = mixing vs pure</a:t>
            </a:r>
          </a:p>
          <a:p>
            <a:pPr lvl="1"/>
            <a:r>
              <a:rPr lang="en-US" dirty="0"/>
              <a:t>Advanced biofuels: don’t need to be blended with petrol/diesel because they yield about the same amount of energy per volume. Necessary for aviation.</a:t>
            </a:r>
          </a:p>
          <a:p>
            <a:r>
              <a:rPr lang="en-US" dirty="0"/>
              <a:t>Important to consider lifecycle sustainability (food vs fuel, deforestation etc.)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D0D511-4A30-CD52-3CE1-019CE1F17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654522"/>
              </p:ext>
            </p:extLst>
          </p:nvPr>
        </p:nvGraphicFramePr>
        <p:xfrm>
          <a:off x="6590581" y="659921"/>
          <a:ext cx="4761782" cy="5538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260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A21-9D7D-9725-30D7-B5554713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8E06-8824-3C85-C159-FE1D25FE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96" y="958850"/>
            <a:ext cx="5948494" cy="4351338"/>
          </a:xfrm>
        </p:spPr>
        <p:txBody>
          <a:bodyPr>
            <a:normAutofit/>
          </a:bodyPr>
          <a:lstStyle/>
          <a:p>
            <a:r>
              <a:rPr lang="en-US" dirty="0"/>
              <a:t>Currently: expensive capital costs and </a:t>
            </a:r>
            <a:r>
              <a:rPr lang="en-US" i="1" dirty="0"/>
              <a:t>relatively </a:t>
            </a:r>
            <a:r>
              <a:rPr lang="en-US" dirty="0"/>
              <a:t>expensive to produce</a:t>
            </a:r>
          </a:p>
          <a:p>
            <a:r>
              <a:rPr lang="en-US" dirty="0"/>
              <a:t>For transport, very similar use cases to biofuels. </a:t>
            </a:r>
          </a:p>
          <a:p>
            <a:pPr lvl="1"/>
            <a:r>
              <a:rPr lang="en-US" dirty="0"/>
              <a:t>Similar energy to weight ratio of oil and advanced biofuels</a:t>
            </a:r>
          </a:p>
          <a:p>
            <a:r>
              <a:rPr lang="en-US" dirty="0"/>
              <a:t>Should consider it’s use in industrial sector more.</a:t>
            </a:r>
          </a:p>
          <a:p>
            <a:r>
              <a:rPr lang="en-US" dirty="0"/>
              <a:t>Chicken-egg problem with supply/demand development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CECAE-126E-8E6B-FC0D-E32D9C041658}"/>
              </a:ext>
            </a:extLst>
          </p:cNvPr>
          <p:cNvSpPr txBox="1"/>
          <p:nvPr/>
        </p:nvSpPr>
        <p:spPr>
          <a:xfrm>
            <a:off x="6993730" y="6301600"/>
            <a:ext cx="5350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Hydrogen aviation is not included in the graph above </a:t>
            </a:r>
          </a:p>
        </p:txBody>
      </p:sp>
      <p:pic>
        <p:nvPicPr>
          <p:cNvPr id="16" name="Picture 15" descr="Chart, line char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99CC03A1-A461-AFCB-826E-3FA297AE2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161925"/>
            <a:ext cx="5523421" cy="3234549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551E32A-659D-4E54-D1F9-4F65F3EAF2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30" y="3396474"/>
            <a:ext cx="5350669" cy="29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94B-BE61-4666-C56C-27BB4AA2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618614"/>
            <a:ext cx="11328400" cy="535420"/>
          </a:xfrm>
        </p:spPr>
        <p:txBody>
          <a:bodyPr>
            <a:normAutofit fontScale="90000"/>
          </a:bodyPr>
          <a:lstStyle/>
          <a:p>
            <a:r>
              <a:rPr lang="en-SG" b="1"/>
              <a:t>Any questions?</a:t>
            </a:r>
            <a:br>
              <a:rPr lang="en-SG" b="1"/>
            </a:br>
            <a:r>
              <a:rPr lang="en-SG" b="1"/>
              <a:t>We will now look at case studie</a:t>
            </a:r>
            <a:r>
              <a:rPr lang="en-SG"/>
              <a:t>s from China, USA and SEA </a:t>
            </a:r>
            <a:endParaRPr lang="en-SG" b="1"/>
          </a:p>
        </p:txBody>
      </p:sp>
    </p:spTree>
    <p:extLst>
      <p:ext uri="{BB962C8B-B14F-4D97-AF65-F5344CB8AC3E}">
        <p14:creationId xmlns:p14="http://schemas.microsoft.com/office/powerpoint/2010/main" val="392242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F7FE-806F-BAEA-D236-559DFEE6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>
                <a:latin typeface="+mn-lt"/>
                <a:ea typeface="+mj-ea"/>
                <a:cs typeface="+mj-cs"/>
              </a:rPr>
              <a:t>Energy trilemma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E87CC-2EBA-C79A-FE2A-72D00CF4C315}"/>
              </a:ext>
            </a:extLst>
          </p:cNvPr>
          <p:cNvSpPr txBox="1"/>
          <p:nvPr/>
        </p:nvSpPr>
        <p:spPr>
          <a:xfrm>
            <a:off x="334107" y="112224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Energy policy alternatives and challenges in three APEC subregions will be examined in depth to highlight the</a:t>
            </a:r>
            <a:r>
              <a:rPr lang="en-US" sz="2000" b="1" i="1" dirty="0">
                <a:solidFill>
                  <a:srgbClr val="FF0000"/>
                </a:solidFill>
              </a:rPr>
              <a:t> trade-offs between energy affordability, security, and sustainability.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FF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They are interrelated (especially over the long term)</a:t>
            </a:r>
            <a:endParaRPr lang="en-US" sz="2000" b="1" i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Governments will focus on certain priorities more at different times. Like the focus on security lately.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some economies, like Papua New Guinea, Affordability goal is the same as ‘Access’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Very few </a:t>
            </a:r>
            <a:r>
              <a:rPr lang="en-US" sz="2000" i="1" dirty="0"/>
              <a:t>good</a:t>
            </a:r>
            <a:r>
              <a:rPr lang="en-US" sz="2000" dirty="0"/>
              <a:t> transport policies will have </a:t>
            </a:r>
            <a:r>
              <a:rPr lang="en-US" sz="2000" b="1" i="1" dirty="0"/>
              <a:t>negative</a:t>
            </a:r>
            <a:r>
              <a:rPr lang="en-US" sz="2000" dirty="0"/>
              <a:t> effects on any of these factors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5ABDAD-2D48-E628-D71C-D3A69D11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6" y="137297"/>
            <a:ext cx="2590800" cy="2474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E8094-8DC1-BB62-943F-147009DD8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309" y="3297910"/>
            <a:ext cx="4379730" cy="2896536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0752A142-0FF3-1DD7-02EE-24543E06C61C}"/>
              </a:ext>
            </a:extLst>
          </p:cNvPr>
          <p:cNvSpPr/>
          <p:nvPr/>
        </p:nvSpPr>
        <p:spPr>
          <a:xfrm rot="17601459">
            <a:off x="5758058" y="4320745"/>
            <a:ext cx="1175153" cy="6000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BA7C06A-A741-C922-55C3-DEE486177947}"/>
              </a:ext>
            </a:extLst>
          </p:cNvPr>
          <p:cNvSpPr/>
          <p:nvPr/>
        </p:nvSpPr>
        <p:spPr>
          <a:xfrm rot="14097649">
            <a:off x="7688709" y="4238659"/>
            <a:ext cx="1212168" cy="6000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58C44B3-8E68-35CE-BA9F-EEC1DE2862E5}"/>
              </a:ext>
            </a:extLst>
          </p:cNvPr>
          <p:cNvSpPr/>
          <p:nvPr/>
        </p:nvSpPr>
        <p:spPr>
          <a:xfrm rot="10800000">
            <a:off x="6996032" y="5550454"/>
            <a:ext cx="991757" cy="6000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86CA8-4BFE-EC16-C177-8A0D2B36875A}"/>
              </a:ext>
            </a:extLst>
          </p:cNvPr>
          <p:cNvSpPr txBox="1"/>
          <p:nvPr/>
        </p:nvSpPr>
        <p:spPr>
          <a:xfrm>
            <a:off x="8782050" y="755650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What politicians see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7C969-43FE-D861-C18C-C116F6BD2CD2}"/>
              </a:ext>
            </a:extLst>
          </p:cNvPr>
          <p:cNvSpPr txBox="1"/>
          <p:nvPr/>
        </p:nvSpPr>
        <p:spPr>
          <a:xfrm>
            <a:off x="8888427" y="4251452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What economists see</a:t>
            </a:r>
          </a:p>
        </p:txBody>
      </p:sp>
    </p:spTree>
    <p:extLst>
      <p:ext uri="{BB962C8B-B14F-4D97-AF65-F5344CB8AC3E}">
        <p14:creationId xmlns:p14="http://schemas.microsoft.com/office/powerpoint/2010/main" val="8008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76D-7BDE-7BE3-2D11-D1B7DF97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China – setting the scene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3D14D-1CCE-7441-689F-9D6DC80EB7F2}"/>
              </a:ext>
            </a:extLst>
          </p:cNvPr>
          <p:cNvSpPr txBox="1"/>
          <p:nvPr/>
        </p:nvSpPr>
        <p:spPr>
          <a:xfrm>
            <a:off x="337351" y="1508641"/>
            <a:ext cx="43056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Even if you ignore </a:t>
            </a:r>
            <a:r>
              <a:rPr lang="en-US" b="1" dirty="0"/>
              <a:t>emissions</a:t>
            </a:r>
            <a:r>
              <a:rPr lang="en-US" dirty="0"/>
              <a:t>, China needs to consider: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Energy security concerns: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Strong refining sector </a:t>
            </a:r>
            <a:r>
              <a:rPr lang="en-US" b="1" dirty="0"/>
              <a:t>but</a:t>
            </a:r>
            <a:endParaRPr lang="en-US" dirty="0"/>
          </a:p>
          <a:p>
            <a:pPr marL="1200150" lvl="2" indent="-285750">
              <a:buFontTx/>
              <a:buChar char="-"/>
            </a:pPr>
            <a:r>
              <a:rPr lang="en-US" dirty="0"/>
              <a:t>60% of crude is imported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A trade embargo could raise crude price to unaffordable prices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Air quality concerns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As </a:t>
            </a:r>
            <a:r>
              <a:rPr lang="en-US" dirty="0" err="1"/>
              <a:t>labour</a:t>
            </a:r>
            <a:r>
              <a:rPr lang="en-US" dirty="0"/>
              <a:t> costs rise, should move manufacturing to more skilled and value adding exports. </a:t>
            </a:r>
          </a:p>
          <a:p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 descr="China's Ding Liren plays against Russia's Ian Nepomniachtchi during their tiebreaker of FIDE World Chess Championship">
            <a:extLst>
              <a:ext uri="{FF2B5EF4-FFF2-40B4-BE49-F238E27FC236}">
                <a16:creationId xmlns:a16="http://schemas.microsoft.com/office/drawing/2014/main" id="{032AD235-DA92-82E5-7220-12B879082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9"/>
          <a:stretch/>
        </p:blipFill>
        <p:spPr bwMode="auto">
          <a:xfrm>
            <a:off x="6245814" y="2034563"/>
            <a:ext cx="3345862" cy="18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5FED8-4F61-5D6E-06FC-8B8544F362AD}"/>
              </a:ext>
            </a:extLst>
          </p:cNvPr>
          <p:cNvSpPr txBox="1"/>
          <p:nvPr/>
        </p:nvSpPr>
        <p:spPr>
          <a:xfrm>
            <a:off x="6310265" y="4001632"/>
            <a:ext cx="328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Picture: </a:t>
            </a:r>
            <a:r>
              <a:rPr lang="en-US" b="0" i="0" dirty="0">
                <a:effectLst/>
                <a:latin typeface="DWTheAntiquaB"/>
              </a:rPr>
              <a:t>Ding </a:t>
            </a:r>
            <a:r>
              <a:rPr lang="en-US" b="0" i="0" dirty="0" err="1">
                <a:effectLst/>
                <a:latin typeface="DWTheAntiquaB"/>
              </a:rPr>
              <a:t>Liren</a:t>
            </a:r>
            <a:r>
              <a:rPr lang="en-US" dirty="0">
                <a:latin typeface="DWTheAntiquaB"/>
              </a:rPr>
              <a:t>, the new Chinese world chess champion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6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76D-7BDE-7BE3-2D11-D1B7DF97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China’s EVs 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3D14D-1CCE-7441-689F-9D6DC80EB7F2}"/>
              </a:ext>
            </a:extLst>
          </p:cNvPr>
          <p:cNvSpPr txBox="1"/>
          <p:nvPr/>
        </p:nvSpPr>
        <p:spPr>
          <a:xfrm>
            <a:off x="309919" y="1071680"/>
            <a:ext cx="43056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2007 China invested over RMB2 billion (US$300 million) in new energy vehicle development.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Now they already have a high EV sales share (10 million possible in 2023, almost 40% sales share)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China are now ahead of their EV targets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Consumer surveys show: </a:t>
            </a:r>
            <a:r>
              <a:rPr lang="en-US" i="1" dirty="0"/>
              <a:t>EV’s have become more desirable than ICE’s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largest producer of EVs (&gt; 50%)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Export market beginning to grow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EB22CD-837B-693F-96F7-93F3816F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72" y="1142098"/>
            <a:ext cx="6614160" cy="3359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9A605-041D-64CA-DC17-C09912E3C5AB}"/>
              </a:ext>
            </a:extLst>
          </p:cNvPr>
          <p:cNvSpPr txBox="1"/>
          <p:nvPr/>
        </p:nvSpPr>
        <p:spPr>
          <a:xfrm>
            <a:off x="9274692" y="5505478"/>
            <a:ext cx="24818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accent3"/>
                </a:solidFill>
              </a:rPr>
              <a:t>Great presentation/podcast about this from which most of this info (and graphs) are from: </a:t>
            </a:r>
            <a:r>
              <a:rPr lang="en-US" sz="100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https://www.oxfordenergy.org/publications/an-update-on-chinas-ev-revolution/</a:t>
            </a:r>
            <a:r>
              <a:rPr lang="en-US" sz="1000">
                <a:solidFill>
                  <a:schemeClr val="accent3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sz="1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3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6513-5D4F-3589-1F09-23F525C3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transport important?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B97E-9D69-2726-BABE-4CB873D0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28057"/>
            <a:ext cx="6097075" cy="486954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2</a:t>
            </a:r>
            <a:r>
              <a:rPr lang="en-US" baseline="30000" dirty="0">
                <a:latin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</a:rPr>
              <a:t> biggest</a:t>
            </a:r>
            <a:r>
              <a:rPr lang="en-US" sz="2000" dirty="0">
                <a:effectLst/>
                <a:latin typeface="Calibri" panose="020F0502020204030204" pitchFamily="34" charset="0"/>
              </a:rPr>
              <a:t> energy user (27% APEC) and emitter (19% APEC)</a:t>
            </a:r>
          </a:p>
          <a:p>
            <a:endParaRPr lang="en-US" dirty="0"/>
          </a:p>
          <a:p>
            <a:r>
              <a:rPr lang="en-US" dirty="0"/>
              <a:t>Largest in terms of total import/exports</a:t>
            </a:r>
          </a:p>
          <a:p>
            <a:pPr lvl="1"/>
            <a:r>
              <a:rPr lang="en-US" dirty="0"/>
              <a:t>energy security </a:t>
            </a:r>
          </a:p>
          <a:p>
            <a:pPr lvl="1"/>
            <a:r>
              <a:rPr lang="en-US" dirty="0"/>
              <a:t>affordability</a:t>
            </a:r>
          </a:p>
          <a:p>
            <a:pPr lvl="1"/>
            <a:endParaRPr lang="en-US" dirty="0"/>
          </a:p>
          <a:p>
            <a:r>
              <a:rPr lang="en-US" dirty="0"/>
              <a:t>EV’s and other technologies have high potential to reduce energy and emissions intensity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1AFF9-E87D-F3D3-C27D-1EC4A6A7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F6399B-E970-48CA-821C-EAB94E252A2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00B370-AF28-425D-8104-93D6F5C369BE}"/>
              </a:ext>
            </a:extLst>
          </p:cNvPr>
          <p:cNvGraphicFramePr>
            <a:graphicFrameLocks/>
          </p:cNvGraphicFramePr>
          <p:nvPr/>
        </p:nvGraphicFramePr>
        <p:xfrm>
          <a:off x="6528875" y="297021"/>
          <a:ext cx="51130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49E431-D55E-9AA8-9CB8-AF3BE6692924}"/>
              </a:ext>
            </a:extLst>
          </p:cNvPr>
          <p:cNvGraphicFramePr>
            <a:graphicFrameLocks/>
          </p:cNvGraphicFramePr>
          <p:nvPr/>
        </p:nvGraphicFramePr>
        <p:xfrm>
          <a:off x="6528875" y="3262194"/>
          <a:ext cx="4922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567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45C4-05BC-9843-9BE5-3AFE7100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China EVs - public charging: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62B81-92CD-7F6C-241E-03BB17AEF1E8}"/>
              </a:ext>
            </a:extLst>
          </p:cNvPr>
          <p:cNvSpPr txBox="1"/>
          <p:nvPr/>
        </p:nvSpPr>
        <p:spPr>
          <a:xfrm>
            <a:off x="371475" y="1304925"/>
            <a:ext cx="4895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Likely that large fraction of drivers use public charging regularly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(December consumption represents 140 kWh per vehicle, sufficient for 1000 km – </a:t>
            </a:r>
            <a:r>
              <a:rPr lang="en-US" i="1"/>
              <a:t>avg. yearly km is ~20,000 to 15,000km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Low utilization rate for public chargers </a:t>
            </a:r>
            <a:r>
              <a:rPr lang="en-US"/>
              <a:t>-&gt;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Maintenance and operation issues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Highway chargers are only used in public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F58BC1-CFB0-332D-5C43-CADBAB71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46" y="1924050"/>
            <a:ext cx="4648789" cy="2560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35C74F-B9DA-A4D7-8BA2-0462D351CAD8}"/>
              </a:ext>
            </a:extLst>
          </p:cNvPr>
          <p:cNvSpPr txBox="1"/>
          <p:nvPr/>
        </p:nvSpPr>
        <p:spPr>
          <a:xfrm>
            <a:off x="9274692" y="5505478"/>
            <a:ext cx="24818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accent3"/>
                </a:solidFill>
              </a:rPr>
              <a:t>Great presentation/podcast about this from which most of this info (and graphs) are from: </a:t>
            </a:r>
            <a:r>
              <a:rPr lang="en-US" sz="100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https://www.oxfordenergy.org/publications/an-update-on-chinas-ev-revolution/</a:t>
            </a:r>
            <a:r>
              <a:rPr lang="en-US" sz="1000">
                <a:solidFill>
                  <a:schemeClr val="accent3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sz="1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45C4-05BC-9843-9BE5-3AFE7100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28" y="474762"/>
            <a:ext cx="6773672" cy="535420"/>
          </a:xfrm>
        </p:spPr>
        <p:txBody>
          <a:bodyPr>
            <a:normAutofit fontScale="90000"/>
          </a:bodyPr>
          <a:lstStyle/>
          <a:p>
            <a:r>
              <a:rPr lang="en-US"/>
              <a:t>China EVs subsidies dropped, is this price parity?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0BE66-FC10-344F-5C5B-63A23DFAA2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124700" y="84138"/>
            <a:ext cx="5067300" cy="3252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62B81-92CD-7F6C-241E-03BB17AEF1E8}"/>
              </a:ext>
            </a:extLst>
          </p:cNvPr>
          <p:cNvSpPr txBox="1"/>
          <p:nvPr/>
        </p:nvSpPr>
        <p:spPr>
          <a:xfrm>
            <a:off x="371475" y="1304925"/>
            <a:ext cx="4895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Subsidies dropped in 2023 -</a:t>
            </a:r>
            <a:r>
              <a:rPr lang="en-US"/>
              <a:t>&gt; drop in EV sales (on top of CNY effect)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But sales still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Dropping subsidies implies that EVs are at/near cost parity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Probably will start exporting soon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Will price continue to fall?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- Looming battery scarcity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- Global economic fragility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+ Technological learning curves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/>
              <a:t> = Long term likely, short term maybe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D684C7-3B1F-9E06-DE07-65A1D4190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37" b="9957"/>
          <a:stretch/>
        </p:blipFill>
        <p:spPr>
          <a:xfrm>
            <a:off x="7307675" y="3336250"/>
            <a:ext cx="4401217" cy="34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8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C39D-2D53-EB5D-61A6-547154D4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 EV’s –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4EE3-6658-E5A3-6C2A-0831FAA769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6246813" cy="5160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relatively slow (or careful) start</a:t>
            </a:r>
          </a:p>
          <a:p>
            <a:endParaRPr lang="en-US" dirty="0"/>
          </a:p>
          <a:p>
            <a:r>
              <a:rPr lang="en-US" dirty="0"/>
              <a:t>Big cars with long range requirements</a:t>
            </a:r>
          </a:p>
          <a:p>
            <a:endParaRPr lang="en-US" dirty="0"/>
          </a:p>
          <a:p>
            <a:r>
              <a:rPr lang="en-US" dirty="0"/>
              <a:t>As things stand, security is not impacted as beneficially, unless production and resource extraction is kept onshore/within alliances. </a:t>
            </a:r>
          </a:p>
          <a:p>
            <a:pPr lvl="1"/>
            <a:r>
              <a:rPr lang="en-US" dirty="0"/>
              <a:t>America </a:t>
            </a:r>
            <a:r>
              <a:rPr lang="en-US" b="1" dirty="0"/>
              <a:t>needs</a:t>
            </a:r>
            <a:r>
              <a:rPr lang="en-US" dirty="0"/>
              <a:t> to stimulate this production/extraction, or it will be difficult to transition to EV’s without compromising energy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build out charging.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ater (Cars) - Wikipedia">
            <a:extLst>
              <a:ext uri="{FF2B5EF4-FFF2-40B4-BE49-F238E27FC236}">
                <a16:creationId xmlns:a16="http://schemas.microsoft.com/office/drawing/2014/main" id="{273D9915-DF07-BDA5-2FB9-66374C9F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05" y="2321270"/>
            <a:ext cx="2381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ter the Greater | Disney cars, Tow mater, Toy car">
            <a:extLst>
              <a:ext uri="{FF2B5EF4-FFF2-40B4-BE49-F238E27FC236}">
                <a16:creationId xmlns:a16="http://schemas.microsoft.com/office/drawing/2014/main" id="{7E74090F-8AFC-8C6E-F442-41C402ED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695865"/>
            <a:ext cx="5051454" cy="281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1E44-4CFC-632B-40A3-21B2B3C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Inflation Reduction Act (IRA) and the Bipartisan Infrastructure Law (BIL)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0FC9-8411-E3AD-D128-04899572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IRA estimates:</a:t>
            </a:r>
          </a:p>
          <a:p>
            <a:pPr lvl="1"/>
            <a:r>
              <a:rPr lang="en-US"/>
              <a:t>Large incentive (expected average of $6.45k per vehicle) to EV’s. </a:t>
            </a:r>
          </a:p>
          <a:p>
            <a:pPr lvl="2"/>
            <a:r>
              <a:rPr lang="en-US"/>
              <a:t>~$5,000 tax credit to consumers for purchasing qualified EVs ($7.5B)</a:t>
            </a:r>
          </a:p>
          <a:p>
            <a:pPr lvl="2"/>
            <a:r>
              <a:rPr lang="en-US"/>
              <a:t>~$1,450 average battery production tax credit (also affect battery production for other uses) ($2B)</a:t>
            </a:r>
          </a:p>
          <a:p>
            <a:pPr lvl="2"/>
            <a:endParaRPr lang="en-US"/>
          </a:p>
          <a:p>
            <a:r>
              <a:rPr lang="en-US"/>
              <a:t>BIL estimates:</a:t>
            </a:r>
          </a:p>
          <a:p>
            <a:pPr lvl="1"/>
            <a:r>
              <a:rPr lang="en-US"/>
              <a:t>Also consider Bipartisan Infrastructure Law from Nov 2021:</a:t>
            </a:r>
          </a:p>
          <a:p>
            <a:pPr lvl="2"/>
            <a:r>
              <a:rPr lang="en-US"/>
              <a:t>$7.5billion to deploy a national network of 500,000 electric vehicle chargers (as much as is spent on consumer tax credit!)</a:t>
            </a:r>
          </a:p>
          <a:p>
            <a:pPr lvl="2"/>
            <a:r>
              <a:rPr lang="en-US"/>
              <a:t>More than $7 billion to ensure domestic manufacturers have the critical minerals and other components necessary to make EV batteries</a:t>
            </a:r>
          </a:p>
          <a:p>
            <a:pPr marL="914400" lvl="2" indent="0">
              <a:buNone/>
            </a:pPr>
            <a:endParaRPr lang="en-US"/>
          </a:p>
          <a:p>
            <a:r>
              <a:rPr lang="en-US"/>
              <a:t>To put these big numbers into perspective:</a:t>
            </a:r>
          </a:p>
          <a:p>
            <a:pPr lvl="1"/>
            <a:r>
              <a:rPr lang="en-US"/>
              <a:t>7.5 + 2 + 7.5 + 7 = $24B</a:t>
            </a:r>
          </a:p>
          <a:p>
            <a:pPr lvl="1"/>
            <a:r>
              <a:rPr lang="en-US"/>
              <a:t>That is, 8 cents per person, 6% of the IRA total, 0.4% of federal government spending for 2022, and 0.1% of total GDP!</a:t>
            </a:r>
          </a:p>
          <a:p>
            <a:pPr lvl="1"/>
            <a:endParaRPr lang="en-US"/>
          </a:p>
          <a:p>
            <a:r>
              <a:rPr lang="en-US"/>
              <a:t>This will help the US transition it’s automotive industry and stimulate demand for the new production of EV’s. It will be interesting to see the results</a:t>
            </a:r>
          </a:p>
          <a:p>
            <a:pPr lvl="1"/>
            <a:r>
              <a:rPr lang="en-US"/>
              <a:t>We have already seen $52 billion in post-IRA investments into North American EV supply chains.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B1721-E875-B553-350E-348D392C791C}"/>
              </a:ext>
            </a:extLst>
          </p:cNvPr>
          <p:cNvSpPr txBox="1"/>
          <p:nvPr/>
        </p:nvSpPr>
        <p:spPr>
          <a:xfrm>
            <a:off x="1874982" y="6334780"/>
            <a:ext cx="1021541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accent3"/>
                </a:solidFill>
              </a:rPr>
              <a:t>Values from </a:t>
            </a:r>
            <a:r>
              <a:rPr lang="en-US" sz="1400" i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https://theicct.org/wp-content/uploads/2023/01/ira-impact-evs-us-jan23-2.pdf</a:t>
            </a:r>
            <a:r>
              <a:rPr lang="en-US" sz="1400" i="1">
                <a:solidFill>
                  <a:schemeClr val="accent3"/>
                </a:solidFill>
              </a:rPr>
              <a:t> and https://decarbonization.visualcapitalist.com/breaking-down-clean-energy-funding-in-the-inflation-reduction-act/</a:t>
            </a:r>
          </a:p>
        </p:txBody>
      </p:sp>
    </p:spTree>
    <p:extLst>
      <p:ext uri="{BB962C8B-B14F-4D97-AF65-F5344CB8AC3E}">
        <p14:creationId xmlns:p14="http://schemas.microsoft.com/office/powerpoint/2010/main" val="202120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C39D-2D53-EB5D-61A6-547154D4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EVs – will the sales share of EVs increase?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4EE3-6658-E5A3-6C2A-0831FAA769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6224588" cy="5160963"/>
          </a:xfrm>
        </p:spPr>
        <p:txBody>
          <a:bodyPr/>
          <a:lstStyle/>
          <a:p>
            <a:r>
              <a:rPr lang="en-US" dirty="0"/>
              <a:t>As of 2022, USA BEVs are ~US$15,000 more expensive on average.</a:t>
            </a:r>
          </a:p>
          <a:p>
            <a:pPr lvl="1"/>
            <a:r>
              <a:rPr lang="en-US" dirty="0"/>
              <a:t>Whereas Chinese BEVs are near price parity</a:t>
            </a:r>
          </a:p>
          <a:p>
            <a:pPr lvl="1"/>
            <a:r>
              <a:rPr lang="en-US" dirty="0"/>
              <a:t>But US uses bigger cars with more range (production has also been focused on this)</a:t>
            </a:r>
          </a:p>
          <a:p>
            <a:pPr lvl="1"/>
            <a:endParaRPr lang="en-US" dirty="0"/>
          </a:p>
          <a:p>
            <a:r>
              <a:rPr lang="en-US" dirty="0"/>
              <a:t>~6.5k avg IRA incentive for a BEV from now until 2030. Speeds up the progress to price parity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99DA-3C20-0395-63AD-649C1C1C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6000"/>
            <a:ext cx="5884506" cy="4973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E3DC8-3F7C-F390-6183-435A1CE428C2}"/>
              </a:ext>
            </a:extLst>
          </p:cNvPr>
          <p:cNvSpPr txBox="1"/>
          <p:nvPr/>
        </p:nvSpPr>
        <p:spPr>
          <a:xfrm>
            <a:off x="10108681" y="5667643"/>
            <a:ext cx="33030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accent3"/>
                </a:solidFill>
              </a:rPr>
              <a:t>From IEA EV vehicle outlook</a:t>
            </a:r>
          </a:p>
        </p:txBody>
      </p:sp>
    </p:spTree>
    <p:extLst>
      <p:ext uri="{BB962C8B-B14F-4D97-AF65-F5344CB8AC3E}">
        <p14:creationId xmlns:p14="http://schemas.microsoft.com/office/powerpoint/2010/main" val="4062572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DDB79-6CB2-87C0-110E-DEF6AD34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F577A-EED1-00F9-08DB-2304E77517C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8952" y="1684973"/>
            <a:ext cx="9388475" cy="1652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8E653E-674B-7933-0475-22B39FA5CC07}"/>
              </a:ext>
            </a:extLst>
          </p:cNvPr>
          <p:cNvSpPr txBox="1"/>
          <p:nvPr/>
        </p:nvSpPr>
        <p:spPr>
          <a:xfrm>
            <a:off x="857250" y="3771900"/>
            <a:ext cx="1019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A recent study by Bloomberg found that American drivers expect a range of 300 miles from their EVs. That figure, which is increasingly becoming the standard for premium battery-powered vehicles sold in the U.S., is far higher than the expectation of drivers in Europe and China.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94C14-2852-6E84-C5E2-7B8E8DCF6F46}"/>
              </a:ext>
            </a:extLst>
          </p:cNvPr>
          <p:cNvSpPr txBox="1"/>
          <p:nvPr/>
        </p:nvSpPr>
        <p:spPr>
          <a:xfrm>
            <a:off x="1776222" y="6259714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chemeClr val="accent3"/>
                </a:solidFill>
              </a:rPr>
              <a:t>https://www.bloomberg.com/news/articles/2023-05-04/americans-insist-on-300-miles-of-ev-range-they-re-right?in_source=embedded-checkout-banner</a:t>
            </a:r>
            <a:endParaRPr lang="en-US" sz="12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D17-A335-BEF7-5762-915CA2FA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parity expectations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12768-FA4C-FA01-1970-530EEA3F3C0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53603" y="1198369"/>
            <a:ext cx="6316824" cy="4276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42A4-657A-23C1-7446-7180DB4B3FF1}"/>
              </a:ext>
            </a:extLst>
          </p:cNvPr>
          <p:cNvSpPr txBox="1"/>
          <p:nvPr/>
        </p:nvSpPr>
        <p:spPr>
          <a:xfrm>
            <a:off x="285284" y="5571841"/>
            <a:ext cx="5612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>
                <a:hlinkClick r:id="rId4"/>
              </a:rPr>
              <a:t>https://theicct.org/wp-content/uploads/2022/10/ev-cost-benefits-2035-oct22.pdf</a:t>
            </a:r>
            <a:r>
              <a:rPr lang="en-US" sz="1100" i="1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9A1200-3D20-5D94-5C68-C3592A9788B1}"/>
                  </a:ext>
                </a:extLst>
              </p14:cNvPr>
              <p14:cNvContentPartPr/>
              <p14:nvPr/>
            </p14:nvContentPartPr>
            <p14:xfrm>
              <a:off x="1291140" y="1702260"/>
              <a:ext cx="524880" cy="1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9A1200-3D20-5D94-5C68-C3592A9788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7140" y="1594260"/>
                <a:ext cx="632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DBBEA2-99C0-AD51-E826-136AEB057A44}"/>
                  </a:ext>
                </a:extLst>
              </p14:cNvPr>
              <p14:cNvContentPartPr/>
              <p14:nvPr/>
            </p14:nvContentPartPr>
            <p14:xfrm>
              <a:off x="1428660" y="2649420"/>
              <a:ext cx="444600" cy="3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DBBEA2-99C0-AD51-E826-136AEB057A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4660" y="2541420"/>
                <a:ext cx="5522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829B90-AA08-C20A-8A14-82604A85DBF2}"/>
                  </a:ext>
                </a:extLst>
              </p14:cNvPr>
              <p14:cNvContentPartPr/>
              <p14:nvPr/>
            </p14:nvContentPartPr>
            <p14:xfrm>
              <a:off x="1439460" y="3541500"/>
              <a:ext cx="410400" cy="1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829B90-AA08-C20A-8A14-82604A85DB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5460" y="3433500"/>
                <a:ext cx="5180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56B918-F784-5647-2C51-29833F01A075}"/>
                  </a:ext>
                </a:extLst>
              </p14:cNvPr>
              <p14:cNvContentPartPr/>
              <p14:nvPr/>
            </p14:nvContentPartPr>
            <p14:xfrm>
              <a:off x="1428660" y="4446900"/>
              <a:ext cx="411120" cy="2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56B918-F784-5647-2C51-29833F01A0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660" y="4338900"/>
                <a:ext cx="518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7FA23A-4856-12E3-3340-8FF5D59E9590}"/>
                  </a:ext>
                </a:extLst>
              </p14:cNvPr>
              <p14:cNvContentPartPr/>
              <p14:nvPr/>
            </p14:nvContentPartPr>
            <p14:xfrm>
              <a:off x="2673900" y="2640060"/>
              <a:ext cx="417600" cy="46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7FA23A-4856-12E3-3340-8FF5D59E95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9900" y="2532060"/>
                <a:ext cx="525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94E3B4-D9EB-BC4A-4BD2-1044BB97440D}"/>
                  </a:ext>
                </a:extLst>
              </p14:cNvPr>
              <p14:cNvContentPartPr/>
              <p14:nvPr/>
            </p14:nvContentPartPr>
            <p14:xfrm>
              <a:off x="2673900" y="1713780"/>
              <a:ext cx="491040" cy="69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94E3B4-D9EB-BC4A-4BD2-1044BB9744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19900" y="1605217"/>
                <a:ext cx="598680" cy="286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49ABAA-DFD0-8EFE-5E38-D2DAB7493932}"/>
                  </a:ext>
                </a:extLst>
              </p14:cNvPr>
              <p14:cNvContentPartPr/>
              <p14:nvPr/>
            </p14:nvContentPartPr>
            <p14:xfrm>
              <a:off x="2719980" y="3530700"/>
              <a:ext cx="45648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49ABAA-DFD0-8EFE-5E38-D2DAB74939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65937" y="3422700"/>
                <a:ext cx="564205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C903E9-4818-CE7B-31EC-4211B234A6B9}"/>
                  </a:ext>
                </a:extLst>
              </p14:cNvPr>
              <p14:cNvContentPartPr/>
              <p14:nvPr/>
            </p14:nvContentPartPr>
            <p14:xfrm>
              <a:off x="2834100" y="4415940"/>
              <a:ext cx="700920" cy="7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C903E9-4818-CE7B-31EC-4211B234A6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80100" y="4307940"/>
                <a:ext cx="808560" cy="223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8374041-05BD-0DD3-EB65-D7EA92158395}"/>
              </a:ext>
            </a:extLst>
          </p:cNvPr>
          <p:cNvSpPr txBox="1"/>
          <p:nvPr/>
        </p:nvSpPr>
        <p:spPr>
          <a:xfrm>
            <a:off x="7292340" y="1130817"/>
            <a:ext cx="4061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BEV300 refers to 300miles per charge. Generally, you should fill your EV to 90%, so that’s ~4-6 hours on highways.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Expectation: 2027-2028</a:t>
            </a:r>
            <a:r>
              <a:rPr lang="en-US" dirty="0"/>
              <a:t> for price parity for 300mile range vehicles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include 6.5k subsidy for IRA!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graph suggests that range is the most important factor for when a BEV will achieve price parity. All car weights have similar price parity expectations.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46BF44-64A0-3C39-1F3E-ACAD3C8711F4}"/>
                  </a:ext>
                </a:extLst>
              </p14:cNvPr>
              <p14:cNvContentPartPr/>
              <p14:nvPr/>
            </p14:nvContentPartPr>
            <p14:xfrm>
              <a:off x="1399815" y="1866780"/>
              <a:ext cx="2085480" cy="67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46BF44-64A0-3C39-1F3E-ACAD3C8711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45815" y="1758780"/>
                <a:ext cx="2193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ED5F8C-14B7-172C-3187-51E37D142D36}"/>
                  </a:ext>
                </a:extLst>
              </p14:cNvPr>
              <p14:cNvContentPartPr/>
              <p14:nvPr/>
            </p14:nvContentPartPr>
            <p14:xfrm>
              <a:off x="1763055" y="1684980"/>
              <a:ext cx="1018080" cy="4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ED5F8C-14B7-172C-3187-51E37D142D3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09055" y="1576980"/>
                <a:ext cx="1125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28A9BDB-77C7-54AB-D9AA-95B410D75427}"/>
                  </a:ext>
                </a:extLst>
              </p14:cNvPr>
              <p14:cNvContentPartPr/>
              <p14:nvPr/>
            </p14:nvContentPartPr>
            <p14:xfrm>
              <a:off x="1457055" y="2597940"/>
              <a:ext cx="1926720" cy="192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28A9BDB-77C7-54AB-D9AA-95B410D7542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03055" y="2489738"/>
                <a:ext cx="2034360" cy="408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601279A-44CC-FD01-DAA1-D1C278F5BC12}"/>
                  </a:ext>
                </a:extLst>
              </p14:cNvPr>
              <p14:cNvContentPartPr/>
              <p14:nvPr/>
            </p14:nvContentPartPr>
            <p14:xfrm>
              <a:off x="1409535" y="3608820"/>
              <a:ext cx="2041200" cy="92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601279A-44CC-FD01-DAA1-D1C278F5BC1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55535" y="3500820"/>
                <a:ext cx="2148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F9FBF6-5870-6894-737B-6EDA3182174F}"/>
                  </a:ext>
                </a:extLst>
              </p14:cNvPr>
              <p14:cNvContentPartPr/>
              <p14:nvPr/>
            </p14:nvContentPartPr>
            <p14:xfrm>
              <a:off x="1868175" y="3466620"/>
              <a:ext cx="970560" cy="86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F9FBF6-5870-6894-737B-6EDA318217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14175" y="3358620"/>
                <a:ext cx="10782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9B6F7A-D1D8-5F3A-73AF-FA37BFA9380E}"/>
                  </a:ext>
                </a:extLst>
              </p14:cNvPr>
              <p14:cNvContentPartPr/>
              <p14:nvPr/>
            </p14:nvContentPartPr>
            <p14:xfrm>
              <a:off x="1437975" y="4474620"/>
              <a:ext cx="2174040" cy="89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9B6F7A-D1D8-5F3A-73AF-FA37BFA9380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83975" y="4366620"/>
                <a:ext cx="22816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3DFBF0-346B-9867-8EC7-5FC9AD101961}"/>
                  </a:ext>
                </a:extLst>
              </p14:cNvPr>
              <p14:cNvContentPartPr/>
              <p14:nvPr/>
            </p14:nvContentPartPr>
            <p14:xfrm>
              <a:off x="1896255" y="4380300"/>
              <a:ext cx="1180440" cy="10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3DFBF0-346B-9867-8EC7-5FC9AD10196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42271" y="4272300"/>
                <a:ext cx="1288047" cy="3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943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80DD-297B-97FA-98FD-58E7B721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Impending storm:</a:t>
            </a:r>
            <a:br>
              <a:rPr lang="en-US"/>
            </a:br>
            <a:r>
              <a:rPr lang="en-US"/>
              <a:t>Resource extraction and refining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46C5F8-3BD8-848A-57E2-BE89DBDB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96" y="1016000"/>
            <a:ext cx="4217959" cy="5160963"/>
          </a:xfrm>
        </p:spPr>
        <p:txBody>
          <a:bodyPr>
            <a:normAutofit/>
          </a:bodyPr>
          <a:lstStyle/>
          <a:p>
            <a:r>
              <a:rPr lang="en-US" dirty="0"/>
              <a:t>EVs use around six times more minerals than conventional vehicles. These are also harder to extract and refine.</a:t>
            </a:r>
          </a:p>
          <a:p>
            <a:endParaRPr lang="en-US" dirty="0"/>
          </a:p>
          <a:p>
            <a:r>
              <a:rPr lang="en-US" dirty="0"/>
              <a:t>For mines, global average lead times from discovery to production are about 17 years</a:t>
            </a:r>
          </a:p>
          <a:p>
            <a:endParaRPr lang="en-US" dirty="0"/>
          </a:p>
          <a:p>
            <a:r>
              <a:rPr lang="en-US" dirty="0"/>
              <a:t>There are security of supply concerns for everyone except China:</a:t>
            </a:r>
          </a:p>
          <a:p>
            <a:pPr lvl="1"/>
            <a:r>
              <a:rPr lang="en-US" dirty="0"/>
              <a:t>China controls 80% of rare earth materials with new SOE</a:t>
            </a:r>
          </a:p>
          <a:p>
            <a:pPr lvl="1"/>
            <a:r>
              <a:rPr lang="en-US" dirty="0"/>
              <a:t> 50% or more of copper refining with comparable shares for other metals;</a:t>
            </a:r>
          </a:p>
          <a:p>
            <a:pPr lvl="1"/>
            <a:r>
              <a:rPr lang="en-US" dirty="0"/>
              <a:t>~70-80% or more of large format battery manufacturing capacity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5EA6-85DA-ABC5-CF6B-113395789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3"/>
          <a:stretch/>
        </p:blipFill>
        <p:spPr>
          <a:xfrm>
            <a:off x="4701122" y="81808"/>
            <a:ext cx="7186601" cy="3557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7EDA1C-A4B0-FFAA-1F91-FB37F4F59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14" y="3429000"/>
            <a:ext cx="7396786" cy="3301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EE0DFE-A39A-9C3C-D16F-919A038459ED}"/>
              </a:ext>
            </a:extLst>
          </p:cNvPr>
          <p:cNvSpPr txBox="1"/>
          <p:nvPr/>
        </p:nvSpPr>
        <p:spPr>
          <a:xfrm>
            <a:off x="8698909" y="6453106"/>
            <a:ext cx="379095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3"/>
                </a:solidFill>
              </a:rPr>
              <a:t>All figures based on world totals. From IEA: </a:t>
            </a:r>
            <a:r>
              <a:rPr lang="en-US" sz="1000" i="1">
                <a:solidFill>
                  <a:schemeClr val="accent3"/>
                </a:solidFill>
                <a:effectLst/>
                <a:latin typeface="Graphik"/>
              </a:rPr>
              <a:t>The Role of Critical Minerals in Clean Energy Transitions</a:t>
            </a:r>
          </a:p>
          <a:p>
            <a:r>
              <a:rPr lang="en-US" sz="1000" i="1">
                <a:solidFill>
                  <a:schemeClr val="accent3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26159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9354-9EED-A1A6-5D2A-610DC522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question to consider: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AF33-4405-05AB-1A0F-1DC7FDBC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USA subsidizing it’s EV’s if price parity is expected to come in 2028 anyway?</a:t>
            </a:r>
          </a:p>
          <a:p>
            <a:endParaRPr lang="en-US" dirty="0"/>
          </a:p>
          <a:p>
            <a:pPr lvl="1"/>
            <a:r>
              <a:rPr lang="en-US" dirty="0"/>
              <a:t>Keeping up with global automotive competition?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Speed up EV transition?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Managing price parity risks?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Political play?</a:t>
            </a:r>
          </a:p>
        </p:txBody>
      </p:sp>
    </p:spTree>
    <p:extLst>
      <p:ext uri="{BB962C8B-B14F-4D97-AF65-F5344CB8AC3E}">
        <p14:creationId xmlns:p14="http://schemas.microsoft.com/office/powerpoint/2010/main" val="237637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C7F-6CAC-6A2F-33B6-FC436DD5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summary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24A2-7EB1-0CE7-3F43-9EBF8D7A93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0896" y="988568"/>
            <a:ext cx="11074400" cy="5160963"/>
          </a:xfrm>
        </p:spPr>
        <p:txBody>
          <a:bodyPr/>
          <a:lstStyle/>
          <a:p>
            <a:r>
              <a:rPr lang="en-US" dirty="0"/>
              <a:t>IRA subsidy should speed up arrival of price parity to pre-2028 for 300mile range vehicles</a:t>
            </a:r>
          </a:p>
          <a:p>
            <a:endParaRPr lang="en-US" dirty="0"/>
          </a:p>
          <a:p>
            <a:r>
              <a:rPr lang="en-US" dirty="0"/>
              <a:t>300mile range requirement delays price parity by at least a year</a:t>
            </a:r>
          </a:p>
          <a:p>
            <a:endParaRPr lang="en-US" dirty="0"/>
          </a:p>
          <a:p>
            <a:r>
              <a:rPr lang="en-US" dirty="0"/>
              <a:t>Price parity could come late if resource extraction and refining problem is not solved</a:t>
            </a:r>
          </a:p>
          <a:p>
            <a:pPr lvl="1"/>
            <a:endParaRPr lang="en-US" dirty="0"/>
          </a:p>
          <a:p>
            <a:r>
              <a:rPr lang="en-US" dirty="0"/>
              <a:t>How will the public chargers rollout go?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6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9A93-202B-E1F9-B970-166FFF45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are EVs so important?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7848-5291-45C1-8528-C2AE22EE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1800" dirty="0">
                <a:latin typeface="+mn-lt"/>
                <a:cs typeface="+mn-cs"/>
              </a:rPr>
              <a:t>Passenger i</a:t>
            </a:r>
            <a:r>
              <a:rPr lang="en-US" altLang="ja-JP" sz="1800" dirty="0">
                <a:latin typeface="+mn-lt"/>
                <a:cs typeface="+mn-cs"/>
              </a:rPr>
              <a:t>nternal combustion engine (ICE) </a:t>
            </a:r>
            <a:r>
              <a:rPr lang="en-US" sz="1800" dirty="0">
                <a:latin typeface="+mn-lt"/>
                <a:cs typeface="+mn-cs"/>
              </a:rPr>
              <a:t>use almost 50% of APERC transport energy use. Most of these can be turned into EV’s. Heavy freight trucks and some rural vehicles are less likely.</a:t>
            </a:r>
          </a:p>
          <a:p>
            <a:pPr marL="285750" indent="-285750">
              <a:lnSpc>
                <a:spcPct val="90000"/>
              </a:lnSpc>
            </a:pPr>
            <a:endParaRPr lang="en-US" sz="1800" dirty="0">
              <a:latin typeface="+mn-lt"/>
              <a:cs typeface="+mn-cs"/>
            </a:endParaRPr>
          </a:p>
          <a:p>
            <a:pPr marL="285750" indent="-285750">
              <a:lnSpc>
                <a:spcPct val="90000"/>
              </a:lnSpc>
            </a:pPr>
            <a:r>
              <a:rPr lang="en-US" sz="1800" dirty="0">
                <a:latin typeface="+mn-lt"/>
                <a:cs typeface="+mn-cs"/>
              </a:rPr>
              <a:t>Generally, 3 times more efficient than ICE</a:t>
            </a:r>
          </a:p>
          <a:p>
            <a:pPr marL="285750" indent="-285750">
              <a:lnSpc>
                <a:spcPct val="90000"/>
              </a:lnSpc>
            </a:pPr>
            <a:endParaRPr lang="en-US" sz="1800" dirty="0">
              <a:latin typeface="+mn-lt"/>
              <a:cs typeface="+mn-cs"/>
            </a:endParaRPr>
          </a:p>
          <a:p>
            <a:pPr marL="285750" indent="-285750">
              <a:lnSpc>
                <a:spcPct val="90000"/>
              </a:lnSpc>
            </a:pPr>
            <a:r>
              <a:rPr lang="en-US" sz="1800" dirty="0">
                <a:latin typeface="+mn-lt"/>
                <a:cs typeface="+mn-cs"/>
              </a:rPr>
              <a:t>No oil required! This improves:</a:t>
            </a:r>
          </a:p>
          <a:p>
            <a:pPr marL="742950" lvl="2" indent="-285750"/>
            <a:r>
              <a:rPr lang="en-US" dirty="0">
                <a:latin typeface="+mn-lt"/>
                <a:cs typeface="+mn-cs"/>
              </a:rPr>
              <a:t>Energy security</a:t>
            </a:r>
          </a:p>
          <a:p>
            <a:pPr marL="742950" lvl="2" indent="-285750"/>
            <a:r>
              <a:rPr lang="en-US" dirty="0">
                <a:latin typeface="+mn-lt"/>
                <a:cs typeface="+mn-cs"/>
              </a:rPr>
              <a:t>Exhaust fumes</a:t>
            </a:r>
          </a:p>
          <a:p>
            <a:pPr marL="742950" lvl="2" indent="-285750"/>
            <a:r>
              <a:rPr lang="en-US" dirty="0">
                <a:latin typeface="+mn-lt"/>
                <a:cs typeface="+mn-cs"/>
              </a:rPr>
              <a:t>Emissions (In all cases)</a:t>
            </a:r>
          </a:p>
          <a:p>
            <a:pPr marL="742950" lvl="2" indent="-285750"/>
            <a:r>
              <a:rPr lang="en-US" dirty="0">
                <a:latin typeface="+mn-lt"/>
                <a:cs typeface="+mn-cs"/>
              </a:rPr>
              <a:t>Cost (potentially higher short-term cost)</a:t>
            </a:r>
          </a:p>
          <a:p>
            <a:pPr marL="742950" lvl="2" indent="-285750"/>
            <a:endParaRPr lang="en-US" dirty="0">
              <a:latin typeface="+mn-lt"/>
              <a:cs typeface="+mn-cs"/>
            </a:endParaRPr>
          </a:p>
          <a:p>
            <a:pPr marL="285750" indent="-285750">
              <a:lnSpc>
                <a:spcPct val="90000"/>
              </a:lnSpc>
            </a:pPr>
            <a:r>
              <a:rPr lang="en-US" sz="1800" dirty="0">
                <a:latin typeface="+mn-lt"/>
                <a:cs typeface="+mn-cs"/>
              </a:rPr>
              <a:t>Lifecycle emissions are lower in almost all cases. And are likely to continue to improve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90000"/>
              </a:lnSpc>
            </a:pPr>
            <a:endParaRPr lang="en-US" sz="1400" dirty="0"/>
          </a:p>
          <a:p>
            <a:pPr marL="285750" indent="-285750">
              <a:lnSpc>
                <a:spcPct val="90000"/>
              </a:lnSpc>
            </a:pPr>
            <a:r>
              <a:rPr lang="en-US" sz="1800" dirty="0">
                <a:latin typeface="+mn-lt"/>
                <a:cs typeface="+mn-cs"/>
              </a:rPr>
              <a:t>Compared to other technologies, they are proven and much more likely to succeed for most economies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3D884-7871-FF52-1547-4FF83FDA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F6399B-E970-48CA-821C-EAB94E252A21}" type="slidenum">
              <a:rPr lang="en-AU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1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C7F-6CAC-6A2F-33B6-FC436DD5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Southeast Asia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24A2-7EB1-0CE7-3F43-9EBF8D7A93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918" y="1016000"/>
            <a:ext cx="11074400" cy="516096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energy use compared to other regions but very fast 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Interests in developing and </a:t>
            </a:r>
            <a:r>
              <a:rPr lang="en-US" dirty="0" err="1"/>
              <a:t>subsidising</a:t>
            </a:r>
            <a:r>
              <a:rPr lang="en-US" dirty="0"/>
              <a:t> EV manufacturing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Fuel subsidy users</a:t>
            </a:r>
          </a:p>
          <a:p>
            <a:pPr marL="742950" lvl="1" indent="-285750"/>
            <a:r>
              <a:rPr lang="en-US" dirty="0"/>
              <a:t>More EV’s mean less spent on fuel subsidy</a:t>
            </a:r>
          </a:p>
          <a:p>
            <a:pPr marL="742950" lvl="1" indent="-285750"/>
            <a:endParaRPr lang="en-US" dirty="0"/>
          </a:p>
          <a:p>
            <a:r>
              <a:rPr lang="en-US" dirty="0"/>
              <a:t>High amount of 2W (about 12.5% of total energy use, compared to &lt;1% in most other economies)</a:t>
            </a:r>
          </a:p>
          <a:p>
            <a:pPr lvl="1"/>
            <a:r>
              <a:rPr lang="en-US" dirty="0"/>
              <a:t>Low cost of ownership</a:t>
            </a:r>
          </a:p>
          <a:p>
            <a:pPr lvl="1"/>
            <a:r>
              <a:rPr lang="en-US" dirty="0"/>
              <a:t>More suited to the cities and traffic</a:t>
            </a:r>
          </a:p>
          <a:p>
            <a:pPr lvl="1"/>
            <a:r>
              <a:rPr lang="en-US" dirty="0"/>
              <a:t>As income rises, probably will </a:t>
            </a:r>
            <a:r>
              <a:rPr lang="en-US" i="1" dirty="0"/>
              <a:t>slowly</a:t>
            </a:r>
            <a:r>
              <a:rPr lang="en-US" dirty="0"/>
              <a:t> shift to cars, but not fast enough that 2W should be ignored.</a:t>
            </a:r>
          </a:p>
        </p:txBody>
      </p:sp>
    </p:spTree>
    <p:extLst>
      <p:ext uri="{BB962C8B-B14F-4D97-AF65-F5344CB8AC3E}">
        <p14:creationId xmlns:p14="http://schemas.microsoft.com/office/powerpoint/2010/main" val="3886227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862360F-8A53-C563-6A55-5EE0A41BEC29}"/>
              </a:ext>
            </a:extLst>
          </p:cNvPr>
          <p:cNvPicPr>
            <a:picLocks noGrp="1" noChangeAspect="1"/>
          </p:cNvPicPr>
          <p:nvPr>
            <p:ph type="chart" sz="quarter" idx="14"/>
          </p:nvPr>
        </p:nvPicPr>
        <p:blipFill>
          <a:blip r:embed="rId2"/>
          <a:stretch>
            <a:fillRect/>
          </a:stretch>
        </p:blipFill>
        <p:spPr>
          <a:xfrm>
            <a:off x="1188720" y="843025"/>
            <a:ext cx="8838831" cy="39972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A28A9-C61C-904B-2E28-E535C06D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31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E38ED8-06EC-C024-FA08-1126B98DA1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/>
              <a:t>High expected growth in all vehicle types.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/>
              <a:t>Therefore, important to plan for increased energy use.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926855-F3FC-F0F5-D033-BD862ECA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 in SEA</a:t>
            </a:r>
          </a:p>
        </p:txBody>
      </p:sp>
    </p:spTree>
    <p:extLst>
      <p:ext uri="{BB962C8B-B14F-4D97-AF65-F5344CB8AC3E}">
        <p14:creationId xmlns:p14="http://schemas.microsoft.com/office/powerpoint/2010/main" val="1796391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C9ED-2D81-12C5-A27A-71FBFC78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2W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D587-3F64-811B-C27E-54AFBA4F545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66539" y="880734"/>
            <a:ext cx="11247438" cy="5478074"/>
          </a:xfrm>
        </p:spPr>
        <p:txBody>
          <a:bodyPr>
            <a:normAutofit/>
          </a:bodyPr>
          <a:lstStyle/>
          <a:p>
            <a:r>
              <a:rPr lang="en-US"/>
              <a:t>Batteries are the major cost </a:t>
            </a:r>
          </a:p>
          <a:p>
            <a:pPr lvl="1"/>
            <a:r>
              <a:rPr lang="en-US" b="0" i="1">
                <a:solidFill>
                  <a:srgbClr val="000000"/>
                </a:solidFill>
                <a:effectLst/>
                <a:latin typeface="Graphik"/>
              </a:rPr>
              <a:t>IEA analysis on the TCO (total cost of ownership) in India suggests that electric three-wheelers are already 70% cheaper than their gasoline-power ICE equivalents over their lifetime (IEA, forthcoming)*</a:t>
            </a:r>
          </a:p>
          <a:p>
            <a:pPr lvl="1"/>
            <a:endParaRPr lang="en-US"/>
          </a:p>
          <a:p>
            <a:r>
              <a:rPr lang="en-US"/>
              <a:t>Innovative demand incentives seen in India:</a:t>
            </a:r>
          </a:p>
          <a:p>
            <a:pPr lvl="1"/>
            <a:r>
              <a:rPr lang="en-US"/>
              <a:t>battery-as-a-service (BaaS) business model </a:t>
            </a:r>
          </a:p>
          <a:p>
            <a:pPr lvl="2"/>
            <a:r>
              <a:rPr lang="en-US"/>
              <a:t>Decreases upfront cost (important since TCO is 70% cheaper)</a:t>
            </a:r>
          </a:p>
          <a:p>
            <a:pPr lvl="1"/>
            <a:r>
              <a:rPr lang="en-US"/>
              <a:t>draft battery swapping policy</a:t>
            </a:r>
          </a:p>
          <a:p>
            <a:pPr lvl="2"/>
            <a:r>
              <a:rPr lang="en-US"/>
              <a:t>Decreases range anxiety and charging time</a:t>
            </a:r>
          </a:p>
          <a:p>
            <a:pPr marL="914400" lvl="2" indent="0">
              <a:buNone/>
            </a:pPr>
            <a:endParaRPr lang="en-US"/>
          </a:p>
          <a:p>
            <a:r>
              <a:rPr lang="en-US"/>
              <a:t>Data difficult to find!</a:t>
            </a:r>
          </a:p>
          <a:p>
            <a:endParaRPr lang="en-US"/>
          </a:p>
          <a:p>
            <a:pPr lvl="2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5E49D-FCEB-9716-D7E5-15DEC1324DF6}"/>
              </a:ext>
            </a:extLst>
          </p:cNvPr>
          <p:cNvSpPr txBox="1"/>
          <p:nvPr/>
        </p:nvSpPr>
        <p:spPr>
          <a:xfrm>
            <a:off x="5890258" y="6405174"/>
            <a:ext cx="6121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/>
              <a:t>https://www.iea.org/reports/global-ev-outlook-2023/trends-in-electric-light-duty-vehicles</a:t>
            </a:r>
          </a:p>
        </p:txBody>
      </p:sp>
    </p:spTree>
    <p:extLst>
      <p:ext uri="{BB962C8B-B14F-4D97-AF65-F5344CB8AC3E}">
        <p14:creationId xmlns:p14="http://schemas.microsoft.com/office/powerpoint/2010/main" val="287796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8BADB-610B-69AE-08D5-17B2A0D4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33</a:t>
            </a:fld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3A08E-B1DB-05D2-4383-B75E970F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Indonesian case study – an EV hub?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B74EA-6F5C-6C98-7E1F-78B92DAFBD13}"/>
              </a:ext>
            </a:extLst>
          </p:cNvPr>
          <p:cNvSpPr txBox="1"/>
          <p:nvPr/>
        </p:nvSpPr>
        <p:spPr>
          <a:xfrm>
            <a:off x="317500" y="1008497"/>
            <a:ext cx="9293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Indonesia is currently the second-largest automotive producer in the Southeast Asian region, behind only Thailand, with 900,000 passenger vehicles produced in 2021. 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They are planning (and have the ability) to become a major player in the global EV market:</a:t>
            </a:r>
          </a:p>
          <a:p>
            <a:pPr marL="742950" lvl="1" indent="-285750">
              <a:buFontTx/>
              <a:buChar char="-"/>
            </a:pPr>
            <a:r>
              <a:rPr lang="en-US"/>
              <a:t>Indonesian nickel export ban (2020):</a:t>
            </a:r>
          </a:p>
          <a:p>
            <a:pPr marL="1200150" lvl="2" indent="-285750">
              <a:buFontTx/>
              <a:buChar char="-"/>
            </a:pPr>
            <a:r>
              <a:rPr lang="en-US"/>
              <a:t>Makes battery production within the economy attractive, which is intended to stimulate an EV manufacturing industry</a:t>
            </a:r>
          </a:p>
          <a:p>
            <a:pPr marL="742950" lvl="1" indent="-285750">
              <a:buFontTx/>
              <a:buChar char="-"/>
            </a:pPr>
            <a:r>
              <a:rPr lang="en-US"/>
              <a:t>In 2022 Indonesia became the 2</a:t>
            </a:r>
            <a:r>
              <a:rPr lang="en-US" baseline="30000"/>
              <a:t>nd</a:t>
            </a:r>
            <a:r>
              <a:rPr lang="en-US"/>
              <a:t> largest producer of cobalt</a:t>
            </a:r>
          </a:p>
          <a:p>
            <a:pPr marL="742950" lvl="1" indent="-285750">
              <a:buFontTx/>
              <a:buChar char="-"/>
            </a:pPr>
            <a:r>
              <a:rPr lang="en-US"/>
              <a:t>March 2023: introduced subsidies for domestic EV production.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They are also exploring policy to encourage swappable batteries between bikes from different producers and battery-as-a-service (BaaS) business model 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Other SEA </a:t>
            </a:r>
            <a:r>
              <a:rPr lang="en-US" err="1"/>
              <a:t>economys</a:t>
            </a:r>
            <a:r>
              <a:rPr lang="en-US"/>
              <a:t> (Thailand, Vietnam, Malaysia) are also encouraging domestic production</a:t>
            </a:r>
          </a:p>
        </p:txBody>
      </p:sp>
    </p:spTree>
    <p:extLst>
      <p:ext uri="{BB962C8B-B14F-4D97-AF65-F5344CB8AC3E}">
        <p14:creationId xmlns:p14="http://schemas.microsoft.com/office/powerpoint/2010/main" val="1696238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5EE-74BD-9C6A-048E-3320DEE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Fossil fuel subsidies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51B0-D512-FDC1-4B2B-1786EAA0C86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72281" y="979043"/>
            <a:ext cx="11247438" cy="5216525"/>
          </a:xfrm>
        </p:spPr>
        <p:txBody>
          <a:bodyPr/>
          <a:lstStyle/>
          <a:p>
            <a:r>
              <a:rPr lang="en-US"/>
              <a:t>Started off to keep price stable. </a:t>
            </a:r>
          </a:p>
          <a:p>
            <a:pPr lvl="1"/>
            <a:r>
              <a:rPr lang="en-US"/>
              <a:t>Now ‘addictive’ politically</a:t>
            </a:r>
          </a:p>
          <a:p>
            <a:pPr lvl="1"/>
            <a:r>
              <a:rPr lang="en-US"/>
              <a:t>Analysis shows they now are too expensive. </a:t>
            </a:r>
          </a:p>
          <a:p>
            <a:pPr lvl="1"/>
            <a:r>
              <a:rPr lang="en-US"/>
              <a:t>Will get more expensive as growth persists</a:t>
            </a:r>
          </a:p>
          <a:p>
            <a:pPr lvl="1"/>
            <a:endParaRPr lang="en-US"/>
          </a:p>
          <a:p>
            <a:r>
              <a:rPr lang="en-US"/>
              <a:t>Fossil fuel subsidies decrease demand for EV’s.</a:t>
            </a:r>
          </a:p>
          <a:p>
            <a:endParaRPr lang="en-US"/>
          </a:p>
          <a:p>
            <a:r>
              <a:rPr lang="en-US" b="1"/>
              <a:t>Increased demand for EV’s decreases money spent on subsidies.</a:t>
            </a:r>
          </a:p>
        </p:txBody>
      </p:sp>
    </p:spTree>
    <p:extLst>
      <p:ext uri="{BB962C8B-B14F-4D97-AF65-F5344CB8AC3E}">
        <p14:creationId xmlns:p14="http://schemas.microsoft.com/office/powerpoint/2010/main" val="3790108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12F-56F2-BEF2-71A7-73495898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6CAA-5BD8-70B1-A56C-CE851E40335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31800" y="997331"/>
            <a:ext cx="11247438" cy="5216525"/>
          </a:xfrm>
        </p:spPr>
        <p:txBody>
          <a:bodyPr/>
          <a:lstStyle/>
          <a:p>
            <a:r>
              <a:rPr lang="en-US" dirty="0"/>
              <a:t>2W’s not there yet. Demand side policy and/or production subsidies required to lift sales share.</a:t>
            </a:r>
          </a:p>
          <a:p>
            <a:r>
              <a:rPr lang="en-US" dirty="0"/>
              <a:t>Big push to develop domestic EV production in most SEA countries.</a:t>
            </a:r>
          </a:p>
          <a:p>
            <a:r>
              <a:rPr lang="en-US" dirty="0"/>
              <a:t>EV’s are a good way to avoid fossil fuel subsidies.</a:t>
            </a:r>
          </a:p>
          <a:p>
            <a:endParaRPr lang="en-US" dirty="0"/>
          </a:p>
          <a:p>
            <a:r>
              <a:rPr lang="en-US" dirty="0"/>
              <a:t>In the next page we will </a:t>
            </a:r>
            <a:r>
              <a:rPr lang="en-US" dirty="0" err="1"/>
              <a:t>analyse</a:t>
            </a:r>
            <a:r>
              <a:rPr lang="en-US" dirty="0"/>
              <a:t> the trade-offs between energy affordability, security, and sustainability for SEA EV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5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666-BDED-F360-7C5A-AB29CE21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 EV policy energy trilemma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AAB2-92B2-6FA9-9D8A-72C1FEB4862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31800" y="997331"/>
            <a:ext cx="11247438" cy="5216525"/>
          </a:xfrm>
        </p:spPr>
        <p:txBody>
          <a:bodyPr/>
          <a:lstStyle/>
          <a:p>
            <a:r>
              <a:rPr lang="en-US"/>
              <a:t>Are EV’s beneficial for SEA?</a:t>
            </a:r>
          </a:p>
          <a:p>
            <a:r>
              <a:rPr lang="en-US"/>
              <a:t>What policies are effective for SEA to increase EV sales?</a:t>
            </a:r>
          </a:p>
          <a:p>
            <a:pPr lvl="1"/>
            <a:r>
              <a:rPr lang="en-US"/>
              <a:t>How do they measure in terms of the trilemma (Security, Affordability, Environment)?</a:t>
            </a:r>
          </a:p>
          <a:p>
            <a:pPr lvl="1"/>
            <a:r>
              <a:rPr lang="en-US"/>
              <a:t>What are some potential downsides or risks?</a:t>
            </a:r>
          </a:p>
          <a:p>
            <a:r>
              <a:rPr lang="en-US"/>
              <a:t>What are some alternatives?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7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B958-777C-77DF-1AAE-1590B2E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 summarized: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A076-CC89-34BA-87F8-8B034FA6EB5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31800" y="1006475"/>
            <a:ext cx="11247438" cy="5216525"/>
          </a:xfrm>
        </p:spPr>
        <p:txBody>
          <a:bodyPr>
            <a:normAutofit/>
          </a:bodyPr>
          <a:lstStyle/>
          <a:p>
            <a:r>
              <a:rPr lang="en-US" dirty="0"/>
              <a:t>EV’s are a great opportunity and can have positive impacts on all aspects of the energy trilemma</a:t>
            </a:r>
          </a:p>
          <a:p>
            <a:r>
              <a:rPr lang="en-US" dirty="0"/>
              <a:t>However, they do have some issues:</a:t>
            </a:r>
          </a:p>
          <a:p>
            <a:pPr lvl="1"/>
            <a:r>
              <a:rPr lang="en-US" dirty="0"/>
              <a:t>Resource extraction / refining</a:t>
            </a:r>
          </a:p>
          <a:p>
            <a:pPr lvl="1"/>
            <a:r>
              <a:rPr lang="en-US" dirty="0"/>
              <a:t>Non-China production ramp-up required to improve security</a:t>
            </a:r>
          </a:p>
          <a:p>
            <a:pPr lvl="1"/>
            <a:r>
              <a:rPr lang="en-US" dirty="0"/>
              <a:t>Charging investments required</a:t>
            </a:r>
          </a:p>
          <a:p>
            <a:pPr lvl="1"/>
            <a:r>
              <a:rPr lang="en-US" dirty="0"/>
              <a:t>Price parity is still a few years away… and what happens if cost of raw materials increases?</a:t>
            </a:r>
          </a:p>
          <a:p>
            <a:endParaRPr lang="en-US" dirty="0"/>
          </a:p>
          <a:p>
            <a:r>
              <a:rPr lang="en-US" dirty="0"/>
              <a:t>China is already on the ‘road’ to success</a:t>
            </a:r>
          </a:p>
          <a:p>
            <a:r>
              <a:rPr lang="en-US" dirty="0"/>
              <a:t>USA has now made their investments, now we need to see if it is enough</a:t>
            </a:r>
          </a:p>
          <a:p>
            <a:r>
              <a:rPr lang="en-US" dirty="0"/>
              <a:t>SEA are showing a lot of interest in production. They have a lot to gain from improving vehicle efficiency and avoiding fuel subsidies. Keep an eye out for investments and new policies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09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B514A-410C-4324-A2F3-B2B692C8B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834E74-F7BD-43AD-AF78-FE0340D2B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Finbar Maunsell</a:t>
            </a:r>
          </a:p>
          <a:p>
            <a:r>
              <a:rPr lang="en-US" dirty="0">
                <a:hlinkClick r:id="rId2"/>
              </a:rPr>
              <a:t>finbar.maunsell@aperc.or.jp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F0C6-ADB7-86BD-B2D9-4A6F7621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0" y="-115192"/>
            <a:ext cx="9963951" cy="567953"/>
          </a:xfrm>
        </p:spPr>
        <p:txBody>
          <a:bodyPr>
            <a:normAutofit/>
          </a:bodyPr>
          <a:lstStyle/>
          <a:p>
            <a:r>
              <a:rPr lang="en-US" dirty="0"/>
              <a:t>An in-depth look at the IEA’s lifecycle emissions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157C4-14FA-7370-2377-5264CCAC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4</a:t>
            </a:fld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ED985-B98F-47B7-B981-AB5BD131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2761"/>
            <a:ext cx="8780015" cy="5360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D413B-16CD-EC77-68CF-67F4D9499F63}"/>
              </a:ext>
            </a:extLst>
          </p:cNvPr>
          <p:cNvSpPr txBox="1"/>
          <p:nvPr/>
        </p:nvSpPr>
        <p:spPr>
          <a:xfrm>
            <a:off x="8639082" y="452761"/>
            <a:ext cx="342295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The “High-GHG minerals” case assumes double the GHG emission intensity for battery minerals (70 kgCO2-eq/kWh compared to 35 kgCO2-eq/kWh in the base case; other assumptions are the same).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This is the most complex part in this graph because they showed it in kgCO2-eq/kWh.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Still, it’s effect is inconsequential.</a:t>
            </a:r>
          </a:p>
          <a:p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The values are for a vehicle manufactured from today’s manufacturing lines.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Perhaps it would be useful to see a range for the emissions intensity of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Electricity carbon intensity is based on the IEA Sustainable development scenario for the vehicle’s lifetime (200,000 km lifetime mileage)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The ranges shown for BEV represent cases for charging with a static low-carbon (50 gCO2-eq/kWh) and high-carbon electricity mix (800 gCO2-eq/kWh).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Avg carbon intensity in the world is 450, and the highest in APEC is 685 (Hong Kong)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Note that this is for ‘mid sized’ vehicles. How would you expect a large SUV’s emissions to change by drive type?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A33B0-F51A-E30E-5FDE-01DAC6AC7086}"/>
              </a:ext>
            </a:extLst>
          </p:cNvPr>
          <p:cNvSpPr txBox="1"/>
          <p:nvPr/>
        </p:nvSpPr>
        <p:spPr>
          <a:xfrm>
            <a:off x="1529179" y="609123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3"/>
                </a:solidFill>
              </a:rPr>
              <a:t>Sources</a:t>
            </a:r>
          </a:p>
          <a:p>
            <a:r>
              <a:rPr lang="en-US" sz="1200" i="1" dirty="0">
                <a:solidFill>
                  <a:schemeClr val="accent3"/>
                </a:solidFill>
              </a:rPr>
              <a:t>IEA analysis based on IEA (2020c); Kelly et al. (2020); Argonne National Laboratory (2020)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https://www.iea.org/data-and-statistics/charts/comparative-life-cycle-greenhouse-gas-emissions-of-a-mid-size-bev-and-ice-vehicle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0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52DE-3557-CDAF-F3D2-05506216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7988"/>
            <a:ext cx="11328400" cy="737779"/>
          </a:xfrm>
        </p:spPr>
        <p:txBody>
          <a:bodyPr/>
          <a:lstStyle/>
          <a:p>
            <a:r>
              <a:rPr lang="en-US" b="1"/>
              <a:t>Electric Vehicles introduction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4F619CF-53D2-6EA1-F9F5-7F2954D3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0" y="700481"/>
            <a:ext cx="6151119" cy="306592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7DE0DD3-B0C2-3006-A26B-C62FCACE3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0" y="3521467"/>
            <a:ext cx="6021299" cy="2901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CA8D7C-07B8-1E0A-E7D8-3303C2F2C54A}"/>
              </a:ext>
            </a:extLst>
          </p:cNvPr>
          <p:cNvSpPr txBox="1"/>
          <p:nvPr/>
        </p:nvSpPr>
        <p:spPr>
          <a:xfrm>
            <a:off x="6750300" y="2030379"/>
            <a:ext cx="45925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These are our forecasts for passenger EV stocks and their resulting effects on energy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See how slowly BEV energy use changes compared to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Other types of EV vehicles are expected to be used for niche cases (e.g. hybrids for rural households). But they were insignificant in our forecasts.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2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B79843-BD4F-D00E-6D16-09C59B1F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7" y="1114928"/>
            <a:ext cx="10687050" cy="407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EFF0AD-9A95-F568-AD89-0D90F485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Vehicle sales shares for EV’s vs ICE’s in light vehicles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BD134-CB1D-51B9-A6F9-B64DB65FF226}"/>
              </a:ext>
            </a:extLst>
          </p:cNvPr>
          <p:cNvSpPr txBox="1"/>
          <p:nvPr/>
        </p:nvSpPr>
        <p:spPr>
          <a:xfrm>
            <a:off x="484124" y="5281407"/>
            <a:ext cx="1122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observe the relationship between sales share (dashed) and stocks (solid)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vehicle sales share was an assumed, and not estimated in the 8</a:t>
            </a:r>
            <a:r>
              <a:rPr lang="en-US" baseline="30000" dirty="0"/>
              <a:t>th</a:t>
            </a:r>
            <a:r>
              <a:rPr lang="en-US" dirty="0"/>
              <a:t> Edition Outlook. Therefore, it is important to consider carefully.</a:t>
            </a:r>
          </a:p>
        </p:txBody>
      </p:sp>
    </p:spTree>
    <p:extLst>
      <p:ext uri="{BB962C8B-B14F-4D97-AF65-F5344CB8AC3E}">
        <p14:creationId xmlns:p14="http://schemas.microsoft.com/office/powerpoint/2010/main" val="30182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85CC-998F-1C9A-2492-F003E78F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08" y="144858"/>
            <a:ext cx="12315499" cy="528125"/>
          </a:xfrm>
        </p:spPr>
        <p:txBody>
          <a:bodyPr>
            <a:normAutofit/>
          </a:bodyPr>
          <a:lstStyle/>
          <a:p>
            <a:r>
              <a:rPr lang="en-US" b="1"/>
              <a:t>Understanding the effect of EV uptake on changes in energy 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B4499-688F-07AF-A453-6FAED392B7B9}"/>
              </a:ext>
            </a:extLst>
          </p:cNvPr>
          <p:cNvSpPr txBox="1"/>
          <p:nvPr/>
        </p:nvSpPr>
        <p:spPr>
          <a:xfrm>
            <a:off x="94440" y="1050877"/>
            <a:ext cx="388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Graphs show drivers of changes in energy use*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Passenger_km</a:t>
            </a:r>
            <a:r>
              <a:rPr lang="en-US"/>
              <a:t> = km travelled * occupancy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Vehicle type = </a:t>
            </a:r>
            <a:r>
              <a:rPr lang="en-US" sz="1800"/>
              <a:t>different modes of transport (e.g. shifting to rail, bus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Engine type = effect of changing ICE to EV’s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Engine type efficiency = inherent effect of improvements to engine efficiency (after considering effect of changing engine type)</a:t>
            </a:r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ECF6FC0-1625-F03C-62BB-3F80CD83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32" y="1673371"/>
            <a:ext cx="7202659" cy="351125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1604F8E-6310-D5A6-1358-4D100ECEB0B3}"/>
              </a:ext>
            </a:extLst>
          </p:cNvPr>
          <p:cNvSpPr/>
          <p:nvPr/>
        </p:nvSpPr>
        <p:spPr>
          <a:xfrm>
            <a:off x="7464490" y="3247053"/>
            <a:ext cx="1474237" cy="1091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10AC6-E49E-67B7-A053-B774518D1F0D}"/>
              </a:ext>
            </a:extLst>
          </p:cNvPr>
          <p:cNvSpPr txBox="1"/>
          <p:nvPr/>
        </p:nvSpPr>
        <p:spPr>
          <a:xfrm>
            <a:off x="8470392" y="6111980"/>
            <a:ext cx="372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This slide uses the hierarchical LMDI method. I have provided a hidden slide in this file in case you want to find out more.</a:t>
            </a:r>
          </a:p>
        </p:txBody>
      </p:sp>
    </p:spTree>
    <p:extLst>
      <p:ext uri="{BB962C8B-B14F-4D97-AF65-F5344CB8AC3E}">
        <p14:creationId xmlns:p14="http://schemas.microsoft.com/office/powerpoint/2010/main" val="175652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A4EF-2CA7-ED4D-B855-50B1E8F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LMDI method used in previous slide: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53E6-A3CA-BDAE-0345-D2DFCF0E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err="1"/>
              <a:t>Divisia</a:t>
            </a:r>
            <a:r>
              <a:rPr lang="en-US" sz="2000" i="1" dirty="0"/>
              <a:t> decomposition </a:t>
            </a:r>
            <a:r>
              <a:rPr lang="en-US" sz="2000" i="1" dirty="0" err="1"/>
              <a:t>methodolody</a:t>
            </a:r>
            <a:r>
              <a:rPr lang="en-US" sz="2000" i="1" dirty="0"/>
              <a:t>: </a:t>
            </a:r>
            <a:r>
              <a:rPr lang="en-US" sz="2000" i="1" dirty="0">
                <a:hlinkClick r:id="rId2"/>
              </a:rPr>
              <a:t>https://bit.ly/3N8ytIJ</a:t>
            </a:r>
            <a:endParaRPr lang="en-US" sz="2000" i="1" dirty="0"/>
          </a:p>
          <a:p>
            <a:r>
              <a:rPr lang="en-US" sz="2000" i="1" dirty="0"/>
              <a:t>Spreadsheets to produce simplified </a:t>
            </a:r>
            <a:r>
              <a:rPr lang="en-US" sz="2000" i="1" dirty="0" err="1"/>
              <a:t>Divisia</a:t>
            </a:r>
            <a:r>
              <a:rPr lang="en-US" sz="2000" i="1" dirty="0"/>
              <a:t> analysis: </a:t>
            </a:r>
          </a:p>
          <a:p>
            <a:pPr lvl="1"/>
            <a:r>
              <a:rPr lang="en-US" i="1" dirty="0"/>
              <a:t>Freight </a:t>
            </a:r>
            <a:r>
              <a:rPr lang="en-US" i="1" dirty="0">
                <a:hlinkClick r:id="rId3"/>
              </a:rPr>
              <a:t>https://bit.ly/3w3BLr2</a:t>
            </a:r>
            <a:endParaRPr lang="en-US" i="1" dirty="0"/>
          </a:p>
          <a:p>
            <a:pPr lvl="1"/>
            <a:r>
              <a:rPr lang="en-US" i="1" dirty="0"/>
              <a:t>Passenger: </a:t>
            </a:r>
            <a:r>
              <a:rPr lang="en-US" i="1" dirty="0">
                <a:hlinkClick r:id="rId4"/>
              </a:rPr>
              <a:t>https://bit.ly/3L0sAfj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i="1" dirty="0" err="1"/>
              <a:t>Github</a:t>
            </a:r>
            <a:r>
              <a:rPr lang="en-US" i="1" dirty="0"/>
              <a:t> repo I created that you can use to do the same analysis using different variants of the method (e.g. hierarchical method which allows you to decompose into more than 3 effects): </a:t>
            </a:r>
            <a:r>
              <a:rPr lang="en-US" i="1" dirty="0">
                <a:hlinkClick r:id="rId5"/>
              </a:rPr>
              <a:t>https://github.com/asia-pacific-energy-research-centre/PyLMDI</a:t>
            </a:r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/>
              <a:t>This method is very useful but quite challenging to understand. I am very happy to help anyone with understanding it if they have questions.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7CB6-EAEB-4FB6-9751-14DE1501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5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2D7A-E218-3FEF-DD8E-A5962EA5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LMDI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AE64A-4E3D-73D9-3764-F15CBD47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94E65E-5769-7DBB-4C50-F413573326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2755"/>
              </p:ext>
            </p:extLst>
          </p:nvPr>
        </p:nvGraphicFramePr>
        <p:xfrm>
          <a:off x="383032" y="996696"/>
          <a:ext cx="11248136" cy="511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01856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- Kyoto 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blue" id="{E209FE9F-F4B0-4F83-A9ED-1E5FD9DE4396}" vid="{28F9939D-F180-4220-ACF8-9EB8596F8FD9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EBBF21BB27745A2DDA4298EE0EAD0" ma:contentTypeVersion="14" ma:contentTypeDescription="Create a new document." ma:contentTypeScope="" ma:versionID="70f7911bc6d2fce01d95fb96ff139858">
  <xsd:schema xmlns:xsd="http://www.w3.org/2001/XMLSchema" xmlns:xs="http://www.w3.org/2001/XMLSchema" xmlns:p="http://schemas.microsoft.com/office/2006/metadata/properties" xmlns:ns2="229853a5-41d1-4e80-9ba6-933fc2989dd1" xmlns:ns3="a5148264-cdf3-484d-9500-79b90e4d05ee" targetNamespace="http://schemas.microsoft.com/office/2006/metadata/properties" ma:root="true" ma:fieldsID="36749eb751a59b8bd846fac29c745af6" ns2:_="" ns3:_="">
    <xsd:import namespace="229853a5-41d1-4e80-9ba6-933fc2989dd1"/>
    <xsd:import namespace="a5148264-cdf3-484d-9500-79b90e4d05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853a5-41d1-4e80-9ba6-933fc2989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9187c13-ff0b-40b9-aedf-f4c5774af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48264-cdf3-484d-9500-79b90e4d05e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91ac339-b0c3-403e-9c41-fa1823592b55}" ma:internalName="TaxCatchAll" ma:showField="CatchAllData" ma:web="a5148264-cdf3-484d-9500-79b90e4d05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9853a5-41d1-4e80-9ba6-933fc2989dd1">
      <Terms xmlns="http://schemas.microsoft.com/office/infopath/2007/PartnerControls"/>
    </lcf76f155ced4ddcb4097134ff3c332f>
    <TaxCatchAll xmlns="a5148264-cdf3-484d-9500-79b90e4d05ee" xsi:nil="true"/>
  </documentManagement>
</p:properties>
</file>

<file path=customXml/itemProps1.xml><?xml version="1.0" encoding="utf-8"?>
<ds:datastoreItem xmlns:ds="http://schemas.openxmlformats.org/officeDocument/2006/customXml" ds:itemID="{3E35BA15-FE26-478D-A8AD-B2C926234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853a5-41d1-4e80-9ba6-933fc2989dd1"/>
    <ds:schemaRef ds:uri="a5148264-cdf3-484d-9500-79b90e4d05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D68EE-E693-42F3-9F4A-21D1F614A3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A45456-4487-4D19-9421-A4B6258AFBA9}">
  <ds:schemaRefs>
    <ds:schemaRef ds:uri="http://purl.org/dc/terms/"/>
    <ds:schemaRef ds:uri="http://www.w3.org/XML/1998/namespace"/>
    <ds:schemaRef ds:uri="http://purl.org/dc/elements/1.1/"/>
    <ds:schemaRef ds:uri="229853a5-41d1-4e80-9ba6-933fc2989dd1"/>
    <ds:schemaRef ds:uri="http://schemas.microsoft.com/office/2006/metadata/properties"/>
    <ds:schemaRef ds:uri="http://schemas.openxmlformats.org/package/2006/metadata/core-properties"/>
    <ds:schemaRef ds:uri="http://purl.org/dc/dcmitype/"/>
    <ds:schemaRef ds:uri="a5148264-cdf3-484d-9500-79b90e4d05ee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- Kyoto course</Template>
  <TotalTime>28</TotalTime>
  <Words>3048</Words>
  <Application>Microsoft Office PowerPoint</Application>
  <PresentationFormat>Widescreen</PresentationFormat>
  <Paragraphs>369</Paragraphs>
  <Slides>38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adobe-caslon-pro</vt:lpstr>
      <vt:lpstr>Arial</vt:lpstr>
      <vt:lpstr>Calibri</vt:lpstr>
      <vt:lpstr>DWTheAntiquaB</vt:lpstr>
      <vt:lpstr>Graphik</vt:lpstr>
      <vt:lpstr>Segoe UI</vt:lpstr>
      <vt:lpstr>Wingdings</vt:lpstr>
      <vt:lpstr>Presentation template - Kyoto course</vt:lpstr>
      <vt:lpstr>2_Office Theme</vt:lpstr>
      <vt:lpstr>Contents of this lecture</vt:lpstr>
      <vt:lpstr>Why is transport important?</vt:lpstr>
      <vt:lpstr>Why are EVs so important? </vt:lpstr>
      <vt:lpstr>An in-depth look at the IEA’s lifecycle emissions analysis</vt:lpstr>
      <vt:lpstr>Electric Vehicles introduction</vt:lpstr>
      <vt:lpstr>Vehicle sales shares for EV’s vs ICE’s in light vehicles</vt:lpstr>
      <vt:lpstr>Understanding the effect of EV uptake on changes in energy use</vt:lpstr>
      <vt:lpstr>The LMDI method used in previous slide:</vt:lpstr>
      <vt:lpstr>LMDI examples</vt:lpstr>
      <vt:lpstr>LMDI examples</vt:lpstr>
      <vt:lpstr>LMDI examples</vt:lpstr>
      <vt:lpstr>What could go wrong with EV’s?</vt:lpstr>
      <vt:lpstr>A short term alternative: ICE efficiency improvements</vt:lpstr>
      <vt:lpstr>Biofuels</vt:lpstr>
      <vt:lpstr>Hydrogen</vt:lpstr>
      <vt:lpstr>Any questions? We will now look at case studies from China, USA and SEA </vt:lpstr>
      <vt:lpstr>Energy trilemma framework</vt:lpstr>
      <vt:lpstr>China – setting the scene</vt:lpstr>
      <vt:lpstr>China’s EVs push</vt:lpstr>
      <vt:lpstr>China EVs - public charging:</vt:lpstr>
      <vt:lpstr>China EVs subsidies dropped, is this price parity?</vt:lpstr>
      <vt:lpstr>USA EV’s – an overview</vt:lpstr>
      <vt:lpstr>Inflation Reduction Act (IRA) and the Bipartisan Infrastructure Law (BIL) </vt:lpstr>
      <vt:lpstr>USA EVs – will the sales share of EVs increase?</vt:lpstr>
      <vt:lpstr>PowerPoint Presentation</vt:lpstr>
      <vt:lpstr>Price parity expectations </vt:lpstr>
      <vt:lpstr>Impending storm: Resource extraction and refining</vt:lpstr>
      <vt:lpstr>An interesting question to consider:</vt:lpstr>
      <vt:lpstr>US summary and concerns</vt:lpstr>
      <vt:lpstr>Southeast Asia</vt:lpstr>
      <vt:lpstr>Growth in SEA</vt:lpstr>
      <vt:lpstr>2W progress</vt:lpstr>
      <vt:lpstr>Indonesian case study – an EV hub?</vt:lpstr>
      <vt:lpstr>Fossil fuel subsidies</vt:lpstr>
      <vt:lpstr>SEA summary </vt:lpstr>
      <vt:lpstr>SEA EV policy energy trilemma analysis</vt:lpstr>
      <vt:lpstr>This lecture summarized: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</dc:title>
  <dc:creator>Finbar MAUNSELL</dc:creator>
  <cp:lastModifiedBy>Finbar MAUNSELL</cp:lastModifiedBy>
  <cp:revision>4</cp:revision>
  <cp:lastPrinted>2023-05-11T07:14:28Z</cp:lastPrinted>
  <dcterms:created xsi:type="dcterms:W3CDTF">2022-04-15T08:53:06Z</dcterms:created>
  <dcterms:modified xsi:type="dcterms:W3CDTF">2023-08-01T11:36:50Z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0x010100F18EBBF21BB27745A2DDA4298EE0EAD0</vt:lpwstr>
  </property>
  <property fmtid="{D5CDD505-2E9C-101B-9397-08002B2CF9AE}" pid="3" name="MediaServiceImageTags">
    <vt:lpwstr/>
  </property>
</Properties>
</file>