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247_E01550A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0" r:id="rId3"/>
    <p:sldId id="588" r:id="rId4"/>
    <p:sldId id="591" r:id="rId5"/>
    <p:sldId id="583" r:id="rId6"/>
    <p:sldId id="590" r:id="rId7"/>
    <p:sldId id="5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F58BA-7025-745F-61A8-64B5E1F1A1D2}" name="Finbar MAUNSELL" initials="FM" userId="S::finbar.maunsell@aperc.or.jp::8826923f-3184-43b7-a36b-2a6b79ce973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247_E01550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2F5471-0D30-47B7-A929-F07D2014D760}" authorId="{B67F58BA-7025-745F-61A8-64B5E1F1A1D2}" created="2023-07-31T03:39:06.5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59493284" sldId="583"/>
      <ac:spMk id="18" creationId="{B13044B3-B612-82ED-1BF5-706DD586E65C}"/>
      <ac:txMk cp="74" len="68">
        <ac:context len="143" hash="3140613271"/>
      </ac:txMk>
    </ac:txMkLst>
    <p188:pos x="5476423" y="267798"/>
    <p188:txBody>
      <a:bodyPr/>
      <a:lstStyle/>
      <a:p>
        <a:r>
          <a:rPr lang="en-US"/>
          <a:t>Energy Efficiency Improvement scenario (EEI): With rapid technical achievements in energy efficiency, achieving 50% by 2030 and 95% by 2040 compared to the 2050 target
Electrification Of End-use scenario (EOE): Slow energy efficiency technologies and stronger electrification drive  </a:t>
        </a:r>
      </a:p>
    </p188:txBody>
  </p188:cm>
  <p188:cm id="{DB895268-28D1-4153-8E29-6EBABCB90901}" authorId="{B67F58BA-7025-745F-61A8-64B5E1F1A1D2}" created="2023-07-31T03:42:16.5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9493284" sldId="583"/>
      <ac:grpSpMk id="3" creationId="{BD446B12-36AD-6DA3-E1CE-A85750D55CFC}"/>
    </ac:deMkLst>
    <p188:replyLst>
      <p188:reply id="{07DC0028-4264-42B4-9A43-C55FA90FE1FB}" authorId="{B67F58BA-7025-745F-61A8-64B5E1F1A1D2}" created="2023-07-31T03:43:09.892">
        <p188:txBody>
          <a:bodyPr/>
          <a:lstStyle/>
          <a:p>
            <a:r>
              <a:rPr lang="en-US"/>
              <a:t>Its a bit hard to know the sales share without these but will probably just tryto match the total evs against it</a:t>
            </a:r>
          </a:p>
        </p188:txBody>
      </p188:reply>
    </p188:replyLst>
    <p188:txBody>
      <a:bodyPr/>
      <a:lstStyle/>
      <a:p>
        <a:r>
          <a:rPr lang="en-US"/>
          <a:t>EEI (orange) and EOE (green) areas show the addition of new evs as a result of those policies (where EOE is assumed to be adopted IFF EEI is also adopted)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D2CA-8FD5-049F-5D22-0EA81C89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A26B0-935D-F28D-AAAA-5BC2B8BEC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0A0E-47F1-19E9-A8BC-D0690E44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85E0-2066-A358-8DCA-3CC64E01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A93A6-31EE-2321-2C8A-A87B777F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5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0569-53FD-7AE5-2DA2-9F242B61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3A54A-2DA5-A3B4-76F8-CD3DAC71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303B-6ECB-F45A-97B1-37AC64DF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1D341-175B-6B1E-AC4B-00FAB805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E6D3-E3B1-6705-DBCD-B6520602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3EE37-61DE-4C5D-FE31-866947312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E8A38-D640-39DA-CA30-5E4C2A06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3248-4B94-614D-BF49-9405865C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3BC0-4AE3-B103-02A6-9E0500E6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7F8E7-CB5A-CDE6-A73C-C6760847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34E7-2A1D-0B72-B4BD-CDE778C7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BADE-286E-E083-7F1C-FBC1A33E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1A72-2D89-7916-FE1F-5C4CD770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6768-BCCC-583D-1E8A-19DB72DC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6E5A-6EFB-1E47-709F-BBFC6593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2D89-9DBB-7502-955E-D1DE2C7D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D8FC3-FCC5-41B8-8956-F3A7987A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ED79-8D81-5192-A92A-A1EED06E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D04F-F685-920C-3CE4-E44472D2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5DD3-EE82-6049-D395-5ADDF1AA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F349-B6DD-FA2E-CDD3-5A266CF5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7567-C91C-DF44-57F0-BE045DEB8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0681-FA45-C900-2718-D0683020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7FDA-0A7C-9B88-1BC6-0D2CF45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6F7DE-7DA4-D1A0-C5C0-B2B6B5B1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C6AF0-5FF2-AF7B-334A-C02BC0A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EFA6-B30A-C5EF-32CA-B5D5B4CB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A506-8544-9E2A-C21F-F9803AED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755C8-9FB8-8E35-F0D0-976B716E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3B75B-A4C4-9780-D082-AD229AEEA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A4E02-A4A8-C28E-0EFD-485638A17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28F34-05F4-A47F-944B-21B5B796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6B8CB-1042-74D5-9F42-6BFBC7CD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870BB-4B68-6021-574C-F6700D88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7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E873-1606-6A2B-C90D-668D0BDE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3846A-970F-76CF-7A66-61887C93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B5946-F666-B683-6D4B-C962C3EA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92983-416C-00F7-D6F9-0AD83F5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336F2-4DFE-D18B-7F2C-9B450267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4A0D2-1A74-00CA-0167-B54C7ED8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AF5B5-868D-476B-BCAA-6610EA23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BBB-50F8-FE44-265B-51564C22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944E-FBEA-9CA5-07DD-A23E44FB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FD125-88D1-03E1-CABE-87CC3294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45B2-5D3A-76AD-9B51-7F83E22D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3C15F-DE22-1439-67AB-65C8CD33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1A7F-E268-2BD5-E1A4-4F9CD31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E656-31BE-2500-5DC8-8CC7CACB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8C296-A829-01DF-1341-F95E3F7E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20543-76D1-6D83-0F26-EA8BF427C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5F82-9CC0-BDF4-0FCB-1276E8C8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1DDCA-D594-C661-F324-63B82D18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F97B-67F6-2AE4-E770-D14406EE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14290-F5E7-5EF6-4686-6095A8B1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2C0F7-C176-EE9F-BA6E-356208EC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B65A-C3CF-806C-9DE1-84318C3B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57AE-68E4-05C3-5540-2C27CAD8B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23E1-9AF1-D2EF-CEB1-CF111BD3E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247_E01550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CC50B2-FD38-CEFF-09DA-27E5320A3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28551"/>
              </p:ext>
            </p:extLst>
          </p:nvPr>
        </p:nvGraphicFramePr>
        <p:xfrm>
          <a:off x="2032000" y="719666"/>
          <a:ext cx="8127999" cy="348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06658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51846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354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Transport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b="1" kern="1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Decrease of diesel consumption and increase of EVs and HVs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b="1" kern="10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en-US" sz="1100" b="1" kern="1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% sale of eco-friendly vehicles* in entire vehicles for new passenger by 2030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Arial" panose="020B0604020202020204" pitchFamily="34" charset="0"/>
                        </a:rPr>
                        <a:t>* EVs, HVs, and Hybrid vehicles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b="1" kern="10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en-US" sz="11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n-GB" sz="11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sale </a:t>
                      </a:r>
                      <a:r>
                        <a:rPr lang="en-US" sz="11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GB" sz="11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eco-friendly vehicles in entire vehicles</a:t>
                      </a:r>
                      <a:r>
                        <a:rPr lang="en-US" sz="11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 new passenger by 20</a:t>
                      </a:r>
                      <a:r>
                        <a:rPr lang="en-GB" sz="11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1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b="1" kern="1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Scaling up deployment of various mobilities such as EVs, HVs, and LNG-fueled ships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b="1" kern="1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83% sale of eco-friendly vehicles in entire vehicles for new passenger by 2030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b="1" kern="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en-US" sz="1100" b="1" kern="1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% sale of eco-friendly vehicles in entire vehicles for new passenger by 2050  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0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8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8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6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71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Energy Efficiency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2</a:t>
            </a:fld>
            <a:endParaRPr lang="en-AU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DD791424-C828-A97B-8C6F-F01E1710A562}"/>
              </a:ext>
            </a:extLst>
          </p:cNvPr>
          <p:cNvSpPr txBox="1">
            <a:spLocks/>
          </p:cNvSpPr>
          <p:nvPr/>
        </p:nvSpPr>
        <p:spPr>
          <a:xfrm>
            <a:off x="1346451" y="1065229"/>
            <a:ext cx="4655823" cy="390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tx1"/>
                </a:solidFill>
              </a:rPr>
              <a:t>&lt; </a:t>
            </a:r>
            <a:r>
              <a:rPr lang="en-US" sz="16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Energy intensity target for 2027 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Text Placeholder 101">
            <a:extLst>
              <a:ext uri="{FF2B5EF4-FFF2-40B4-BE49-F238E27FC236}">
                <a16:creationId xmlns:a16="http://schemas.microsoft.com/office/drawing/2014/main" id="{B7962DF7-B6EB-9052-E56A-061284DDAFCC}"/>
              </a:ext>
            </a:extLst>
          </p:cNvPr>
          <p:cNvSpPr txBox="1">
            <a:spLocks/>
          </p:cNvSpPr>
          <p:nvPr/>
        </p:nvSpPr>
        <p:spPr>
          <a:xfrm>
            <a:off x="1885864" y="6127750"/>
            <a:ext cx="4469216" cy="22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Source: </a:t>
            </a:r>
            <a:r>
              <a:rPr lang="en-US" sz="1100" i="0" dirty="0">
                <a:solidFill>
                  <a:srgbClr val="000000"/>
                </a:solidFill>
                <a:effectLst/>
              </a:rPr>
              <a:t>Comprehensive Policy for Energy Demand Efficiency (2022)</a:t>
            </a:r>
            <a:endParaRPr lang="en-US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7DA318-90FE-A544-4B9A-D0198C7DD932}"/>
              </a:ext>
            </a:extLst>
          </p:cNvPr>
          <p:cNvGrpSpPr/>
          <p:nvPr/>
        </p:nvGrpSpPr>
        <p:grpSpPr>
          <a:xfrm>
            <a:off x="463422" y="1531737"/>
            <a:ext cx="6037962" cy="4487694"/>
            <a:chOff x="463422" y="1531737"/>
            <a:chExt cx="6037962" cy="4487694"/>
          </a:xfrm>
        </p:grpSpPr>
        <p:pic>
          <p:nvPicPr>
            <p:cNvPr id="11" name="Picture 10" descr="A screenshot of a graph">
              <a:extLst>
                <a:ext uri="{FF2B5EF4-FFF2-40B4-BE49-F238E27FC236}">
                  <a16:creationId xmlns:a16="http://schemas.microsoft.com/office/drawing/2014/main" id="{84C22EEF-9C2C-F6A5-26F8-A5CCB921F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22" y="1531737"/>
              <a:ext cx="6037962" cy="4091823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5B420D-7105-79E7-EE70-8729C85538F0}"/>
                </a:ext>
              </a:extLst>
            </p:cNvPr>
            <p:cNvGrpSpPr/>
            <p:nvPr/>
          </p:nvGrpSpPr>
          <p:grpSpPr>
            <a:xfrm>
              <a:off x="676656" y="5736336"/>
              <a:ext cx="4922520" cy="283095"/>
              <a:chOff x="676656" y="5736336"/>
              <a:chExt cx="4922520" cy="28309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A92FE4-BF7F-D290-9541-51633CA3C340}"/>
                  </a:ext>
                </a:extLst>
              </p:cNvPr>
              <p:cNvSpPr/>
              <p:nvPr/>
            </p:nvSpPr>
            <p:spPr>
              <a:xfrm>
                <a:off x="676656" y="5797296"/>
                <a:ext cx="246888" cy="15544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8D058F-C366-B25E-0867-2E00E32DBB90}"/>
                  </a:ext>
                </a:extLst>
              </p:cNvPr>
              <p:cNvSpPr/>
              <p:nvPr/>
            </p:nvSpPr>
            <p:spPr>
              <a:xfrm>
                <a:off x="2292096" y="5785104"/>
                <a:ext cx="246888" cy="1554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63D0B5-83D8-768B-F7BD-1AEAE5E4D698}"/>
                  </a:ext>
                </a:extLst>
              </p:cNvPr>
              <p:cNvSpPr/>
              <p:nvPr/>
            </p:nvSpPr>
            <p:spPr>
              <a:xfrm>
                <a:off x="4008120" y="5772912"/>
                <a:ext cx="246888" cy="1554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459834-7DCE-23AB-1F5B-47ED01521C87}"/>
                  </a:ext>
                </a:extLst>
              </p:cNvPr>
              <p:cNvSpPr txBox="1"/>
              <p:nvPr/>
            </p:nvSpPr>
            <p:spPr>
              <a:xfrm>
                <a:off x="960120" y="5742432"/>
                <a:ext cx="1252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Industry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028D1A-29AD-3ABB-EB00-5F42BF393BEA}"/>
                  </a:ext>
                </a:extLst>
              </p:cNvPr>
              <p:cNvSpPr txBox="1"/>
              <p:nvPr/>
            </p:nvSpPr>
            <p:spPr>
              <a:xfrm>
                <a:off x="2584704" y="5739384"/>
                <a:ext cx="1252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Buildings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9E7D62-11AC-43EB-4E61-046178C71978}"/>
                  </a:ext>
                </a:extLst>
              </p:cNvPr>
              <p:cNvSpPr txBox="1"/>
              <p:nvPr/>
            </p:nvSpPr>
            <p:spPr>
              <a:xfrm>
                <a:off x="4346448" y="5736336"/>
                <a:ext cx="1252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Transport</a:t>
                </a:r>
              </a:p>
            </p:txBody>
          </p:sp>
        </p:grpSp>
      </p:grpSp>
      <p:sp>
        <p:nvSpPr>
          <p:cNvPr id="19" name="コンテンツ プレースホルダー 7">
            <a:extLst>
              <a:ext uri="{FF2B5EF4-FFF2-40B4-BE49-F238E27FC236}">
                <a16:creationId xmlns:a16="http://schemas.microsoft.com/office/drawing/2014/main" id="{DB572B21-239E-7092-CF6F-55099365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072" y="1328057"/>
            <a:ext cx="4843272" cy="4869543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/>
              <a:t>(Goal) 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Reducing energy intensity by 25% compared to 2019 by 2027 by reducing demand of 22 million TOE for 5 years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(Industry) Saving 15.8 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million TOE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 Innovation for large companies and public corporation</a:t>
            </a:r>
          </a:p>
          <a:p>
            <a:r>
              <a:rPr lang="en-US" altLang="ja-JP" dirty="0"/>
              <a:t>(Buildings) Saving 3.7 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million TOE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 Energy cashback for household, Support for Zero Energy Buildings</a:t>
            </a:r>
          </a:p>
          <a:p>
            <a:r>
              <a:rPr lang="en-US" altLang="ja-JP" dirty="0"/>
              <a:t>(Transport) Saving 2.5 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million TOE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 Scaling up development of EVs, HVs and LNG-fueled ships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22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Demand Outlook in Korea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3</a:t>
            </a:fld>
            <a:endParaRPr lang="en-AU"/>
          </a:p>
        </p:txBody>
      </p:sp>
      <p:sp>
        <p:nvSpPr>
          <p:cNvPr id="3" name="コンテンツ プレースホルダー 7">
            <a:extLst>
              <a:ext uri="{FF2B5EF4-FFF2-40B4-BE49-F238E27FC236}">
                <a16:creationId xmlns:a16="http://schemas.microsoft.com/office/drawing/2014/main" id="{1723DF1D-5B22-BAC5-E18F-97F967B4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1105787"/>
            <a:ext cx="11083544" cy="5018566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(Government plans)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Most of plans are close to the target scenario to achieve public policies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r>
              <a:rPr lang="en-US" altLang="ja-JP" dirty="0"/>
              <a:t>(KEEI energy outlooks) Those are suggesting a demand and supply outlook to contribute policy-making. </a:t>
            </a:r>
          </a:p>
          <a:p>
            <a:pPr>
              <a:buFontTx/>
              <a:buChar char="-"/>
            </a:pPr>
            <a:r>
              <a:rPr lang="en-US" altLang="ja-JP" dirty="0"/>
              <a:t>Long-Term Energy Outlook (2000-2050, February 2023)</a:t>
            </a:r>
          </a:p>
          <a:p>
            <a:pPr>
              <a:buFontTx/>
              <a:buChar char="-"/>
            </a:pPr>
            <a:r>
              <a:rPr lang="en-US" altLang="ja-JP" dirty="0"/>
              <a:t>Mid-Term Energy Outlook (2021-2026, August 2022)</a:t>
            </a:r>
          </a:p>
          <a:p>
            <a:pPr>
              <a:buFontTx/>
              <a:buChar char="-"/>
            </a:pPr>
            <a:endParaRPr lang="en-US" altLang="ja-JP" dirty="0"/>
          </a:p>
          <a:p>
            <a:r>
              <a:rPr lang="en-US" altLang="ja-JP" dirty="0"/>
              <a:t>(Scenarios in the Long-Term Energy Outlook)</a:t>
            </a:r>
          </a:p>
          <a:p>
            <a:pPr>
              <a:buFontTx/>
              <a:buChar char="-"/>
            </a:pPr>
            <a:r>
              <a:rPr lang="en-US" altLang="ja-JP" dirty="0"/>
              <a:t>Reference scenario (REF): Developing energy technologies to at a similar level to the past</a:t>
            </a:r>
          </a:p>
          <a:p>
            <a:pPr>
              <a:buFontTx/>
              <a:buChar char="-"/>
            </a:pPr>
            <a:r>
              <a:rPr lang="en-US" altLang="ja-JP" dirty="0"/>
              <a:t>Energy Efficiency Improvement scenario (EEI): With rapid technical achievements in energy efficiency, achieving 50% by 2030 and 95% by 2040 compared to the 2050 target</a:t>
            </a:r>
          </a:p>
          <a:p>
            <a:pPr>
              <a:buFontTx/>
              <a:buChar char="-"/>
            </a:pPr>
            <a:r>
              <a:rPr lang="en-US" altLang="ja-JP" dirty="0"/>
              <a:t>Electrification Of End-use scenario (EOE): Slow energy efficiency technologies and stronger electrification drive 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47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Import price presumption of coal, crude oil, and gas by scenario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4</a:t>
            </a:fld>
            <a:endParaRPr lang="en-AU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F921DE4-2FCA-F897-E079-4BEBE6221E6F}"/>
              </a:ext>
            </a:extLst>
          </p:cNvPr>
          <p:cNvSpPr txBox="1">
            <a:spLocks/>
          </p:cNvSpPr>
          <p:nvPr/>
        </p:nvSpPr>
        <p:spPr>
          <a:xfrm>
            <a:off x="282547" y="1051571"/>
            <a:ext cx="5671686" cy="5752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Crude Oil, Natural Gas, and Coal Import Price Outlook in REF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B67A908B-A5B1-27F6-928C-1C63C0C30D16}"/>
              </a:ext>
            </a:extLst>
          </p:cNvPr>
          <p:cNvSpPr txBox="1">
            <a:spLocks/>
          </p:cNvSpPr>
          <p:nvPr/>
        </p:nvSpPr>
        <p:spPr>
          <a:xfrm>
            <a:off x="6144642" y="1033845"/>
            <a:ext cx="5671686" cy="5752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Crude Oil, Natural Gas, and Coal Import Price Outlook in TGT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8C9232-9A46-B163-DF18-333888F8DE1B}"/>
              </a:ext>
            </a:extLst>
          </p:cNvPr>
          <p:cNvGrpSpPr/>
          <p:nvPr/>
        </p:nvGrpSpPr>
        <p:grpSpPr>
          <a:xfrm>
            <a:off x="353315" y="1648132"/>
            <a:ext cx="11831980" cy="3034678"/>
            <a:chOff x="353315" y="1648132"/>
            <a:chExt cx="11831980" cy="30346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A1FD73-9673-6BD6-9378-2000A17B0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315" y="1648132"/>
              <a:ext cx="5696606" cy="28919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12607E-DD5D-1E9A-751A-5704664E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539" y="1743829"/>
              <a:ext cx="5788746" cy="2796275"/>
            </a:xfrm>
            <a:prstGeom prst="rect">
              <a:avLst/>
            </a:prstGeom>
          </p:spPr>
        </p:pic>
        <p:sp>
          <p:nvSpPr>
            <p:cNvPr id="12" name="Text Placeholder 101">
              <a:extLst>
                <a:ext uri="{FF2B5EF4-FFF2-40B4-BE49-F238E27FC236}">
                  <a16:creationId xmlns:a16="http://schemas.microsoft.com/office/drawing/2014/main" id="{C122A158-4F91-3473-7E2B-3DF3AB271944}"/>
                </a:ext>
              </a:extLst>
            </p:cNvPr>
            <p:cNvSpPr txBox="1">
              <a:spLocks/>
            </p:cNvSpPr>
            <p:nvPr/>
          </p:nvSpPr>
          <p:spPr>
            <a:xfrm>
              <a:off x="407934" y="4298945"/>
              <a:ext cx="4599998" cy="380325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/>
                <a:t>Source: </a:t>
              </a:r>
              <a:r>
                <a:rPr lang="en-US" sz="1100" i="0" dirty="0">
                  <a:solidFill>
                    <a:srgbClr val="000000"/>
                  </a:solidFill>
                  <a:effectLst/>
                </a:rPr>
                <a:t>IEA (2022), 2022 World Energy Outlook </a:t>
              </a:r>
              <a:endParaRPr lang="en-US" sz="1100" dirty="0"/>
            </a:p>
          </p:txBody>
        </p:sp>
        <p:sp>
          <p:nvSpPr>
            <p:cNvPr id="14" name="Text Placeholder 101">
              <a:extLst>
                <a:ext uri="{FF2B5EF4-FFF2-40B4-BE49-F238E27FC236}">
                  <a16:creationId xmlns:a16="http://schemas.microsoft.com/office/drawing/2014/main" id="{0DCFC3D9-2E38-DE27-C5C7-3D1EDCC9DCB1}"/>
                </a:ext>
              </a:extLst>
            </p:cNvPr>
            <p:cNvSpPr txBox="1">
              <a:spLocks/>
            </p:cNvSpPr>
            <p:nvPr/>
          </p:nvSpPr>
          <p:spPr>
            <a:xfrm>
              <a:off x="6323202" y="4302485"/>
              <a:ext cx="4599998" cy="380325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/>
                <a:t>Source: </a:t>
              </a:r>
              <a:r>
                <a:rPr lang="en-US" sz="1100" i="0" dirty="0">
                  <a:solidFill>
                    <a:srgbClr val="000000"/>
                  </a:solidFill>
                  <a:effectLst/>
                </a:rPr>
                <a:t>IEA (2022), 2022 World Energy Outlook </a:t>
              </a:r>
              <a:endParaRPr lang="en-US" sz="11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48949-A37B-8E4B-BA87-7B15F482DDC2}"/>
                </a:ext>
              </a:extLst>
            </p:cNvPr>
            <p:cNvSpPr txBox="1"/>
            <p:nvPr/>
          </p:nvSpPr>
          <p:spPr>
            <a:xfrm>
              <a:off x="5326887" y="2542025"/>
              <a:ext cx="8580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Crude oil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ADA13C-CB68-CC8D-2122-A6527781D5A6}"/>
                </a:ext>
              </a:extLst>
            </p:cNvPr>
            <p:cNvSpPr txBox="1"/>
            <p:nvPr/>
          </p:nvSpPr>
          <p:spPr>
            <a:xfrm>
              <a:off x="5351693" y="2917714"/>
              <a:ext cx="6937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068A2-843B-FE81-448D-A49393846179}"/>
                </a:ext>
              </a:extLst>
            </p:cNvPr>
            <p:cNvSpPr txBox="1"/>
            <p:nvPr/>
          </p:nvSpPr>
          <p:spPr>
            <a:xfrm>
              <a:off x="5344603" y="3335929"/>
              <a:ext cx="6937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Gas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916A17-017B-13A2-30F4-9DBB8CF5DE01}"/>
                </a:ext>
              </a:extLst>
            </p:cNvPr>
            <p:cNvSpPr txBox="1"/>
            <p:nvPr/>
          </p:nvSpPr>
          <p:spPr>
            <a:xfrm>
              <a:off x="11327209" y="2577466"/>
              <a:ext cx="8580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Crude oil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EC5F9C-C064-2DFE-3093-EBC6B3332D4D}"/>
                </a:ext>
              </a:extLst>
            </p:cNvPr>
            <p:cNvSpPr txBox="1"/>
            <p:nvPr/>
          </p:nvSpPr>
          <p:spPr>
            <a:xfrm>
              <a:off x="11352015" y="2953155"/>
              <a:ext cx="6937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Coal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9B4940-C045-B633-89FA-FB1444137403}"/>
                </a:ext>
              </a:extLst>
            </p:cNvPr>
            <p:cNvSpPr txBox="1"/>
            <p:nvPr/>
          </p:nvSpPr>
          <p:spPr>
            <a:xfrm>
              <a:off x="11344925" y="3371370"/>
              <a:ext cx="6937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Gas</a:t>
              </a:r>
            </a:p>
          </p:txBody>
        </p:sp>
      </p:grpSp>
      <p:sp>
        <p:nvSpPr>
          <p:cNvPr id="22" name="コンテンツ プレースホルダー 7">
            <a:extLst>
              <a:ext uri="{FF2B5EF4-FFF2-40B4-BE49-F238E27FC236}">
                <a16:creationId xmlns:a16="http://schemas.microsoft.com/office/drawing/2014/main" id="{BEC17CB1-E678-5B38-2017-BF459155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4916374"/>
            <a:ext cx="11328400" cy="1091024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The energy import price was based on the international energy price of ‘WEO 2022’ by IEA.</a:t>
            </a:r>
          </a:p>
          <a:p>
            <a:r>
              <a:rPr lang="en-US" altLang="ja-JP" dirty="0"/>
              <a:t>The REF uses the STEPS price outlook and the TGT reflects the NZE price outlook.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33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Transport (1)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5</a:t>
            </a:fld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8D25D7-99A2-B56D-0A4E-C7DB0DAD624F}"/>
              </a:ext>
            </a:extLst>
          </p:cNvPr>
          <p:cNvSpPr txBox="1">
            <a:spLocks/>
          </p:cNvSpPr>
          <p:nvPr/>
        </p:nvSpPr>
        <p:spPr>
          <a:xfrm>
            <a:off x="5942645" y="916893"/>
            <a:ext cx="4626138" cy="4228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EV sales share by scenario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0475761D-AF40-4E15-9642-E4480652F041}"/>
              </a:ext>
            </a:extLst>
          </p:cNvPr>
          <p:cNvSpPr txBox="1">
            <a:spLocks/>
          </p:cNvSpPr>
          <p:nvPr/>
        </p:nvSpPr>
        <p:spPr>
          <a:xfrm>
            <a:off x="431800" y="888535"/>
            <a:ext cx="4980172" cy="5354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Supply and growth rate in transport by technology in REF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446B12-36AD-6DA3-E1CE-A85750D55CFC}"/>
              </a:ext>
            </a:extLst>
          </p:cNvPr>
          <p:cNvGrpSpPr/>
          <p:nvPr/>
        </p:nvGrpSpPr>
        <p:grpSpPr>
          <a:xfrm>
            <a:off x="287080" y="1293620"/>
            <a:ext cx="11316582" cy="2957897"/>
            <a:chOff x="287080" y="1293620"/>
            <a:chExt cx="11316582" cy="2957897"/>
          </a:xfrm>
        </p:grpSpPr>
        <p:pic>
          <p:nvPicPr>
            <p:cNvPr id="5" name="Picture 4" descr="A graph with a red line&#10;&#10;Description automatically generated">
              <a:extLst>
                <a:ext uri="{FF2B5EF4-FFF2-40B4-BE49-F238E27FC236}">
                  <a16:creationId xmlns:a16="http://schemas.microsoft.com/office/drawing/2014/main" id="{39409470-A40C-3A38-F426-72654786B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78" y="1358948"/>
              <a:ext cx="5297597" cy="263889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451371-05B8-E5EE-4A00-09C6660A7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671" y="1340802"/>
              <a:ext cx="5454881" cy="26570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B33FBE-1261-5F07-B576-FA72156EF421}"/>
                </a:ext>
              </a:extLst>
            </p:cNvPr>
            <p:cNvSpPr txBox="1"/>
            <p:nvPr/>
          </p:nvSpPr>
          <p:spPr>
            <a:xfrm>
              <a:off x="287080" y="1311345"/>
              <a:ext cx="1105794" cy="2835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Million units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FFA707-DF8B-68F2-55FE-5AE405BB229D}"/>
                </a:ext>
              </a:extLst>
            </p:cNvPr>
            <p:cNvSpPr txBox="1"/>
            <p:nvPr/>
          </p:nvSpPr>
          <p:spPr>
            <a:xfrm>
              <a:off x="5575025" y="1293620"/>
              <a:ext cx="1105794" cy="2835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Million units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D31E84-C1F1-A7DA-31EF-6376F952EF43}"/>
                </a:ext>
              </a:extLst>
            </p:cNvPr>
            <p:cNvSpPr txBox="1">
              <a:spLocks/>
            </p:cNvSpPr>
            <p:nvPr/>
          </p:nvSpPr>
          <p:spPr>
            <a:xfrm>
              <a:off x="5018579" y="2232840"/>
              <a:ext cx="86123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Eco-friendly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20B6CA-6DB5-2AC4-4474-1A15FF3BC96A}"/>
                </a:ext>
              </a:extLst>
            </p:cNvPr>
            <p:cNvSpPr txBox="1">
              <a:spLocks/>
            </p:cNvSpPr>
            <p:nvPr/>
          </p:nvSpPr>
          <p:spPr>
            <a:xfrm>
              <a:off x="10614861" y="2661682"/>
              <a:ext cx="44299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2C4E04-431E-06C4-1D98-36DF52DB40D8}"/>
                </a:ext>
              </a:extLst>
            </p:cNvPr>
            <p:cNvSpPr txBox="1">
              <a:spLocks/>
            </p:cNvSpPr>
            <p:nvPr/>
          </p:nvSpPr>
          <p:spPr>
            <a:xfrm>
              <a:off x="4997303" y="2445488"/>
              <a:ext cx="38632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ICE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7B7E8B-5A7D-2537-1DFB-13D1A12A85ED}"/>
                </a:ext>
              </a:extLst>
            </p:cNvPr>
            <p:cNvSpPr txBox="1">
              <a:spLocks/>
            </p:cNvSpPr>
            <p:nvPr/>
          </p:nvSpPr>
          <p:spPr>
            <a:xfrm>
              <a:off x="5000854" y="2682945"/>
              <a:ext cx="81881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Portion of </a:t>
              </a:r>
            </a:p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eco-friendly vehicles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BABE06-EED2-63AC-EFD9-CEC5520B0B1A}"/>
                </a:ext>
              </a:extLst>
            </p:cNvPr>
            <p:cNvSpPr txBox="1"/>
            <p:nvPr/>
          </p:nvSpPr>
          <p:spPr>
            <a:xfrm>
              <a:off x="518330" y="3789852"/>
              <a:ext cx="486529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Note: Eco-friendly refers to electric, hydrogen and hybrid vehicles.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3044B3-B612-82ED-1BF5-706DD586E65C}"/>
                </a:ext>
              </a:extLst>
            </p:cNvPr>
            <p:cNvSpPr txBox="1"/>
            <p:nvPr/>
          </p:nvSpPr>
          <p:spPr>
            <a:xfrm>
              <a:off x="5848802" y="3789852"/>
              <a:ext cx="560304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Note: The blue area is the number of registered EVs in REF, and the orange (EEI) and green (EOE) areas are the number of registered EVs added.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D1E6F2-A4D5-AA5F-3703-E06E7D86DB34}"/>
                </a:ext>
              </a:extLst>
            </p:cNvPr>
            <p:cNvSpPr txBox="1">
              <a:spLocks/>
            </p:cNvSpPr>
            <p:nvPr/>
          </p:nvSpPr>
          <p:spPr>
            <a:xfrm>
              <a:off x="10618399" y="1729560"/>
              <a:ext cx="44299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A602EF-79D8-3F5A-3063-DEB5AF4CC798}"/>
                </a:ext>
              </a:extLst>
            </p:cNvPr>
            <p:cNvSpPr txBox="1">
              <a:spLocks/>
            </p:cNvSpPr>
            <p:nvPr/>
          </p:nvSpPr>
          <p:spPr>
            <a:xfrm>
              <a:off x="10597137" y="2027266"/>
              <a:ext cx="44299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EEI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129890-383F-6F26-1F72-9200FF5E3A03}"/>
                </a:ext>
              </a:extLst>
            </p:cNvPr>
            <p:cNvSpPr txBox="1">
              <a:spLocks/>
            </p:cNvSpPr>
            <p:nvPr/>
          </p:nvSpPr>
          <p:spPr>
            <a:xfrm>
              <a:off x="10618403" y="2356873"/>
              <a:ext cx="44299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EOE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403698-70AF-AC22-BD9E-63F5E8A32B5D}"/>
                </a:ext>
              </a:extLst>
            </p:cNvPr>
            <p:cNvSpPr txBox="1">
              <a:spLocks/>
            </p:cNvSpPr>
            <p:nvPr/>
          </p:nvSpPr>
          <p:spPr>
            <a:xfrm>
              <a:off x="10611310" y="3317353"/>
              <a:ext cx="978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Sales portion - EOE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5AA35-98AF-7267-44E2-BB3720FF436E}"/>
                </a:ext>
              </a:extLst>
            </p:cNvPr>
            <p:cNvSpPr txBox="1">
              <a:spLocks/>
            </p:cNvSpPr>
            <p:nvPr/>
          </p:nvSpPr>
          <p:spPr>
            <a:xfrm>
              <a:off x="10625485" y="2916861"/>
              <a:ext cx="978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Sales portion - EEI</a:t>
              </a:r>
            </a:p>
          </p:txBody>
        </p:sp>
      </p:grpSp>
      <p:sp>
        <p:nvSpPr>
          <p:cNvPr id="28" name="コンテンツ プレースホルダー 7">
            <a:extLst>
              <a:ext uri="{FF2B5EF4-FFF2-40B4-BE49-F238E27FC236}">
                <a16:creationId xmlns:a16="http://schemas.microsoft.com/office/drawing/2014/main" id="{2841D29E-7DAA-BBA3-78EA-227F62CFDA84}"/>
              </a:ext>
            </a:extLst>
          </p:cNvPr>
          <p:cNvSpPr txBox="1">
            <a:spLocks/>
          </p:cNvSpPr>
          <p:nvPr/>
        </p:nvSpPr>
        <p:spPr>
          <a:xfrm>
            <a:off x="431800" y="4582633"/>
            <a:ext cx="11328400" cy="1593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In REF, demand for transport is expected to decline due to the expansion of eco-friendly vehicles and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efficiency improvement of automobile engines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In TGT, a key reduction measure for CO2 reduction is the phase-out of internal combustion engine and the expansion of electric vehicles.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4932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Transport (2)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6</a:t>
            </a:fld>
            <a:endParaRPr lang="en-AU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BEEBD1B-F219-96E8-DD53-72AFA7CC5B18}"/>
              </a:ext>
            </a:extLst>
          </p:cNvPr>
          <p:cNvSpPr txBox="1">
            <a:spLocks/>
          </p:cNvSpPr>
          <p:nvPr/>
        </p:nvSpPr>
        <p:spPr>
          <a:xfrm>
            <a:off x="3146272" y="799933"/>
            <a:ext cx="4626138" cy="5752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Energy demand of the transport sector by scenario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CD60C9-C2F2-3A1D-2712-1D471C6EE18D}"/>
              </a:ext>
            </a:extLst>
          </p:cNvPr>
          <p:cNvGrpSpPr/>
          <p:nvPr/>
        </p:nvGrpSpPr>
        <p:grpSpPr>
          <a:xfrm>
            <a:off x="447168" y="1305052"/>
            <a:ext cx="11260234" cy="2926706"/>
            <a:chOff x="447168" y="1305052"/>
            <a:chExt cx="11260234" cy="29267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F6ED9F-A991-5C93-D177-3FFD2DACE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1501" y="1403150"/>
              <a:ext cx="6695901" cy="282860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AB998F-2BBA-DD35-EA5B-74212948C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168" y="1404160"/>
              <a:ext cx="4294935" cy="25873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DFBD62-564B-0A0D-EE5A-6BF9BFF69BD3}"/>
                </a:ext>
              </a:extLst>
            </p:cNvPr>
            <p:cNvSpPr txBox="1"/>
            <p:nvPr/>
          </p:nvSpPr>
          <p:spPr>
            <a:xfrm>
              <a:off x="584766" y="1354673"/>
              <a:ext cx="96086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Million toe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27F354-AB1C-C111-C77F-5ACBBFB85942}"/>
                </a:ext>
              </a:extLst>
            </p:cNvPr>
            <p:cNvSpPr txBox="1"/>
            <p:nvPr/>
          </p:nvSpPr>
          <p:spPr>
            <a:xfrm>
              <a:off x="2289520" y="1305052"/>
              <a:ext cx="96086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0C3D5D-31A0-6868-BBFC-941229CF9E75}"/>
                </a:ext>
              </a:extLst>
            </p:cNvPr>
            <p:cNvSpPr txBox="1"/>
            <p:nvPr/>
          </p:nvSpPr>
          <p:spPr>
            <a:xfrm>
              <a:off x="4731488" y="1358214"/>
              <a:ext cx="1017557" cy="2792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Million toe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29280E-ABEE-43C7-F7A4-9D6BE3600BF7}"/>
                </a:ext>
              </a:extLst>
            </p:cNvPr>
            <p:cNvSpPr txBox="1"/>
            <p:nvPr/>
          </p:nvSpPr>
          <p:spPr>
            <a:xfrm>
              <a:off x="10154091" y="3938438"/>
              <a:ext cx="99946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Renewables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7B469E-0CE5-836B-DA38-D47323F9F3C1}"/>
                </a:ext>
              </a:extLst>
            </p:cNvPr>
            <p:cNvSpPr txBox="1"/>
            <p:nvPr/>
          </p:nvSpPr>
          <p:spPr>
            <a:xfrm>
              <a:off x="8917167" y="3952615"/>
              <a:ext cx="8258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Electricity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5DA6F6-897E-9694-5E2C-1FF5EB3B0F7F}"/>
                </a:ext>
              </a:extLst>
            </p:cNvPr>
            <p:cNvSpPr txBox="1"/>
            <p:nvPr/>
          </p:nvSpPr>
          <p:spPr>
            <a:xfrm>
              <a:off x="7697960" y="3945536"/>
              <a:ext cx="4784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Gas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0AD6ED-27F9-E0D0-8B46-BC938B87A098}"/>
                </a:ext>
              </a:extLst>
            </p:cNvPr>
            <p:cNvSpPr txBox="1"/>
            <p:nvPr/>
          </p:nvSpPr>
          <p:spPr>
            <a:xfrm>
              <a:off x="6475226" y="3934048"/>
              <a:ext cx="10207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Oil product</a:t>
              </a:r>
            </a:p>
          </p:txBody>
        </p:sp>
      </p:grpSp>
      <p:sp>
        <p:nvSpPr>
          <p:cNvPr id="23" name="コンテンツ プレースホルダー 7">
            <a:extLst>
              <a:ext uri="{FF2B5EF4-FFF2-40B4-BE49-F238E27FC236}">
                <a16:creationId xmlns:a16="http://schemas.microsoft.com/office/drawing/2014/main" id="{1BF4AB70-17C7-E628-E497-83EFC0FF98FE}"/>
              </a:ext>
            </a:extLst>
          </p:cNvPr>
          <p:cNvSpPr txBox="1">
            <a:spLocks/>
          </p:cNvSpPr>
          <p:nvPr/>
        </p:nvSpPr>
        <p:spPr>
          <a:xfrm>
            <a:off x="431800" y="4582633"/>
            <a:ext cx="11328400" cy="1593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Demand for oil products is expected to decrease significantly and electricity with hydrogen to increase due to technological development and market regulation.</a:t>
            </a:r>
          </a:p>
          <a:p>
            <a:r>
              <a:rPr lang="en-US" altLang="ja-JP" dirty="0"/>
              <a:t>Oil demand in the domestic shipping and aviation will remain in current levels though growth is pressed by efficiency improvements.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233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Hydrogen (2)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7</a:t>
            </a:fld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E50138-1DFE-6D1D-5115-6849B95F2DC4}"/>
              </a:ext>
            </a:extLst>
          </p:cNvPr>
          <p:cNvSpPr txBox="1">
            <a:spLocks/>
          </p:cNvSpPr>
          <p:nvPr/>
        </p:nvSpPr>
        <p:spPr>
          <a:xfrm>
            <a:off x="3146272" y="714869"/>
            <a:ext cx="4626138" cy="5752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Target for achieving the hydrogen economy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7" name="コンテンツ プレースホルダー 7">
            <a:extLst>
              <a:ext uri="{FF2B5EF4-FFF2-40B4-BE49-F238E27FC236}">
                <a16:creationId xmlns:a16="http://schemas.microsoft.com/office/drawing/2014/main" id="{18C78E47-D531-3D45-2E44-31E511D205FD}"/>
              </a:ext>
            </a:extLst>
          </p:cNvPr>
          <p:cNvSpPr txBox="1">
            <a:spLocks/>
          </p:cNvSpPr>
          <p:nvPr/>
        </p:nvSpPr>
        <p:spPr>
          <a:xfrm>
            <a:off x="727928" y="4487172"/>
            <a:ext cx="10317300" cy="14602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The supply of hydrogen commercial vehicles will be activated, and infrastructure on liquefied hydrogen will be prepared.</a:t>
            </a:r>
          </a:p>
          <a:p>
            <a:r>
              <a:rPr lang="en-US" altLang="ja-JP" dirty="0"/>
              <a:t>The proportion of green hydrogen and blue hydrogen in power generation, which is 0% in 2020, will be assumed to increase to 2.1% in 2030 and 7.1% in 2036.</a:t>
            </a:r>
          </a:p>
        </p:txBody>
      </p:sp>
      <p:sp>
        <p:nvSpPr>
          <p:cNvPr id="13" name="Text Placeholder 101">
            <a:extLst>
              <a:ext uri="{FF2B5EF4-FFF2-40B4-BE49-F238E27FC236}">
                <a16:creationId xmlns:a16="http://schemas.microsoft.com/office/drawing/2014/main" id="{204EA9CF-5DC2-740A-9594-C3C4CA8CB2B1}"/>
              </a:ext>
            </a:extLst>
          </p:cNvPr>
          <p:cNvSpPr txBox="1">
            <a:spLocks/>
          </p:cNvSpPr>
          <p:nvPr/>
        </p:nvSpPr>
        <p:spPr>
          <a:xfrm>
            <a:off x="6759707" y="4153497"/>
            <a:ext cx="3814738" cy="22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Source: </a:t>
            </a:r>
            <a:r>
              <a:rPr lang="en-US" sz="1100" dirty="0">
                <a:effectLst/>
                <a:ea typeface="Yu Mincho" panose="02020400000000000000" pitchFamily="18" charset="-128"/>
              </a:rPr>
              <a:t>Establishing a clean hydrogen supply chain </a:t>
            </a:r>
            <a:r>
              <a:rPr lang="en-US" sz="1100" i="0" dirty="0">
                <a:solidFill>
                  <a:srgbClr val="000000"/>
                </a:solidFill>
                <a:effectLst/>
              </a:rPr>
              <a:t>(2022)</a:t>
            </a:r>
            <a:endParaRPr lang="en-US" sz="1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8BABED-BDA2-028D-C3F8-8207B7A80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858" y="1224011"/>
            <a:ext cx="9134009" cy="2888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9F8AAB-03EE-D9D9-4A27-BEE7C9FB21B2}"/>
              </a:ext>
            </a:extLst>
          </p:cNvPr>
          <p:cNvSpPr txBox="1">
            <a:spLocks/>
          </p:cNvSpPr>
          <p:nvPr/>
        </p:nvSpPr>
        <p:spPr>
          <a:xfrm>
            <a:off x="1422135" y="3880746"/>
            <a:ext cx="768565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91440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 In accordance with the Basic Plan for the Implementation of the Hydrogen Economy (2021)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FD06B-EDE5-2515-D251-6A9CAD43DC94}"/>
              </a:ext>
            </a:extLst>
          </p:cNvPr>
          <p:cNvSpPr txBox="1">
            <a:spLocks/>
          </p:cNvSpPr>
          <p:nvPr/>
        </p:nvSpPr>
        <p:spPr>
          <a:xfrm>
            <a:off x="1502111" y="1362371"/>
            <a:ext cx="271680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Supply of hydrogen commercial vehicles*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B472D-2B1E-E4AD-091D-665586A37175}"/>
              </a:ext>
            </a:extLst>
          </p:cNvPr>
          <p:cNvSpPr txBox="1">
            <a:spLocks/>
          </p:cNvSpPr>
          <p:nvPr/>
        </p:nvSpPr>
        <p:spPr>
          <a:xfrm>
            <a:off x="4472411" y="1369909"/>
            <a:ext cx="284278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Supply of liquefied hydrogen charging stations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740570-5AEA-6C5C-89C4-4CFD79A8A352}"/>
              </a:ext>
            </a:extLst>
          </p:cNvPr>
          <p:cNvSpPr txBox="1">
            <a:spLocks/>
          </p:cNvSpPr>
          <p:nvPr/>
        </p:nvSpPr>
        <p:spPr>
          <a:xfrm>
            <a:off x="7485699" y="1368406"/>
            <a:ext cx="284278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Share of power generation by clean hydrogen</a:t>
            </a:r>
          </a:p>
        </p:txBody>
      </p:sp>
    </p:spTree>
    <p:extLst>
      <p:ext uri="{BB962C8B-B14F-4D97-AF65-F5344CB8AC3E}">
        <p14:creationId xmlns:p14="http://schemas.microsoft.com/office/powerpoint/2010/main" val="127065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752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Segoe UI</vt:lpstr>
      <vt:lpstr>WordVisi_MSFontService</vt:lpstr>
      <vt:lpstr>Office Theme</vt:lpstr>
      <vt:lpstr>PowerPoint Presentation</vt:lpstr>
      <vt:lpstr>Energy Efficiency</vt:lpstr>
      <vt:lpstr>Demand Outlook in Korea</vt:lpstr>
      <vt:lpstr>Import price presumption of coal, crude oil, and gas by scenario </vt:lpstr>
      <vt:lpstr>Transport (1)</vt:lpstr>
      <vt:lpstr>Transport (2)</vt:lpstr>
      <vt:lpstr>Hydrogen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Finbar MAUNSELL</dc:creator>
  <cp:lastModifiedBy>Finbar MAUNSELL</cp:lastModifiedBy>
  <cp:revision>2</cp:revision>
  <dcterms:created xsi:type="dcterms:W3CDTF">2023-07-31T03:18:05Z</dcterms:created>
  <dcterms:modified xsi:type="dcterms:W3CDTF">2023-07-31T08:13:45Z</dcterms:modified>
</cp:coreProperties>
</file>