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52512-BC75-3F47-E6BB-3E0248061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E7C77A-0F99-F985-A569-AC9B179BB6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14F512-A08E-FA8F-1DBE-D7C08856F45B}"/>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5" name="Footer Placeholder 4">
            <a:extLst>
              <a:ext uri="{FF2B5EF4-FFF2-40B4-BE49-F238E27FC236}">
                <a16:creationId xmlns:a16="http://schemas.microsoft.com/office/drawing/2014/main" id="{2E994125-2944-86BB-9E27-7474CFEF8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EA33B-D9FE-577C-5875-ADA3F34B6F90}"/>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101164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8889-64F4-BBD7-9D37-8AE617DCB0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14F8E2-2EB2-B85E-26A5-380A19399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352AF-C845-E7E0-30E8-4DD86AC595E4}"/>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5" name="Footer Placeholder 4">
            <a:extLst>
              <a:ext uri="{FF2B5EF4-FFF2-40B4-BE49-F238E27FC236}">
                <a16:creationId xmlns:a16="http://schemas.microsoft.com/office/drawing/2014/main" id="{84010233-56B7-6155-AE9B-47A20B59B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C49AC-BE9A-F2EC-D5D1-5857ECDA4846}"/>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241004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75E39F-1C6C-19D9-7669-CA9DBF6653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D02BDE-428F-C2AD-2F31-9060F2B12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0DDAA-171C-6553-1A6B-6E99FC0EC915}"/>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5" name="Footer Placeholder 4">
            <a:extLst>
              <a:ext uri="{FF2B5EF4-FFF2-40B4-BE49-F238E27FC236}">
                <a16:creationId xmlns:a16="http://schemas.microsoft.com/office/drawing/2014/main" id="{BC932DC7-89EC-D194-49A6-0B2944086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20819-1912-A737-3F49-363DFC09CC7F}"/>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271584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B426-762B-DAF7-07D5-ADC61336C7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76FAB-A5CF-9C9D-90EA-497A017C07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D4D71-4D44-FBF0-8591-466A0F256D52}"/>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5" name="Footer Placeholder 4">
            <a:extLst>
              <a:ext uri="{FF2B5EF4-FFF2-40B4-BE49-F238E27FC236}">
                <a16:creationId xmlns:a16="http://schemas.microsoft.com/office/drawing/2014/main" id="{44352917-031C-6AF6-17F4-A801F937A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4F7B6-9F09-ADA3-2C29-C068378D96E9}"/>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34031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651C-DF6F-8E31-FAFD-96B6301CDA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2CBBAA-8CAE-E740-A531-8A28AD8D0C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3C38B-1765-07A6-ACD3-DFF36AA37708}"/>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5" name="Footer Placeholder 4">
            <a:extLst>
              <a:ext uri="{FF2B5EF4-FFF2-40B4-BE49-F238E27FC236}">
                <a16:creationId xmlns:a16="http://schemas.microsoft.com/office/drawing/2014/main" id="{48AAB101-BCF2-9B1F-96EE-F465ADF25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604DF-91AC-429B-581F-0F2EBDB18F17}"/>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303085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C349-D62D-2A06-F0F2-6BA9C8CD7A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BAA5A-5719-2C54-F41B-B60171DA8F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1065C5-1DFC-1B62-18CF-187007C03E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2A0E74-43CC-260F-6E34-2C702DC98E86}"/>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6" name="Footer Placeholder 5">
            <a:extLst>
              <a:ext uri="{FF2B5EF4-FFF2-40B4-BE49-F238E27FC236}">
                <a16:creationId xmlns:a16="http://schemas.microsoft.com/office/drawing/2014/main" id="{F822CDD6-8A29-6120-19C0-AC9DBB3AC9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0068B-8D38-2F2B-8551-00BC39681E84}"/>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195887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8B90-D365-A357-AAAB-A88A3ACD5A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00FD67-D3F1-AA37-E54C-6C7556C4D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CCDAA-3C6F-DAD9-FB27-78D02B4407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C8E1A5-BF74-84FF-60AC-23CFC9D8D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260699-C78F-0312-DA90-0EA326FCB7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928ACE-CCF7-2DAF-0A53-BEE51F28CE8D}"/>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8" name="Footer Placeholder 7">
            <a:extLst>
              <a:ext uri="{FF2B5EF4-FFF2-40B4-BE49-F238E27FC236}">
                <a16:creationId xmlns:a16="http://schemas.microsoft.com/office/drawing/2014/main" id="{0933D03F-ADC1-9AB3-AC1E-CD5C61638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D8C5D-1E51-6A8A-CD96-EAA05C9A9079}"/>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44773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F54D-9D62-100E-C7E1-DA983D9D9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510CF0-BB1B-E6B2-6159-E30820A7A582}"/>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4" name="Footer Placeholder 3">
            <a:extLst>
              <a:ext uri="{FF2B5EF4-FFF2-40B4-BE49-F238E27FC236}">
                <a16:creationId xmlns:a16="http://schemas.microsoft.com/office/drawing/2014/main" id="{5D93421E-1F81-37E1-F62F-1FDE8151C9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96D209-72DC-CB1A-B7A7-29FF19853788}"/>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366738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471BE-1533-D2FD-DA42-4FE346543520}"/>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3" name="Footer Placeholder 2">
            <a:extLst>
              <a:ext uri="{FF2B5EF4-FFF2-40B4-BE49-F238E27FC236}">
                <a16:creationId xmlns:a16="http://schemas.microsoft.com/office/drawing/2014/main" id="{C6D9C411-FCA2-761E-5AA7-62C01F3FB2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382B1F-9986-DF12-E586-69DD06A944D9}"/>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319324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FC74-9B14-BC6E-FA96-2DABBD0F4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5C9DEC-4A39-8DF8-6DC2-ACF3C475A3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1D2CA-66AF-355A-7A5D-B2476733B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D3305-8325-4AC4-4E2A-2156CDB0C7F2}"/>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6" name="Footer Placeholder 5">
            <a:extLst>
              <a:ext uri="{FF2B5EF4-FFF2-40B4-BE49-F238E27FC236}">
                <a16:creationId xmlns:a16="http://schemas.microsoft.com/office/drawing/2014/main" id="{BEB1E4AB-6EED-AD6D-D568-69CB6735E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40A47-2FDD-F061-948C-03BAFA05A7E0}"/>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84156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05B5-D502-EACC-75A3-4EC3E2E59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D9CDC7-14DB-E464-B556-BE1B932B4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684D57-F0F3-0EC4-C5CE-0FCE08692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FB328-61FF-28F2-563A-DB7FDAF41FE3}"/>
              </a:ext>
            </a:extLst>
          </p:cNvPr>
          <p:cNvSpPr>
            <a:spLocks noGrp="1"/>
          </p:cNvSpPr>
          <p:nvPr>
            <p:ph type="dt" sz="half" idx="10"/>
          </p:nvPr>
        </p:nvSpPr>
        <p:spPr/>
        <p:txBody>
          <a:bodyPr/>
          <a:lstStyle/>
          <a:p>
            <a:fld id="{52CFBE95-0E69-4089-8BCC-99BC68721F7D}" type="datetimeFigureOut">
              <a:rPr lang="en-US" smtClean="0"/>
              <a:t>8/21/2023</a:t>
            </a:fld>
            <a:endParaRPr lang="en-US"/>
          </a:p>
        </p:txBody>
      </p:sp>
      <p:sp>
        <p:nvSpPr>
          <p:cNvPr id="6" name="Footer Placeholder 5">
            <a:extLst>
              <a:ext uri="{FF2B5EF4-FFF2-40B4-BE49-F238E27FC236}">
                <a16:creationId xmlns:a16="http://schemas.microsoft.com/office/drawing/2014/main" id="{ADE15197-21C7-F576-166A-77B6EFCBB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E0ABD-8E4F-53C1-62AA-AA6655CEF3C9}"/>
              </a:ext>
            </a:extLst>
          </p:cNvPr>
          <p:cNvSpPr>
            <a:spLocks noGrp="1"/>
          </p:cNvSpPr>
          <p:nvPr>
            <p:ph type="sldNum" sz="quarter" idx="12"/>
          </p:nvPr>
        </p:nvSpPr>
        <p:spPr/>
        <p:txBody>
          <a:bodyPr/>
          <a:lstStyle/>
          <a:p>
            <a:fld id="{231A5CB3-EAA4-40E2-AE45-8B29EB1C40C2}" type="slidenum">
              <a:rPr lang="en-US" smtClean="0"/>
              <a:t>‹#›</a:t>
            </a:fld>
            <a:endParaRPr lang="en-US"/>
          </a:p>
        </p:txBody>
      </p:sp>
    </p:spTree>
    <p:extLst>
      <p:ext uri="{BB962C8B-B14F-4D97-AF65-F5344CB8AC3E}">
        <p14:creationId xmlns:p14="http://schemas.microsoft.com/office/powerpoint/2010/main" val="17019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2483D-D26C-3D48-6B6D-C6A70A62A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6FE3AD-5F33-5848-D28E-408B74EB0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3CBB3-01BB-7D03-9E89-6A0885BE65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FBE95-0E69-4089-8BCC-99BC68721F7D}" type="datetimeFigureOut">
              <a:rPr lang="en-US" smtClean="0"/>
              <a:t>8/21/2023</a:t>
            </a:fld>
            <a:endParaRPr lang="en-US"/>
          </a:p>
        </p:txBody>
      </p:sp>
      <p:sp>
        <p:nvSpPr>
          <p:cNvPr id="5" name="Footer Placeholder 4">
            <a:extLst>
              <a:ext uri="{FF2B5EF4-FFF2-40B4-BE49-F238E27FC236}">
                <a16:creationId xmlns:a16="http://schemas.microsoft.com/office/drawing/2014/main" id="{A2DD7CE3-975D-B388-F800-062296268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A1087-3088-41F6-AB16-F62FC3B87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A5CB3-EAA4-40E2-AE45-8B29EB1C40C2}" type="slidenum">
              <a:rPr lang="en-US" smtClean="0"/>
              <a:t>‹#›</a:t>
            </a:fld>
            <a:endParaRPr lang="en-US"/>
          </a:p>
        </p:txBody>
      </p:sp>
    </p:spTree>
    <p:extLst>
      <p:ext uri="{BB962C8B-B14F-4D97-AF65-F5344CB8AC3E}">
        <p14:creationId xmlns:p14="http://schemas.microsoft.com/office/powerpoint/2010/main" val="2237977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hitehouse.gov/briefing-room/statements-releases/2023/04/12/fact-sheet-biden-harris-administration-proposes-new-standards-to-protect-public-health-that-will-save-consumers-money-and-increase-energy-security/" TargetMode="External"/><Relationship Id="rId2" Type="http://schemas.openxmlformats.org/officeDocument/2006/relationships/hyperlink" Target="https://www.transportation.gov/rural/ev#:~:text=The%20Federal%20Government%20has%20set,local%20and%20long%2Ddistance%20trip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24739-7DC6-3C0F-8F25-17424C117146}"/>
              </a:ext>
            </a:extLst>
          </p:cNvPr>
          <p:cNvSpPr txBox="1"/>
          <p:nvPr/>
        </p:nvSpPr>
        <p:spPr>
          <a:xfrm>
            <a:off x="1781092" y="675861"/>
            <a:ext cx="7323151" cy="4014689"/>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Zero Emissions Transport Sector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United States has set a goal to make half of all new passenger cars and light trucks sold in the U.S. in 2030 zero-emissions vehicles, and to build a network of 500,000 vehicle chargers. By 2040, a target of 100% of all new medium- and heavy-duty vehicles sold be zero-emission vehicles is targeted, with an interim 30% sales target for these vehicles in 2030.</a:t>
            </a:r>
          </a:p>
          <a:p>
            <a:pPr marL="0" marR="0">
              <a:spcBef>
                <a:spcPts val="0"/>
              </a:spcBef>
              <a:spcAft>
                <a:spcPts val="0"/>
              </a:spcAft>
            </a:pPr>
            <a:r>
              <a:rPr lang="en-GB"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https://www.transportation.gov/rural/ev#:~:text=The%20Federal%20Government%20has%20set,local%20and%20long%2Ddistance%20trips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GB"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https://www.whitehouse.gov/briefing-room/statements-releases/2023/04/12/fact-sheet-biden-harris-administration-proposes-new-standards-to-protect-public-health-that-will-save-consumers-money-and-increase-energy-security/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118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77BAAB-67BF-1BBB-2E8B-DD62EBC23B1C}"/>
              </a:ext>
            </a:extLst>
          </p:cNvPr>
          <p:cNvSpPr txBox="1"/>
          <p:nvPr/>
        </p:nvSpPr>
        <p:spPr>
          <a:xfrm>
            <a:off x="182880" y="135172"/>
            <a:ext cx="11775882" cy="5909310"/>
          </a:xfrm>
          <a:prstGeom prst="rect">
            <a:avLst/>
          </a:prstGeom>
          <a:noFill/>
        </p:spPr>
        <p:txBody>
          <a:bodyPr wrap="square" rtlCol="0">
            <a:spAutoFit/>
          </a:bodyPr>
          <a:lstStyle/>
          <a:p>
            <a:r>
              <a:rPr lang="en-US" dirty="0"/>
              <a:t>The Reference scenario</a:t>
            </a:r>
          </a:p>
          <a:p>
            <a:r>
              <a:rPr lang="en-US" dirty="0"/>
              <a:t>REF for the United States is a continuation of existing energy demand and supply trends with low realization of decarbonization measures.</a:t>
            </a:r>
          </a:p>
          <a:p>
            <a:r>
              <a:rPr lang="en-US" dirty="0"/>
              <a:t>On the demand side, energy efficiency and fuel efficiency continue to improve gradually in line with historical trends. In Buildings, natural gas remains available as a fuel. </a:t>
            </a:r>
            <a:r>
              <a:rPr lang="en-US" dirty="0">
                <a:highlight>
                  <a:srgbClr val="FFFF00"/>
                </a:highlight>
              </a:rPr>
              <a:t>Electrification of the transport sector begins as electric vehicle sales increase, but without coordinated policy incentives and supporting infrastructure such as charging stations. The transport sector does not reach the stated goal of half of all new passenger car and light truck sales being zero emissions by 2030. </a:t>
            </a:r>
            <a:r>
              <a:rPr lang="en-US" dirty="0"/>
              <a:t>The industry sector is assumed to gradually make improvements in energy efficiency and fuel switching. </a:t>
            </a:r>
          </a:p>
          <a:p>
            <a:r>
              <a:rPr lang="en-US" dirty="0"/>
              <a:t>In the power sector, fuel switching from coal to gas and renewables such as large-scale PV continues. Demonstration scale CCUS projects are included. Offshore wind does not expand rapidly due to assumed permitting constraints. The target of a net-zero power sector by 2035 is not realized due to limits in deploying CCS and co-firing with low-GHG hydrogen.</a:t>
            </a:r>
          </a:p>
          <a:p>
            <a:r>
              <a:rPr lang="en-US" dirty="0"/>
              <a:t>Production of oil and gas continues and serves domestic and international demand. Existing and under construction LNG projects are retained, while approved projects are assumed to become operational. For reference:</a:t>
            </a:r>
          </a:p>
          <a:p>
            <a:r>
              <a:rPr lang="en-US" dirty="0"/>
              <a:t> </a:t>
            </a:r>
          </a:p>
          <a:p>
            <a:r>
              <a:rPr lang="en-US" dirty="0"/>
              <a:t>The Target scenario</a:t>
            </a:r>
          </a:p>
          <a:p>
            <a:r>
              <a:rPr lang="en-US" dirty="0"/>
              <a:t>In TGT, it is assumed that the goal to reach net-zero emissions by 2050 is achieved in part through reductions from fossil fuel combustion in the energy sector. Technology deployment and behavioral changes are necessary to achieve the target and are assumed to be feasible. Upstream and midstream fugitive methane emissions are also substantially reduced.</a:t>
            </a:r>
          </a:p>
          <a:p>
            <a:r>
              <a:rPr lang="en-US" dirty="0"/>
              <a:t>Demand-side energy efficiency and fuel efficiency improve at a higher rate than REF. In the buildings sector, electricity substantially replaces natural gas. </a:t>
            </a:r>
            <a:r>
              <a:rPr lang="en-US" dirty="0">
                <a:highlight>
                  <a:srgbClr val="FFFF00"/>
                </a:highlight>
              </a:rPr>
              <a:t>The transport sector reaches the goal of half of all new passenger car and light truck sales being zero emissions by 2030 and 100% of all new medium- and heavy duty-vehicle sales by 2040.</a:t>
            </a:r>
          </a:p>
        </p:txBody>
      </p:sp>
    </p:spTree>
    <p:extLst>
      <p:ext uri="{BB962C8B-B14F-4D97-AF65-F5344CB8AC3E}">
        <p14:creationId xmlns:p14="http://schemas.microsoft.com/office/powerpoint/2010/main" val="320869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1F6E-33C8-4925-4910-24D7FE0CA099}"/>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65C0F606-FBFA-3212-7889-B68B127A61D6}"/>
              </a:ext>
            </a:extLst>
          </p:cNvPr>
          <p:cNvGraphicFramePr>
            <a:graphicFrameLocks noGrp="1"/>
          </p:cNvGraphicFramePr>
          <p:nvPr>
            <p:ph idx="1"/>
          </p:nvPr>
        </p:nvGraphicFramePr>
        <p:xfrm>
          <a:off x="1643380" y="3467100"/>
          <a:ext cx="8905240" cy="1068388"/>
        </p:xfrm>
        <a:graphic>
          <a:graphicData uri="http://schemas.openxmlformats.org/drawingml/2006/table">
            <a:tbl>
              <a:tblPr firstRow="1" firstCol="1" bandRow="1">
                <a:tableStyleId>{5C22544A-7EE6-4342-B048-85BDC9FD1C3A}</a:tableStyleId>
              </a:tblPr>
              <a:tblGrid>
                <a:gridCol w="1368425">
                  <a:extLst>
                    <a:ext uri="{9D8B030D-6E8A-4147-A177-3AD203B41FA5}">
                      <a16:colId xmlns:a16="http://schemas.microsoft.com/office/drawing/2014/main" val="2984369167"/>
                    </a:ext>
                  </a:extLst>
                </a:gridCol>
                <a:gridCol w="3768090">
                  <a:extLst>
                    <a:ext uri="{9D8B030D-6E8A-4147-A177-3AD203B41FA5}">
                      <a16:colId xmlns:a16="http://schemas.microsoft.com/office/drawing/2014/main" val="2774381162"/>
                    </a:ext>
                  </a:extLst>
                </a:gridCol>
                <a:gridCol w="3768725">
                  <a:extLst>
                    <a:ext uri="{9D8B030D-6E8A-4147-A177-3AD203B41FA5}">
                      <a16:colId xmlns:a16="http://schemas.microsoft.com/office/drawing/2014/main" val="3631656019"/>
                    </a:ext>
                  </a:extLst>
                </a:gridCol>
              </a:tblGrid>
              <a:tr h="187325">
                <a:tc>
                  <a:txBody>
                    <a:bodyPr/>
                    <a:lstStyle/>
                    <a:p>
                      <a:pPr marL="0" marR="0">
                        <a:lnSpc>
                          <a:spcPct val="107000"/>
                        </a:lnSpc>
                        <a:spcBef>
                          <a:spcPts val="0"/>
                        </a:spcBef>
                        <a:spcAft>
                          <a:spcPts val="0"/>
                        </a:spcAft>
                      </a:pPr>
                      <a:r>
                        <a:rPr lang="en-US" sz="1100">
                          <a:effectLst/>
                        </a:rPr>
                        <a:t>Transport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a:effectLst/>
                        </a:rPr>
                        <a:t>Fleet remains mostly ICEs</a:t>
                      </a:r>
                    </a:p>
                    <a:p>
                      <a:pPr marL="342900" marR="0" lvl="0" indent="-342900">
                        <a:lnSpc>
                          <a:spcPct val="107000"/>
                        </a:lnSpc>
                        <a:spcBef>
                          <a:spcPts val="0"/>
                        </a:spcBef>
                        <a:spcAft>
                          <a:spcPts val="0"/>
                        </a:spcAft>
                        <a:buFont typeface="Symbol" panose="05050102010706020507" pitchFamily="18" charset="2"/>
                        <a:buChar char=""/>
                      </a:pPr>
                      <a:r>
                        <a:rPr lang="en-US" sz="1100">
                          <a:effectLst/>
                        </a:rPr>
                        <a:t>Fuel economy follows recent trends</a:t>
                      </a:r>
                    </a:p>
                    <a:p>
                      <a:pPr marL="342900" marR="0" lvl="0" indent="-342900">
                        <a:lnSpc>
                          <a:spcPct val="107000"/>
                        </a:lnSpc>
                        <a:spcBef>
                          <a:spcPts val="0"/>
                        </a:spcBef>
                        <a:spcAft>
                          <a:spcPts val="0"/>
                        </a:spcAft>
                        <a:buFont typeface="Symbol" panose="05050102010706020507" pitchFamily="18" charset="2"/>
                        <a:buChar char=""/>
                      </a:pPr>
                      <a:r>
                        <a:rPr lang="en-US" sz="1100">
                          <a:effectLst/>
                          <a:highlight>
                            <a:srgbClr val="FFFF00"/>
                          </a:highlight>
                        </a:rPr>
                        <a:t>XX</a:t>
                      </a:r>
                      <a:r>
                        <a:rPr lang="en-US" sz="1100">
                          <a:effectLst/>
                        </a:rPr>
                        <a:t>% of new passenger and light truck vehicle sales by 2030</a:t>
                      </a:r>
                    </a:p>
                    <a:p>
                      <a:pPr marL="342900" marR="0" lvl="0" indent="-342900">
                        <a:lnSpc>
                          <a:spcPct val="107000"/>
                        </a:lnSpc>
                        <a:spcBef>
                          <a:spcPts val="0"/>
                        </a:spcBef>
                        <a:spcAft>
                          <a:spcPts val="0"/>
                        </a:spcAft>
                        <a:buFont typeface="Symbol" panose="05050102010706020507" pitchFamily="18" charset="2"/>
                        <a:buChar char=""/>
                      </a:pPr>
                      <a:r>
                        <a:rPr lang="en-US" sz="1100">
                          <a:effectLst/>
                          <a:highlight>
                            <a:srgbClr val="FFFF00"/>
                          </a:highlight>
                        </a:rPr>
                        <a:t>XX</a:t>
                      </a:r>
                      <a:r>
                        <a:rPr lang="en-US" sz="1100">
                          <a:effectLst/>
                        </a:rPr>
                        <a:t>% of new passenger and light truck vehicle sales by 2050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rPr>
                        <a:t>50% of new passenger and light trucks are EV by 2030</a:t>
                      </a:r>
                    </a:p>
                    <a:p>
                      <a:pPr marL="342900" marR="0" lvl="0" indent="-342900">
                        <a:lnSpc>
                          <a:spcPct val="107000"/>
                        </a:lnSpc>
                        <a:spcBef>
                          <a:spcPts val="0"/>
                        </a:spcBef>
                        <a:spcAft>
                          <a:spcPts val="0"/>
                        </a:spcAft>
                        <a:buFont typeface="Symbol" panose="05050102010706020507" pitchFamily="18" charset="2"/>
                        <a:buChar char=""/>
                      </a:pPr>
                      <a:r>
                        <a:rPr lang="en-US" sz="1100" dirty="0">
                          <a:effectLst/>
                          <a:highlight>
                            <a:srgbClr val="FFFF00"/>
                          </a:highlight>
                        </a:rPr>
                        <a:t>100</a:t>
                      </a:r>
                      <a:r>
                        <a:rPr lang="en-US" sz="1100" dirty="0">
                          <a:effectLst/>
                        </a:rPr>
                        <a:t>% of new passenger and light trucks are EV by 2050</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100% of all new medium- and heavy-duty vehicles sold in 2040 are zero emission (EV, hydrogen, biofuel)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2720179"/>
                  </a:ext>
                </a:extLst>
              </a:tr>
            </a:tbl>
          </a:graphicData>
        </a:graphic>
      </p:graphicFrame>
    </p:spTree>
    <p:extLst>
      <p:ext uri="{BB962C8B-B14F-4D97-AF65-F5344CB8AC3E}">
        <p14:creationId xmlns:p14="http://schemas.microsoft.com/office/powerpoint/2010/main" val="18075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551</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Symbol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Finbar MAUNSELL</dc:creator>
  <cp:lastModifiedBy>Finbar MAUNSELL</cp:lastModifiedBy>
  <cp:revision>2</cp:revision>
  <dcterms:created xsi:type="dcterms:W3CDTF">2023-08-21T03:25:04Z</dcterms:created>
  <dcterms:modified xsi:type="dcterms:W3CDTF">2023-08-21T05:57:51Z</dcterms:modified>
</cp:coreProperties>
</file>