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0" r:id="rId4"/>
    <p:sldId id="262" r:id="rId5"/>
    <p:sldId id="263" r:id="rId6"/>
    <p:sldId id="268" r:id="rId7"/>
    <p:sldId id="264" r:id="rId8"/>
    <p:sldId id="266" r:id="rId9"/>
    <p:sldId id="267" r:id="rId10"/>
    <p:sldId id="269" r:id="rId11"/>
    <p:sldId id="270" r:id="rId12"/>
    <p:sldId id="271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ilbert_curve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rytm.org/fraktale/l-system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127350"/>
            <a:ext cx="8520600" cy="16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for shape grammar transformations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46133"/>
            <a:ext cx="85206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autor : Joanna Mirochna</a:t>
            </a: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119300" y="4233325"/>
            <a:ext cx="724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promotor: dr hab. Maciej Paszyński prof. n. AGH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testowe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Opracowanie przykładu, opisanego w literaturze</a:t>
            </a:r>
          </a:p>
          <a:p>
            <a:r>
              <a:rPr lang="pl-PL" dirty="0" smtClean="0"/>
              <a:t>Dopasowanie przykładów, używanych do testowania L-systemów do wymogów Gramatyk Kształtu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</a:t>
            </a:r>
            <a:r>
              <a:rPr lang="pl-PL" dirty="0" smtClean="0"/>
              <a:t>Gramatyk Kształtu z </a:t>
            </a:r>
            <a:r>
              <a:rPr lang="pl-PL" dirty="0" smtClean="0"/>
              <a:t>literatury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067694"/>
            <a:ext cx="2304256" cy="204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7" y="2067694"/>
            <a:ext cx="251344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467544" y="1059582"/>
            <a:ext cx="8136904" cy="84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Zbiór trzech </a:t>
            </a:r>
            <a:r>
              <a:rPr lang="pl-PL" dirty="0" smtClean="0"/>
              <a:t>reguł, obrazu wejściowego oraz obrazu finalnego, </a:t>
            </a:r>
            <a:r>
              <a:rPr lang="pl-PL" dirty="0" smtClean="0"/>
              <a:t>pokazany jako przykład </a:t>
            </a:r>
            <a:r>
              <a:rPr lang="pl-PL" dirty="0" err="1" smtClean="0"/>
              <a:t>jednomarkerowych</a:t>
            </a:r>
            <a:r>
              <a:rPr lang="pl-PL" dirty="0" smtClean="0"/>
              <a:t> gramatyk kształtu w literaturze źródłowej.</a:t>
            </a:r>
            <a:endParaRPr dirty="0"/>
          </a:p>
        </p:txBody>
      </p:sp>
      <p:sp>
        <p:nvSpPr>
          <p:cNvPr id="7" name="Symbol zastępczy tekstu 2"/>
          <p:cNvSpPr txBox="1">
            <a:spLocks/>
          </p:cNvSpPr>
          <p:nvPr/>
        </p:nvSpPr>
        <p:spPr>
          <a:xfrm>
            <a:off x="323528" y="4299942"/>
            <a:ext cx="850877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84138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r>
              <a:rPr kumimoji="0" lang="pl-PL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Źródło: </a:t>
            </a: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George Stiny and James Gips (1972). </a:t>
            </a:r>
            <a:r>
              <a:rPr kumimoji="0" lang="en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Shape Grammars and the</a:t>
            </a:r>
            <a:r>
              <a:rPr kumimoji="0" lang="pl-PL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Generative Specification of Painting and Sculpture. Information Processing </a:t>
            </a: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71, 1460-1465. North-Holland Publishing Company.</a:t>
            </a:r>
            <a:endParaRPr kumimoji="0" lang="pl-PL" sz="14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3" y="2067694"/>
            <a:ext cx="34290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Krzywa Hilberta – przykład L-systemów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316084" cy="1419275"/>
          </a:xfrm>
        </p:spPr>
        <p:txBody>
          <a:bodyPr/>
          <a:lstStyle/>
          <a:p>
            <a:pPr marL="84138" indent="0">
              <a:lnSpc>
                <a:spcPct val="100000"/>
              </a:lnSpc>
            </a:pPr>
            <a:r>
              <a:rPr lang="pl-PL" dirty="0" smtClean="0"/>
              <a:t> </a:t>
            </a:r>
            <a:r>
              <a:rPr lang="pl-PL" b="1" dirty="0" smtClean="0"/>
              <a:t>aksjomat</a:t>
            </a:r>
            <a:r>
              <a:rPr lang="pl-PL" dirty="0" smtClean="0"/>
              <a:t>: </a:t>
            </a:r>
            <a:r>
              <a:rPr lang="pl-PL" dirty="0" smtClean="0"/>
              <a:t>X</a:t>
            </a:r>
          </a:p>
          <a:p>
            <a:pPr marL="84138" indent="0">
              <a:lnSpc>
                <a:spcPct val="100000"/>
              </a:lnSpc>
            </a:pPr>
            <a:r>
              <a:rPr lang="pl-PL" dirty="0" smtClean="0"/>
              <a:t> </a:t>
            </a:r>
            <a:r>
              <a:rPr lang="pl-PL" b="1" dirty="0" smtClean="0"/>
              <a:t>reguły</a:t>
            </a:r>
            <a:r>
              <a:rPr lang="pl-PL" dirty="0" smtClean="0"/>
              <a:t>: </a:t>
            </a:r>
            <a:endParaRPr lang="pl-PL" dirty="0" smtClean="0"/>
          </a:p>
          <a:p>
            <a:pPr marL="541338" lvl="1" indent="0">
              <a:lnSpc>
                <a:spcPct val="100000"/>
              </a:lnSpc>
              <a:spcBef>
                <a:spcPts val="0"/>
              </a:spcBef>
            </a:pPr>
            <a:r>
              <a:rPr lang="pl-PL" b="1" dirty="0" smtClean="0"/>
              <a:t>X</a:t>
            </a:r>
            <a:r>
              <a:rPr lang="pl-PL" b="1" dirty="0" smtClean="0"/>
              <a:t>:</a:t>
            </a:r>
            <a:r>
              <a:rPr lang="pl-PL" dirty="0" smtClean="0"/>
              <a:t> -</a:t>
            </a:r>
            <a:r>
              <a:rPr lang="pl-PL" dirty="0" err="1" smtClean="0"/>
              <a:t>YF+XFX+FY</a:t>
            </a:r>
            <a:r>
              <a:rPr lang="pl-PL" dirty="0" smtClean="0"/>
              <a:t>-</a:t>
            </a:r>
          </a:p>
          <a:p>
            <a:pPr marL="541338" lvl="1" indent="0">
              <a:lnSpc>
                <a:spcPct val="100000"/>
              </a:lnSpc>
              <a:spcBef>
                <a:spcPts val="0"/>
              </a:spcBef>
            </a:pPr>
            <a:r>
              <a:rPr lang="pl-PL" b="1" dirty="0" smtClean="0"/>
              <a:t>Y</a:t>
            </a:r>
            <a:r>
              <a:rPr lang="pl-PL" b="1" dirty="0" smtClean="0"/>
              <a:t>: </a:t>
            </a:r>
            <a:r>
              <a:rPr lang="pl-PL" dirty="0" smtClean="0"/>
              <a:t>+</a:t>
            </a:r>
            <a:r>
              <a:rPr lang="pl-PL" dirty="0" err="1" smtClean="0"/>
              <a:t>XF-YFY-FX</a:t>
            </a:r>
            <a:r>
              <a:rPr lang="pl-PL" dirty="0" smtClean="0"/>
              <a:t>+</a:t>
            </a:r>
          </a:p>
          <a:p>
            <a:pPr marL="84138" indent="0">
              <a:lnSpc>
                <a:spcPct val="100000"/>
              </a:lnSpc>
            </a:pPr>
            <a:r>
              <a:rPr lang="pl-PL" b="1" dirty="0" smtClean="0"/>
              <a:t> kąt</a:t>
            </a:r>
            <a:r>
              <a:rPr lang="pl-PL" dirty="0" smtClean="0"/>
              <a:t>: 90 stopni</a:t>
            </a:r>
            <a:endParaRPr lang="pl-PL" dirty="0"/>
          </a:p>
        </p:txBody>
      </p:sp>
      <p:pic>
        <p:nvPicPr>
          <p:cNvPr id="2052" name="Picture 4" descr="https://upload.wikimedia.org/wikipedia/commons/3/3a/Hilbert_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203598"/>
            <a:ext cx="4228832" cy="2736304"/>
          </a:xfrm>
          <a:prstGeom prst="rect">
            <a:avLst/>
          </a:prstGeom>
          <a:noFill/>
        </p:spPr>
      </p:pic>
      <p:sp>
        <p:nvSpPr>
          <p:cNvPr id="6" name="Symbol zastępczy tekstu 2"/>
          <p:cNvSpPr txBox="1">
            <a:spLocks/>
          </p:cNvSpPr>
          <p:nvPr/>
        </p:nvSpPr>
        <p:spPr>
          <a:xfrm>
            <a:off x="323528" y="437195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84138" lvl="0">
              <a:lnSpc>
                <a:spcPct val="115000"/>
              </a:lnSpc>
              <a:buClr>
                <a:schemeClr val="lt2"/>
              </a:buClr>
              <a:buSzPts val="1800"/>
              <a:defRPr/>
            </a:pPr>
            <a:r>
              <a:rPr kumimoji="0" lang="pl-PL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Źródło: </a:t>
            </a:r>
            <a:r>
              <a:rPr kumimoji="0" lang="pl-PL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kumimoji="0" lang="pl-PL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dirty="0" smtClean="0">
                <a:solidFill>
                  <a:schemeClr val="lt2"/>
                </a:solidFill>
              </a:rPr>
              <a:t>Data dostępu: 2018.06.11. Dostępny pod adresem:</a:t>
            </a:r>
            <a:r>
              <a:rPr lang="pl-PL" dirty="0" smtClean="0">
                <a:solidFill>
                  <a:schemeClr val="lt2"/>
                </a:solidFill>
              </a:rPr>
              <a:t/>
            </a:r>
            <a:br>
              <a:rPr lang="pl-PL" dirty="0" smtClean="0">
                <a:solidFill>
                  <a:schemeClr val="lt2"/>
                </a:solidFill>
              </a:rPr>
            </a:br>
            <a:r>
              <a:rPr lang="pl-PL" dirty="0" smtClean="0">
                <a:solidFill>
                  <a:schemeClr val="lt2"/>
                </a:solidFill>
                <a:hlinkClick r:id="rId3"/>
              </a:rPr>
              <a:t>https</a:t>
            </a:r>
            <a:r>
              <a:rPr lang="pl-PL" dirty="0" smtClean="0">
                <a:solidFill>
                  <a:schemeClr val="lt2"/>
                </a:solidFill>
                <a:hlinkClick r:id="rId3"/>
              </a:rPr>
              <a:t>://</a:t>
            </a:r>
            <a:r>
              <a:rPr lang="pl-PL" dirty="0" smtClean="0">
                <a:solidFill>
                  <a:schemeClr val="lt2"/>
                </a:solidFill>
                <a:hlinkClick r:id="rId3"/>
              </a:rPr>
              <a:t>commons.wikimedia.org/wiki/File:Hilbert_curve.png</a:t>
            </a:r>
            <a:r>
              <a:rPr lang="pl-PL" dirty="0" smtClean="0">
                <a:solidFill>
                  <a:schemeClr val="lt2"/>
                </a:solidFill>
              </a:rPr>
              <a:t> </a:t>
            </a:r>
            <a:endParaRPr kumimoji="0" lang="pl-PL" sz="14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Źródła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3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George Stiny and James Gips (1972). </a:t>
            </a:r>
            <a:r>
              <a:rPr lang="en" i="1" dirty="0"/>
              <a:t>Shape Grammars and the Generative Specification of Painting and Sculpture. Information Processing </a:t>
            </a:r>
            <a:r>
              <a:rPr lang="en" dirty="0"/>
              <a:t>71, 1460-1465. North-Holland Publishing </a:t>
            </a:r>
            <a:r>
              <a:rPr lang="en" dirty="0" smtClean="0"/>
              <a:t>Company.</a:t>
            </a:r>
            <a:endParaRPr lang="pl-PL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 smtClean="0"/>
              <a:t>Tomasz Lubiński (2005). </a:t>
            </a:r>
            <a:r>
              <a:rPr lang="pl-PL" i="1" dirty="0" err="1" smtClean="0"/>
              <a:t>algorytm.org</a:t>
            </a:r>
            <a:r>
              <a:rPr lang="pl-PL" i="1" dirty="0" smtClean="0"/>
              <a:t>. L-systemy. Data dostępu: 2018-02-11. </a:t>
            </a:r>
            <a:r>
              <a:rPr lang="pl-PL" dirty="0" smtClean="0"/>
              <a:t>Dostępny </a:t>
            </a:r>
            <a:r>
              <a:rPr lang="pl-PL" dirty="0" smtClean="0"/>
              <a:t>pod adresem: </a:t>
            </a:r>
            <a:r>
              <a:rPr lang="pl-PL" dirty="0" smtClean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www.algorytm.org/fraktale/l-systemy.html</a:t>
            </a:r>
            <a:r>
              <a:rPr lang="pl-PL" dirty="0" smtClean="0"/>
              <a:t> </a:t>
            </a:r>
            <a:endParaRPr lang="pl-PL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15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Celem jest stworzenie narzędzia, </a:t>
            </a:r>
            <a:r>
              <a:rPr lang="pl-PL" dirty="0" smtClean="0"/>
              <a:t>realizującego koncepcję </a:t>
            </a:r>
            <a:r>
              <a:rPr lang="en" dirty="0" smtClean="0"/>
              <a:t>dwuwymiarowych</a:t>
            </a:r>
            <a:r>
              <a:rPr lang="pl-PL" dirty="0" smtClean="0"/>
              <a:t>, </a:t>
            </a:r>
            <a:r>
              <a:rPr lang="en" dirty="0" smtClean="0"/>
              <a:t>jednomarkerowych </a:t>
            </a:r>
            <a:r>
              <a:rPr lang="en" dirty="0"/>
              <a:t>Gramatyk </a:t>
            </a:r>
            <a:r>
              <a:rPr lang="en" dirty="0" smtClean="0"/>
              <a:t>Kształtu</a:t>
            </a:r>
            <a:r>
              <a:rPr lang="pl-PL" dirty="0" smtClean="0"/>
              <a:t>, według specyfikacji kształtu i koloru.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0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Problemy do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rozwiązania</a:t>
            </a:r>
            <a:r>
              <a:rPr lang="pl-PL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związanych ze specyfikacją kształtu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dirty="0" smtClean="0"/>
              <a:t>Opracowanie odpowiedniego algorytmu, wyszukującego zbiór odcinków, spełniających dany wzorzec, w skończonym czasie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pl-PL" dirty="0" smtClean="0"/>
              <a:t> Stworzenie algorytmu, dodającego w konkretnym miejscu, zbiór odcinków, określony przez regułę</a:t>
            </a:r>
            <a:endParaRPr lang="pl-PL" sz="1800" b="0" i="0" u="none" strike="noStrike" cap="none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pl-PL" sz="18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Znalezienie </a:t>
            </a:r>
            <a:r>
              <a:rPr lang="en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odpowiednich przykładów, na których można przetestować </a:t>
            </a:r>
            <a:r>
              <a:rPr lang="en" sz="18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dirty="0"/>
          </a:p>
          <a:p>
            <a: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Odnajdywanie zbioru odcinków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Wzorce są określane przez lewe strony reguł</a:t>
            </a:r>
          </a:p>
          <a:p>
            <a:r>
              <a:rPr lang="pl-PL" dirty="0" smtClean="0"/>
              <a:t>Odcinki należące go reguły i te należące do obrazu wejściowego, porównywane są ze sobą, poprzez sprawdzanie ich położenia, względem markera</a:t>
            </a:r>
          </a:p>
          <a:p>
            <a:r>
              <a:rPr lang="pl-PL" dirty="0" smtClean="0"/>
              <a:t>Przy porównaniu należy brać pod uwagę:</a:t>
            </a:r>
          </a:p>
          <a:p>
            <a:pPr lvl="1"/>
            <a:r>
              <a:rPr lang="pl-PL" dirty="0" smtClean="0"/>
              <a:t>Odległość końców danego odcinka od markera</a:t>
            </a:r>
          </a:p>
          <a:p>
            <a:pPr lvl="1"/>
            <a:r>
              <a:rPr lang="pl-PL" dirty="0" smtClean="0"/>
              <a:t>Skalę markera na obrazie wejściowym i regule</a:t>
            </a:r>
          </a:p>
          <a:p>
            <a:pPr lvl="1"/>
            <a:r>
              <a:rPr lang="pl-PL" dirty="0" smtClean="0"/>
              <a:t>Obrót markera na obrazie wejściowym, względem jego obrotu, zdefiniowanego przez regułę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Odnajdywanie zbioru odcinków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Dodatkowo należy rozważyć:</a:t>
            </a:r>
          </a:p>
          <a:p>
            <a:pPr lvl="1"/>
            <a:r>
              <a:rPr lang="pl-PL" dirty="0" smtClean="0"/>
              <a:t>Rozpoznawanie kilku mniejszych odcinków jako jednego</a:t>
            </a:r>
          </a:p>
          <a:p>
            <a:pPr lvl="1"/>
            <a:r>
              <a:rPr lang="pl-PL" dirty="0" smtClean="0"/>
              <a:t>Rozpoznawanie fragmentu odcinka dużego, jako osobny odcinek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520600" cy="1046605"/>
          </a:xfrm>
        </p:spPr>
        <p:txBody>
          <a:bodyPr/>
          <a:lstStyle/>
          <a:p>
            <a:pPr lvl="1"/>
            <a:r>
              <a:rPr lang="pl-PL" dirty="0" smtClean="0"/>
              <a:t>Rozpoznawanie fragmentu odcinka dużego, jako osobny odcinek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91630"/>
            <a:ext cx="2952328" cy="90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571750"/>
            <a:ext cx="3462946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8"/>
          <p:cNvSpPr txBox="1">
            <a:spLocks noGrp="1"/>
          </p:cNvSpPr>
          <p:nvPr>
            <p:ph type="body" idx="1"/>
          </p:nvPr>
        </p:nvSpPr>
        <p:spPr>
          <a:xfrm>
            <a:off x="3995936" y="1347614"/>
            <a:ext cx="4980380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System musi rozpoznać zaznaczone fragmenty odcinków, należących do obrazu wejściowego I, jako odcinki spełniające lewą stronę reguły 1.</a:t>
            </a:r>
            <a:endParaRPr dirty="0"/>
          </a:p>
        </p:txBody>
      </p:sp>
      <p:sp>
        <p:nvSpPr>
          <p:cNvPr id="7" name="Symbol zastępczy tekstu 2"/>
          <p:cNvSpPr txBox="1">
            <a:spLocks/>
          </p:cNvSpPr>
          <p:nvPr/>
        </p:nvSpPr>
        <p:spPr>
          <a:xfrm>
            <a:off x="4139952" y="3867894"/>
            <a:ext cx="469234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84138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r>
              <a:rPr kumimoji="0" lang="pl-PL" sz="1400" b="0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Źródło: </a:t>
            </a: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George Stiny and James Gips (1972). </a:t>
            </a:r>
            <a:r>
              <a:rPr kumimoji="0" lang="en" sz="1400" b="0" i="1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Shape Grammars and the</a:t>
            </a:r>
            <a:r>
              <a:rPr kumimoji="0" lang="pl-PL" sz="1400" b="0" i="1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" sz="1400" b="0" i="1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Generative Specification of Painting and Sculpture. Information Processing </a:t>
            </a: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71, 1460-1465. North-Holland Publishing Company.</a:t>
            </a:r>
            <a:endParaRPr kumimoji="0" lang="pl-PL" sz="1400" b="0" i="0" u="none" strike="noStrike" kern="0" cap="none" spc="0" normalizeH="0" baseline="0" noProof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Podmiana fragmentu obrazu wejściowego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Podmiana fragmentu wejściowego polega na:</a:t>
            </a:r>
          </a:p>
          <a:p>
            <a:pPr lvl="1"/>
            <a:r>
              <a:rPr lang="pl-PL" dirty="0" smtClean="0"/>
              <a:t>Zaaplikowaniu ewentualnych zmian względem lewej strony reguły dla markera. W tym jego:</a:t>
            </a:r>
          </a:p>
          <a:p>
            <a:pPr lvl="2"/>
            <a:r>
              <a:rPr lang="pl-PL" dirty="0" smtClean="0"/>
              <a:t>Przesunięcie</a:t>
            </a:r>
          </a:p>
          <a:p>
            <a:pPr lvl="2"/>
            <a:r>
              <a:rPr lang="pl-PL" dirty="0" smtClean="0"/>
              <a:t>Przeskalowanie</a:t>
            </a:r>
          </a:p>
          <a:p>
            <a:pPr lvl="2"/>
            <a:r>
              <a:rPr lang="pl-PL" dirty="0" smtClean="0"/>
              <a:t>Obrót</a:t>
            </a:r>
          </a:p>
          <a:p>
            <a:pPr lvl="2"/>
            <a:r>
              <a:rPr lang="pl-PL" dirty="0" smtClean="0"/>
              <a:t>Całkowite usunięcie</a:t>
            </a:r>
          </a:p>
          <a:p>
            <a:pPr lvl="1"/>
            <a:r>
              <a:rPr lang="pl-PL" dirty="0" smtClean="0"/>
              <a:t>Dodaniu nowych linii, względem nowego położenia markera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Podmiana fragmentu obrazu wejściowego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11700" y="4443958"/>
            <a:ext cx="8520600" cy="576064"/>
          </a:xfrm>
        </p:spPr>
        <p:txBody>
          <a:bodyPr/>
          <a:lstStyle/>
          <a:p>
            <a:pPr marL="84138" lvl="0" indent="0">
              <a:buNone/>
            </a:pPr>
            <a:r>
              <a:rPr lang="pl-PL" sz="1400" dirty="0" smtClean="0"/>
              <a:t>Źródło: </a:t>
            </a:r>
            <a:r>
              <a:rPr lang="en" sz="1400" dirty="0" smtClean="0"/>
              <a:t>George Stiny and James Gips (1972). </a:t>
            </a:r>
            <a:r>
              <a:rPr lang="en" sz="1400" i="1" dirty="0" smtClean="0"/>
              <a:t>Shape Grammars and the</a:t>
            </a:r>
            <a:r>
              <a:rPr lang="pl-PL" sz="1400" i="1" dirty="0" smtClean="0"/>
              <a:t> </a:t>
            </a:r>
            <a:r>
              <a:rPr lang="en" sz="1400" i="1" dirty="0" smtClean="0"/>
              <a:t>Generative Specification of Painting and Sculpture. Information Processing </a:t>
            </a:r>
            <a:r>
              <a:rPr lang="en" sz="1400" dirty="0" smtClean="0"/>
              <a:t>71, 1460-1465. North-Holland Publishing Company.</a:t>
            </a:r>
            <a:endParaRPr lang="pl-PL" sz="1400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63638"/>
            <a:ext cx="3078692" cy="279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139953" y="1707654"/>
            <a:ext cx="33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>
                <a:solidFill>
                  <a:schemeClr val="lt2"/>
                </a:solidFill>
              </a:rPr>
              <a:t>Reguły, w których marker jest usuwany, obracany, przesuwany lub skalowany.</a:t>
            </a:r>
            <a:endParaRPr lang="pl-PL"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Podmiana fragmentu obrazu wejściowego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19872" y="1707654"/>
            <a:ext cx="4392488" cy="1296144"/>
          </a:xfrm>
        </p:spPr>
        <p:txBody>
          <a:bodyPr/>
          <a:lstStyle/>
          <a:p>
            <a:pPr marL="84138" indent="0">
              <a:buNone/>
            </a:pPr>
            <a:r>
              <a:rPr lang="pl-PL" dirty="0" smtClean="0"/>
              <a:t>Zaaplikowanie reguły 2, przesuwającej i obracającej marker, na obraz wejściowy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203598"/>
            <a:ext cx="2516209" cy="311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tekstu 2"/>
          <p:cNvSpPr txBox="1">
            <a:spLocks/>
          </p:cNvSpPr>
          <p:nvPr/>
        </p:nvSpPr>
        <p:spPr>
          <a:xfrm>
            <a:off x="311700" y="4443958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84138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r>
              <a:rPr kumimoji="0" lang="pl-PL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Źródło: </a:t>
            </a: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George Stiny and James Gips (1972). </a:t>
            </a:r>
            <a:r>
              <a:rPr kumimoji="0" lang="en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Shape Grammars and the</a:t>
            </a:r>
            <a:r>
              <a:rPr kumimoji="0" lang="pl-PL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Generative Specification of Painting and Sculpture. Information Processing </a:t>
            </a: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71, 1460-1465. North-Holland Publishing Company.</a:t>
            </a:r>
            <a:endParaRPr kumimoji="0" lang="pl-PL" sz="1400" b="0" i="0" u="none" strike="noStrike" kern="0" cap="none" spc="0" normalizeH="0" baseline="0" noProof="0" dirty="0" smtClean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tabLst/>
              <a:defRPr/>
            </a:pP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536</Words>
  <Application>Microsoft Office PowerPoint</Application>
  <PresentationFormat>Pokaz na ekranie (16:9)</PresentationFormat>
  <Paragraphs>53</Paragraphs>
  <Slides>13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Simple Dark</vt:lpstr>
      <vt:lpstr>Environment for shape grammar transformations</vt:lpstr>
      <vt:lpstr>Cel pracy</vt:lpstr>
      <vt:lpstr>Problemy do rozwiązania, związanych ze specyfikacją kształtu</vt:lpstr>
      <vt:lpstr>Odnajdywanie zbioru odcinków</vt:lpstr>
      <vt:lpstr>Odnajdywanie zbioru odcinków</vt:lpstr>
      <vt:lpstr>Rozpoznawanie fragmentu odcinka dużego, jako osobny odcinek </vt:lpstr>
      <vt:lpstr>Podmiana fragmentu obrazu wejściowego</vt:lpstr>
      <vt:lpstr>Podmiana fragmentu obrazu wejściowego</vt:lpstr>
      <vt:lpstr>Podmiana fragmentu obrazu wejściowego</vt:lpstr>
      <vt:lpstr>Przykłady testowe</vt:lpstr>
      <vt:lpstr>Przykład Gramatyk Kształtu z literatury</vt:lpstr>
      <vt:lpstr>Krzywa Hilberta – przykład L-systemów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for shape grammar transformations</dc:title>
  <dc:creator>Asia</dc:creator>
  <cp:lastModifiedBy>Asia</cp:lastModifiedBy>
  <cp:revision>12</cp:revision>
  <dcterms:modified xsi:type="dcterms:W3CDTF">2018-06-11T14:42:41Z</dcterms:modified>
</cp:coreProperties>
</file>