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68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84" y="-11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anhongloong-e-portfolio.blogspot.com/2014/07/shape-grammar-arc3153-arc3152-module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ebstaff.itn.liu.se/~jonun/web/teaching/2009-TNCG13/Siggraph09/courses/shape-grammars.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ebstaff.itn.liu.se/~jonun/web/teaching/2009-TNCG13/Siggraph09/courses/shape-grammars.pd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tanhongloong-e-portfolio.blogspot.com/2014/07/shape-grammar-arc3153-arc3152-module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1127350"/>
            <a:ext cx="8520600" cy="16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for shape grammar transformations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3746133"/>
            <a:ext cx="85206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autor : Joanna Mirochna</a:t>
            </a:r>
            <a:endParaRPr sz="2400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6" name="Shape 56"/>
          <p:cNvSpPr txBox="1"/>
          <p:nvPr/>
        </p:nvSpPr>
        <p:spPr>
          <a:xfrm>
            <a:off x="1119300" y="4233325"/>
            <a:ext cx="72489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2400" dirty="0">
                <a:solidFill>
                  <a:schemeClr val="lt2"/>
                </a:solidFill>
              </a:rPr>
              <a:t>promotor: </a:t>
            </a:r>
            <a:r>
              <a:rPr lang="en" sz="2400" dirty="0" smtClean="0">
                <a:solidFill>
                  <a:schemeClr val="lt2"/>
                </a:solidFill>
              </a:rPr>
              <a:t>dr hab. prof. Maciej Paszyński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Koncepcja </a:t>
            </a:r>
            <a:r>
              <a:rPr lang="en" dirty="0" smtClean="0"/>
              <a:t>wykonania</a:t>
            </a:r>
            <a:endParaRPr dirty="0"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1114069"/>
            <a:ext cx="8520600" cy="737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pl-PL" sz="1400" dirty="0" smtClean="0"/>
              <a:t>Aby sprawdzić, czy linia spełnia regułę należy porównać ze sobą odległości pomiędzy krańcami linii, a środkiem i wierzchołkiem markera:</a:t>
            </a:r>
            <a:endParaRPr sz="1400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395536" y="3939902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lt2"/>
                </a:solidFill>
              </a:rPr>
              <a:t>Widok prawej strony reguły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3275856" y="3939902"/>
            <a:ext cx="2345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lt2"/>
                </a:solidFill>
              </a:rPr>
              <a:t>Widok obrazu wejściowego</a:t>
            </a:r>
          </a:p>
        </p:txBody>
      </p:sp>
      <p:pic>
        <p:nvPicPr>
          <p:cNvPr id="2052" name="Picture 4" descr="C:\Users\Asia\Documents\WIET\magisterka\screens\Rule_7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347864" y="1814905"/>
            <a:ext cx="2387274" cy="1980980"/>
          </a:xfrm>
          <a:prstGeom prst="rect">
            <a:avLst/>
          </a:prstGeom>
          <a:noFill/>
        </p:spPr>
      </p:pic>
      <p:pic>
        <p:nvPicPr>
          <p:cNvPr id="2053" name="Picture 5" descr="C:\Users\Asia\Documents\WIET\magisterka\screens\Rule_1.pn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23528" y="1831210"/>
            <a:ext cx="2744501" cy="1964675"/>
          </a:xfrm>
          <a:prstGeom prst="rect">
            <a:avLst/>
          </a:prstGeom>
          <a:noFill/>
        </p:spPr>
      </p:pic>
      <p:sp>
        <p:nvSpPr>
          <p:cNvPr id="17" name="pole tekstowe 16"/>
          <p:cNvSpPr txBox="1"/>
          <p:nvPr/>
        </p:nvSpPr>
        <p:spPr>
          <a:xfrm>
            <a:off x="6012160" y="1851670"/>
            <a:ext cx="2808312" cy="208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algn="ctr">
              <a:spcAft>
                <a:spcPts val="100"/>
              </a:spcAft>
              <a:buClr>
                <a:schemeClr val="lt2"/>
              </a:buClr>
              <a:buSzPts val="1800"/>
            </a:pPr>
            <a:r>
              <a:rPr lang="pl-PL" sz="1600" dirty="0" smtClean="0">
                <a:solidFill>
                  <a:schemeClr val="lt2"/>
                </a:solidFill>
              </a:rPr>
              <a:t>(|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s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B</a:t>
            </a:r>
            <a:r>
              <a:rPr lang="pl-PL" sz="1600" dirty="0" smtClean="0">
                <a:solidFill>
                  <a:schemeClr val="lt2"/>
                </a:solidFill>
              </a:rPr>
              <a:t>| == |</a:t>
            </a:r>
            <a:r>
              <a:rPr lang="pl-PL" sz="1600" dirty="0" err="1" smtClean="0">
                <a:solidFill>
                  <a:schemeClr val="lt2"/>
                </a:solidFill>
              </a:rPr>
              <a:t>I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s</a:t>
            </a:r>
            <a:r>
              <a:rPr lang="pl-PL" sz="1600" dirty="0" err="1" smtClean="0">
                <a:solidFill>
                  <a:schemeClr val="lt2"/>
                </a:solidFill>
              </a:rPr>
              <a:t>I</a:t>
            </a:r>
            <a:r>
              <a:rPr lang="pl-PL" sz="1200" dirty="0" err="1" smtClean="0">
                <a:solidFill>
                  <a:schemeClr val="lt2"/>
                </a:solidFill>
              </a:rPr>
              <a:t>B</a:t>
            </a:r>
            <a:r>
              <a:rPr lang="pl-PL" sz="1600" dirty="0" smtClean="0">
                <a:solidFill>
                  <a:schemeClr val="lt2"/>
                </a:solidFill>
              </a:rPr>
              <a:t>| &amp;&amp; </a:t>
            </a:r>
          </a:p>
          <a:p>
            <a:pPr algn="ctr">
              <a:spcAft>
                <a:spcPts val="100"/>
              </a:spcAft>
              <a:buClr>
                <a:schemeClr val="lt2"/>
              </a:buClr>
              <a:buSzPts val="1800"/>
            </a:pPr>
            <a:r>
              <a:rPr lang="pl-PL" sz="1600" dirty="0" smtClean="0">
                <a:solidFill>
                  <a:schemeClr val="lt2"/>
                </a:solidFill>
              </a:rPr>
              <a:t>|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s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smtClean="0">
                <a:solidFill>
                  <a:schemeClr val="lt2"/>
                </a:solidFill>
              </a:rPr>
              <a:t>| == |</a:t>
            </a:r>
            <a:r>
              <a:rPr lang="pl-PL" sz="1600" dirty="0" err="1" smtClean="0">
                <a:solidFill>
                  <a:schemeClr val="lt2"/>
                </a:solidFill>
              </a:rPr>
              <a:t>I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s</a:t>
            </a:r>
            <a:r>
              <a:rPr lang="pl-PL" sz="1600" dirty="0" err="1" smtClean="0">
                <a:solidFill>
                  <a:schemeClr val="lt2"/>
                </a:solidFill>
              </a:rPr>
              <a:t>I</a:t>
            </a:r>
            <a:r>
              <a:rPr lang="pl-PL" sz="12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smtClean="0">
                <a:solidFill>
                  <a:schemeClr val="lt2"/>
                </a:solidFill>
              </a:rPr>
              <a:t>| &amp;&amp;</a:t>
            </a:r>
          </a:p>
          <a:p>
            <a:pPr algn="ctr">
              <a:spcAft>
                <a:spcPts val="100"/>
              </a:spcAft>
              <a:buClr>
                <a:schemeClr val="lt2"/>
              </a:buClr>
              <a:buSzPts val="1800"/>
            </a:pPr>
            <a:r>
              <a:rPr lang="pl-PL" sz="1600" dirty="0" smtClean="0">
                <a:solidFill>
                  <a:schemeClr val="lt2"/>
                </a:solidFill>
              </a:rPr>
              <a:t> |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B</a:t>
            </a:r>
            <a:r>
              <a:rPr lang="pl-PL" sz="1600" dirty="0" smtClean="0">
                <a:solidFill>
                  <a:schemeClr val="lt2"/>
                </a:solidFill>
              </a:rPr>
              <a:t>| == |</a:t>
            </a:r>
            <a:r>
              <a:rPr lang="pl-PL" sz="1600" dirty="0" err="1" smtClean="0">
                <a:solidFill>
                  <a:schemeClr val="lt2"/>
                </a:solidFill>
              </a:rPr>
              <a:t>I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err="1" smtClean="0">
                <a:solidFill>
                  <a:schemeClr val="lt2"/>
                </a:solidFill>
              </a:rPr>
              <a:t>I</a:t>
            </a:r>
            <a:r>
              <a:rPr lang="pl-PL" sz="1200" dirty="0" err="1" smtClean="0">
                <a:solidFill>
                  <a:schemeClr val="lt2"/>
                </a:solidFill>
              </a:rPr>
              <a:t>B</a:t>
            </a:r>
            <a:r>
              <a:rPr lang="pl-PL" sz="1600" dirty="0" smtClean="0">
                <a:solidFill>
                  <a:schemeClr val="lt2"/>
                </a:solidFill>
              </a:rPr>
              <a:t>| &amp;&amp;</a:t>
            </a:r>
          </a:p>
          <a:p>
            <a:pPr algn="ctr">
              <a:spcAft>
                <a:spcPts val="100"/>
              </a:spcAft>
              <a:buClr>
                <a:schemeClr val="lt2"/>
              </a:buClr>
              <a:buSzPts val="1800"/>
            </a:pPr>
            <a:r>
              <a:rPr lang="pl-PL" sz="1600" dirty="0" smtClean="0">
                <a:solidFill>
                  <a:schemeClr val="lt2"/>
                </a:solidFill>
              </a:rPr>
              <a:t>|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smtClean="0">
                <a:solidFill>
                  <a:schemeClr val="lt2"/>
                </a:solidFill>
              </a:rPr>
              <a:t>| == |</a:t>
            </a:r>
            <a:r>
              <a:rPr lang="pl-PL" sz="1600" dirty="0" err="1" smtClean="0">
                <a:solidFill>
                  <a:schemeClr val="lt2"/>
                </a:solidFill>
              </a:rPr>
              <a:t>I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err="1" smtClean="0">
                <a:solidFill>
                  <a:schemeClr val="lt2"/>
                </a:solidFill>
              </a:rPr>
              <a:t>I</a:t>
            </a:r>
            <a:r>
              <a:rPr lang="pl-PL" sz="12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smtClean="0">
                <a:solidFill>
                  <a:schemeClr val="lt2"/>
                </a:solidFill>
              </a:rPr>
              <a:t>|) ||</a:t>
            </a:r>
          </a:p>
          <a:p>
            <a:pPr algn="ctr">
              <a:spcAft>
                <a:spcPts val="100"/>
              </a:spcAft>
              <a:buClr>
                <a:schemeClr val="lt2"/>
              </a:buClr>
              <a:buSzPts val="1800"/>
            </a:pPr>
            <a:r>
              <a:rPr lang="pl-PL" sz="1600" dirty="0" smtClean="0">
                <a:solidFill>
                  <a:schemeClr val="lt2"/>
                </a:solidFill>
              </a:rPr>
              <a:t>(|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s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smtClean="0">
                <a:solidFill>
                  <a:schemeClr val="lt2"/>
                </a:solidFill>
              </a:rPr>
              <a:t>| == |</a:t>
            </a:r>
            <a:r>
              <a:rPr lang="pl-PL" sz="1600" dirty="0" err="1" smtClean="0">
                <a:solidFill>
                  <a:schemeClr val="lt2"/>
                </a:solidFill>
              </a:rPr>
              <a:t>I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s</a:t>
            </a:r>
            <a:r>
              <a:rPr lang="pl-PL" sz="1600" dirty="0" err="1" smtClean="0">
                <a:solidFill>
                  <a:schemeClr val="lt2"/>
                </a:solidFill>
              </a:rPr>
              <a:t>I</a:t>
            </a:r>
            <a:r>
              <a:rPr lang="pl-PL" sz="1200" dirty="0" err="1" smtClean="0">
                <a:solidFill>
                  <a:schemeClr val="lt2"/>
                </a:solidFill>
              </a:rPr>
              <a:t>B</a:t>
            </a:r>
            <a:r>
              <a:rPr lang="pl-PL" sz="1600" dirty="0" smtClean="0">
                <a:solidFill>
                  <a:schemeClr val="lt2"/>
                </a:solidFill>
              </a:rPr>
              <a:t>| &amp;&amp;</a:t>
            </a:r>
          </a:p>
          <a:p>
            <a:pPr algn="ctr">
              <a:spcAft>
                <a:spcPts val="100"/>
              </a:spcAft>
              <a:buClr>
                <a:schemeClr val="lt2"/>
              </a:buClr>
              <a:buSzPts val="1800"/>
            </a:pPr>
            <a:r>
              <a:rPr lang="pl-PL" sz="1600" dirty="0" smtClean="0">
                <a:solidFill>
                  <a:schemeClr val="lt2"/>
                </a:solidFill>
              </a:rPr>
              <a:t>|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s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B</a:t>
            </a:r>
            <a:r>
              <a:rPr lang="pl-PL" sz="1600" dirty="0" smtClean="0">
                <a:solidFill>
                  <a:schemeClr val="lt2"/>
                </a:solidFill>
              </a:rPr>
              <a:t>| == |</a:t>
            </a:r>
            <a:r>
              <a:rPr lang="pl-PL" sz="1600" dirty="0" err="1" smtClean="0">
                <a:solidFill>
                  <a:schemeClr val="lt2"/>
                </a:solidFill>
              </a:rPr>
              <a:t>I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s</a:t>
            </a:r>
            <a:r>
              <a:rPr lang="pl-PL" sz="1600" dirty="0" err="1" smtClean="0">
                <a:solidFill>
                  <a:schemeClr val="lt2"/>
                </a:solidFill>
              </a:rPr>
              <a:t>I</a:t>
            </a:r>
            <a:r>
              <a:rPr lang="pl-PL" sz="12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smtClean="0">
                <a:solidFill>
                  <a:schemeClr val="lt2"/>
                </a:solidFill>
              </a:rPr>
              <a:t>| &amp;&amp;</a:t>
            </a:r>
          </a:p>
          <a:p>
            <a:pPr algn="ctr">
              <a:spcAft>
                <a:spcPts val="100"/>
              </a:spcAft>
              <a:buClr>
                <a:schemeClr val="lt2"/>
              </a:buClr>
              <a:buSzPts val="1800"/>
            </a:pPr>
            <a:r>
              <a:rPr lang="pl-PL" sz="1600" dirty="0" smtClean="0">
                <a:solidFill>
                  <a:schemeClr val="lt2"/>
                </a:solidFill>
              </a:rPr>
              <a:t>|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smtClean="0">
                <a:solidFill>
                  <a:schemeClr val="lt2"/>
                </a:solidFill>
              </a:rPr>
              <a:t>| == |</a:t>
            </a:r>
            <a:r>
              <a:rPr lang="pl-PL" sz="1600" dirty="0" err="1" smtClean="0">
                <a:solidFill>
                  <a:schemeClr val="lt2"/>
                </a:solidFill>
              </a:rPr>
              <a:t>I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err="1" smtClean="0">
                <a:solidFill>
                  <a:schemeClr val="lt2"/>
                </a:solidFill>
              </a:rPr>
              <a:t>I</a:t>
            </a:r>
            <a:r>
              <a:rPr lang="pl-PL" sz="1200" dirty="0" err="1" smtClean="0">
                <a:solidFill>
                  <a:schemeClr val="lt2"/>
                </a:solidFill>
              </a:rPr>
              <a:t>B</a:t>
            </a:r>
            <a:r>
              <a:rPr lang="pl-PL" sz="1600" dirty="0" smtClean="0">
                <a:solidFill>
                  <a:schemeClr val="lt2"/>
                </a:solidFill>
              </a:rPr>
              <a:t>| &amp;&amp;</a:t>
            </a:r>
          </a:p>
          <a:p>
            <a:pPr algn="ctr">
              <a:spcAft>
                <a:spcPts val="100"/>
              </a:spcAft>
              <a:buClr>
                <a:schemeClr val="lt2"/>
              </a:buClr>
              <a:buSzPts val="1800"/>
            </a:pPr>
            <a:r>
              <a:rPr lang="pl-PL" sz="1600" dirty="0" smtClean="0">
                <a:solidFill>
                  <a:schemeClr val="lt2"/>
                </a:solidFill>
              </a:rPr>
              <a:t>|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B</a:t>
            </a:r>
            <a:r>
              <a:rPr lang="pl-PL" sz="1600" dirty="0" smtClean="0">
                <a:solidFill>
                  <a:schemeClr val="lt2"/>
                </a:solidFill>
              </a:rPr>
              <a:t>| == |</a:t>
            </a:r>
            <a:r>
              <a:rPr lang="pl-PL" sz="1600" dirty="0" err="1" smtClean="0">
                <a:solidFill>
                  <a:schemeClr val="lt2"/>
                </a:solidFill>
              </a:rPr>
              <a:t>I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err="1" smtClean="0">
                <a:solidFill>
                  <a:schemeClr val="lt2"/>
                </a:solidFill>
              </a:rPr>
              <a:t>I</a:t>
            </a:r>
            <a:r>
              <a:rPr lang="pl-PL" sz="12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smtClean="0">
                <a:solidFill>
                  <a:schemeClr val="lt2"/>
                </a:solidFill>
              </a:rPr>
              <a:t>|)</a:t>
            </a:r>
          </a:p>
          <a:p>
            <a:pPr algn="ctr">
              <a:spcAft>
                <a:spcPts val="1600"/>
              </a:spcAft>
              <a:buClr>
                <a:schemeClr val="lt2"/>
              </a:buClr>
              <a:buSzPts val="1800"/>
            </a:pPr>
            <a:r>
              <a:rPr lang="pl-PL" sz="1600" dirty="0" smtClean="0">
                <a:solidFill>
                  <a:schemeClr val="lt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Zmiana rozmiaru markera</a:t>
            </a:r>
            <a:endParaRPr dirty="0"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1114069"/>
            <a:ext cx="8520600" cy="737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pl-PL" sz="1400" dirty="0" smtClean="0"/>
              <a:t>Aby uwzględnić możliwość skalowania markera i aplikowanych reguł, odległości na obrazie wejściowym są mnożone przez współczynnik k</a:t>
            </a:r>
            <a:endParaRPr sz="1400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683568" y="4155926"/>
            <a:ext cx="2345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lt2"/>
                </a:solidFill>
              </a:rPr>
              <a:t>Widok obrazu wejściowego</a:t>
            </a:r>
          </a:p>
        </p:txBody>
      </p:sp>
      <p:pic>
        <p:nvPicPr>
          <p:cNvPr id="2052" name="Picture 4" descr="C:\Users\Asia\Documents\WIET\magisterka\screens\Rule_7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83567" y="2211710"/>
            <a:ext cx="2172278" cy="1800199"/>
          </a:xfrm>
          <a:prstGeom prst="rect">
            <a:avLst/>
          </a:prstGeom>
          <a:noFill/>
        </p:spPr>
      </p:pic>
      <p:sp>
        <p:nvSpPr>
          <p:cNvPr id="17" name="pole tekstowe 16"/>
          <p:cNvSpPr txBox="1"/>
          <p:nvPr/>
        </p:nvSpPr>
        <p:spPr>
          <a:xfrm>
            <a:off x="6012160" y="1851670"/>
            <a:ext cx="2808312" cy="25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algn="ctr">
              <a:spcAft>
                <a:spcPts val="100"/>
              </a:spcAft>
              <a:buClr>
                <a:schemeClr val="lt2"/>
              </a:buClr>
              <a:buSzPts val="1800"/>
            </a:pPr>
            <a:r>
              <a:rPr lang="pl-PL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r>
              <a:rPr lang="pl-PL" sz="1600" dirty="0" smtClean="0">
                <a:solidFill>
                  <a:schemeClr val="lt2"/>
                </a:solidFill>
              </a:rPr>
              <a:t> </a:t>
            </a:r>
            <a:r>
              <a:rPr lang="pl-PL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= |</a:t>
            </a:r>
            <a:r>
              <a:rPr lang="pl-PL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RMsRMa</a:t>
            </a:r>
            <a:r>
              <a:rPr lang="pl-PL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| / |</a:t>
            </a:r>
            <a:r>
              <a:rPr lang="pl-PL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IMsIMa</a:t>
            </a:r>
            <a:r>
              <a:rPr lang="pl-PL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|</a:t>
            </a:r>
          </a:p>
          <a:p>
            <a:pPr algn="ctr">
              <a:spcAft>
                <a:spcPts val="100"/>
              </a:spcAft>
              <a:buClr>
                <a:schemeClr val="lt2"/>
              </a:buClr>
              <a:buSzPts val="1800"/>
            </a:pPr>
            <a:endParaRPr lang="pl-PL" sz="16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>
              <a:spcAft>
                <a:spcPts val="100"/>
              </a:spcAft>
              <a:buClr>
                <a:schemeClr val="lt2"/>
              </a:buClr>
              <a:buSzPts val="1800"/>
            </a:pPr>
            <a:r>
              <a:rPr lang="pl-PL" sz="1600" dirty="0" smtClean="0">
                <a:solidFill>
                  <a:schemeClr val="lt2"/>
                </a:solidFill>
              </a:rPr>
              <a:t>(|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s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B</a:t>
            </a:r>
            <a:r>
              <a:rPr lang="pl-PL" sz="1600" dirty="0" smtClean="0">
                <a:solidFill>
                  <a:schemeClr val="lt2"/>
                </a:solidFill>
              </a:rPr>
              <a:t>| == </a:t>
            </a:r>
            <a:r>
              <a:rPr lang="pl-PL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r>
              <a:rPr lang="pl-PL" sz="1600" dirty="0" err="1" smtClean="0">
                <a:solidFill>
                  <a:schemeClr val="lt2"/>
                </a:solidFill>
              </a:rPr>
              <a:t>|I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s</a:t>
            </a:r>
            <a:r>
              <a:rPr lang="pl-PL" sz="1600" dirty="0" err="1" smtClean="0">
                <a:solidFill>
                  <a:schemeClr val="lt2"/>
                </a:solidFill>
              </a:rPr>
              <a:t>I</a:t>
            </a:r>
            <a:r>
              <a:rPr lang="pl-PL" sz="1200" dirty="0" err="1" smtClean="0">
                <a:solidFill>
                  <a:schemeClr val="lt2"/>
                </a:solidFill>
              </a:rPr>
              <a:t>B</a:t>
            </a:r>
            <a:r>
              <a:rPr lang="pl-PL" sz="1600" dirty="0" smtClean="0">
                <a:solidFill>
                  <a:schemeClr val="lt2"/>
                </a:solidFill>
              </a:rPr>
              <a:t>| &amp;&amp; </a:t>
            </a:r>
          </a:p>
          <a:p>
            <a:pPr algn="ctr">
              <a:spcAft>
                <a:spcPts val="100"/>
              </a:spcAft>
              <a:buClr>
                <a:schemeClr val="lt2"/>
              </a:buClr>
              <a:buSzPts val="1800"/>
            </a:pPr>
            <a:r>
              <a:rPr lang="pl-PL" sz="1600" dirty="0" smtClean="0">
                <a:solidFill>
                  <a:schemeClr val="lt2"/>
                </a:solidFill>
              </a:rPr>
              <a:t>|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s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smtClean="0">
                <a:solidFill>
                  <a:schemeClr val="lt2"/>
                </a:solidFill>
              </a:rPr>
              <a:t>| == </a:t>
            </a:r>
            <a:r>
              <a:rPr lang="pl-PL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r>
              <a:rPr lang="pl-PL" sz="1600" dirty="0" err="1" smtClean="0">
                <a:solidFill>
                  <a:schemeClr val="lt2"/>
                </a:solidFill>
              </a:rPr>
              <a:t>|I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s</a:t>
            </a:r>
            <a:r>
              <a:rPr lang="pl-PL" sz="1600" dirty="0" err="1" smtClean="0">
                <a:solidFill>
                  <a:schemeClr val="lt2"/>
                </a:solidFill>
              </a:rPr>
              <a:t>I</a:t>
            </a:r>
            <a:r>
              <a:rPr lang="pl-PL" sz="12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smtClean="0">
                <a:solidFill>
                  <a:schemeClr val="lt2"/>
                </a:solidFill>
              </a:rPr>
              <a:t>| &amp;&amp;</a:t>
            </a:r>
          </a:p>
          <a:p>
            <a:pPr algn="ctr">
              <a:spcAft>
                <a:spcPts val="100"/>
              </a:spcAft>
              <a:buClr>
                <a:schemeClr val="lt2"/>
              </a:buClr>
              <a:buSzPts val="1800"/>
            </a:pPr>
            <a:r>
              <a:rPr lang="pl-PL" sz="1600" dirty="0" smtClean="0">
                <a:solidFill>
                  <a:schemeClr val="lt2"/>
                </a:solidFill>
              </a:rPr>
              <a:t> |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B</a:t>
            </a:r>
            <a:r>
              <a:rPr lang="pl-PL" sz="1600" dirty="0" smtClean="0">
                <a:solidFill>
                  <a:schemeClr val="lt2"/>
                </a:solidFill>
              </a:rPr>
              <a:t>| == </a:t>
            </a:r>
            <a:r>
              <a:rPr lang="pl-PL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r>
              <a:rPr lang="pl-PL" sz="1600" dirty="0" err="1" smtClean="0">
                <a:solidFill>
                  <a:schemeClr val="lt2"/>
                </a:solidFill>
              </a:rPr>
              <a:t>|I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err="1" smtClean="0">
                <a:solidFill>
                  <a:schemeClr val="lt2"/>
                </a:solidFill>
              </a:rPr>
              <a:t>I</a:t>
            </a:r>
            <a:r>
              <a:rPr lang="pl-PL" sz="1200" dirty="0" err="1" smtClean="0">
                <a:solidFill>
                  <a:schemeClr val="lt2"/>
                </a:solidFill>
              </a:rPr>
              <a:t>B</a:t>
            </a:r>
            <a:r>
              <a:rPr lang="pl-PL" sz="1600" dirty="0" smtClean="0">
                <a:solidFill>
                  <a:schemeClr val="lt2"/>
                </a:solidFill>
              </a:rPr>
              <a:t>| &amp;&amp;</a:t>
            </a:r>
          </a:p>
          <a:p>
            <a:pPr algn="ctr">
              <a:spcAft>
                <a:spcPts val="100"/>
              </a:spcAft>
              <a:buClr>
                <a:schemeClr val="lt2"/>
              </a:buClr>
              <a:buSzPts val="1800"/>
            </a:pPr>
            <a:r>
              <a:rPr lang="pl-PL" sz="1600" dirty="0" smtClean="0">
                <a:solidFill>
                  <a:schemeClr val="lt2"/>
                </a:solidFill>
              </a:rPr>
              <a:t>|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smtClean="0">
                <a:solidFill>
                  <a:schemeClr val="lt2"/>
                </a:solidFill>
              </a:rPr>
              <a:t>| == </a:t>
            </a:r>
            <a:r>
              <a:rPr lang="pl-PL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r>
              <a:rPr lang="pl-PL" sz="1600" dirty="0" err="1" smtClean="0">
                <a:solidFill>
                  <a:schemeClr val="lt2"/>
                </a:solidFill>
              </a:rPr>
              <a:t>|I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err="1" smtClean="0">
                <a:solidFill>
                  <a:schemeClr val="lt2"/>
                </a:solidFill>
              </a:rPr>
              <a:t>I</a:t>
            </a:r>
            <a:r>
              <a:rPr lang="pl-PL" sz="12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smtClean="0">
                <a:solidFill>
                  <a:schemeClr val="lt2"/>
                </a:solidFill>
              </a:rPr>
              <a:t>|) ||</a:t>
            </a:r>
          </a:p>
          <a:p>
            <a:pPr algn="ctr">
              <a:spcAft>
                <a:spcPts val="100"/>
              </a:spcAft>
              <a:buClr>
                <a:schemeClr val="lt2"/>
              </a:buClr>
              <a:buSzPts val="1800"/>
            </a:pPr>
            <a:r>
              <a:rPr lang="pl-PL" sz="1600" dirty="0" smtClean="0">
                <a:solidFill>
                  <a:schemeClr val="lt2"/>
                </a:solidFill>
              </a:rPr>
              <a:t>(|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s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smtClean="0">
                <a:solidFill>
                  <a:schemeClr val="lt2"/>
                </a:solidFill>
              </a:rPr>
              <a:t>| == </a:t>
            </a:r>
            <a:r>
              <a:rPr lang="pl-PL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r>
              <a:rPr lang="pl-PL" sz="1600" dirty="0" err="1" smtClean="0">
                <a:solidFill>
                  <a:schemeClr val="lt2"/>
                </a:solidFill>
              </a:rPr>
              <a:t>|I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s</a:t>
            </a:r>
            <a:r>
              <a:rPr lang="pl-PL" sz="1600" dirty="0" err="1" smtClean="0">
                <a:solidFill>
                  <a:schemeClr val="lt2"/>
                </a:solidFill>
              </a:rPr>
              <a:t>I</a:t>
            </a:r>
            <a:r>
              <a:rPr lang="pl-PL" sz="1200" dirty="0" err="1" smtClean="0">
                <a:solidFill>
                  <a:schemeClr val="lt2"/>
                </a:solidFill>
              </a:rPr>
              <a:t>B</a:t>
            </a:r>
            <a:r>
              <a:rPr lang="pl-PL" sz="1600" dirty="0" smtClean="0">
                <a:solidFill>
                  <a:schemeClr val="lt2"/>
                </a:solidFill>
              </a:rPr>
              <a:t>| &amp;&amp;</a:t>
            </a:r>
          </a:p>
          <a:p>
            <a:pPr algn="ctr">
              <a:spcAft>
                <a:spcPts val="100"/>
              </a:spcAft>
              <a:buClr>
                <a:schemeClr val="lt2"/>
              </a:buClr>
              <a:buSzPts val="1800"/>
            </a:pPr>
            <a:r>
              <a:rPr lang="pl-PL" sz="1600" dirty="0" smtClean="0">
                <a:solidFill>
                  <a:schemeClr val="lt2"/>
                </a:solidFill>
              </a:rPr>
              <a:t>|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s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B</a:t>
            </a:r>
            <a:r>
              <a:rPr lang="pl-PL" sz="1600" dirty="0" smtClean="0">
                <a:solidFill>
                  <a:schemeClr val="lt2"/>
                </a:solidFill>
              </a:rPr>
              <a:t>| == </a:t>
            </a:r>
            <a:r>
              <a:rPr lang="pl-PL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r>
              <a:rPr lang="pl-PL" sz="1600" dirty="0" err="1" smtClean="0">
                <a:solidFill>
                  <a:schemeClr val="lt2"/>
                </a:solidFill>
              </a:rPr>
              <a:t>|I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s</a:t>
            </a:r>
            <a:r>
              <a:rPr lang="pl-PL" sz="1600" dirty="0" err="1" smtClean="0">
                <a:solidFill>
                  <a:schemeClr val="lt2"/>
                </a:solidFill>
              </a:rPr>
              <a:t>I</a:t>
            </a:r>
            <a:r>
              <a:rPr lang="pl-PL" sz="12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smtClean="0">
                <a:solidFill>
                  <a:schemeClr val="lt2"/>
                </a:solidFill>
              </a:rPr>
              <a:t>| &amp;&amp;</a:t>
            </a:r>
          </a:p>
          <a:p>
            <a:pPr algn="ctr">
              <a:spcAft>
                <a:spcPts val="100"/>
              </a:spcAft>
              <a:buClr>
                <a:schemeClr val="lt2"/>
              </a:buClr>
              <a:buSzPts val="1800"/>
            </a:pPr>
            <a:r>
              <a:rPr lang="pl-PL" sz="1600" dirty="0" smtClean="0">
                <a:solidFill>
                  <a:schemeClr val="lt2"/>
                </a:solidFill>
              </a:rPr>
              <a:t>|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smtClean="0">
                <a:solidFill>
                  <a:schemeClr val="lt2"/>
                </a:solidFill>
              </a:rPr>
              <a:t>| == </a:t>
            </a:r>
            <a:r>
              <a:rPr lang="pl-PL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r>
              <a:rPr lang="pl-PL" sz="1600" dirty="0" err="1" smtClean="0">
                <a:solidFill>
                  <a:schemeClr val="lt2"/>
                </a:solidFill>
              </a:rPr>
              <a:t>|I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err="1" smtClean="0">
                <a:solidFill>
                  <a:schemeClr val="lt2"/>
                </a:solidFill>
              </a:rPr>
              <a:t>I</a:t>
            </a:r>
            <a:r>
              <a:rPr lang="pl-PL" sz="1200" dirty="0" err="1" smtClean="0">
                <a:solidFill>
                  <a:schemeClr val="lt2"/>
                </a:solidFill>
              </a:rPr>
              <a:t>B</a:t>
            </a:r>
            <a:r>
              <a:rPr lang="pl-PL" sz="1600" dirty="0" smtClean="0">
                <a:solidFill>
                  <a:schemeClr val="lt2"/>
                </a:solidFill>
              </a:rPr>
              <a:t>| &amp;&amp;</a:t>
            </a:r>
          </a:p>
          <a:p>
            <a:pPr algn="ctr">
              <a:spcAft>
                <a:spcPts val="100"/>
              </a:spcAft>
              <a:buClr>
                <a:schemeClr val="lt2"/>
              </a:buClr>
              <a:buSzPts val="1800"/>
            </a:pPr>
            <a:r>
              <a:rPr lang="pl-PL" sz="1600" dirty="0" smtClean="0">
                <a:solidFill>
                  <a:schemeClr val="lt2"/>
                </a:solidFill>
              </a:rPr>
              <a:t>|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B</a:t>
            </a:r>
            <a:r>
              <a:rPr lang="pl-PL" sz="1600" dirty="0" smtClean="0">
                <a:solidFill>
                  <a:schemeClr val="lt2"/>
                </a:solidFill>
              </a:rPr>
              <a:t>| == </a:t>
            </a:r>
            <a:r>
              <a:rPr lang="pl-PL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r>
              <a:rPr lang="pl-PL" sz="1600" dirty="0" err="1" smtClean="0">
                <a:solidFill>
                  <a:schemeClr val="lt2"/>
                </a:solidFill>
              </a:rPr>
              <a:t>|I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err="1" smtClean="0">
                <a:solidFill>
                  <a:schemeClr val="lt2"/>
                </a:solidFill>
              </a:rPr>
              <a:t>I</a:t>
            </a:r>
            <a:r>
              <a:rPr lang="pl-PL" sz="12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smtClean="0">
                <a:solidFill>
                  <a:schemeClr val="lt2"/>
                </a:solidFill>
              </a:rPr>
              <a:t>|)</a:t>
            </a:r>
          </a:p>
          <a:p>
            <a:pPr algn="ctr">
              <a:spcAft>
                <a:spcPts val="1600"/>
              </a:spcAft>
              <a:buClr>
                <a:schemeClr val="lt2"/>
              </a:buClr>
              <a:buSzPts val="1800"/>
            </a:pPr>
            <a:r>
              <a:rPr lang="pl-PL" sz="1600" dirty="0" smtClean="0">
                <a:solidFill>
                  <a:schemeClr val="lt2"/>
                </a:solidFill>
              </a:rPr>
              <a:t> </a:t>
            </a:r>
          </a:p>
        </p:txBody>
      </p:sp>
      <p:pic>
        <p:nvPicPr>
          <p:cNvPr id="1026" name="Picture 2" descr="C:\Users\Asia\Documents\WIET\magisterka\screens\Rule_9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31840" y="2211710"/>
            <a:ext cx="2218428" cy="18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Rozpoznawanie kilku odcinków jako jednego</a:t>
            </a:r>
            <a:endParaRPr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683568" y="4155926"/>
            <a:ext cx="2345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lt2"/>
                </a:solidFill>
              </a:rPr>
              <a:t>Widok obrazu wejściowego</a:t>
            </a:r>
          </a:p>
        </p:txBody>
      </p:sp>
      <p:sp>
        <p:nvSpPr>
          <p:cNvPr id="17" name="pole tekstowe 16"/>
          <p:cNvSpPr txBox="1"/>
          <p:nvPr/>
        </p:nvSpPr>
        <p:spPr>
          <a:xfrm>
            <a:off x="4572000" y="1851670"/>
            <a:ext cx="4248472" cy="25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algn="ctr">
              <a:spcAft>
                <a:spcPts val="100"/>
              </a:spcAft>
              <a:buClr>
                <a:schemeClr val="lt2"/>
              </a:buClr>
              <a:buSzPts val="1800"/>
            </a:pPr>
            <a:r>
              <a:rPr lang="pl-PL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 = (</a:t>
            </a:r>
            <a:r>
              <a:rPr lang="pl-PL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y</a:t>
            </a:r>
            <a:r>
              <a:rPr lang="pl-PL" sz="9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</a:t>
            </a:r>
            <a:r>
              <a:rPr lang="pl-PL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-y</a:t>
            </a:r>
            <a:r>
              <a:rPr lang="pl-PL" sz="9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pl-PL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)/(</a:t>
            </a:r>
            <a:r>
              <a:rPr lang="pl-PL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x</a:t>
            </a:r>
            <a:r>
              <a:rPr lang="pl-PL" sz="9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</a:t>
            </a:r>
            <a:r>
              <a:rPr lang="pl-PL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-x</a:t>
            </a:r>
            <a:r>
              <a:rPr lang="pl-PL" sz="9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pl-PL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	b = </a:t>
            </a:r>
            <a:r>
              <a:rPr lang="pl-PL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y</a:t>
            </a:r>
            <a:r>
              <a:rPr lang="pl-PL" sz="9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pl-PL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– </a:t>
            </a:r>
            <a:r>
              <a:rPr lang="pl-PL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x</a:t>
            </a:r>
            <a:r>
              <a:rPr lang="pl-PL" sz="9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pl-PL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*a</a:t>
            </a:r>
            <a:endParaRPr lang="pl-PL" sz="16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>
              <a:spcAft>
                <a:spcPts val="100"/>
              </a:spcAft>
              <a:buClr>
                <a:schemeClr val="lt2"/>
              </a:buClr>
              <a:buSzPts val="1800"/>
            </a:pPr>
            <a:endParaRPr lang="pl-PL" sz="16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>
              <a:spcAft>
                <a:spcPts val="100"/>
              </a:spcAft>
              <a:buClr>
                <a:schemeClr val="lt2"/>
              </a:buClr>
              <a:buSzPts val="1800"/>
            </a:pPr>
            <a:r>
              <a:rPr lang="pl-PL" sz="1600" dirty="0" smtClean="0">
                <a:solidFill>
                  <a:schemeClr val="lt2"/>
                </a:solidFill>
              </a:rPr>
              <a:t>Odcinki L1 i L2 są rozpoznawane jako jeden odcinek, jeżeli współczynniki </a:t>
            </a:r>
            <a:r>
              <a:rPr lang="pl-PL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pl-PL" sz="1600" dirty="0" smtClean="0">
                <a:solidFill>
                  <a:schemeClr val="lt2"/>
                </a:solidFill>
              </a:rPr>
              <a:t> i </a:t>
            </a:r>
            <a:r>
              <a:rPr lang="pl-PL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</a:t>
            </a:r>
            <a:r>
              <a:rPr lang="pl-PL" sz="1600" dirty="0" smtClean="0">
                <a:solidFill>
                  <a:schemeClr val="lt2"/>
                </a:solidFill>
              </a:rPr>
              <a:t> linii, na których leżą są takie same oraz jeżeli </a:t>
            </a:r>
            <a:r>
              <a:rPr lang="pl-PL" sz="1600" dirty="0" smtClean="0">
                <a:solidFill>
                  <a:schemeClr val="lt2"/>
                </a:solidFill>
              </a:rPr>
              <a:t>jeden z końców odcinka leży na drugim z odcinków.</a:t>
            </a:r>
            <a:endParaRPr lang="pl-PL" sz="1600" dirty="0" smtClean="0">
              <a:solidFill>
                <a:schemeClr val="lt2"/>
              </a:solidFill>
            </a:endParaRPr>
          </a:p>
          <a:p>
            <a:pPr algn="ctr">
              <a:spcAft>
                <a:spcPts val="1600"/>
              </a:spcAft>
              <a:buClr>
                <a:schemeClr val="lt2"/>
              </a:buClr>
              <a:buSzPts val="1800"/>
            </a:pPr>
            <a:r>
              <a:rPr lang="pl-PL" sz="1600" dirty="0" smtClean="0">
                <a:solidFill>
                  <a:schemeClr val="lt2"/>
                </a:solidFill>
              </a:rPr>
              <a:t> </a:t>
            </a:r>
          </a:p>
        </p:txBody>
      </p:sp>
      <p:pic>
        <p:nvPicPr>
          <p:cNvPr id="1026" name="Picture 2" descr="C:\Users\Asia\Documents\WIET\magisterka\screens\Rule_9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55576" y="1555367"/>
            <a:ext cx="2736304" cy="23845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4"/>
            <a:ext cx="8520600" cy="1046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Rozpoznawanie fragmentu odcinka jako osobny odcinek</a:t>
            </a:r>
            <a:endParaRPr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2555776" y="3651870"/>
            <a:ext cx="2345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lt2"/>
                </a:solidFill>
              </a:rPr>
              <a:t>Widok obrazu wejściowego</a:t>
            </a:r>
          </a:p>
        </p:txBody>
      </p:sp>
      <p:sp>
        <p:nvSpPr>
          <p:cNvPr id="17" name="pole tekstowe 16"/>
          <p:cNvSpPr txBox="1"/>
          <p:nvPr/>
        </p:nvSpPr>
        <p:spPr>
          <a:xfrm>
            <a:off x="4932040" y="1635646"/>
            <a:ext cx="3888432" cy="302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algn="ctr">
              <a:spcAft>
                <a:spcPts val="100"/>
              </a:spcAft>
              <a:buClr>
                <a:schemeClr val="lt2"/>
              </a:buClr>
              <a:buSzPts val="1800"/>
            </a:pPr>
            <a:r>
              <a:rPr lang="pl-PL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 = (</a:t>
            </a:r>
            <a:r>
              <a:rPr lang="pl-PL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y</a:t>
            </a:r>
            <a:r>
              <a:rPr lang="pl-PL" sz="9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</a:t>
            </a:r>
            <a:r>
              <a:rPr lang="pl-PL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-y</a:t>
            </a:r>
            <a:r>
              <a:rPr lang="pl-PL" sz="9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pl-PL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)/(</a:t>
            </a:r>
            <a:r>
              <a:rPr lang="pl-PL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x</a:t>
            </a:r>
            <a:r>
              <a:rPr lang="pl-PL" sz="9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</a:t>
            </a:r>
            <a:r>
              <a:rPr lang="pl-PL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-x</a:t>
            </a:r>
            <a:r>
              <a:rPr lang="pl-PL" sz="9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pl-PL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	b = </a:t>
            </a:r>
            <a:r>
              <a:rPr lang="pl-PL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y</a:t>
            </a:r>
            <a:r>
              <a:rPr lang="pl-PL" sz="9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pl-PL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– </a:t>
            </a:r>
            <a:r>
              <a:rPr lang="pl-PL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x</a:t>
            </a:r>
            <a:r>
              <a:rPr lang="pl-PL" sz="9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pl-PL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*a</a:t>
            </a:r>
            <a:endParaRPr lang="pl-PL" sz="16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>
              <a:spcAft>
                <a:spcPts val="100"/>
              </a:spcAft>
              <a:buClr>
                <a:schemeClr val="lt2"/>
              </a:buClr>
              <a:buSzPts val="1800"/>
            </a:pPr>
            <a:endParaRPr lang="pl-PL" sz="16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>
              <a:spcAft>
                <a:spcPts val="100"/>
              </a:spcAft>
              <a:buClr>
                <a:schemeClr val="lt2"/>
              </a:buClr>
              <a:buSzPts val="1800"/>
            </a:pPr>
            <a:r>
              <a:rPr lang="pl-PL" sz="1600" dirty="0" smtClean="0">
                <a:solidFill>
                  <a:schemeClr val="lt2"/>
                </a:solidFill>
              </a:rPr>
              <a:t>Pododcinek jest wyszukiwany na odcinku, mającym długość większą niż wymaga tego reguła oraz którego współczynniki a i b są takie same, jak odcinka reguły. </a:t>
            </a:r>
          </a:p>
          <a:p>
            <a:pPr algn="ctr">
              <a:spcAft>
                <a:spcPts val="100"/>
              </a:spcAft>
              <a:buClr>
                <a:schemeClr val="lt2"/>
              </a:buClr>
              <a:buSzPts val="1800"/>
            </a:pPr>
            <a:r>
              <a:rPr lang="pl-PL" sz="1600" dirty="0" smtClean="0">
                <a:solidFill>
                  <a:schemeClr val="lt2"/>
                </a:solidFill>
              </a:rPr>
              <a:t>Współrzędne dla </a:t>
            </a:r>
            <a:r>
              <a:rPr lang="pl-PL" sz="1600" dirty="0" smtClean="0">
                <a:solidFill>
                  <a:schemeClr val="lt2"/>
                </a:solidFill>
              </a:rPr>
              <a:t>nowego pododcinka </a:t>
            </a:r>
            <a:r>
              <a:rPr lang="pl-PL" sz="1600" dirty="0" smtClean="0">
                <a:solidFill>
                  <a:schemeClr val="lt2"/>
                </a:solidFill>
              </a:rPr>
              <a:t>obliczane są na podstawie odległości pomiędzy punktami markera i współrzędnymi odcinka, należącymi do lewej strony </a:t>
            </a:r>
            <a:r>
              <a:rPr lang="pl-PL" sz="1600" dirty="0" smtClean="0">
                <a:solidFill>
                  <a:schemeClr val="lt2"/>
                </a:solidFill>
              </a:rPr>
              <a:t>reguły.</a:t>
            </a:r>
            <a:endParaRPr lang="pl-PL" sz="1600" dirty="0" smtClean="0">
              <a:solidFill>
                <a:schemeClr val="lt2"/>
              </a:solidFill>
            </a:endParaRPr>
          </a:p>
          <a:p>
            <a:pPr algn="ctr">
              <a:spcAft>
                <a:spcPts val="1600"/>
              </a:spcAft>
              <a:buClr>
                <a:schemeClr val="lt2"/>
              </a:buClr>
              <a:buSzPts val="1800"/>
            </a:pPr>
            <a:r>
              <a:rPr lang="pl-PL" sz="1600" dirty="0" smtClean="0">
                <a:solidFill>
                  <a:schemeClr val="lt2"/>
                </a:solidFill>
              </a:rPr>
              <a:t> </a:t>
            </a:r>
          </a:p>
        </p:txBody>
      </p:sp>
      <p:pic>
        <p:nvPicPr>
          <p:cNvPr id="1026" name="Picture 2" descr="C:\Users\Asia\Documents\WIET\magisterka\screens\Rule_9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95536" y="3075805"/>
            <a:ext cx="2088232" cy="1819777"/>
          </a:xfrm>
          <a:prstGeom prst="rect">
            <a:avLst/>
          </a:prstGeom>
          <a:noFill/>
        </p:spPr>
      </p:pic>
      <p:pic>
        <p:nvPicPr>
          <p:cNvPr id="2050" name="Picture 2" descr="C:\Users\Asia\Documents\WIET\magisterka\screens\Rule_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536" y="1491630"/>
            <a:ext cx="2088232" cy="1494880"/>
          </a:xfrm>
          <a:prstGeom prst="rect">
            <a:avLst/>
          </a:prstGeom>
          <a:noFill/>
        </p:spPr>
      </p:pic>
      <p:sp>
        <p:nvSpPr>
          <p:cNvPr id="7" name="pole tekstowe 6"/>
          <p:cNvSpPr txBox="1"/>
          <p:nvPr/>
        </p:nvSpPr>
        <p:spPr>
          <a:xfrm>
            <a:off x="2555776" y="1851670"/>
            <a:ext cx="2215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lt2"/>
                </a:solidFill>
              </a:rPr>
              <a:t>Widok lewej strony reguły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Możliwości zastosowań Gramatyk Kształtu</a:t>
            </a: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Najczęściej wykorzystywane są w architekturze i urbanistyce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Przydatne do generowania różnego rodzaju ornamentów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Znajdują zastosowanie w szeroko pojmowanej sztuce oraz grafice komputerowej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Możliwości zastosowań - architektura</a:t>
            </a: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1286900" y="4327950"/>
            <a:ext cx="85206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/>
              <a:t>Źródło: Architecture e-portfolio. Data publikacji: 2018-07-11. Data dostępu: 2018-01-22. Dostępny pod adresem:  </a:t>
            </a:r>
            <a:r>
              <a:rPr lang="en" sz="1000" i="1" u="sng">
                <a:solidFill>
                  <a:schemeClr val="hlink"/>
                </a:solidFill>
                <a:hlinkClick r:id="rId3"/>
              </a:rPr>
              <a:t>http://tanhongloong-e-portfolio.blogspot.com/2014/07/shape-grammar-arc3153-arc3152-module.html</a:t>
            </a:r>
            <a:r>
              <a:rPr lang="en" sz="1000" i="1"/>
              <a:t> </a:t>
            </a:r>
            <a:endParaRPr sz="1000" i="1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000" i="1"/>
          </a:p>
        </p:txBody>
      </p:sp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2650" y="1170125"/>
            <a:ext cx="4251708" cy="300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Możliwości zastosowań - tworzenie ornamentów</a:t>
            </a:r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1612350" y="4284800"/>
            <a:ext cx="59193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/>
              <a:t>Źródło: Mine Özkar, George Stiny. SHAPE GRAMMARS SIGGRAPH 2009 Course. Data publikacji: 2009-10-15. Data dostępu: 2018-01-22. Dostępny pod adresem: http://webstaff.itn.liu.se/~jonun/web/teaching/2009-TNCG13/Siggraph09/courses/shape-grammars.pdf</a:t>
            </a:r>
            <a:endParaRPr sz="1000" i="1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 i="1"/>
              <a:t> </a:t>
            </a:r>
            <a:endParaRPr sz="1000" i="1"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5525" y="1170125"/>
            <a:ext cx="4212940" cy="300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Możliwości zastosowań - sztuka</a:t>
            </a: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4327950"/>
            <a:ext cx="85206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/>
              <a:t>Źródło: Mine Özkar, George Stiny. SHAPE GRAMMARS SIGGRAPH 2009 Course. Data publikacji: 2009-10-15. Data dostępu: 2018-01-22. Dostępny pod adresem: </a:t>
            </a:r>
            <a:r>
              <a:rPr lang="en" sz="1000" i="1" u="sng">
                <a:solidFill>
                  <a:schemeClr val="hlink"/>
                </a:solidFill>
                <a:hlinkClick r:id="rId3"/>
              </a:rPr>
              <a:t>http://webstaff.itn.liu.se/~jonun/web/teaching/2009-TNCG13/Siggraph09/courses/shape-grammars.pdf</a:t>
            </a:r>
            <a:r>
              <a:rPr lang="en" sz="1000" i="1"/>
              <a:t> </a:t>
            </a:r>
            <a:endParaRPr sz="1000" i="1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000" i="1"/>
          </a:p>
        </p:txBody>
      </p:sp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525" y="1152475"/>
            <a:ext cx="2934699" cy="298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0900" y="1152475"/>
            <a:ext cx="2343230" cy="298202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5954725" y="1143488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J. A. Martino, 2006, </a:t>
            </a:r>
            <a:r>
              <a:rPr lang="en" sz="1800" i="1">
                <a:solidFill>
                  <a:schemeClr val="lt2"/>
                </a:solidFill>
              </a:rPr>
              <a:t>The Immediacy of the Artist's Mark in Shape Computation: from Visualization to Representation.</a:t>
            </a:r>
            <a:endParaRPr i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Źródła</a:t>
            </a:r>
            <a:endParaRPr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George Stiny and James Gips (1972). </a:t>
            </a:r>
            <a:r>
              <a:rPr lang="en" i="1" dirty="0"/>
              <a:t>Shape Grammars and the Generative Specification of Painting and Sculpture. Information Processing </a:t>
            </a:r>
            <a:r>
              <a:rPr lang="en" dirty="0"/>
              <a:t>71, 1460-1465. North-Holland Publishing </a:t>
            </a:r>
            <a:r>
              <a:rPr lang="en" dirty="0" smtClean="0"/>
              <a:t>Company.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err="1" smtClean="0"/>
              <a:t>Mine</a:t>
            </a:r>
            <a:r>
              <a:rPr lang="pl-PL" dirty="0" smtClean="0"/>
              <a:t> </a:t>
            </a:r>
            <a:r>
              <a:rPr lang="pl-PL" dirty="0" err="1" smtClean="0"/>
              <a:t>Özkar</a:t>
            </a:r>
            <a:r>
              <a:rPr lang="pl-PL" dirty="0" smtClean="0"/>
              <a:t>, George </a:t>
            </a:r>
            <a:r>
              <a:rPr lang="pl-PL" dirty="0" err="1" smtClean="0"/>
              <a:t>Stiny</a:t>
            </a:r>
            <a:r>
              <a:rPr lang="pl-PL" dirty="0" smtClean="0"/>
              <a:t>. </a:t>
            </a:r>
            <a:r>
              <a:rPr lang="pl-PL" i="1" dirty="0" smtClean="0"/>
              <a:t>SHAPE GRAMMARS SIGGRAPH 2009 </a:t>
            </a:r>
            <a:r>
              <a:rPr lang="pl-PL" i="1" dirty="0" err="1" smtClean="0"/>
              <a:t>Course</a:t>
            </a:r>
            <a:r>
              <a:rPr lang="pl-PL" dirty="0" smtClean="0"/>
              <a:t>. Data publikacji: 2009-10-15. Data dostępu: 2018-01-22. Dostępny pod adresem: </a:t>
            </a:r>
            <a:r>
              <a:rPr lang="pl-PL" u="sng" dirty="0" smtClean="0">
                <a:solidFill>
                  <a:schemeClr val="hlink"/>
                </a:solidFill>
                <a:hlinkClick r:id="rId3"/>
              </a:rPr>
              <a:t>http://webstaff.itn.liu.se/~jonun/web/teaching/2009-TNCG13/Siggraph09/courses/shape-grammars.pdf</a:t>
            </a:r>
            <a:r>
              <a:rPr lang="pl-PL" dirty="0" smtClean="0"/>
              <a:t>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err="1" smtClean="0"/>
              <a:t>Architecture</a:t>
            </a:r>
            <a:r>
              <a:rPr lang="pl-PL" dirty="0" smtClean="0"/>
              <a:t> </a:t>
            </a:r>
            <a:r>
              <a:rPr lang="pl-PL" dirty="0" err="1" smtClean="0"/>
              <a:t>e-portfolio</a:t>
            </a:r>
            <a:r>
              <a:rPr lang="pl-PL" dirty="0" smtClean="0"/>
              <a:t>. Data publikacji: 2018-07-11. Data dostępu: 2018-01-22. Dostępny pod adresem:  </a:t>
            </a:r>
            <a:r>
              <a:rPr lang="pl-PL" u="sng" dirty="0" smtClean="0">
                <a:solidFill>
                  <a:schemeClr val="hlink"/>
                </a:solidFill>
                <a:hlinkClick r:id="rId4"/>
              </a:rPr>
              <a:t>http://tanhongloong-e-portfolio.blogspot.com/2014/07/shape-grammar-arc3153-arc3152-module.html</a:t>
            </a:r>
            <a:r>
              <a:rPr lang="pl-PL" dirty="0" smtClean="0"/>
              <a:t> </a:t>
            </a: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prezentacji</a:t>
            </a: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Cel pracy</a:t>
            </a:r>
            <a:endParaRPr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Opis problemu</a:t>
            </a:r>
            <a:endParaRPr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-PL" dirty="0" smtClean="0"/>
              <a:t>Wyszukiwanie wzorca - k</a:t>
            </a:r>
            <a:r>
              <a:rPr lang="en" dirty="0" smtClean="0"/>
              <a:t>oncepcja wykonania</a:t>
            </a:r>
            <a:endParaRPr lang="pl-PL" dirty="0" smtClean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-PL" dirty="0" smtClean="0"/>
              <a:t>Przykłady zastosowania</a:t>
            </a:r>
            <a:endParaRPr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Źródła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 pracy</a:t>
            </a: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dirty="0"/>
              <a:t>Celem jest stworzenie narzędzia, pozwalającego studentom na zapoznanie się z koncepcją </a:t>
            </a:r>
            <a:r>
              <a:rPr lang="en" dirty="0" smtClean="0"/>
              <a:t>dwuwymiarowych</a:t>
            </a:r>
            <a:r>
              <a:rPr lang="pl-PL" dirty="0" smtClean="0"/>
              <a:t>, </a:t>
            </a:r>
            <a:r>
              <a:rPr lang="en" dirty="0" smtClean="0"/>
              <a:t>jednomarkerowych </a:t>
            </a:r>
            <a:r>
              <a:rPr lang="en" dirty="0"/>
              <a:t>Gramatyk Kształtu</a:t>
            </a:r>
            <a:r>
              <a:rPr lang="en" dirty="0" smtClean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Opis problemu</a:t>
            </a: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Gramatykę kształtu definiuje się jako przekształcenie:</a:t>
            </a:r>
            <a:endParaRPr/>
          </a:p>
          <a:p>
            <a:pPr marL="91440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G = &lt;VT, VM, R, I&gt;</a:t>
            </a:r>
            <a:endParaRPr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Gdzie:</a:t>
            </a:r>
            <a:endParaRPr/>
          </a:p>
          <a:p>
            <a:pPr marL="91440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VT</a:t>
            </a:r>
            <a:r>
              <a:rPr lang="en"/>
              <a:t> - skończony zbiór znaków terminalnych (terminale)</a:t>
            </a:r>
            <a:endParaRPr/>
          </a:p>
          <a:p>
            <a:pPr marL="91440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VM</a:t>
            </a:r>
            <a:r>
              <a:rPr lang="en"/>
              <a:t> – skończony zbiór znaków nieterminalnych (markery)</a:t>
            </a:r>
            <a:endParaRPr/>
          </a:p>
          <a:p>
            <a:pPr marL="91440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R</a:t>
            </a:r>
            <a:r>
              <a:rPr lang="en"/>
              <a:t> -zbiór reguł kształtu</a:t>
            </a:r>
            <a:endParaRPr/>
          </a:p>
          <a:p>
            <a:pPr marL="91440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I</a:t>
            </a:r>
            <a:r>
              <a:rPr lang="en"/>
              <a:t> – kształt wejściowy (należy zarówno do VT, jak i do VM)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Opis problemu</a:t>
            </a: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Zbiory VT i VM są rozłączne.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Gramatyka kształtu generuje język, który składa się ze zbioru kształtów, bazujących na kształcie wejściowym I.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Każdy element takiego języka jest kształtem skończonym, lub częścią kształtu skończonego.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Opis problemu</a:t>
            </a: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Reguła kształtu jest definiowana jako wyrażenie: </a:t>
            </a:r>
            <a:r>
              <a:rPr lang="en" b="1"/>
              <a:t>A -&gt; B</a:t>
            </a:r>
            <a:endParaRPr b="1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Gdzie: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A </a:t>
            </a:r>
            <a:r>
              <a:rPr lang="en"/>
              <a:t>- Lewa Strona kształtu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B</a:t>
            </a:r>
            <a:r>
              <a:rPr lang="en"/>
              <a:t> - Prawa Strona kształtu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Reguła A -&gt; B może zostać zastosowana na kształcie I, tylko wtedy, gdy istnieje możliwość wydzielenia podkształtu I, z A.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Opis problemu</a:t>
            </a: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Jednomarkerowa Gramatyka Kształtu, to gramatyka w której terminale nie mogą być usuwane poprzez aplikowane reguły, początkowy kształt I oraz lewa strona reguły zawierają dokładnie jeden marker, a prawa strona reguły zawiera jeden marker, lub nie zawiera go wcale.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Koncepcja wykonania</a:t>
            </a: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Dla zmniejszenia złożoności problemu, do definiowanie reguł kształtu wymagać będzie zastosowania jednego markera oraz dowolnej ilości terminali.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796136" y="2211710"/>
            <a:ext cx="1567536" cy="1562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76828" y="2975453"/>
            <a:ext cx="2543044" cy="60440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1308325" y="3733250"/>
            <a:ext cx="1719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Terminal.</a:t>
            </a:r>
            <a:br>
              <a:rPr lang="en">
                <a:solidFill>
                  <a:schemeClr val="accent2"/>
                </a:solidFill>
              </a:rPr>
            </a:br>
            <a:r>
              <a:rPr lang="en">
                <a:solidFill>
                  <a:schemeClr val="accent2"/>
                </a:solidFill>
              </a:rPr>
              <a:t>Źródło własne.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5721750" y="3808850"/>
            <a:ext cx="171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Marker.</a:t>
            </a:r>
            <a:endParaRPr>
              <a:solidFill>
                <a:schemeClr val="accent2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Źródło własne.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Koncepcja wykonania</a:t>
            </a:r>
            <a:endParaRPr dirty="0"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Kształt wejściowy definiowany będzie za pomocą zbioru dowolnej długości odcinków, czyli terminali.</a:t>
            </a:r>
            <a:endParaRPr dirty="0"/>
          </a:p>
        </p:txBody>
      </p:sp>
      <p:pic>
        <p:nvPicPr>
          <p:cNvPr id="109" name="Shape 10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004048" y="2283718"/>
            <a:ext cx="1666875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323528" y="2067694"/>
            <a:ext cx="403244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lt2"/>
                </a:solidFill>
              </a:rPr>
              <a:t>W miejscu oznaczonym przez marker zaaplikowana zostanie </a:t>
            </a:r>
            <a:r>
              <a:rPr lang="en" sz="1600" dirty="0" smtClean="0">
                <a:solidFill>
                  <a:schemeClr val="lt2"/>
                </a:solidFill>
              </a:rPr>
              <a:t>reguła</a:t>
            </a:r>
            <a:r>
              <a:rPr lang="pl-PL" sz="1600" dirty="0" smtClean="0">
                <a:solidFill>
                  <a:schemeClr val="lt2"/>
                </a:solidFill>
              </a:rPr>
              <a:t> dodania linii:</a:t>
            </a:r>
            <a:endParaRPr sz="1600" dirty="0">
              <a:solidFill>
                <a:schemeClr val="lt2"/>
              </a:solidFill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5004048" y="4249622"/>
            <a:ext cx="3744416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Przykład kształtu </a:t>
            </a:r>
            <a:r>
              <a:rPr lang="en" dirty="0" smtClean="0">
                <a:solidFill>
                  <a:schemeClr val="accent2"/>
                </a:solidFill>
              </a:rPr>
              <a:t>wejściowego</a:t>
            </a:r>
            <a:r>
              <a:rPr lang="pl-PL" dirty="0" smtClean="0">
                <a:solidFill>
                  <a:schemeClr val="accent2"/>
                </a:solidFill>
              </a:rPr>
              <a:t> przed i po zastosowaniu reguły</a:t>
            </a:r>
            <a:r>
              <a:rPr lang="en" dirty="0" smtClean="0">
                <a:solidFill>
                  <a:schemeClr val="accent2"/>
                </a:solidFill>
              </a:rPr>
              <a:t>. 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C:\Users\Asia\Documents\WIET\magisterka\screens\Rule_6a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536" y="2931790"/>
            <a:ext cx="1587604" cy="1224136"/>
          </a:xfrm>
          <a:prstGeom prst="rect">
            <a:avLst/>
          </a:prstGeom>
          <a:noFill/>
        </p:spPr>
      </p:pic>
      <p:pic>
        <p:nvPicPr>
          <p:cNvPr id="1027" name="Picture 3" descr="C:\Users\Asia\Documents\WIET\magisterka\screens\Rule_6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27784" y="2953392"/>
            <a:ext cx="1584176" cy="1202534"/>
          </a:xfrm>
          <a:prstGeom prst="rect">
            <a:avLst/>
          </a:prstGeom>
          <a:noFill/>
        </p:spPr>
      </p:pic>
      <p:sp>
        <p:nvSpPr>
          <p:cNvPr id="9" name="Strzałka w prawo 8"/>
          <p:cNvSpPr/>
          <p:nvPr/>
        </p:nvSpPr>
        <p:spPr>
          <a:xfrm>
            <a:off x="2123728" y="3435846"/>
            <a:ext cx="360040" cy="28803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8" name="Picture 4" descr="C:\Users\Asia\Documents\WIET\magisterka\screens\Input_2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83777" y="2283718"/>
            <a:ext cx="1659620" cy="1881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712</Words>
  <Application>Microsoft Office PowerPoint</Application>
  <PresentationFormat>Pokaz na ekranie (16:9)</PresentationFormat>
  <Paragraphs>95</Paragraphs>
  <Slides>18</Slides>
  <Notes>18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19" baseType="lpstr">
      <vt:lpstr>Simple Dark</vt:lpstr>
      <vt:lpstr>Environment for shape grammar transformations</vt:lpstr>
      <vt:lpstr>Plan prezentacji</vt:lpstr>
      <vt:lpstr>Cel pracy</vt:lpstr>
      <vt:lpstr>Opis problemu</vt:lpstr>
      <vt:lpstr>Opis problemu</vt:lpstr>
      <vt:lpstr>Opis problemu</vt:lpstr>
      <vt:lpstr>Opis problemu</vt:lpstr>
      <vt:lpstr>Koncepcja wykonania</vt:lpstr>
      <vt:lpstr>Koncepcja wykonania</vt:lpstr>
      <vt:lpstr>Koncepcja wykonania</vt:lpstr>
      <vt:lpstr>Zmiana rozmiaru markera</vt:lpstr>
      <vt:lpstr>Rozpoznawanie kilku odcinków jako jednego</vt:lpstr>
      <vt:lpstr>Rozpoznawanie fragmentu odcinka jako osobny odcinek</vt:lpstr>
      <vt:lpstr>Możliwości zastosowań Gramatyk Kształtu</vt:lpstr>
      <vt:lpstr>Możliwości zastosowań - architektura</vt:lpstr>
      <vt:lpstr>Możliwości zastosowań - tworzenie ornamentów</vt:lpstr>
      <vt:lpstr>Możliwości zastosowań - sztuka</vt:lpstr>
      <vt:lpstr>Źródła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 for shape grammar transformations</dc:title>
  <cp:lastModifiedBy>Asia</cp:lastModifiedBy>
  <cp:revision>54</cp:revision>
  <dcterms:modified xsi:type="dcterms:W3CDTF">2018-04-08T14:52:57Z</dcterms:modified>
</cp:coreProperties>
</file>