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Caveat"/>
      <p:regular r:id="rId37"/>
      <p:bold r:id="rId38"/>
    </p:embeddedFont>
    <p:embeddedFont>
      <p:font typeface="Roboto"/>
      <p:regular r:id="rId39"/>
      <p:bold r:id="rId40"/>
      <p:italic r:id="rId41"/>
      <p:boldItalic r:id="rId42"/>
    </p:embeddedFont>
    <p:embeddedFont>
      <p:font typeface="Playfair Display"/>
      <p:regular r:id="rId43"/>
      <p:bold r:id="rId44"/>
      <p:italic r:id="rId45"/>
      <p:boldItalic r:id="rId46"/>
    </p:embeddedFont>
    <p:embeddedFont>
      <p:font typeface="Montserrat"/>
      <p:regular r:id="rId47"/>
      <p:bold r:id="rId48"/>
      <p:italic r:id="rId49"/>
      <p:boldItalic r:id="rId50"/>
    </p:embeddedFont>
    <p:embeddedFont>
      <p:font typeface="EB Garamond"/>
      <p:regular r:id="rId51"/>
      <p:bold r:id="rId52"/>
      <p:italic r:id="rId53"/>
      <p:boldItalic r:id="rId54"/>
    </p:embeddedFont>
    <p:embeddedFont>
      <p:font typeface="Oswald"/>
      <p:regular r:id="rId55"/>
      <p:bold r:id="rId56"/>
    </p:embeddedFont>
    <p:embeddedFont>
      <p:font typeface="EB Garamond Regular"/>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PlayfairDisplay-bold.fntdata"/><Relationship Id="rId43" Type="http://schemas.openxmlformats.org/officeDocument/2006/relationships/font" Target="fonts/PlayfairDisplay-regular.fntdata"/><Relationship Id="rId46" Type="http://schemas.openxmlformats.org/officeDocument/2006/relationships/font" Target="fonts/PlayfairDisplay-boldItalic.fntdata"/><Relationship Id="rId45"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Caveat-regular.fntdata"/><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font" Target="fonts/Caveat-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EBGaramondRegular-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BGaramond-regular.fntdata"/><Relationship Id="rId50" Type="http://schemas.openxmlformats.org/officeDocument/2006/relationships/font" Target="fonts/Montserrat-boldItalic.fntdata"/><Relationship Id="rId53" Type="http://schemas.openxmlformats.org/officeDocument/2006/relationships/font" Target="fonts/EBGaramond-italic.fntdata"/><Relationship Id="rId52" Type="http://schemas.openxmlformats.org/officeDocument/2006/relationships/font" Target="fonts/EBGaramond-bold.fntdata"/><Relationship Id="rId11" Type="http://schemas.openxmlformats.org/officeDocument/2006/relationships/slide" Target="slides/slide6.xml"/><Relationship Id="rId55" Type="http://schemas.openxmlformats.org/officeDocument/2006/relationships/font" Target="fonts/Oswald-regular.fntdata"/><Relationship Id="rId10" Type="http://schemas.openxmlformats.org/officeDocument/2006/relationships/slide" Target="slides/slide5.xml"/><Relationship Id="rId54" Type="http://schemas.openxmlformats.org/officeDocument/2006/relationships/font" Target="fonts/EBGaramond-boldItalic.fntdata"/><Relationship Id="rId13" Type="http://schemas.openxmlformats.org/officeDocument/2006/relationships/slide" Target="slides/slide8.xml"/><Relationship Id="rId57" Type="http://schemas.openxmlformats.org/officeDocument/2006/relationships/font" Target="fonts/EBGaramondRegular-regular.fntdata"/><Relationship Id="rId12" Type="http://schemas.openxmlformats.org/officeDocument/2006/relationships/slide" Target="slides/slide7.xml"/><Relationship Id="rId56" Type="http://schemas.openxmlformats.org/officeDocument/2006/relationships/font" Target="fonts/Oswald-bold.fntdata"/><Relationship Id="rId15" Type="http://schemas.openxmlformats.org/officeDocument/2006/relationships/slide" Target="slides/slide10.xml"/><Relationship Id="rId59" Type="http://schemas.openxmlformats.org/officeDocument/2006/relationships/font" Target="fonts/EBGaramondRegular-italic.fntdata"/><Relationship Id="rId14" Type="http://schemas.openxmlformats.org/officeDocument/2006/relationships/slide" Target="slides/slide9.xml"/><Relationship Id="rId58" Type="http://schemas.openxmlformats.org/officeDocument/2006/relationships/font" Target="fonts/EBGaramondRegular-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c421a42a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c421a42a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c421a42a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c421a42a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c421a42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c421a42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c421a42a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c421a42a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c421a42a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c421a42a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c421a42a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c421a42a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d55929f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d55929f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c421a42a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c421a42a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c421a42a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c421a42a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c421a42aa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c421a42aa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c421a42a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c421a42a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d4f854a1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d4f854a1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d4f854a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d4f854a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ae744b89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ae744b89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ae744b89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ae744b89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ae744b89c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ae744b89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ae744b89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ae744b89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ae744b89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ae744b89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ae744b89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ae744b89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c421a42a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c421a42a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ae744b89c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ae744b89c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According to efficient market hypothesis, return cannot be predicted using past information so traditional time series model doesn’t work.</a:t>
            </a:r>
            <a:endParaRPr>
              <a:solidFill>
                <a:schemeClr val="dk1"/>
              </a:solidFill>
            </a:endParaRPr>
          </a:p>
          <a:p>
            <a:pPr indent="0" lvl="0" marL="0" rtl="0" algn="l">
              <a:spcBef>
                <a:spcPts val="0"/>
              </a:spcBef>
              <a:spcAft>
                <a:spcPts val="0"/>
              </a:spcAft>
              <a:buNone/>
            </a:pPr>
            <a:r>
              <a:rPr lang="en"/>
              <a:t>Also, a return series after transformation is usually a white noise, which is serially uncorrelated and unpredictable.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d1533f2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d1533f2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c421a42a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c421a42a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01b9070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01b9070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ae744b89c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ae744b89c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d1533f2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d1533f2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c421a42a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c421a42a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c421a42a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c421a42a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c421a42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c421a42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c421a42a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c421a42a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0"/>
              </a:spcBef>
              <a:spcAft>
                <a:spcPts val="0"/>
              </a:spcAft>
              <a:buSzPts val="1400"/>
              <a:buChar char="○"/>
              <a:defRPr>
                <a:highlight>
                  <a:schemeClr val="dk1"/>
                </a:highlight>
              </a:defRPr>
            </a:lvl2pPr>
            <a:lvl3pPr indent="-317500" lvl="2" marL="1371600" rtl="0" algn="ctr">
              <a:spcBef>
                <a:spcPts val="0"/>
              </a:spcBef>
              <a:spcAft>
                <a:spcPts val="0"/>
              </a:spcAft>
              <a:buSzPts val="1400"/>
              <a:buChar char="■"/>
              <a:defRPr>
                <a:highlight>
                  <a:schemeClr val="dk1"/>
                </a:highlight>
              </a:defRPr>
            </a:lvl3pPr>
            <a:lvl4pPr indent="-317500" lvl="3" marL="1828800" rtl="0" algn="ctr">
              <a:spcBef>
                <a:spcPts val="0"/>
              </a:spcBef>
              <a:spcAft>
                <a:spcPts val="0"/>
              </a:spcAft>
              <a:buSzPts val="1400"/>
              <a:buChar char="●"/>
              <a:defRPr>
                <a:highlight>
                  <a:schemeClr val="dk1"/>
                </a:highlight>
              </a:defRPr>
            </a:lvl4pPr>
            <a:lvl5pPr indent="-317500" lvl="4" marL="2286000" rtl="0" algn="ctr">
              <a:spcBef>
                <a:spcPts val="0"/>
              </a:spcBef>
              <a:spcAft>
                <a:spcPts val="0"/>
              </a:spcAft>
              <a:buSzPts val="1400"/>
              <a:buChar char="○"/>
              <a:defRPr>
                <a:highlight>
                  <a:schemeClr val="dk1"/>
                </a:highlight>
              </a:defRPr>
            </a:lvl5pPr>
            <a:lvl6pPr indent="-317500" lvl="5" marL="2743200" rtl="0" algn="ctr">
              <a:spcBef>
                <a:spcPts val="0"/>
              </a:spcBef>
              <a:spcAft>
                <a:spcPts val="0"/>
              </a:spcAft>
              <a:buSzPts val="1400"/>
              <a:buChar char="■"/>
              <a:defRPr>
                <a:highlight>
                  <a:schemeClr val="dk1"/>
                </a:highlight>
              </a:defRPr>
            </a:lvl6pPr>
            <a:lvl7pPr indent="-317500" lvl="6" marL="3200400" rtl="0" algn="ctr">
              <a:spcBef>
                <a:spcPts val="0"/>
              </a:spcBef>
              <a:spcAft>
                <a:spcPts val="0"/>
              </a:spcAft>
              <a:buSzPts val="1400"/>
              <a:buChar char="●"/>
              <a:defRPr>
                <a:highlight>
                  <a:schemeClr val="dk1"/>
                </a:highlight>
              </a:defRPr>
            </a:lvl7pPr>
            <a:lvl8pPr indent="-317500" lvl="7" marL="3657600" rtl="0" algn="ctr">
              <a:spcBef>
                <a:spcPts val="0"/>
              </a:spcBef>
              <a:spcAft>
                <a:spcPts val="0"/>
              </a:spcAft>
              <a:buSzPts val="1400"/>
              <a:buChar char="○"/>
              <a:defRPr>
                <a:highlight>
                  <a:schemeClr val="dk1"/>
                </a:highlight>
              </a:defRPr>
            </a:lvl8pPr>
            <a:lvl9pPr indent="-317500" lvl="8" marL="4114800" rtl="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highlight>
                  <a:schemeClr val="lt1"/>
                </a:highlight>
              </a:defRPr>
            </a:lvl1pPr>
            <a:lvl2pPr indent="-317500" lvl="1" marL="914400" rtl="0">
              <a:spcBef>
                <a:spcPts val="0"/>
              </a:spcBef>
              <a:spcAft>
                <a:spcPts val="0"/>
              </a:spcAft>
              <a:buSzPts val="1400"/>
              <a:buChar char="○"/>
              <a:defRPr>
                <a:highlight>
                  <a:schemeClr val="lt1"/>
                </a:highlight>
              </a:defRPr>
            </a:lvl2pPr>
            <a:lvl3pPr indent="-317500" lvl="2" marL="1371600" rtl="0">
              <a:spcBef>
                <a:spcPts val="0"/>
              </a:spcBef>
              <a:spcAft>
                <a:spcPts val="0"/>
              </a:spcAft>
              <a:buSzPts val="1400"/>
              <a:buChar char="■"/>
              <a:defRPr>
                <a:highlight>
                  <a:schemeClr val="lt1"/>
                </a:highlight>
              </a:defRPr>
            </a:lvl3pPr>
            <a:lvl4pPr indent="-317500" lvl="3" marL="1828800" rtl="0">
              <a:spcBef>
                <a:spcPts val="0"/>
              </a:spcBef>
              <a:spcAft>
                <a:spcPts val="0"/>
              </a:spcAft>
              <a:buSzPts val="1400"/>
              <a:buChar char="●"/>
              <a:defRPr>
                <a:highlight>
                  <a:schemeClr val="lt1"/>
                </a:highlight>
              </a:defRPr>
            </a:lvl4pPr>
            <a:lvl5pPr indent="-317500" lvl="4" marL="2286000" rtl="0">
              <a:spcBef>
                <a:spcPts val="0"/>
              </a:spcBef>
              <a:spcAft>
                <a:spcPts val="0"/>
              </a:spcAft>
              <a:buSzPts val="1400"/>
              <a:buChar char="○"/>
              <a:defRPr>
                <a:highlight>
                  <a:schemeClr val="lt1"/>
                </a:highlight>
              </a:defRPr>
            </a:lvl5pPr>
            <a:lvl6pPr indent="-317500" lvl="5" marL="2743200" rtl="0">
              <a:spcBef>
                <a:spcPts val="0"/>
              </a:spcBef>
              <a:spcAft>
                <a:spcPts val="0"/>
              </a:spcAft>
              <a:buSzPts val="1400"/>
              <a:buChar char="■"/>
              <a:defRPr>
                <a:highlight>
                  <a:schemeClr val="lt1"/>
                </a:highlight>
              </a:defRPr>
            </a:lvl6pPr>
            <a:lvl7pPr indent="-317500" lvl="6" marL="3200400" rtl="0">
              <a:spcBef>
                <a:spcPts val="0"/>
              </a:spcBef>
              <a:spcAft>
                <a:spcPts val="0"/>
              </a:spcAft>
              <a:buSzPts val="1400"/>
              <a:buChar char="●"/>
              <a:defRPr>
                <a:highlight>
                  <a:schemeClr val="lt1"/>
                </a:highlight>
              </a:defRPr>
            </a:lvl7pPr>
            <a:lvl8pPr indent="-317500" lvl="7" marL="3657600" rtl="0">
              <a:spcBef>
                <a:spcPts val="0"/>
              </a:spcBef>
              <a:spcAft>
                <a:spcPts val="0"/>
              </a:spcAft>
              <a:buSzPts val="1400"/>
              <a:buChar char="○"/>
              <a:defRPr>
                <a:highlight>
                  <a:schemeClr val="lt1"/>
                </a:highlight>
              </a:defRPr>
            </a:lvl8pPr>
            <a:lvl9pPr indent="-317500" lvl="8" marL="4114800" rtl="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breakingdownfinance.com/finance-topics/performance-measurement/fama-french-5-factor-model/" TargetMode="External"/><Relationship Id="rId4" Type="http://schemas.openxmlformats.org/officeDocument/2006/relationships/hyperlink" Target="https://blog.quantinsti.com/fama-french-five-factor-asset-pricing-model/" TargetMode="External"/><Relationship Id="rId5" Type="http://schemas.openxmlformats.org/officeDocument/2006/relationships/hyperlink" Target="https://wandb.ai/authors/seo/reports/Getting-Started-with-Numerai-Signals-Sentiment-Analysis--Vmlldzo0OTgyMDI" TargetMode="External"/><Relationship Id="rId6" Type="http://schemas.openxmlformats.org/officeDocument/2006/relationships/hyperlink" Target="https://colah.github.io/posts/2015-08-Understanding-LSTM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622375"/>
            <a:ext cx="8455500" cy="2928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aveat"/>
                <a:ea typeface="Caveat"/>
                <a:cs typeface="Caveat"/>
                <a:sym typeface="Caveat"/>
              </a:rPr>
              <a:t>News Headlines Sentiments’ Impacts on Stock Returns</a:t>
            </a:r>
            <a:endParaRPr>
              <a:latin typeface="Caveat"/>
              <a:ea typeface="Caveat"/>
              <a:cs typeface="Caveat"/>
              <a:sym typeface="Caveat"/>
            </a:endParaRPr>
          </a:p>
        </p:txBody>
      </p:sp>
      <p:sp>
        <p:nvSpPr>
          <p:cNvPr id="59" name="Google Shape;59;p13"/>
          <p:cNvSpPr txBox="1"/>
          <p:nvPr>
            <p:ph idx="1" type="subTitle"/>
          </p:nvPr>
        </p:nvSpPr>
        <p:spPr>
          <a:xfrm>
            <a:off x="344250" y="3769525"/>
            <a:ext cx="4910100" cy="577800"/>
          </a:xfrm>
          <a:prstGeom prst="rect">
            <a:avLst/>
          </a:prstGeom>
        </p:spPr>
        <p:txBody>
          <a:bodyPr anchorCtr="0" anchor="ctr" bIns="91425" lIns="91425" spcFirstLastPara="1" rIns="91425" wrap="square" tIns="91425">
            <a:normAutofit fontScale="77500"/>
          </a:bodyPr>
          <a:lstStyle/>
          <a:p>
            <a:pPr indent="0" lvl="0" marL="0" rtl="0" algn="l">
              <a:spcBef>
                <a:spcPts val="0"/>
              </a:spcBef>
              <a:spcAft>
                <a:spcPts val="0"/>
              </a:spcAft>
              <a:buNone/>
            </a:pPr>
            <a:r>
              <a:rPr lang="en"/>
              <a:t>By Yifan Gao, Jungmin Kim, Mike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Sentimental Analysis FINBERT Model </a:t>
            </a:r>
            <a:endParaRPr/>
          </a:p>
        </p:txBody>
      </p:sp>
      <p:sp>
        <p:nvSpPr>
          <p:cNvPr id="112" name="Google Shape;112;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100">
                <a:latin typeface="EB Garamond Regular"/>
                <a:ea typeface="EB Garamond Regular"/>
                <a:cs typeface="EB Garamond Regular"/>
                <a:sym typeface="EB Garamond Regular"/>
              </a:rPr>
              <a:t>FinBERT is a Transformer model developed as part of a master thesis by Dogu Araci and trained fully on financial news articles. F</a:t>
            </a:r>
            <a:r>
              <a:rPr lang="en" sz="5100">
                <a:latin typeface="EB Garamond Regular"/>
                <a:ea typeface="EB Garamond Regular"/>
                <a:cs typeface="EB Garamond Regular"/>
                <a:sym typeface="EB Garamond Regular"/>
              </a:rPr>
              <a:t>inBERT is a language model based on the BERT (Bidirectional Encoder Representations) model developed by Google in 2018</a:t>
            </a:r>
            <a:endParaRPr sz="5100">
              <a:latin typeface="EB Garamond Regular"/>
              <a:ea typeface="EB Garamond Regular"/>
              <a:cs typeface="EB Garamond Regular"/>
              <a:sym typeface="EB Garamond Regular"/>
            </a:endParaRPr>
          </a:p>
          <a:p>
            <a:pPr indent="0" lvl="0" marL="0" rtl="0" algn="l">
              <a:spcBef>
                <a:spcPts val="1200"/>
              </a:spcBef>
              <a:spcAft>
                <a:spcPts val="0"/>
              </a:spcAft>
              <a:buClr>
                <a:schemeClr val="dk2"/>
              </a:buClr>
              <a:buSzPts val="275"/>
              <a:buFont typeface="Arial"/>
              <a:buNone/>
            </a:pPr>
            <a:r>
              <a:rPr lang="en" sz="5100">
                <a:latin typeface="EB Garamond Regular"/>
                <a:ea typeface="EB Garamond Regular"/>
                <a:cs typeface="EB Garamond Regular"/>
                <a:sym typeface="EB Garamond Regular"/>
              </a:rPr>
              <a:t>FinBERT has two important differences from what came before: 1) It defines the task of language modeling as predicting randomly masked tokens in a sequence rather than the next token, in addition to a task of classifying two sentences as following each other or not. 2) It is a very big network trained on an unprecedentedly large corpus.</a:t>
            </a:r>
            <a:endParaRPr sz="5100">
              <a:latin typeface="EB Garamond Regular"/>
              <a:ea typeface="EB Garamond Regular"/>
              <a:cs typeface="EB Garamond Regular"/>
              <a:sym typeface="EB Garamond Regular"/>
            </a:endParaRPr>
          </a:p>
          <a:p>
            <a:pPr indent="0" lvl="0" marL="0" rtl="0" algn="l">
              <a:spcBef>
                <a:spcPts val="1200"/>
              </a:spcBef>
              <a:spcAft>
                <a:spcPts val="0"/>
              </a:spcAft>
              <a:buClr>
                <a:schemeClr val="dk2"/>
              </a:buClr>
              <a:buSzPts val="275"/>
              <a:buFont typeface="Arial"/>
              <a:buNone/>
            </a:pPr>
            <a:r>
              <a:rPr lang="en" sz="5100">
                <a:latin typeface="EB Garamond Regular"/>
                <a:ea typeface="EB Garamond Regular"/>
                <a:cs typeface="EB Garamond Regular"/>
                <a:sym typeface="EB Garamond Regular"/>
              </a:rPr>
              <a:t>FinBERT is in essence a language model that consists of a set of Transformer encoders stacked on top of each other. Instead of predicting the next word given previous ones, FinBERT "masks" a randomly selected 15% of all tokens. A second task FinBERT is trained on is "next sentence prediction". Given two sentences, the model predicts whether or not these two actually follow each other.</a:t>
            </a:r>
            <a:endParaRPr sz="5100">
              <a:latin typeface="EB Garamond Regular"/>
              <a:ea typeface="EB Garamond Regular"/>
              <a:cs typeface="EB Garamond Regular"/>
              <a:sym typeface="EB Garamond Regular"/>
            </a:endParaRPr>
          </a:p>
          <a:p>
            <a:pPr indent="0" lvl="0" marL="0" rtl="0" algn="l">
              <a:spcBef>
                <a:spcPts val="1200"/>
              </a:spcBef>
              <a:spcAft>
                <a:spcPts val="0"/>
              </a:spcAft>
              <a:buNone/>
            </a:pPr>
            <a:r>
              <a:rPr lang="en" sz="5100">
                <a:latin typeface="EB Garamond Regular"/>
                <a:ea typeface="EB Garamond Regular"/>
                <a:cs typeface="EB Garamond Regular"/>
                <a:sym typeface="EB Garamond Regular"/>
              </a:rPr>
              <a:t>Advantage: Because FinBERT is trained on financial news, it is a good model to tackle Natural Language Processing (NLP) tasks in the financial domain. </a:t>
            </a:r>
            <a:endParaRPr sz="5100">
              <a:latin typeface="EB Garamond Regular"/>
              <a:ea typeface="EB Garamond Regular"/>
              <a:cs typeface="EB Garamond Regular"/>
              <a:sym typeface="EB Garamond Regular"/>
            </a:endParaRPr>
          </a:p>
          <a:p>
            <a:pPr indent="0" lvl="0" marL="0" rtl="0" algn="l">
              <a:spcBef>
                <a:spcPts val="1200"/>
              </a:spcBef>
              <a:spcAft>
                <a:spcPts val="0"/>
              </a:spcAft>
              <a:buClr>
                <a:schemeClr val="dk2"/>
              </a:buClr>
              <a:buSzPts val="275"/>
              <a:buFont typeface="Arial"/>
              <a:buNone/>
            </a:pPr>
            <a:r>
              <a:rPr lang="en" sz="5100">
                <a:latin typeface="EB Garamond Regular"/>
                <a:ea typeface="EB Garamond Regular"/>
                <a:cs typeface="EB Garamond Regular"/>
                <a:sym typeface="EB Garamond Regular"/>
              </a:rPr>
              <a:t>In here, we used a pre-trained FinBert Model to Implement our sentimental analysis </a:t>
            </a:r>
            <a:endParaRPr sz="5100">
              <a:latin typeface="EB Garamond Regular"/>
              <a:ea typeface="EB Garamond Regular"/>
              <a:cs typeface="EB Garamond Regular"/>
              <a:sym typeface="EB Garamond Regular"/>
            </a:endParaRPr>
          </a:p>
          <a:p>
            <a:pPr indent="0" lvl="0" marL="0" rtl="0" algn="l">
              <a:spcBef>
                <a:spcPts val="1200"/>
              </a:spcBef>
              <a:spcAft>
                <a:spcPts val="0"/>
              </a:spcAft>
              <a:buClr>
                <a:schemeClr val="dk2"/>
              </a:buClr>
              <a:buSzPts val="275"/>
              <a:buFont typeface="Arial"/>
              <a:buNone/>
            </a:pPr>
            <a:r>
              <a:rPr lang="en" sz="5100">
                <a:latin typeface="EB Garamond Regular"/>
                <a:ea typeface="EB Garamond Regular"/>
                <a:cs typeface="EB Garamond Regular"/>
                <a:sym typeface="EB Garamond Regular"/>
              </a:rPr>
              <a:t>FinBERT pre-trains a language model as an unsupervised task.</a:t>
            </a:r>
            <a:endParaRPr sz="5100">
              <a:latin typeface="EB Garamond Regular"/>
              <a:ea typeface="EB Garamond Regular"/>
              <a:cs typeface="EB Garamond Regular"/>
              <a:sym typeface="EB Garamond Regular"/>
            </a:endParaRPr>
          </a:p>
          <a:p>
            <a:pPr indent="0" lvl="0" marL="0" rtl="0" algn="l">
              <a:spcBef>
                <a:spcPts val="1200"/>
              </a:spcBef>
              <a:spcAft>
                <a:spcPts val="0"/>
              </a:spcAft>
              <a:buClr>
                <a:schemeClr val="dk2"/>
              </a:buClr>
              <a:buSzPct val="25581"/>
              <a:buFont typeface="Arial"/>
              <a:buNone/>
            </a:pPr>
            <a:r>
              <a:rPr lang="en" sz="4300">
                <a:latin typeface="EB Garamond Regular"/>
                <a:ea typeface="EB Garamond Regular"/>
                <a:cs typeface="EB Garamond Regular"/>
                <a:sym typeface="EB Garamond Regular"/>
              </a:rPr>
              <a:t>					</a:t>
            </a:r>
            <a:endParaRPr sz="4300">
              <a:latin typeface="EB Garamond Regular"/>
              <a:ea typeface="EB Garamond Regular"/>
              <a:cs typeface="EB Garamond Regular"/>
              <a:sym typeface="EB Garamond Regular"/>
            </a:endParaRPr>
          </a:p>
          <a:p>
            <a:pPr indent="0" lvl="0" marL="0" rtl="0" algn="l">
              <a:spcBef>
                <a:spcPts val="0"/>
              </a:spcBef>
              <a:spcAft>
                <a:spcPts val="0"/>
              </a:spcAft>
              <a:buClr>
                <a:schemeClr val="dk2"/>
              </a:buClr>
              <a:buSzPct val="25581"/>
              <a:buFont typeface="Arial"/>
              <a:buNone/>
            </a:pPr>
            <a:r>
              <a:rPr lang="en" sz="4300">
                <a:latin typeface="EB Garamond Regular"/>
                <a:ea typeface="EB Garamond Regular"/>
                <a:cs typeface="EB Garamond Regular"/>
                <a:sym typeface="EB Garamond Regular"/>
              </a:rPr>
              <a:t>				</a:t>
            </a:r>
            <a:endParaRPr sz="4300">
              <a:latin typeface="EB Garamond Regular"/>
              <a:ea typeface="EB Garamond Regular"/>
              <a:cs typeface="EB Garamond Regular"/>
              <a:sym typeface="EB Garamond Regular"/>
            </a:endParaRPr>
          </a:p>
          <a:p>
            <a:pPr indent="0" lvl="0" marL="0" rtl="0" algn="l">
              <a:spcBef>
                <a:spcPts val="1200"/>
              </a:spcBef>
              <a:spcAft>
                <a:spcPts val="0"/>
              </a:spcAft>
              <a:buClr>
                <a:schemeClr val="dk2"/>
              </a:buClr>
              <a:buSzPct val="1000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2"/>
              </a:buClr>
              <a:buSzPct val="100000"/>
              <a:buFont typeface="Arial"/>
              <a:buNone/>
            </a:pP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Part II. Fama-French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Fama-French Model </a:t>
            </a:r>
            <a:endParaRPr/>
          </a:p>
        </p:txBody>
      </p:sp>
      <p:sp>
        <p:nvSpPr>
          <p:cNvPr id="123" name="Google Shape;123;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The Fama French 5-factor model is an asset pricing model that expands on the capital asset pricing model by adding size risk, value risk, profitability risk, investment risk factors to the market risk factors.</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The model was developed by Nobel laureates Eugene Fama and his colleague Kenneth French in the 1990s.</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The model is essentially the result of an econometric regression of historical stock prices.</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Fama-French 5 Factor Model Implementation</a:t>
            </a:r>
            <a:endParaRPr/>
          </a:p>
        </p:txBody>
      </p:sp>
      <p:pic>
        <p:nvPicPr>
          <p:cNvPr id="129" name="Google Shape;129;p25"/>
          <p:cNvPicPr preferRelativeResize="0"/>
          <p:nvPr/>
        </p:nvPicPr>
        <p:blipFill>
          <a:blip r:embed="rId3">
            <a:alphaModFix/>
          </a:blip>
          <a:stretch>
            <a:fillRect/>
          </a:stretch>
        </p:blipFill>
        <p:spPr>
          <a:xfrm>
            <a:off x="370100" y="1153175"/>
            <a:ext cx="6562074" cy="1518075"/>
          </a:xfrm>
          <a:prstGeom prst="rect">
            <a:avLst/>
          </a:prstGeom>
          <a:noFill/>
          <a:ln>
            <a:noFill/>
          </a:ln>
        </p:spPr>
      </p:pic>
      <p:sp>
        <p:nvSpPr>
          <p:cNvPr id="130" name="Google Shape;130;p25"/>
          <p:cNvSpPr txBox="1"/>
          <p:nvPr/>
        </p:nvSpPr>
        <p:spPr>
          <a:xfrm>
            <a:off x="795950" y="313133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Market excess return</a:t>
            </a:r>
            <a:endParaRPr/>
          </a:p>
        </p:txBody>
      </p:sp>
      <p:sp>
        <p:nvSpPr>
          <p:cNvPr id="131" name="Google Shape;131;p25"/>
          <p:cNvSpPr txBox="1"/>
          <p:nvPr/>
        </p:nvSpPr>
        <p:spPr>
          <a:xfrm>
            <a:off x="795950" y="3460325"/>
            <a:ext cx="52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Excess return on small minus big market capitalization firms</a:t>
            </a:r>
            <a:endParaRPr/>
          </a:p>
        </p:txBody>
      </p:sp>
      <p:sp>
        <p:nvSpPr>
          <p:cNvPr id="132" name="Google Shape;132;p25"/>
          <p:cNvSpPr txBox="1"/>
          <p:nvPr/>
        </p:nvSpPr>
        <p:spPr>
          <a:xfrm>
            <a:off x="795950" y="3823500"/>
            <a:ext cx="54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Excess return on high minus low book-to-market value firms</a:t>
            </a:r>
            <a:endParaRPr/>
          </a:p>
        </p:txBody>
      </p:sp>
      <p:sp>
        <p:nvSpPr>
          <p:cNvPr id="133" name="Google Shape;133;p25"/>
          <p:cNvSpPr txBox="1"/>
          <p:nvPr/>
        </p:nvSpPr>
        <p:spPr>
          <a:xfrm>
            <a:off x="311700" y="2731150"/>
            <a:ext cx="3000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Factors are</a:t>
            </a:r>
            <a:endParaRPr/>
          </a:p>
        </p:txBody>
      </p:sp>
      <p:sp>
        <p:nvSpPr>
          <p:cNvPr id="134" name="Google Shape;134;p25"/>
          <p:cNvSpPr txBox="1"/>
          <p:nvPr/>
        </p:nvSpPr>
        <p:spPr>
          <a:xfrm>
            <a:off x="795950" y="4189500"/>
            <a:ext cx="54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Excess return on robust minus week gross profit firms</a:t>
            </a:r>
            <a:endParaRPr/>
          </a:p>
        </p:txBody>
      </p:sp>
      <p:sp>
        <p:nvSpPr>
          <p:cNvPr id="135" name="Google Shape;135;p25"/>
          <p:cNvSpPr txBox="1"/>
          <p:nvPr/>
        </p:nvSpPr>
        <p:spPr>
          <a:xfrm>
            <a:off x="795950" y="4515650"/>
            <a:ext cx="54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Excess return on conservative minus </a:t>
            </a:r>
            <a:r>
              <a:rPr lang="en"/>
              <a:t>aggressive</a:t>
            </a:r>
            <a:r>
              <a:rPr lang="en"/>
              <a:t> investment firms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Coefficients</a:t>
            </a:r>
            <a:endParaRPr/>
          </a:p>
        </p:txBody>
      </p:sp>
      <p:pic>
        <p:nvPicPr>
          <p:cNvPr id="141" name="Google Shape;141;p26"/>
          <p:cNvPicPr preferRelativeResize="0"/>
          <p:nvPr/>
        </p:nvPicPr>
        <p:blipFill>
          <a:blip r:embed="rId3">
            <a:alphaModFix/>
          </a:blip>
          <a:stretch>
            <a:fillRect/>
          </a:stretch>
        </p:blipFill>
        <p:spPr>
          <a:xfrm>
            <a:off x="545750" y="1263925"/>
            <a:ext cx="6597686"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T-statistics</a:t>
            </a:r>
            <a:endParaRPr/>
          </a:p>
        </p:txBody>
      </p:sp>
      <p:pic>
        <p:nvPicPr>
          <p:cNvPr id="147" name="Google Shape;147;p27"/>
          <p:cNvPicPr preferRelativeResize="0"/>
          <p:nvPr/>
        </p:nvPicPr>
        <p:blipFill>
          <a:blip r:embed="rId3">
            <a:alphaModFix/>
          </a:blip>
          <a:stretch>
            <a:fillRect/>
          </a:stretch>
        </p:blipFill>
        <p:spPr>
          <a:xfrm>
            <a:off x="417700" y="1017725"/>
            <a:ext cx="7499700"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NLP Sentimental Model Comparison (LSTM vs FINBERT)</a:t>
            </a:r>
            <a:endParaRPr/>
          </a:p>
        </p:txBody>
      </p:sp>
      <p:sp>
        <p:nvSpPr>
          <p:cNvPr id="153" name="Google Shape;153;p2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111111"/>
              </a:buClr>
              <a:buSzPts val="1300"/>
              <a:buFont typeface="Arial"/>
              <a:buChar char="●"/>
            </a:pPr>
            <a:r>
              <a:rPr lang="en" sz="1300">
                <a:solidFill>
                  <a:srgbClr val="111111"/>
                </a:solidFill>
                <a:highlight>
                  <a:schemeClr val="lt1"/>
                </a:highlight>
                <a:latin typeface="Arial"/>
                <a:ea typeface="Arial"/>
                <a:cs typeface="Arial"/>
                <a:sym typeface="Arial"/>
              </a:rPr>
              <a:t>Fit Fama-French model without social media factor as the six factor: R2 score is 0.299</a:t>
            </a:r>
            <a:endParaRPr sz="1300">
              <a:solidFill>
                <a:srgbClr val="111111"/>
              </a:solidFill>
              <a:highlight>
                <a:schemeClr val="lt1"/>
              </a:highlight>
              <a:latin typeface="Arial"/>
              <a:ea typeface="Arial"/>
              <a:cs typeface="Arial"/>
              <a:sym typeface="Arial"/>
            </a:endParaRPr>
          </a:p>
          <a:p>
            <a:pPr indent="0" lvl="0" marL="457200" rtl="0" algn="l">
              <a:spcBef>
                <a:spcPts val="0"/>
              </a:spcBef>
              <a:spcAft>
                <a:spcPts val="0"/>
              </a:spcAft>
              <a:buClr>
                <a:schemeClr val="dk2"/>
              </a:buClr>
              <a:buSzPts val="1100"/>
              <a:buFont typeface="Arial"/>
              <a:buNone/>
            </a:pPr>
            <a:r>
              <a:t/>
            </a:r>
            <a:endParaRPr sz="1300">
              <a:solidFill>
                <a:srgbClr val="111111"/>
              </a:solidFill>
              <a:highlight>
                <a:schemeClr val="lt1"/>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chemeClr val="lt1"/>
                </a:highlight>
                <a:latin typeface="Arial"/>
                <a:ea typeface="Arial"/>
                <a:cs typeface="Arial"/>
                <a:sym typeface="Arial"/>
              </a:rPr>
              <a:t>Fit Fama-French model with social media factor from LSTM: R2 score is still 0.299</a:t>
            </a:r>
            <a:endParaRPr sz="1300">
              <a:solidFill>
                <a:srgbClr val="111111"/>
              </a:solidFill>
              <a:highlight>
                <a:schemeClr val="lt1"/>
              </a:highlight>
              <a:latin typeface="Arial"/>
              <a:ea typeface="Arial"/>
              <a:cs typeface="Arial"/>
              <a:sym typeface="Arial"/>
            </a:endParaRPr>
          </a:p>
          <a:p>
            <a:pPr indent="0" lvl="0" marL="457200" rtl="0" algn="l">
              <a:spcBef>
                <a:spcPts val="0"/>
              </a:spcBef>
              <a:spcAft>
                <a:spcPts val="0"/>
              </a:spcAft>
              <a:buClr>
                <a:schemeClr val="dk2"/>
              </a:buClr>
              <a:buSzPts val="1100"/>
              <a:buFont typeface="Arial"/>
              <a:buNone/>
            </a:pPr>
            <a:r>
              <a:t/>
            </a:r>
            <a:endParaRPr sz="1300">
              <a:solidFill>
                <a:srgbClr val="111111"/>
              </a:solidFill>
              <a:highlight>
                <a:schemeClr val="lt1"/>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chemeClr val="lt1"/>
                </a:highlight>
                <a:latin typeface="Arial"/>
                <a:ea typeface="Arial"/>
                <a:cs typeface="Arial"/>
                <a:sym typeface="Arial"/>
              </a:rPr>
              <a:t>Fit Fama-French model with social media factor from FinBERT: R2 score is 0.309</a:t>
            </a:r>
            <a:endParaRPr sz="1300">
              <a:solidFill>
                <a:srgbClr val="111111"/>
              </a:solidFill>
              <a:highlight>
                <a:schemeClr val="lt1"/>
              </a:highlight>
              <a:latin typeface="Arial"/>
              <a:ea typeface="Arial"/>
              <a:cs typeface="Arial"/>
              <a:sym typeface="Arial"/>
            </a:endParaRPr>
          </a:p>
          <a:p>
            <a:pPr indent="0" lvl="0" marL="457200" rtl="0" algn="l">
              <a:spcBef>
                <a:spcPts val="0"/>
              </a:spcBef>
              <a:spcAft>
                <a:spcPts val="0"/>
              </a:spcAft>
              <a:buClr>
                <a:schemeClr val="dk2"/>
              </a:buClr>
              <a:buSzPts val="1100"/>
              <a:buFont typeface="Arial"/>
              <a:buNone/>
            </a:pPr>
            <a:r>
              <a:t/>
            </a:r>
            <a:endParaRPr sz="1300">
              <a:solidFill>
                <a:srgbClr val="111111"/>
              </a:solidFill>
              <a:highlight>
                <a:schemeClr val="lt1"/>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chemeClr val="lt1"/>
                </a:highlight>
                <a:latin typeface="Arial"/>
                <a:ea typeface="Arial"/>
                <a:cs typeface="Arial"/>
                <a:sym typeface="Arial"/>
              </a:rPr>
              <a:t>We prefer FinBERT rather than LSTM as it improves R2 score from traditional Fama-French model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Part III. Clustering Insights </a:t>
            </a:r>
            <a:r>
              <a:rPr lang="en"/>
              <a:t>Extraction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r>
              <a:rPr lang="en"/>
              <a:t> </a:t>
            </a:r>
            <a:endParaRPr/>
          </a:p>
        </p:txBody>
      </p:sp>
      <p:sp>
        <p:nvSpPr>
          <p:cNvPr id="164" name="Google Shape;164;p3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E101A"/>
              </a:buClr>
              <a:buSzPts val="1700"/>
              <a:buFont typeface="Arial"/>
              <a:buChar char="●"/>
            </a:pPr>
            <a:r>
              <a:rPr lang="en" sz="1700">
                <a:solidFill>
                  <a:srgbClr val="0E101A"/>
                </a:solidFill>
                <a:latin typeface="Arial"/>
                <a:ea typeface="Arial"/>
                <a:cs typeface="Arial"/>
                <a:sym typeface="Arial"/>
              </a:rPr>
              <a:t>In stock markets, there is the term 'Buy the Rumor, Sell the News'</a:t>
            </a:r>
            <a:endParaRPr sz="1700">
              <a:solidFill>
                <a:srgbClr val="0E101A"/>
              </a:solidFill>
              <a:latin typeface="Arial"/>
              <a:ea typeface="Arial"/>
              <a:cs typeface="Arial"/>
              <a:sym typeface="Arial"/>
            </a:endParaRPr>
          </a:p>
          <a:p>
            <a:pPr indent="-336550" lvl="0" marL="457200" rtl="0" algn="l">
              <a:spcBef>
                <a:spcPts val="0"/>
              </a:spcBef>
              <a:spcAft>
                <a:spcPts val="0"/>
              </a:spcAft>
              <a:buClr>
                <a:srgbClr val="0E101A"/>
              </a:buClr>
              <a:buSzPts val="1700"/>
              <a:buFont typeface="Arial"/>
              <a:buChar char="●"/>
            </a:pPr>
            <a:r>
              <a:rPr lang="en" sz="1700">
                <a:solidFill>
                  <a:srgbClr val="0E101A"/>
                </a:solidFill>
                <a:latin typeface="Arial"/>
                <a:ea typeface="Arial"/>
                <a:cs typeface="Arial"/>
                <a:sym typeface="Arial"/>
              </a:rPr>
              <a:t>If our Sentiment Score is high, then possibly, the news is already reflected in the stock price? </a:t>
            </a:r>
            <a:endParaRPr sz="1700">
              <a:solidFill>
                <a:srgbClr val="0E101A"/>
              </a:solidFill>
              <a:latin typeface="Arial"/>
              <a:ea typeface="Arial"/>
              <a:cs typeface="Arial"/>
              <a:sym typeface="Arial"/>
            </a:endParaRPr>
          </a:p>
          <a:p>
            <a:pPr indent="-336550" lvl="0" marL="457200" rtl="0" algn="l">
              <a:spcBef>
                <a:spcPts val="0"/>
              </a:spcBef>
              <a:spcAft>
                <a:spcPts val="0"/>
              </a:spcAft>
              <a:buClr>
                <a:srgbClr val="0E101A"/>
              </a:buClr>
              <a:buSzPts val="1700"/>
              <a:buFont typeface="Arial"/>
              <a:buChar char="●"/>
            </a:pPr>
            <a:r>
              <a:rPr lang="en" sz="1700">
                <a:solidFill>
                  <a:srgbClr val="0E101A"/>
                </a:solidFill>
                <a:latin typeface="Arial"/>
                <a:ea typeface="Arial"/>
                <a:cs typeface="Arial"/>
                <a:sym typeface="Arial"/>
              </a:rPr>
              <a:t>Are we buying at a high price and selling at a low price? </a:t>
            </a:r>
            <a:endParaRPr sz="1700">
              <a:solidFill>
                <a:srgbClr val="0E101A"/>
              </a:solidFill>
              <a:latin typeface="Arial"/>
              <a:ea typeface="Arial"/>
              <a:cs typeface="Arial"/>
              <a:sym typeface="Arial"/>
            </a:endParaRPr>
          </a:p>
          <a:p>
            <a:pPr indent="-336550" lvl="0" marL="457200" rtl="0" algn="l">
              <a:spcBef>
                <a:spcPts val="0"/>
              </a:spcBef>
              <a:spcAft>
                <a:spcPts val="0"/>
              </a:spcAft>
              <a:buClr>
                <a:srgbClr val="0E101A"/>
              </a:buClr>
              <a:buSzPts val="1700"/>
              <a:buFont typeface="Arial"/>
              <a:buChar char="●"/>
            </a:pPr>
            <a:r>
              <a:rPr lang="en" sz="1700">
                <a:solidFill>
                  <a:srgbClr val="0E101A"/>
                </a:solidFill>
                <a:latin typeface="Arial"/>
                <a:ea typeface="Arial"/>
                <a:cs typeface="Arial"/>
                <a:sym typeface="Arial"/>
              </a:rPr>
              <a:t>We used the clustering method to identify any abnormal return found on the return distribution to test this. </a:t>
            </a:r>
            <a:endParaRPr sz="1700">
              <a:solidFill>
                <a:srgbClr val="0E101A"/>
              </a:solidFill>
              <a:latin typeface="Arial"/>
              <a:ea typeface="Arial"/>
              <a:cs typeface="Arial"/>
              <a:sym typeface="Arial"/>
            </a:endParaRPr>
          </a:p>
          <a:p>
            <a:pPr indent="0" lvl="0" marL="457200" rtl="0" algn="l">
              <a:spcBef>
                <a:spcPts val="0"/>
              </a:spcBef>
              <a:spcAft>
                <a:spcPts val="0"/>
              </a:spcAft>
              <a:buNone/>
            </a:pPr>
            <a:r>
              <a:t/>
            </a:r>
            <a:endParaRPr sz="1500">
              <a:solidFill>
                <a:srgbClr val="222222"/>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300">
              <a:solidFill>
                <a:srgbClr val="222222"/>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r>
              <a:rPr lang="en"/>
              <a:t> Models</a:t>
            </a:r>
            <a:endParaRPr/>
          </a:p>
        </p:txBody>
      </p:sp>
      <p:sp>
        <p:nvSpPr>
          <p:cNvPr id="170" name="Google Shape;170;p3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K-Means </a:t>
            </a:r>
            <a:endParaRPr/>
          </a:p>
          <a:p>
            <a:pPr indent="0" lvl="0" marL="0" rtl="0" algn="l">
              <a:lnSpc>
                <a:spcPct val="90000"/>
              </a:lnSpc>
              <a:spcBef>
                <a:spcPts val="1200"/>
              </a:spcBef>
              <a:spcAft>
                <a:spcPts val="0"/>
              </a:spcAft>
              <a:buClr>
                <a:schemeClr val="dk2"/>
              </a:buClr>
              <a:buSzPts val="1100"/>
              <a:buFont typeface="Arial"/>
              <a:buNone/>
            </a:pPr>
            <a:r>
              <a:rPr lang="en" sz="1756">
                <a:latin typeface="Arial"/>
                <a:ea typeface="Arial"/>
                <a:cs typeface="Arial"/>
                <a:sym typeface="Arial"/>
              </a:rPr>
              <a:t>•Minimize a measure of dispersion within the clusters.</a:t>
            </a:r>
            <a:endParaRPr sz="1756">
              <a:latin typeface="Arial"/>
              <a:ea typeface="Arial"/>
              <a:cs typeface="Arial"/>
              <a:sym typeface="Arial"/>
            </a:endParaRPr>
          </a:p>
          <a:p>
            <a:pPr indent="0" lvl="0" marL="0" rtl="0" algn="l">
              <a:lnSpc>
                <a:spcPct val="90000"/>
              </a:lnSpc>
              <a:spcBef>
                <a:spcPts val="1000"/>
              </a:spcBef>
              <a:spcAft>
                <a:spcPts val="0"/>
              </a:spcAft>
              <a:buClr>
                <a:schemeClr val="dk2"/>
              </a:buClr>
              <a:buSzPts val="1100"/>
              <a:buFont typeface="Arial"/>
              <a:buNone/>
            </a:pPr>
            <a:r>
              <a:rPr lang="en" sz="1756">
                <a:latin typeface="Arial"/>
                <a:ea typeface="Arial"/>
                <a:cs typeface="Arial"/>
                <a:sym typeface="Arial"/>
              </a:rPr>
              <a:t>•Divide the sample into predetermined number k of nonoverlapping clusters so that clusters are as homogenous as possible with respect to the measurement used.</a:t>
            </a:r>
            <a:endParaRPr sz="1756">
              <a:latin typeface="Arial"/>
              <a:ea typeface="Arial"/>
              <a:cs typeface="Arial"/>
              <a:sym typeface="Arial"/>
            </a:endParaRPr>
          </a:p>
          <a:p>
            <a:pPr indent="0" lvl="0" marL="0" rtl="0" algn="l">
              <a:lnSpc>
                <a:spcPct val="90000"/>
              </a:lnSpc>
              <a:spcBef>
                <a:spcPts val="1000"/>
              </a:spcBef>
              <a:spcAft>
                <a:spcPts val="0"/>
              </a:spcAft>
              <a:buClr>
                <a:schemeClr val="dk2"/>
              </a:buClr>
              <a:buSzPts val="1100"/>
              <a:buFont typeface="Arial"/>
              <a:buNone/>
            </a:pPr>
            <a:r>
              <a:rPr lang="en" sz="1756">
                <a:latin typeface="Arial"/>
                <a:ea typeface="Arial"/>
                <a:cs typeface="Arial"/>
                <a:sym typeface="Arial"/>
              </a:rPr>
              <a:t>•I.E. Sum of distances from cluster centroid.</a:t>
            </a:r>
            <a:endParaRPr sz="1756">
              <a:latin typeface="Arial"/>
              <a:ea typeface="Arial"/>
              <a:cs typeface="Arial"/>
              <a:sym typeface="Arial"/>
            </a:endParaRPr>
          </a:p>
          <a:p>
            <a:pPr indent="0" lvl="0" marL="0" rtl="0" algn="l">
              <a:spcBef>
                <a:spcPts val="0"/>
              </a:spcBef>
              <a:spcAft>
                <a:spcPts val="1200"/>
              </a:spcAft>
              <a:buNone/>
            </a:pPr>
            <a:r>
              <a:rPr lang="en" sz="1756">
                <a:latin typeface="Arial"/>
                <a:ea typeface="Arial"/>
                <a:cs typeface="Arial"/>
                <a:sym typeface="Arial"/>
              </a:rPr>
              <a:t>Optimization problem can be solved with integer programming</a:t>
            </a:r>
            <a:r>
              <a:rPr lang="en" sz="2800">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Context &amp; Agenda I </a:t>
            </a:r>
            <a:endParaRPr/>
          </a:p>
        </p:txBody>
      </p:sp>
      <p:sp>
        <p:nvSpPr>
          <p:cNvPr id="65" name="Google Shape;65;p14"/>
          <p:cNvSpPr txBox="1"/>
          <p:nvPr>
            <p:ph idx="1" type="body"/>
          </p:nvPr>
        </p:nvSpPr>
        <p:spPr>
          <a:xfrm>
            <a:off x="311700" y="1234075"/>
            <a:ext cx="8520600" cy="37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EB Garamond"/>
                <a:ea typeface="EB Garamond"/>
                <a:cs typeface="EB Garamond"/>
                <a:sym typeface="EB Garamond"/>
              </a:rPr>
              <a:t>Goal:</a:t>
            </a:r>
            <a:r>
              <a:rPr lang="en" sz="1600">
                <a:latin typeface="EB Garamond Regular"/>
                <a:ea typeface="EB Garamond Regular"/>
                <a:cs typeface="EB Garamond Regular"/>
                <a:sym typeface="EB Garamond Regular"/>
              </a:rPr>
              <a:t> Find the characteristics of securities derived from social media factors have significant power in explaining the time-series variation in daily returns. The Social Media Factor, the “sixth” factor, is distinct from the traditional five factors authored by Fama and French.</a:t>
            </a:r>
            <a:endParaRPr sz="1600">
              <a:latin typeface="EB Garamond Regular"/>
              <a:ea typeface="EB Garamond Regular"/>
              <a:cs typeface="EB Garamond Regular"/>
              <a:sym typeface="EB Garamond Regular"/>
            </a:endParaRPr>
          </a:p>
          <a:p>
            <a:pPr indent="0" lvl="0" marL="0" rtl="0" algn="l">
              <a:spcBef>
                <a:spcPts val="1200"/>
              </a:spcBef>
              <a:spcAft>
                <a:spcPts val="0"/>
              </a:spcAft>
              <a:buNone/>
            </a:pPr>
            <a:r>
              <a:rPr b="1" lang="en" sz="1600">
                <a:solidFill>
                  <a:srgbClr val="212529"/>
                </a:solidFill>
                <a:highlight>
                  <a:srgbClr val="FFFFFF"/>
                </a:highlight>
                <a:latin typeface="EB Garamond"/>
                <a:ea typeface="EB Garamond"/>
                <a:cs typeface="EB Garamond"/>
                <a:sym typeface="EB Garamond"/>
              </a:rPr>
              <a:t>Urgency:</a:t>
            </a:r>
            <a:r>
              <a:rPr lang="en" sz="1600">
                <a:solidFill>
                  <a:srgbClr val="212529"/>
                </a:solidFill>
                <a:highlight>
                  <a:srgbClr val="FFFFFF"/>
                </a:highlight>
                <a:latin typeface="EB Garamond Regular"/>
                <a:ea typeface="EB Garamond Regular"/>
                <a:cs typeface="EB Garamond Regular"/>
                <a:sym typeface="EB Garamond Regular"/>
              </a:rPr>
              <a:t> Fama-French Model (5 factor)  is a financial model that quantify risk and translate that risk into estimates of expected return on equity. It can </a:t>
            </a:r>
            <a:r>
              <a:rPr lang="en" sz="1600">
                <a:solidFill>
                  <a:srgbClr val="212529"/>
                </a:solidFill>
                <a:highlight>
                  <a:srgbClr val="FFFFFF"/>
                </a:highlight>
                <a:latin typeface="EB Garamond Regular"/>
                <a:ea typeface="EB Garamond Regular"/>
                <a:cs typeface="EB Garamond Regular"/>
                <a:sym typeface="EB Garamond Regular"/>
              </a:rPr>
              <a:t>usually</a:t>
            </a:r>
            <a:r>
              <a:rPr lang="en" sz="1600">
                <a:solidFill>
                  <a:srgbClr val="212529"/>
                </a:solidFill>
                <a:highlight>
                  <a:srgbClr val="FFFFFF"/>
                </a:highlight>
                <a:latin typeface="EB Garamond Regular"/>
                <a:ea typeface="EB Garamond Regular"/>
                <a:cs typeface="EB Garamond Regular"/>
                <a:sym typeface="EB Garamond Regular"/>
              </a:rPr>
              <a:t> explain 71% - 94% </a:t>
            </a:r>
            <a:r>
              <a:rPr lang="en" sz="1608">
                <a:solidFill>
                  <a:srgbClr val="212529"/>
                </a:solidFill>
                <a:highlight>
                  <a:srgbClr val="FFFFFF"/>
                </a:highlight>
                <a:latin typeface="EB Garamond Regular"/>
                <a:ea typeface="EB Garamond Regular"/>
                <a:cs typeface="EB Garamond Regular"/>
                <a:sym typeface="EB Garamond Regular"/>
              </a:rPr>
              <a:t>of the cross-section variance of expected returns for the size, value, profitability and investment portfolios.  Therefore there are still room for other factors to captured into the model.</a:t>
            </a:r>
            <a:endParaRPr sz="1708">
              <a:solidFill>
                <a:srgbClr val="212529"/>
              </a:solidFill>
              <a:highlight>
                <a:srgbClr val="FFFFFF"/>
              </a:highlight>
              <a:latin typeface="EB Garamond Regular"/>
              <a:ea typeface="EB Garamond Regular"/>
              <a:cs typeface="EB Garamond Regular"/>
              <a:sym typeface="EB Garamond Regular"/>
            </a:endParaRPr>
          </a:p>
          <a:p>
            <a:pPr indent="0" lvl="0" marL="0" rtl="0" algn="l">
              <a:spcBef>
                <a:spcPts val="1200"/>
              </a:spcBef>
              <a:spcAft>
                <a:spcPts val="1200"/>
              </a:spcAft>
              <a:buNone/>
            </a:pPr>
            <a:r>
              <a:t/>
            </a:r>
            <a:endParaRPr sz="1300">
              <a:solidFill>
                <a:srgbClr val="212529"/>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pic>
        <p:nvPicPr>
          <p:cNvPr id="176" name="Google Shape;176;p32"/>
          <p:cNvPicPr preferRelativeResize="0"/>
          <p:nvPr/>
        </p:nvPicPr>
        <p:blipFill>
          <a:blip r:embed="rId3">
            <a:alphaModFix/>
          </a:blip>
          <a:stretch>
            <a:fillRect/>
          </a:stretch>
        </p:blipFill>
        <p:spPr>
          <a:xfrm>
            <a:off x="351925" y="1263325"/>
            <a:ext cx="4509399" cy="3440399"/>
          </a:xfrm>
          <a:prstGeom prst="rect">
            <a:avLst/>
          </a:prstGeom>
          <a:noFill/>
          <a:ln>
            <a:noFill/>
          </a:ln>
        </p:spPr>
      </p:pic>
      <p:sp>
        <p:nvSpPr>
          <p:cNvPr id="177" name="Google Shape;177;p32"/>
          <p:cNvSpPr txBox="1"/>
          <p:nvPr/>
        </p:nvSpPr>
        <p:spPr>
          <a:xfrm>
            <a:off x="5280425" y="1266625"/>
            <a:ext cx="3517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North East: more clustering found with the positive returns and positive sentiments. </a:t>
            </a:r>
            <a:endParaRPr>
              <a:latin typeface="Playfair Display"/>
              <a:ea typeface="Playfair Display"/>
              <a:cs typeface="Playfair Display"/>
              <a:sym typeface="Playfair Display"/>
            </a:endParaRPr>
          </a:p>
          <a:p>
            <a:pPr indent="0" lvl="0" marL="457200" rtl="0" algn="l">
              <a:spcBef>
                <a:spcPts val="0"/>
              </a:spcBef>
              <a:spcAft>
                <a:spcPts val="0"/>
              </a:spcAft>
              <a:buNone/>
            </a:pPr>
            <a:r>
              <a:t/>
            </a:r>
            <a:endParaRPr>
              <a:latin typeface="Playfair Display"/>
              <a:ea typeface="Playfair Display"/>
              <a:cs typeface="Playfair Display"/>
              <a:sym typeface="Playfair Display"/>
            </a:endParaRPr>
          </a:p>
          <a:p>
            <a:pPr indent="-317500" lvl="0" marL="457200" rtl="0" algn="l">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South</a:t>
            </a:r>
            <a:r>
              <a:rPr lang="en">
                <a:solidFill>
                  <a:schemeClr val="dk2"/>
                </a:solidFill>
                <a:latin typeface="Playfair Display"/>
                <a:ea typeface="Playfair Display"/>
                <a:cs typeface="Playfair Display"/>
                <a:sym typeface="Playfair Display"/>
              </a:rPr>
              <a:t> West: more clustering found with the negative returns and negative sentiments. </a:t>
            </a:r>
            <a:endParaRPr>
              <a:solidFill>
                <a:schemeClr val="dk2"/>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solidFill>
                <a:schemeClr val="dk2"/>
              </a:solidFill>
              <a:latin typeface="Playfair Display"/>
              <a:ea typeface="Playfair Display"/>
              <a:cs typeface="Playfair Display"/>
              <a:sym typeface="Playfair Display"/>
            </a:endParaRPr>
          </a:p>
          <a:p>
            <a:pPr indent="-317500" lvl="0" marL="457200" rtl="0" algn="l">
              <a:spcBef>
                <a:spcPts val="0"/>
              </a:spcBef>
              <a:spcAft>
                <a:spcPts val="0"/>
              </a:spcAft>
              <a:buClr>
                <a:schemeClr val="dk2"/>
              </a:buClr>
              <a:buSzPts val="1400"/>
              <a:buFont typeface="Playfair Display"/>
              <a:buChar char="●"/>
            </a:pPr>
            <a:r>
              <a:rPr lang="en">
                <a:solidFill>
                  <a:schemeClr val="dk2"/>
                </a:solidFill>
                <a:latin typeface="Playfair Display"/>
                <a:ea typeface="Playfair Display"/>
                <a:cs typeface="Playfair Display"/>
                <a:sym typeface="Playfair Display"/>
              </a:rPr>
              <a:t>The abnormal returns found on the center not on the tail. </a:t>
            </a:r>
            <a:endParaRPr>
              <a:solidFill>
                <a:schemeClr val="dk2"/>
              </a:solidFill>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688"/>
              <a:t>Part IV. Excess return Predictions with Supervised learning Models</a:t>
            </a:r>
            <a:r>
              <a:rPr lang="en"/>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aggregation</a:t>
            </a:r>
            <a:r>
              <a:rPr lang="en"/>
              <a:t> </a:t>
            </a:r>
            <a:endParaRPr/>
          </a:p>
        </p:txBody>
      </p:sp>
      <p:sp>
        <p:nvSpPr>
          <p:cNvPr id="188" name="Google Shape;188;p3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The dataset is a combination of Fama-French and sentiment scores data frame based on FinBERT</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Target variable is excess return, which equals to daily return minus risk free rate</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Features are </a:t>
            </a:r>
            <a:r>
              <a:rPr lang="en" sz="1300">
                <a:solidFill>
                  <a:srgbClr val="111111"/>
                </a:solidFill>
                <a:highlight>
                  <a:schemeClr val="lt1"/>
                </a:highlight>
                <a:latin typeface="Arial"/>
                <a:ea typeface="Arial"/>
                <a:cs typeface="Arial"/>
                <a:sym typeface="Arial"/>
              </a:rPr>
              <a:t>Fama-French factors, sentiment scores and converted dummy variables (ticker)</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The best model should have the highest R2 score while no overfitting or underfitting issue</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rPr i="1" lang="en" sz="1300">
                <a:solidFill>
                  <a:srgbClr val="111111"/>
                </a:solidFill>
                <a:highlight>
                  <a:srgbClr val="FFFFFF"/>
                </a:highlight>
                <a:latin typeface="Arial"/>
                <a:ea typeface="Arial"/>
                <a:cs typeface="Arial"/>
                <a:sym typeface="Arial"/>
              </a:rPr>
              <a:t>A snippet of combined dataset</a:t>
            </a:r>
            <a:endParaRPr i="1"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89" name="Google Shape;189;p34"/>
          <p:cNvPicPr preferRelativeResize="0"/>
          <p:nvPr/>
        </p:nvPicPr>
        <p:blipFill>
          <a:blip r:embed="rId3">
            <a:alphaModFix/>
          </a:blip>
          <a:stretch>
            <a:fillRect/>
          </a:stretch>
        </p:blipFill>
        <p:spPr>
          <a:xfrm>
            <a:off x="84900" y="3407850"/>
            <a:ext cx="5754350" cy="1500637"/>
          </a:xfrm>
          <a:prstGeom prst="rect">
            <a:avLst/>
          </a:prstGeom>
          <a:noFill/>
          <a:ln>
            <a:noFill/>
          </a:ln>
        </p:spPr>
      </p:pic>
      <p:pic>
        <p:nvPicPr>
          <p:cNvPr id="190" name="Google Shape;190;p34"/>
          <p:cNvPicPr preferRelativeResize="0"/>
          <p:nvPr/>
        </p:nvPicPr>
        <p:blipFill>
          <a:blip r:embed="rId4">
            <a:alphaModFix/>
          </a:blip>
          <a:stretch>
            <a:fillRect/>
          </a:stretch>
        </p:blipFill>
        <p:spPr>
          <a:xfrm>
            <a:off x="5839250" y="3422275"/>
            <a:ext cx="2783201" cy="147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Dimension Reduction</a:t>
            </a:r>
            <a:r>
              <a:rPr lang="en"/>
              <a:t> </a:t>
            </a:r>
            <a:endParaRPr/>
          </a:p>
        </p:txBody>
      </p:sp>
      <p:sp>
        <p:nvSpPr>
          <p:cNvPr id="196" name="Google Shape;196;p3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Apply PCA technique to reduce dimension from 23 to 18, which explains 95% of variance</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Apply standard scaler to transform training and test dataset into the same scale</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i="1"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97" name="Google Shape;197;p35"/>
          <p:cNvPicPr preferRelativeResize="0"/>
          <p:nvPr/>
        </p:nvPicPr>
        <p:blipFill>
          <a:blip r:embed="rId3">
            <a:alphaModFix/>
          </a:blip>
          <a:stretch>
            <a:fillRect/>
          </a:stretch>
        </p:blipFill>
        <p:spPr>
          <a:xfrm>
            <a:off x="531025" y="2190325"/>
            <a:ext cx="4343626" cy="2783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model descriptions</a:t>
            </a:r>
            <a:r>
              <a:rPr lang="en"/>
              <a:t> </a:t>
            </a:r>
            <a:endParaRPr/>
          </a:p>
        </p:txBody>
      </p:sp>
      <p:sp>
        <p:nvSpPr>
          <p:cNvPr id="203" name="Google Shape;203;p3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10 regression models are fitted: Linear regression, Support vector regression (linear), </a:t>
            </a:r>
            <a:r>
              <a:rPr lang="en" sz="1300">
                <a:solidFill>
                  <a:srgbClr val="111111"/>
                </a:solidFill>
                <a:highlight>
                  <a:schemeClr val="lt1"/>
                </a:highlight>
                <a:latin typeface="Arial"/>
                <a:ea typeface="Arial"/>
                <a:cs typeface="Arial"/>
                <a:sym typeface="Arial"/>
              </a:rPr>
              <a:t>Support vector regression (rbf), Support vector regression (poly), Decision tree regression, Random forest regression, Gradient boosting regression, Ada boost regression, Voting regression and Bagging regression</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Decision tree, </a:t>
            </a:r>
            <a:r>
              <a:rPr lang="en" sz="1300">
                <a:solidFill>
                  <a:srgbClr val="111111"/>
                </a:solidFill>
                <a:highlight>
                  <a:schemeClr val="lt1"/>
                </a:highlight>
                <a:latin typeface="Arial"/>
                <a:ea typeface="Arial"/>
                <a:cs typeface="Arial"/>
                <a:sym typeface="Arial"/>
              </a:rPr>
              <a:t>Support vector regression (linear), Support vector regression (rbf), Support vector regression (poly) do not performance better as their R2 score are low (some are negative)</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The base estimator for Ada boost and Bagging regression is Gradient boosting because of R2 score</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The voting candidates for Voting regression are </a:t>
            </a:r>
            <a:r>
              <a:rPr lang="en" sz="1300">
                <a:solidFill>
                  <a:srgbClr val="111111"/>
                </a:solidFill>
                <a:highlight>
                  <a:schemeClr val="lt1"/>
                </a:highlight>
                <a:latin typeface="Arial"/>
                <a:ea typeface="Arial"/>
                <a:cs typeface="Arial"/>
                <a:sym typeface="Arial"/>
              </a:rPr>
              <a:t>Linear regression, Random forest, Ada boost and Gradient boosting</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i="1"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r>
              <a:rPr lang="en"/>
              <a:t> </a:t>
            </a:r>
            <a:endParaRPr/>
          </a:p>
        </p:txBody>
      </p:sp>
      <p:sp>
        <p:nvSpPr>
          <p:cNvPr id="209" name="Google Shape;209;p3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Grid </a:t>
            </a:r>
            <a:r>
              <a:rPr lang="en" sz="1300">
                <a:solidFill>
                  <a:srgbClr val="111111"/>
                </a:solidFill>
                <a:highlight>
                  <a:srgbClr val="FFFFFF"/>
                </a:highlight>
                <a:latin typeface="Arial"/>
                <a:ea typeface="Arial"/>
                <a:cs typeface="Arial"/>
                <a:sym typeface="Arial"/>
              </a:rPr>
              <a:t>search</a:t>
            </a:r>
            <a:r>
              <a:rPr lang="en" sz="1300">
                <a:solidFill>
                  <a:srgbClr val="111111"/>
                </a:solidFill>
                <a:highlight>
                  <a:srgbClr val="FFFFFF"/>
                </a:highlight>
                <a:latin typeface="Arial"/>
                <a:ea typeface="Arial"/>
                <a:cs typeface="Arial"/>
                <a:sym typeface="Arial"/>
              </a:rPr>
              <a:t> method is applied for those models with feature engineering option</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For example, for Random tree </a:t>
            </a:r>
            <a:r>
              <a:rPr lang="en" sz="1300">
                <a:solidFill>
                  <a:srgbClr val="111111"/>
                </a:solidFill>
                <a:highlight>
                  <a:srgbClr val="FFFFFF"/>
                </a:highlight>
                <a:latin typeface="Arial"/>
                <a:ea typeface="Arial"/>
                <a:cs typeface="Arial"/>
                <a:sym typeface="Arial"/>
              </a:rPr>
              <a:t>regression we apply grid search around max_depth, min_samples_leaf and n_estimators</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Interestingly, grid search does not choose </a:t>
            </a:r>
            <a:r>
              <a:rPr lang="en" sz="1300">
                <a:solidFill>
                  <a:srgbClr val="111111"/>
                </a:solidFill>
                <a:highlight>
                  <a:schemeClr val="lt1"/>
                </a:highlight>
                <a:latin typeface="Arial"/>
                <a:ea typeface="Arial"/>
                <a:cs typeface="Arial"/>
                <a:sym typeface="Arial"/>
              </a:rPr>
              <a:t>n_estimators of 500 as the best parameter</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Note for max_depth, the higher the max_depth, the higher the R2 score. But the risk of overfitting also increases</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i="1"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210" name="Google Shape;210;p37"/>
          <p:cNvPicPr preferRelativeResize="0"/>
          <p:nvPr/>
        </p:nvPicPr>
        <p:blipFill>
          <a:blip r:embed="rId3">
            <a:alphaModFix/>
          </a:blip>
          <a:stretch>
            <a:fillRect/>
          </a:stretch>
        </p:blipFill>
        <p:spPr>
          <a:xfrm>
            <a:off x="509788" y="3368150"/>
            <a:ext cx="5362575" cy="1619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evaluation</a:t>
            </a:r>
            <a:r>
              <a:rPr lang="en"/>
              <a:t> </a:t>
            </a:r>
            <a:endParaRPr/>
          </a:p>
        </p:txBody>
      </p:sp>
      <p:sp>
        <p:nvSpPr>
          <p:cNvPr id="216" name="Google Shape;216;p38"/>
          <p:cNvSpPr txBox="1"/>
          <p:nvPr>
            <p:ph idx="1" type="body"/>
          </p:nvPr>
        </p:nvSpPr>
        <p:spPr>
          <a:xfrm>
            <a:off x="311700" y="1234075"/>
            <a:ext cx="8376300" cy="2445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Clr>
                <a:srgbClr val="111111"/>
              </a:buClr>
              <a:buSzPct val="100000"/>
              <a:buFont typeface="Arial"/>
              <a:buChar char="●"/>
            </a:pPr>
            <a:r>
              <a:rPr lang="en" sz="1300">
                <a:solidFill>
                  <a:srgbClr val="111111"/>
                </a:solidFill>
                <a:highlight>
                  <a:srgbClr val="FFFFFF"/>
                </a:highlight>
                <a:latin typeface="Arial"/>
                <a:ea typeface="Arial"/>
                <a:cs typeface="Arial"/>
                <a:sym typeface="Arial"/>
              </a:rPr>
              <a:t>Our evaluation standard is still based on R2 score. The higher the score, the better the model fits.</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298767" lvl="0" marL="457200" rtl="0" algn="l">
              <a:spcBef>
                <a:spcPts val="0"/>
              </a:spcBef>
              <a:spcAft>
                <a:spcPts val="0"/>
              </a:spcAft>
              <a:buClr>
                <a:srgbClr val="111111"/>
              </a:buClr>
              <a:buSzPct val="100000"/>
              <a:buFont typeface="Arial"/>
              <a:buChar char="●"/>
            </a:pPr>
            <a:r>
              <a:rPr lang="en" sz="1300">
                <a:solidFill>
                  <a:srgbClr val="111111"/>
                </a:solidFill>
                <a:highlight>
                  <a:srgbClr val="FFFFFF"/>
                </a:highlight>
                <a:latin typeface="Arial"/>
                <a:ea typeface="Arial"/>
                <a:cs typeface="Arial"/>
                <a:sym typeface="Arial"/>
              </a:rPr>
              <a:t>But we also want to avoid overfitting or underfitting problem. That is, Train RMSE, Train RMSE CV and Test RMSE should be close.</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298767" lvl="0" marL="457200" rtl="0" algn="l">
              <a:spcBef>
                <a:spcPts val="0"/>
              </a:spcBef>
              <a:spcAft>
                <a:spcPts val="0"/>
              </a:spcAft>
              <a:buClr>
                <a:srgbClr val="111111"/>
              </a:buClr>
              <a:buSzPct val="100000"/>
              <a:buFont typeface="Arial"/>
              <a:buChar char="●"/>
            </a:pPr>
            <a:r>
              <a:rPr lang="en" sz="1300">
                <a:solidFill>
                  <a:srgbClr val="111111"/>
                </a:solidFill>
                <a:highlight>
                  <a:srgbClr val="FFFFFF"/>
                </a:highlight>
                <a:latin typeface="Arial"/>
                <a:ea typeface="Arial"/>
                <a:cs typeface="Arial"/>
                <a:sym typeface="Arial"/>
              </a:rPr>
              <a:t>Given that, we are in favor of Bagging Regression. As it’s R2 score is just 0.14% lower than Voting Regression but the three errors are closer than Voting Regression.</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i="1"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217" name="Google Shape;217;p38"/>
          <p:cNvPicPr preferRelativeResize="0"/>
          <p:nvPr/>
        </p:nvPicPr>
        <p:blipFill>
          <a:blip r:embed="rId3">
            <a:alphaModFix/>
          </a:blip>
          <a:stretch>
            <a:fillRect/>
          </a:stretch>
        </p:blipFill>
        <p:spPr>
          <a:xfrm>
            <a:off x="532200" y="2501000"/>
            <a:ext cx="3925025" cy="2576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eature importance</a:t>
            </a:r>
            <a:endParaRPr/>
          </a:p>
        </p:txBody>
      </p:sp>
      <p:sp>
        <p:nvSpPr>
          <p:cNvPr id="223" name="Google Shape;223;p39"/>
          <p:cNvSpPr txBox="1"/>
          <p:nvPr>
            <p:ph idx="1" type="body"/>
          </p:nvPr>
        </p:nvSpPr>
        <p:spPr>
          <a:xfrm>
            <a:off x="311700" y="1085500"/>
            <a:ext cx="8376300" cy="2445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Deter</a:t>
            </a:r>
            <a:r>
              <a:rPr lang="en" sz="1300">
                <a:solidFill>
                  <a:srgbClr val="111111"/>
                </a:solidFill>
                <a:highlight>
                  <a:srgbClr val="FFFFFF"/>
                </a:highlight>
                <a:latin typeface="Arial"/>
                <a:ea typeface="Arial"/>
                <a:cs typeface="Arial"/>
                <a:sym typeface="Arial"/>
              </a:rPr>
              <a:t>mine feature importance based on Gradient Boosting model</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All Fama-French factors explain 67% of feature importance</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311150" lvl="0" marL="457200" rtl="0" algn="l">
              <a:spcBef>
                <a:spcPts val="0"/>
              </a:spcBef>
              <a:spcAft>
                <a:spcPts val="0"/>
              </a:spcAft>
              <a:buClr>
                <a:srgbClr val="111111"/>
              </a:buClr>
              <a:buSzPts val="1300"/>
              <a:buFont typeface="Arial"/>
              <a:buChar char="●"/>
            </a:pPr>
            <a:r>
              <a:rPr lang="en" sz="1300">
                <a:solidFill>
                  <a:srgbClr val="111111"/>
                </a:solidFill>
                <a:highlight>
                  <a:srgbClr val="FFFFFF"/>
                </a:highlight>
                <a:latin typeface="Arial"/>
                <a:ea typeface="Arial"/>
                <a:cs typeface="Arial"/>
                <a:sym typeface="Arial"/>
              </a:rPr>
              <a:t>All Sentiment scores explain 18% of feature importance</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i="1" sz="13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300">
              <a:solidFill>
                <a:srgbClr val="111111"/>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224" name="Google Shape;224;p39"/>
          <p:cNvPicPr preferRelativeResize="0"/>
          <p:nvPr/>
        </p:nvPicPr>
        <p:blipFill>
          <a:blip r:embed="rId3">
            <a:alphaModFix/>
          </a:blip>
          <a:stretch>
            <a:fillRect/>
          </a:stretch>
        </p:blipFill>
        <p:spPr>
          <a:xfrm>
            <a:off x="440362" y="2311425"/>
            <a:ext cx="4199476" cy="2832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Result/Further Actions/</a:t>
            </a:r>
            <a:r>
              <a:rPr lang="en"/>
              <a:t>Recommendations</a:t>
            </a:r>
            <a:r>
              <a:rPr lang="en"/>
              <a:t> </a:t>
            </a:r>
            <a:endParaRPr/>
          </a:p>
        </p:txBody>
      </p:sp>
      <p:sp>
        <p:nvSpPr>
          <p:cNvPr id="230" name="Google Shape;230;p4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latin typeface="Arial"/>
                <a:ea typeface="Arial"/>
                <a:cs typeface="Arial"/>
                <a:sym typeface="Arial"/>
              </a:rPr>
              <a:t>Insights</a:t>
            </a:r>
            <a:r>
              <a:rPr b="1" lang="en">
                <a:latin typeface="Arial"/>
                <a:ea typeface="Arial"/>
                <a:cs typeface="Arial"/>
                <a:sym typeface="Arial"/>
              </a:rPr>
              <a:t> Summary:</a:t>
            </a:r>
            <a:endParaRPr/>
          </a:p>
          <a:p>
            <a:pPr indent="-308610" lvl="0" marL="457200" rtl="0" algn="l">
              <a:spcBef>
                <a:spcPts val="1200"/>
              </a:spcBef>
              <a:spcAft>
                <a:spcPts val="0"/>
              </a:spcAft>
              <a:buSzPct val="100000"/>
              <a:buFont typeface="Arial"/>
              <a:buChar char="●"/>
            </a:pPr>
            <a:r>
              <a:rPr lang="en">
                <a:latin typeface="Arial"/>
                <a:ea typeface="Arial"/>
                <a:cs typeface="Arial"/>
                <a:sym typeface="Arial"/>
              </a:rPr>
              <a:t>Find significant evidence that the characteristics of securities derived from social media information have significant power in explaining the time-series of daily returns across the sample of 12 stocks. The Social Media Factor, the “sixth” factor, is distinct from the traditional five factors authored by Fama and French (1992, 1993, and 1994).</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b="1" lang="en">
                <a:latin typeface="Arial"/>
                <a:ea typeface="Arial"/>
                <a:cs typeface="Arial"/>
                <a:sym typeface="Arial"/>
              </a:rPr>
              <a:t>Further Actions: </a:t>
            </a:r>
            <a:endParaRPr b="1">
              <a:latin typeface="Arial"/>
              <a:ea typeface="Arial"/>
              <a:cs typeface="Arial"/>
              <a:sym typeface="Arial"/>
            </a:endParaRPr>
          </a:p>
          <a:p>
            <a:pPr indent="-308610" lvl="0" marL="457200" rtl="0" algn="l">
              <a:spcBef>
                <a:spcPts val="0"/>
              </a:spcBef>
              <a:spcAft>
                <a:spcPts val="0"/>
              </a:spcAft>
              <a:buSzPct val="100000"/>
              <a:buFont typeface="Arial"/>
              <a:buChar char="●"/>
            </a:pPr>
            <a:r>
              <a:rPr lang="en">
                <a:latin typeface="Arial"/>
                <a:ea typeface="Arial"/>
                <a:cs typeface="Arial"/>
                <a:sym typeface="Arial"/>
              </a:rPr>
              <a:t>Based on sample result above, we could examine a broader sample of stocks to test more robustness for the model and also extend the analysis by different sector.  </a:t>
            </a:r>
            <a:endParaRPr>
              <a:latin typeface="Arial"/>
              <a:ea typeface="Arial"/>
              <a:cs typeface="Arial"/>
              <a:sym typeface="Arial"/>
            </a:endParaRPr>
          </a:p>
          <a:p>
            <a:pPr indent="-308610" lvl="0" marL="457200" rtl="0" algn="l">
              <a:spcBef>
                <a:spcPts val="0"/>
              </a:spcBef>
              <a:spcAft>
                <a:spcPts val="0"/>
              </a:spcAft>
              <a:buSzPct val="100000"/>
              <a:buFont typeface="Arial"/>
              <a:buChar char="●"/>
            </a:pPr>
            <a:r>
              <a:rPr lang="en">
                <a:latin typeface="Arial"/>
                <a:ea typeface="Arial"/>
                <a:cs typeface="Arial"/>
                <a:sym typeface="Arial"/>
              </a:rPr>
              <a:t>We can include longer term time series data since fama-french model is supposed to be in a long term indicators models </a:t>
            </a:r>
            <a:endParaRPr>
              <a:latin typeface="Arial"/>
              <a:ea typeface="Arial"/>
              <a:cs typeface="Arial"/>
              <a:sym typeface="Arial"/>
            </a:endParaRPr>
          </a:p>
          <a:p>
            <a:pPr indent="-308610" lvl="0" marL="457200" rtl="0" algn="l">
              <a:spcBef>
                <a:spcPts val="0"/>
              </a:spcBef>
              <a:spcAft>
                <a:spcPts val="0"/>
              </a:spcAft>
              <a:buSzPct val="100000"/>
              <a:buFont typeface="Arial"/>
              <a:buChar char="●"/>
            </a:pPr>
            <a:r>
              <a:rPr lang="en">
                <a:latin typeface="Arial"/>
                <a:ea typeface="Arial"/>
                <a:cs typeface="Arial"/>
                <a:sym typeface="Arial"/>
              </a:rPr>
              <a:t>We can include more sources of news sentiments, sentiments from social media/platform such as Twitter, Reddits, Bloomberg </a:t>
            </a:r>
            <a:endParaRPr>
              <a:latin typeface="Arial"/>
              <a:ea typeface="Arial"/>
              <a:cs typeface="Arial"/>
              <a:sym typeface="Arial"/>
            </a:endParaRPr>
          </a:p>
          <a:p>
            <a:pPr indent="0" lvl="0" marL="0" rtl="0" algn="l">
              <a:spcBef>
                <a:spcPts val="0"/>
              </a:spcBef>
              <a:spcAft>
                <a:spcPts val="0"/>
              </a:spcAft>
              <a:buClr>
                <a:schemeClr val="dk2"/>
              </a:buClr>
              <a:buSzPct val="61111"/>
              <a:buFont typeface="Arial"/>
              <a:buNone/>
            </a:pPr>
            <a:r>
              <a:t/>
            </a:r>
            <a:endParaRPr>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Result/Further Actions/Recommendations</a:t>
            </a:r>
            <a:endParaRPr/>
          </a:p>
        </p:txBody>
      </p:sp>
      <p:sp>
        <p:nvSpPr>
          <p:cNvPr id="236" name="Google Shape;236;p4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
                <a:latin typeface="Arial"/>
                <a:ea typeface="Arial"/>
                <a:cs typeface="Arial"/>
                <a:sym typeface="Arial"/>
              </a:rPr>
              <a:t>Insights Summary:</a:t>
            </a:r>
            <a:endParaRPr/>
          </a:p>
          <a:p>
            <a:pPr indent="-308610" lvl="0" marL="457200" rtl="0" algn="l">
              <a:spcBef>
                <a:spcPts val="1200"/>
              </a:spcBef>
              <a:spcAft>
                <a:spcPts val="0"/>
              </a:spcAft>
              <a:buSzPct val="100000"/>
              <a:buFont typeface="Arial"/>
              <a:buChar char="●"/>
            </a:pPr>
            <a:r>
              <a:rPr lang="en">
                <a:latin typeface="Arial"/>
                <a:ea typeface="Arial"/>
                <a:cs typeface="Arial"/>
                <a:sym typeface="Arial"/>
              </a:rPr>
              <a:t>Find enticing regression models that can predict stock excess returns better than linear regression model</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b="1" lang="en">
                <a:latin typeface="Arial"/>
                <a:ea typeface="Arial"/>
                <a:cs typeface="Arial"/>
                <a:sym typeface="Arial"/>
              </a:rPr>
              <a:t>Result/</a:t>
            </a:r>
            <a:r>
              <a:rPr b="1" lang="en">
                <a:latin typeface="Arial"/>
                <a:ea typeface="Arial"/>
                <a:cs typeface="Arial"/>
                <a:sym typeface="Arial"/>
              </a:rPr>
              <a:t>Further Actions: </a:t>
            </a:r>
            <a:endParaRPr b="1">
              <a:latin typeface="Arial"/>
              <a:ea typeface="Arial"/>
              <a:cs typeface="Arial"/>
              <a:sym typeface="Arial"/>
            </a:endParaRPr>
          </a:p>
          <a:p>
            <a:pPr indent="-308610" lvl="0" marL="457200" rtl="0" algn="l">
              <a:spcBef>
                <a:spcPts val="0"/>
              </a:spcBef>
              <a:spcAft>
                <a:spcPts val="0"/>
              </a:spcAft>
              <a:buSzPct val="100000"/>
              <a:buFont typeface="Arial"/>
              <a:buChar char="●"/>
            </a:pPr>
            <a:r>
              <a:rPr lang="en">
                <a:latin typeface="Arial"/>
                <a:ea typeface="Arial"/>
                <a:cs typeface="Arial"/>
                <a:sym typeface="Arial"/>
              </a:rPr>
              <a:t>For models with parameter max_depth, within a certain range the higher the max_depth, the higher the R2 score. But the risk of overfitting also increases. Another interesting finding is n_estimators. It is not always true that the larger n_estimators, the higher R2 score.</a:t>
            </a:r>
            <a:endParaRPr>
              <a:latin typeface="Arial"/>
              <a:ea typeface="Arial"/>
              <a:cs typeface="Arial"/>
              <a:sym typeface="Arial"/>
            </a:endParaRPr>
          </a:p>
          <a:p>
            <a:pPr indent="-308610" lvl="0" marL="457200" rtl="0" algn="l">
              <a:spcBef>
                <a:spcPts val="0"/>
              </a:spcBef>
              <a:spcAft>
                <a:spcPts val="0"/>
              </a:spcAft>
              <a:buSzPct val="100000"/>
              <a:buFont typeface="Arial"/>
              <a:buChar char="●"/>
            </a:pPr>
            <a:r>
              <a:rPr lang="en">
                <a:latin typeface="Arial"/>
                <a:ea typeface="Arial"/>
                <a:cs typeface="Arial"/>
                <a:sym typeface="Arial"/>
              </a:rPr>
              <a:t>The Gradient boosting model has better performance than Random forest. It builds the model in a stage-wise fashion like other boosting methods do, and it generalizes them by allowing optimization of an arbitrary differentiable loss function. We can do more feature engineering/parameter tuning on this model.</a:t>
            </a:r>
            <a:endParaRPr>
              <a:latin typeface="Arial"/>
              <a:ea typeface="Arial"/>
              <a:cs typeface="Arial"/>
              <a:sym typeface="Arial"/>
            </a:endParaRPr>
          </a:p>
          <a:p>
            <a:pPr indent="-308610" lvl="0" marL="457200" rtl="0" algn="l">
              <a:spcBef>
                <a:spcPts val="0"/>
              </a:spcBef>
              <a:spcAft>
                <a:spcPts val="0"/>
              </a:spcAft>
              <a:buSzPct val="100000"/>
              <a:buFont typeface="Arial"/>
              <a:buChar char="●"/>
            </a:pPr>
            <a:r>
              <a:rPr lang="en">
                <a:latin typeface="Arial"/>
                <a:ea typeface="Arial"/>
                <a:cs typeface="Arial"/>
                <a:sym typeface="Arial"/>
              </a:rPr>
              <a:t>As we can tell, the best fitted model has R2 score 36%, which indicates there is still a room for improvement. We can either include more meaningful features, or adopt more sophisticated ML models (Neural Network Autoregression) to boost prediction power.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Business Context &amp; Agenda II</a:t>
            </a:r>
            <a:endParaRPr/>
          </a:p>
        </p:txBody>
      </p:sp>
      <p:sp>
        <p:nvSpPr>
          <p:cNvPr id="71" name="Google Shape;71;p15"/>
          <p:cNvSpPr txBox="1"/>
          <p:nvPr>
            <p:ph idx="1" type="body"/>
          </p:nvPr>
        </p:nvSpPr>
        <p:spPr>
          <a:xfrm>
            <a:off x="340000" y="1227000"/>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EB Garamond"/>
                <a:ea typeface="EB Garamond"/>
                <a:cs typeface="EB Garamond"/>
                <a:sym typeface="EB Garamond"/>
              </a:rPr>
              <a:t>Goal:</a:t>
            </a:r>
            <a:r>
              <a:rPr lang="en" sz="1400">
                <a:latin typeface="EB Garamond Regular"/>
                <a:ea typeface="EB Garamond Regular"/>
                <a:cs typeface="EB Garamond Regular"/>
                <a:sym typeface="EB Garamond Regular"/>
              </a:rPr>
              <a:t> Try to predict excess return using sentiment scores and Fama-French factors, as well as understand what features explain the variance the most</a:t>
            </a:r>
            <a:endParaRPr sz="1400">
              <a:latin typeface="EB Garamond Regular"/>
              <a:ea typeface="EB Garamond Regular"/>
              <a:cs typeface="EB Garamond Regular"/>
              <a:sym typeface="EB Garamond Regular"/>
            </a:endParaRPr>
          </a:p>
          <a:p>
            <a:pPr indent="0" lvl="0" marL="0" rtl="0" algn="l">
              <a:spcBef>
                <a:spcPts val="1200"/>
              </a:spcBef>
              <a:spcAft>
                <a:spcPts val="0"/>
              </a:spcAft>
              <a:buNone/>
            </a:pPr>
            <a:r>
              <a:rPr b="1" lang="en" sz="1400">
                <a:latin typeface="EB Garamond"/>
                <a:ea typeface="EB Garamond"/>
                <a:cs typeface="EB Garamond"/>
                <a:sym typeface="EB Garamond"/>
              </a:rPr>
              <a:t>Business Context: </a:t>
            </a:r>
            <a:r>
              <a:rPr lang="en" sz="1400">
                <a:latin typeface="EB Garamond Regular"/>
                <a:ea typeface="EB Garamond Regular"/>
                <a:cs typeface="EB Garamond Regular"/>
                <a:sym typeface="EB Garamond Regular"/>
              </a:rPr>
              <a:t>Besides linear regression, investors/institutions would like to learn what other models can predict excess return better than linear regression. A time series model is a bad idea because according to efficient market hypothesis, return cannot be predicted using past information so traditional time series model usually doesn’t work. Also, a return series after transformation is usually a white noise, which is serially uncorrelated and unpredictable.</a:t>
            </a:r>
            <a:endParaRPr sz="1400">
              <a:latin typeface="EB Garamond Regular"/>
              <a:ea typeface="EB Garamond Regular"/>
              <a:cs typeface="EB Garamond Regular"/>
              <a:sym typeface="EB Garamond Regular"/>
            </a:endParaRPr>
          </a:p>
          <a:p>
            <a:pPr indent="0" lvl="0" marL="0" rtl="0" algn="l">
              <a:spcBef>
                <a:spcPts val="1200"/>
              </a:spcBef>
              <a:spcAft>
                <a:spcPts val="1200"/>
              </a:spcAft>
              <a:buNone/>
            </a:pPr>
            <a:r>
              <a:rPr b="1" lang="en" sz="1400">
                <a:latin typeface="EB Garamond"/>
                <a:ea typeface="EB Garamond"/>
                <a:cs typeface="EB Garamond"/>
                <a:sym typeface="EB Garamond"/>
              </a:rPr>
              <a:t>Seeking Pattern &amp; Insight</a:t>
            </a:r>
            <a:r>
              <a:rPr lang="en" sz="1400">
                <a:latin typeface="EB Garamond Regular"/>
                <a:ea typeface="EB Garamond Regular"/>
                <a:cs typeface="EB Garamond Regular"/>
                <a:sym typeface="EB Garamond Regular"/>
              </a:rPr>
              <a:t>: Whether R2 score can be improved significantly with other regression models</a:t>
            </a:r>
            <a:endParaRPr sz="1400">
              <a:latin typeface="EB Garamond Regular"/>
              <a:ea typeface="EB Garamond Regular"/>
              <a:cs typeface="EB Garamond Regular"/>
              <a:sym typeface="EB Garamond Regul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2" name="Google Shape;242;p4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hlink"/>
                </a:solidFill>
                <a:hlinkClick r:id="rId3"/>
              </a:rPr>
              <a:t>https://breakingdownfinance.com/finance-topics/performance-measurement/fama-french-5-factor-model/</a:t>
            </a:r>
            <a:endParaRPr/>
          </a:p>
          <a:p>
            <a:pPr indent="0" lvl="0" marL="0" rtl="0" algn="l">
              <a:spcBef>
                <a:spcPts val="1200"/>
              </a:spcBef>
              <a:spcAft>
                <a:spcPts val="0"/>
              </a:spcAft>
              <a:buNone/>
            </a:pPr>
            <a:r>
              <a:rPr lang="en" u="sng">
                <a:solidFill>
                  <a:schemeClr val="hlink"/>
                </a:solidFill>
                <a:hlinkClick r:id="rId4"/>
              </a:rPr>
              <a:t>https://blog.quantinsti.com/fama-french-five-factor-asset-pricing-model/</a:t>
            </a:r>
            <a:endParaRPr/>
          </a:p>
          <a:p>
            <a:pPr indent="0" lvl="0" marL="0" rtl="0" algn="l">
              <a:spcBef>
                <a:spcPts val="1200"/>
              </a:spcBef>
              <a:spcAft>
                <a:spcPts val="0"/>
              </a:spcAft>
              <a:buNone/>
            </a:pPr>
            <a:r>
              <a:rPr lang="en" u="sng">
                <a:solidFill>
                  <a:schemeClr val="hlink"/>
                </a:solidFill>
                <a:hlinkClick r:id="rId5"/>
              </a:rPr>
              <a:t>https://wandb.ai/authors/seo/reports/Getting-Started-with-Numerai-Signals-Sentiment-Analysis--Vmlldzo0OTgyMDI</a:t>
            </a:r>
            <a:endParaRPr/>
          </a:p>
          <a:p>
            <a:pPr indent="0" lvl="0" marL="0" rtl="0" algn="l">
              <a:spcBef>
                <a:spcPts val="1200"/>
              </a:spcBef>
              <a:spcAft>
                <a:spcPts val="0"/>
              </a:spcAft>
              <a:buNone/>
            </a:pPr>
            <a:r>
              <a:rPr lang="en" u="sng">
                <a:solidFill>
                  <a:schemeClr val="hlink"/>
                </a:solidFill>
                <a:hlinkClick r:id="rId6"/>
              </a:rPr>
              <a:t>https://colah.github.io/posts/2015-08-Understanding-LSTMs/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Business Context &amp; Agenda III</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EB Garamond"/>
                <a:ea typeface="EB Garamond"/>
                <a:cs typeface="EB Garamond"/>
                <a:sym typeface="EB Garamond"/>
              </a:rPr>
              <a:t>Goal:</a:t>
            </a:r>
            <a:r>
              <a:rPr lang="en" sz="1400">
                <a:latin typeface="EB Garamond Regular"/>
                <a:ea typeface="EB Garamond Regular"/>
                <a:cs typeface="EB Garamond Regular"/>
                <a:sym typeface="EB Garamond Regular"/>
              </a:rPr>
              <a:t> Explore how our extracted sentimental scores are related or affecting the fluctuations of stock returns </a:t>
            </a:r>
            <a:endParaRPr sz="1400">
              <a:latin typeface="EB Garamond Regular"/>
              <a:ea typeface="EB Garamond Regular"/>
              <a:cs typeface="EB Garamond Regular"/>
              <a:sym typeface="EB Garamond Regular"/>
            </a:endParaRPr>
          </a:p>
          <a:p>
            <a:pPr indent="0" lvl="0" marL="0" rtl="0" algn="l">
              <a:spcBef>
                <a:spcPts val="1200"/>
              </a:spcBef>
              <a:spcAft>
                <a:spcPts val="0"/>
              </a:spcAft>
              <a:buNone/>
            </a:pPr>
            <a:r>
              <a:rPr b="1" lang="en" sz="1400">
                <a:latin typeface="EB Garamond"/>
                <a:ea typeface="EB Garamond"/>
                <a:cs typeface="EB Garamond"/>
                <a:sym typeface="EB Garamond"/>
              </a:rPr>
              <a:t>Business Context: </a:t>
            </a:r>
            <a:r>
              <a:rPr lang="en" sz="1400">
                <a:latin typeface="EB Garamond Regular"/>
                <a:ea typeface="EB Garamond Regular"/>
                <a:cs typeface="EB Garamond Regular"/>
                <a:sym typeface="EB Garamond Regular"/>
              </a:rPr>
              <a:t>Investors usually experience some kind a of noticeable stocks fluctuations right before or after a big news reported in the publics.  </a:t>
            </a:r>
            <a:endParaRPr sz="1400">
              <a:latin typeface="EB Garamond Regular"/>
              <a:ea typeface="EB Garamond Regular"/>
              <a:cs typeface="EB Garamond Regular"/>
              <a:sym typeface="EB Garamond Regular"/>
            </a:endParaRPr>
          </a:p>
          <a:p>
            <a:pPr indent="0" lvl="0" marL="0" rtl="0" algn="l">
              <a:spcBef>
                <a:spcPts val="1200"/>
              </a:spcBef>
              <a:spcAft>
                <a:spcPts val="1200"/>
              </a:spcAft>
              <a:buNone/>
            </a:pPr>
            <a:r>
              <a:rPr b="1" lang="en" sz="1400">
                <a:latin typeface="EB Garamond"/>
                <a:ea typeface="EB Garamond"/>
                <a:cs typeface="EB Garamond"/>
                <a:sym typeface="EB Garamond"/>
              </a:rPr>
              <a:t>Seeking Pattern &amp; Insight</a:t>
            </a:r>
            <a:r>
              <a:rPr lang="en" sz="1400">
                <a:latin typeface="EB Garamond Regular"/>
                <a:ea typeface="EB Garamond Regular"/>
                <a:cs typeface="EB Garamond Regular"/>
                <a:sym typeface="EB Garamond Regular"/>
              </a:rPr>
              <a:t>:  How our 0-3 days lagging sentimental scores are anyway related to the fluctuated prices </a:t>
            </a:r>
            <a:endParaRPr sz="1400">
              <a:latin typeface="EB Garamond Regular"/>
              <a:ea typeface="EB Garamond Regular"/>
              <a:cs typeface="EB Garamond Regular"/>
              <a:sym typeface="EB Garamond 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&amp; Engineering</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10000"/>
          </a:bodyPr>
          <a:lstStyle/>
          <a:p>
            <a:pPr indent="0" lvl="0" marL="0" rtl="0" algn="l">
              <a:lnSpc>
                <a:spcPct val="105000"/>
              </a:lnSpc>
              <a:spcBef>
                <a:spcPts val="0"/>
              </a:spcBef>
              <a:spcAft>
                <a:spcPts val="0"/>
              </a:spcAft>
              <a:buNone/>
            </a:pPr>
            <a:r>
              <a:rPr b="1" i="1" lang="en" sz="1300">
                <a:latin typeface="Arial"/>
                <a:ea typeface="Arial"/>
                <a:cs typeface="Arial"/>
                <a:sym typeface="Arial"/>
              </a:rPr>
              <a:t>Kaggle (https://www.kaggle.com/priyapitre/ff-project)</a:t>
            </a:r>
            <a:endParaRPr b="1" i="1" sz="1300">
              <a:latin typeface="Arial"/>
              <a:ea typeface="Arial"/>
              <a:cs typeface="Arial"/>
              <a:sym typeface="Arial"/>
            </a:endParaRPr>
          </a:p>
          <a:p>
            <a:pPr indent="-304958" lvl="0" marL="457200" rtl="0" algn="l">
              <a:lnSpc>
                <a:spcPct val="105000"/>
              </a:lnSpc>
              <a:spcBef>
                <a:spcPts val="1200"/>
              </a:spcBef>
              <a:spcAft>
                <a:spcPts val="0"/>
              </a:spcAft>
              <a:buSzPct val="100000"/>
              <a:buFont typeface="Arial"/>
              <a:buChar char="-"/>
            </a:pPr>
            <a:r>
              <a:rPr lang="en" sz="1300">
                <a:latin typeface="Arial"/>
                <a:ea typeface="Arial"/>
                <a:cs typeface="Arial"/>
                <a:sym typeface="Arial"/>
              </a:rPr>
              <a:t>Date: &lt;Date&gt;, e.g </a:t>
            </a:r>
            <a:r>
              <a:rPr lang="en" sz="1300">
                <a:latin typeface="Arial"/>
                <a:ea typeface="Arial"/>
                <a:cs typeface="Arial"/>
                <a:sym typeface="Arial"/>
              </a:rPr>
              <a:t>2020-06-05 10:30:00-04:00</a:t>
            </a:r>
            <a:endParaRPr sz="1300">
              <a:latin typeface="Arial"/>
              <a:ea typeface="Arial"/>
              <a:cs typeface="Arial"/>
              <a:sym typeface="Arial"/>
            </a:endParaRPr>
          </a:p>
          <a:p>
            <a:pPr indent="-304958" lvl="0" marL="457200" rtl="0" algn="l">
              <a:lnSpc>
                <a:spcPct val="105000"/>
              </a:lnSpc>
              <a:spcBef>
                <a:spcPts val="0"/>
              </a:spcBef>
              <a:spcAft>
                <a:spcPts val="0"/>
              </a:spcAft>
              <a:buSzPct val="100000"/>
              <a:buFont typeface="Arial"/>
              <a:buChar char="-"/>
            </a:pPr>
            <a:r>
              <a:rPr lang="en" sz="1300">
                <a:latin typeface="Arial"/>
                <a:ea typeface="Arial"/>
                <a:cs typeface="Arial"/>
                <a:sym typeface="Arial"/>
              </a:rPr>
              <a:t>News Titles: &lt;Text&gt;, e.g </a:t>
            </a:r>
            <a:r>
              <a:rPr lang="en" sz="1300">
                <a:latin typeface="Arial"/>
                <a:ea typeface="Arial"/>
                <a:cs typeface="Arial"/>
                <a:sym typeface="Arial"/>
              </a:rPr>
              <a:t>Wells Fargo Maintains Overweight on Agilent Technologies, Raises Price Target to $95</a:t>
            </a:r>
            <a:endParaRPr sz="1300">
              <a:latin typeface="Arial"/>
              <a:ea typeface="Arial"/>
              <a:cs typeface="Arial"/>
              <a:sym typeface="Arial"/>
            </a:endParaRPr>
          </a:p>
          <a:p>
            <a:pPr indent="-304958" lvl="0" marL="457200" rtl="0" algn="l">
              <a:lnSpc>
                <a:spcPct val="105000"/>
              </a:lnSpc>
              <a:spcBef>
                <a:spcPts val="0"/>
              </a:spcBef>
              <a:spcAft>
                <a:spcPts val="0"/>
              </a:spcAft>
              <a:buSzPct val="100000"/>
              <a:buFont typeface="Arial"/>
              <a:buChar char="-"/>
            </a:pPr>
            <a:r>
              <a:rPr lang="en" sz="1300">
                <a:latin typeface="Arial"/>
                <a:ea typeface="Arial"/>
                <a:cs typeface="Arial"/>
                <a:sym typeface="Arial"/>
              </a:rPr>
              <a:t>Tickers, &lt;Text&gt;, e.g "AAPL","IBM","NFLX","AMZN"</a:t>
            </a:r>
            <a:endParaRPr sz="1300">
              <a:latin typeface="Arial"/>
              <a:ea typeface="Arial"/>
              <a:cs typeface="Arial"/>
              <a:sym typeface="Arial"/>
            </a:endParaRPr>
          </a:p>
          <a:p>
            <a:pPr indent="0" lvl="0" marL="0" rtl="0" algn="l">
              <a:lnSpc>
                <a:spcPct val="105000"/>
              </a:lnSpc>
              <a:spcBef>
                <a:spcPts val="1200"/>
              </a:spcBef>
              <a:spcAft>
                <a:spcPts val="0"/>
              </a:spcAft>
              <a:buNone/>
            </a:pPr>
            <a:r>
              <a:rPr b="1" i="1" lang="en" sz="1300">
                <a:latin typeface="Arial"/>
                <a:ea typeface="Arial"/>
                <a:cs typeface="Arial"/>
                <a:sym typeface="Arial"/>
              </a:rPr>
              <a:t>Yahoo Finance API Package</a:t>
            </a:r>
            <a:endParaRPr b="1" i="1" sz="1300">
              <a:latin typeface="Arial"/>
              <a:ea typeface="Arial"/>
              <a:cs typeface="Arial"/>
              <a:sym typeface="Arial"/>
            </a:endParaRPr>
          </a:p>
          <a:p>
            <a:pPr indent="-304958" lvl="0" marL="457200" rtl="0" algn="l">
              <a:lnSpc>
                <a:spcPct val="105000"/>
              </a:lnSpc>
              <a:spcBef>
                <a:spcPts val="1200"/>
              </a:spcBef>
              <a:spcAft>
                <a:spcPts val="0"/>
              </a:spcAft>
              <a:buSzPct val="100000"/>
              <a:buFont typeface="Arial"/>
              <a:buChar char="-"/>
            </a:pPr>
            <a:r>
              <a:rPr lang="en" sz="1300">
                <a:latin typeface="Arial"/>
                <a:ea typeface="Arial"/>
                <a:cs typeface="Arial"/>
                <a:sym typeface="Arial"/>
              </a:rPr>
              <a:t>Date, </a:t>
            </a:r>
            <a:r>
              <a:rPr lang="en" sz="1300">
                <a:latin typeface="Arial"/>
                <a:ea typeface="Arial"/>
                <a:cs typeface="Arial"/>
                <a:sym typeface="Arial"/>
              </a:rPr>
              <a:t>DailyReturns &lt;Numeric&gt;</a:t>
            </a:r>
            <a:endParaRPr sz="1300">
              <a:latin typeface="Arial"/>
              <a:ea typeface="Arial"/>
              <a:cs typeface="Arial"/>
              <a:sym typeface="Arial"/>
            </a:endParaRPr>
          </a:p>
          <a:p>
            <a:pPr indent="0" lvl="0" marL="0" rtl="0" algn="l">
              <a:lnSpc>
                <a:spcPct val="105000"/>
              </a:lnSpc>
              <a:spcBef>
                <a:spcPts val="1200"/>
              </a:spcBef>
              <a:spcAft>
                <a:spcPts val="0"/>
              </a:spcAft>
              <a:buNone/>
            </a:pPr>
            <a:r>
              <a:rPr b="1" i="1" lang="en" sz="1300">
                <a:latin typeface="Arial"/>
                <a:ea typeface="Arial"/>
                <a:cs typeface="Arial"/>
                <a:sym typeface="Arial"/>
              </a:rPr>
              <a:t>Fama_Factor (https://mba.tuck.dartmouth.edu/pages/faculty/ken.french/data_library.html)</a:t>
            </a:r>
            <a:endParaRPr b="1" i="1" sz="1300">
              <a:latin typeface="Arial"/>
              <a:ea typeface="Arial"/>
              <a:cs typeface="Arial"/>
              <a:sym typeface="Arial"/>
            </a:endParaRPr>
          </a:p>
          <a:p>
            <a:pPr indent="-304958" lvl="0" marL="457200" rtl="0" algn="l">
              <a:lnSpc>
                <a:spcPct val="105000"/>
              </a:lnSpc>
              <a:spcBef>
                <a:spcPts val="1200"/>
              </a:spcBef>
              <a:spcAft>
                <a:spcPts val="0"/>
              </a:spcAft>
              <a:buSzPct val="100000"/>
              <a:buFont typeface="Arial"/>
              <a:buChar char="-"/>
            </a:pPr>
            <a:r>
              <a:rPr lang="en" sz="1300">
                <a:latin typeface="Arial"/>
                <a:ea typeface="Arial"/>
                <a:cs typeface="Arial"/>
                <a:sym typeface="Arial"/>
              </a:rPr>
              <a:t>Mkt-RF , SMB , HML , RMW , CMA , RF  &lt;Numeric&gt;</a:t>
            </a:r>
            <a:endParaRPr sz="1300">
              <a:latin typeface="Arial"/>
              <a:ea typeface="Arial"/>
              <a:cs typeface="Arial"/>
              <a:sym typeface="Arial"/>
            </a:endParaRPr>
          </a:p>
          <a:p>
            <a:pPr indent="0" lvl="0" marL="0" rtl="0" algn="l">
              <a:lnSpc>
                <a:spcPct val="105000"/>
              </a:lnSpc>
              <a:spcBef>
                <a:spcPts val="1200"/>
              </a:spcBef>
              <a:spcAft>
                <a:spcPts val="0"/>
              </a:spcAft>
              <a:buNone/>
            </a:pPr>
            <a:r>
              <a:rPr b="1" i="1" lang="en" sz="1300">
                <a:latin typeface="Arial"/>
                <a:ea typeface="Arial"/>
                <a:cs typeface="Arial"/>
                <a:sym typeface="Arial"/>
              </a:rPr>
              <a:t>Data Cleaning &amp; </a:t>
            </a:r>
            <a:r>
              <a:rPr b="1" i="1" lang="en" sz="1300">
                <a:latin typeface="Arial"/>
                <a:ea typeface="Arial"/>
                <a:cs typeface="Arial"/>
                <a:sym typeface="Arial"/>
              </a:rPr>
              <a:t>Engineering</a:t>
            </a:r>
            <a:endParaRPr b="1" i="1" sz="1300">
              <a:latin typeface="Arial"/>
              <a:ea typeface="Arial"/>
              <a:cs typeface="Arial"/>
              <a:sym typeface="Arial"/>
            </a:endParaRPr>
          </a:p>
          <a:p>
            <a:pPr indent="0" lvl="0" marL="0" rtl="0" algn="l">
              <a:lnSpc>
                <a:spcPct val="105000"/>
              </a:lnSpc>
              <a:spcBef>
                <a:spcPts val="1200"/>
              </a:spcBef>
              <a:spcAft>
                <a:spcPts val="0"/>
              </a:spcAft>
              <a:buNone/>
            </a:pPr>
            <a:r>
              <a:rPr lang="en" sz="1300">
                <a:latin typeface="Arial"/>
                <a:ea typeface="Arial"/>
                <a:cs typeface="Arial"/>
                <a:sym typeface="Arial"/>
              </a:rPr>
              <a:t>Scraping, remove NA, duplicates, merging data by dates &amp; ticker, Standardizations</a:t>
            </a:r>
            <a:endParaRPr sz="1300">
              <a:latin typeface="Arial"/>
              <a:ea typeface="Arial"/>
              <a:cs typeface="Arial"/>
              <a:sym typeface="Arial"/>
            </a:endParaRPr>
          </a:p>
          <a:p>
            <a:pPr indent="0" lvl="0" marL="0" rtl="0" algn="l">
              <a:lnSpc>
                <a:spcPct val="105000"/>
              </a:lnSpc>
              <a:spcBef>
                <a:spcPts val="1200"/>
              </a:spcBef>
              <a:spcAft>
                <a:spcPts val="1200"/>
              </a:spcAft>
              <a:buNone/>
            </a:pPr>
            <a:r>
              <a:t/>
            </a:r>
            <a:endParaRPr b="1" i="1"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Flows</a:t>
            </a:r>
            <a:endParaRPr/>
          </a:p>
        </p:txBody>
      </p:sp>
      <p:sp>
        <p:nvSpPr>
          <p:cNvPr id="89" name="Google Shape;89;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Implement LSTM and FINBERT NLP models to conduct Financial News Headlines Sentiments Analysis and create the sentiment score for each stocks</a:t>
            </a:r>
            <a:endParaRPr/>
          </a:p>
          <a:p>
            <a:pPr indent="-342900" lvl="0" marL="457200" rtl="0" algn="l">
              <a:spcBef>
                <a:spcPts val="0"/>
              </a:spcBef>
              <a:spcAft>
                <a:spcPts val="0"/>
              </a:spcAft>
              <a:buSzPts val="1800"/>
              <a:buAutoNum type="arabicPeriod"/>
            </a:pPr>
            <a:r>
              <a:rPr lang="en"/>
              <a:t>and normalize it to be our final sentiment score (20 days look back periods)</a:t>
            </a:r>
            <a:endParaRPr sz="12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AutoNum type="arabicPeriod"/>
            </a:pPr>
            <a:r>
              <a:rPr lang="en"/>
              <a:t>Explore and Test </a:t>
            </a:r>
            <a:r>
              <a:rPr lang="en"/>
              <a:t>Statistical</a:t>
            </a:r>
            <a:r>
              <a:rPr lang="en"/>
              <a:t> Significance of the Impact from </a:t>
            </a:r>
            <a:r>
              <a:rPr lang="en"/>
              <a:t>Financial</a:t>
            </a:r>
            <a:r>
              <a:rPr lang="en"/>
              <a:t> News Headlines on Stocks Fluctuations by adding </a:t>
            </a:r>
            <a:r>
              <a:rPr lang="en"/>
              <a:t>final </a:t>
            </a:r>
            <a:r>
              <a:rPr lang="en"/>
              <a:t>sentiments score as social media factor (6th) into Fama-French Model</a:t>
            </a:r>
            <a:endParaRPr/>
          </a:p>
          <a:p>
            <a:pPr indent="-342900" lvl="0" marL="457200" rtl="0" algn="l">
              <a:spcBef>
                <a:spcPts val="0"/>
              </a:spcBef>
              <a:spcAft>
                <a:spcPts val="0"/>
              </a:spcAft>
              <a:buSzPts val="1800"/>
              <a:buAutoNum type="arabicPeriod"/>
            </a:pPr>
            <a:r>
              <a:rPr lang="en"/>
              <a:t>Explore interesting patterns or insights between news headlines sentiment with stocks’ returns by </a:t>
            </a:r>
            <a:r>
              <a:rPr lang="en"/>
              <a:t>implementing</a:t>
            </a:r>
            <a:r>
              <a:rPr lang="en"/>
              <a:t> </a:t>
            </a:r>
            <a:r>
              <a:rPr lang="en"/>
              <a:t>clustering</a:t>
            </a:r>
            <a:r>
              <a:rPr lang="en"/>
              <a:t> techniques</a:t>
            </a:r>
            <a:endParaRPr/>
          </a:p>
          <a:p>
            <a:pPr indent="-342900" lvl="0" marL="457200" rtl="0" algn="l">
              <a:spcBef>
                <a:spcPts val="0"/>
              </a:spcBef>
              <a:spcAft>
                <a:spcPts val="0"/>
              </a:spcAft>
              <a:buSzPts val="1800"/>
              <a:buAutoNum type="arabicPeriod"/>
            </a:pPr>
            <a:r>
              <a:rPr lang="en"/>
              <a:t>Build Supervised Learning Models with Fama-French factors, Sentiments Factors, to Predict excess return and evaluate their performing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Part I. NLP Sentiments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 </a:t>
            </a:r>
            <a:r>
              <a:rPr lang="en"/>
              <a:t>Sentiments Score from </a:t>
            </a:r>
            <a:r>
              <a:rPr lang="en"/>
              <a:t>News Headliners Texts</a:t>
            </a:r>
            <a:endParaRPr/>
          </a:p>
        </p:txBody>
      </p:sp>
      <p:sp>
        <p:nvSpPr>
          <p:cNvPr id="100" name="Google Shape;100;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Use tokenizer to vectorize and convert text into sequences so the network can deal with it as input</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Implement LSTM and FinBERT models to conduct sentimental analysis </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AutoNum type="arabicPeriod"/>
            </a:pPr>
            <a:r>
              <a:rPr lang="en" sz="1600">
                <a:solidFill>
                  <a:srgbClr val="292929"/>
                </a:solidFill>
                <a:highlight>
                  <a:srgbClr val="FFFFFF"/>
                </a:highlight>
                <a:latin typeface="Georgia"/>
                <a:ea typeface="Georgia"/>
                <a:cs typeface="Georgia"/>
                <a:sym typeface="Georgia"/>
              </a:rPr>
              <a:t>Calculate sentiment score by subtracting negative sentiment score from positive sentiment score</a:t>
            </a:r>
            <a:endParaRPr sz="1600">
              <a:solidFill>
                <a:srgbClr val="292929"/>
              </a:solidFill>
              <a:highlight>
                <a:srgbClr val="FFFFFF"/>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AutoNum type="arabicPeriod"/>
            </a:pPr>
            <a:r>
              <a:rPr lang="en" sz="1600">
                <a:solidFill>
                  <a:srgbClr val="292929"/>
                </a:solidFill>
                <a:highlight>
                  <a:schemeClr val="lt1"/>
                </a:highlight>
                <a:latin typeface="Georgia"/>
                <a:ea typeface="Georgia"/>
                <a:cs typeface="Georgia"/>
                <a:sym typeface="Georgia"/>
              </a:rPr>
              <a:t>Calculate normalized final sentiment score by taking (sentiment score) minus (</a:t>
            </a:r>
            <a:r>
              <a:rPr lang="en" sz="1600">
                <a:solidFill>
                  <a:srgbClr val="292929"/>
                </a:solidFill>
                <a:highlight>
                  <a:srgbClr val="FFFFFF"/>
                </a:highlight>
                <a:latin typeface="Georgia"/>
                <a:ea typeface="Georgia"/>
                <a:cs typeface="Georgia"/>
                <a:sym typeface="Georgia"/>
              </a:rPr>
              <a:t>20 days moving average on sentiment scores) divided by (standard deviation of </a:t>
            </a:r>
            <a:r>
              <a:rPr lang="en" sz="1600">
                <a:solidFill>
                  <a:srgbClr val="292929"/>
                </a:solidFill>
                <a:highlight>
                  <a:schemeClr val="lt1"/>
                </a:highlight>
                <a:latin typeface="Georgia"/>
                <a:ea typeface="Georgia"/>
                <a:cs typeface="Georgia"/>
                <a:sym typeface="Georgia"/>
              </a:rPr>
              <a:t>20 days moving average on sentiment scores)</a:t>
            </a:r>
            <a:endParaRPr/>
          </a:p>
          <a:p>
            <a:pPr indent="-315440" lvl="0" marL="457200" rtl="0" algn="l">
              <a:spcBef>
                <a:spcPts val="0"/>
              </a:spcBef>
              <a:spcAft>
                <a:spcPts val="0"/>
              </a:spcAft>
              <a:buSzPts val="1368"/>
              <a:buChar char="-"/>
            </a:pPr>
            <a:r>
              <a:rPr lang="en" sz="1367"/>
              <a:t>S(t) = Positive(t) - Negative(t)</a:t>
            </a:r>
            <a:endParaRPr sz="1367"/>
          </a:p>
          <a:p>
            <a:pPr indent="-315440" lvl="0" marL="457200" rtl="0" algn="l">
              <a:spcBef>
                <a:spcPts val="0"/>
              </a:spcBef>
              <a:spcAft>
                <a:spcPts val="0"/>
              </a:spcAft>
              <a:buSzPts val="1368"/>
              <a:buChar char="-"/>
            </a:pPr>
            <a:r>
              <a:rPr lang="en" sz="1367"/>
              <a:t>Final_score(t)= (S(t) - MA(S(t)))/sd(MA) (20 days windows)</a:t>
            </a:r>
            <a:endParaRPr sz="1167">
              <a:solidFill>
                <a:srgbClr val="292929"/>
              </a:solidFill>
              <a:highlight>
                <a:schemeClr val="lt1"/>
              </a:highlight>
              <a:latin typeface="Georgia"/>
              <a:ea typeface="Georgia"/>
              <a:cs typeface="Georgia"/>
              <a:sym typeface="Georgia"/>
            </a:endParaRPr>
          </a:p>
          <a:p>
            <a:pPr indent="-330200" lvl="0" marL="457200" rtl="0" algn="l">
              <a:spcBef>
                <a:spcPts val="0"/>
              </a:spcBef>
              <a:spcAft>
                <a:spcPts val="0"/>
              </a:spcAft>
              <a:buClr>
                <a:srgbClr val="292929"/>
              </a:buClr>
              <a:buSzPts val="1600"/>
              <a:buFont typeface="Georgia"/>
              <a:buAutoNum type="arabicPeriod"/>
            </a:pPr>
            <a:r>
              <a:rPr lang="en" sz="1600">
                <a:solidFill>
                  <a:srgbClr val="292929"/>
                </a:solidFill>
                <a:highlight>
                  <a:schemeClr val="lt1"/>
                </a:highlight>
                <a:latin typeface="Georgia"/>
                <a:ea typeface="Georgia"/>
                <a:cs typeface="Georgia"/>
                <a:sym typeface="Georgia"/>
              </a:rPr>
              <a:t>Extract selected stocks daily returns from Yahoo Finance API and combined with our calculated final sentiment scores</a:t>
            </a:r>
            <a:endParaRPr sz="1600">
              <a:solidFill>
                <a:srgbClr val="292929"/>
              </a:solidFill>
              <a:highlight>
                <a:schemeClr val="lt1"/>
              </a:highlight>
              <a:latin typeface="Georgia"/>
              <a:ea typeface="Georgia"/>
              <a:cs typeface="Georgia"/>
              <a:sym typeface="Georgia"/>
            </a:endParaRPr>
          </a:p>
          <a:p>
            <a:pPr indent="0" lvl="0" marL="457200" rtl="0" algn="l">
              <a:spcBef>
                <a:spcPts val="1200"/>
              </a:spcBef>
              <a:spcAft>
                <a:spcPts val="1200"/>
              </a:spcAft>
              <a:buNone/>
            </a:pPr>
            <a:r>
              <a:t/>
            </a:r>
            <a:endParaRPr sz="1600">
              <a:solidFill>
                <a:srgbClr val="292929"/>
              </a:solidFill>
              <a:highlight>
                <a:schemeClr val="lt1"/>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Sentimental Analysis with LSTM Model - Long/Short Term Memory</a:t>
            </a:r>
            <a:endParaRPr/>
          </a:p>
        </p:txBody>
      </p:sp>
      <p:sp>
        <p:nvSpPr>
          <p:cNvPr id="106" name="Google Shape;106;p21"/>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700">
                <a:latin typeface="EB Garamond Regular"/>
                <a:ea typeface="EB Garamond Regular"/>
                <a:cs typeface="EB Garamond Regular"/>
                <a:sym typeface="EB Garamond Regular"/>
              </a:rPr>
              <a:t>Implement </a:t>
            </a:r>
            <a:r>
              <a:rPr lang="en" sz="1700">
                <a:latin typeface="EB Garamond Regular"/>
                <a:ea typeface="EB Garamond Regular"/>
                <a:cs typeface="EB Garamond Regular"/>
                <a:sym typeface="EB Garamond Regular"/>
              </a:rPr>
              <a:t>Sentiment</a:t>
            </a:r>
            <a:r>
              <a:rPr lang="en" sz="1700">
                <a:latin typeface="EB Garamond Regular"/>
                <a:ea typeface="EB Garamond Regular"/>
                <a:cs typeface="EB Garamond Regular"/>
                <a:sym typeface="EB Garamond Regular"/>
              </a:rPr>
              <a:t> analysis through Recurrent </a:t>
            </a:r>
            <a:r>
              <a:rPr lang="en" sz="1700">
                <a:latin typeface="EB Garamond Regular"/>
                <a:ea typeface="EB Garamond Regular"/>
                <a:cs typeface="EB Garamond Regular"/>
                <a:sym typeface="EB Garamond Regular"/>
              </a:rPr>
              <a:t>neural</a:t>
            </a:r>
            <a:r>
              <a:rPr lang="en" sz="1700">
                <a:latin typeface="EB Garamond Regular"/>
                <a:ea typeface="EB Garamond Regular"/>
                <a:cs typeface="EB Garamond Regular"/>
                <a:sym typeface="EB Garamond Regular"/>
              </a:rPr>
              <a:t> Networks, which are then run through LSTM.  </a:t>
            </a:r>
            <a:endParaRPr sz="1700">
              <a:latin typeface="EB Garamond Regular"/>
              <a:ea typeface="EB Garamond Regular"/>
              <a:cs typeface="EB Garamond Regular"/>
              <a:sym typeface="EB Garamond Regular"/>
            </a:endParaRPr>
          </a:p>
          <a:p>
            <a:pPr indent="0" lvl="0" marL="0" rtl="0" algn="l">
              <a:spcBef>
                <a:spcPts val="1200"/>
              </a:spcBef>
              <a:spcAft>
                <a:spcPts val="0"/>
              </a:spcAft>
              <a:buNone/>
            </a:pPr>
            <a:r>
              <a:rPr lang="en" sz="1700">
                <a:solidFill>
                  <a:srgbClr val="292929"/>
                </a:solidFill>
                <a:highlight>
                  <a:srgbClr val="FFFFFF"/>
                </a:highlight>
                <a:latin typeface="EB Garamond Regular"/>
                <a:ea typeface="EB Garamond Regular"/>
                <a:cs typeface="EB Garamond Regular"/>
                <a:sym typeface="EB Garamond Regular"/>
              </a:rPr>
              <a:t>Long short-term memory is an artificial recurrent neural network architecture used in the field of deep learning.Unlike standard feedforward neural networks, LSTM has feedback connections. It never keeps the entire data like standard recurrent neural network, lstm keeps short-term memory of data.</a:t>
            </a:r>
            <a:endParaRPr sz="1700">
              <a:solidFill>
                <a:srgbClr val="292929"/>
              </a:solidFill>
              <a:highlight>
                <a:srgbClr val="FFFFFF"/>
              </a:highlight>
              <a:latin typeface="EB Garamond Regular"/>
              <a:ea typeface="EB Garamond Regular"/>
              <a:cs typeface="EB Garamond Regular"/>
              <a:sym typeface="EB Garamond Regular"/>
            </a:endParaRPr>
          </a:p>
          <a:p>
            <a:pPr indent="0" lvl="0" marL="0" rtl="0" algn="l">
              <a:spcBef>
                <a:spcPts val="1200"/>
              </a:spcBef>
              <a:spcAft>
                <a:spcPts val="0"/>
              </a:spcAft>
              <a:buNone/>
            </a:pPr>
            <a:r>
              <a:rPr lang="en" sz="1700">
                <a:solidFill>
                  <a:srgbClr val="292929"/>
                </a:solidFill>
                <a:highlight>
                  <a:srgbClr val="FFFFFF"/>
                </a:highlight>
                <a:latin typeface="EB Garamond Regular"/>
                <a:ea typeface="EB Garamond Regular"/>
                <a:cs typeface="EB Garamond Regular"/>
                <a:sym typeface="EB Garamond Regular"/>
              </a:rPr>
              <a:t>Long short-term memory (LSTM) is a type of recurrent neural network that allows long-term dependencies in a sequence to persist in the network by using "forget" and "update" gates.</a:t>
            </a:r>
            <a:endParaRPr sz="1700">
              <a:solidFill>
                <a:srgbClr val="292929"/>
              </a:solidFill>
              <a:highlight>
                <a:srgbClr val="FFFFFF"/>
              </a:highlight>
              <a:latin typeface="EB Garamond Regular"/>
              <a:ea typeface="EB Garamond Regular"/>
              <a:cs typeface="EB Garamond Regular"/>
              <a:sym typeface="EB Garamond Regular"/>
            </a:endParaRPr>
          </a:p>
          <a:p>
            <a:pPr indent="0" lvl="0" marL="0" rtl="0" algn="l">
              <a:spcBef>
                <a:spcPts val="1200"/>
              </a:spcBef>
              <a:spcAft>
                <a:spcPts val="0"/>
              </a:spcAft>
              <a:buNone/>
            </a:pPr>
            <a:r>
              <a:rPr lang="en" sz="1700">
                <a:solidFill>
                  <a:srgbClr val="333333"/>
                </a:solidFill>
                <a:highlight>
                  <a:srgbClr val="FFFFFF"/>
                </a:highlight>
                <a:latin typeface="EB Garamond Regular"/>
                <a:ea typeface="EB Garamond Regular"/>
                <a:cs typeface="EB Garamond Regular"/>
                <a:sym typeface="EB Garamond Regular"/>
              </a:rPr>
              <a:t>LSTMs are explicitly designed to avoid the long-term dependency problem. Remembering information for long periods of time is practically their default behavior, not something they struggle to learn</a:t>
            </a:r>
            <a:endParaRPr sz="1700">
              <a:solidFill>
                <a:srgbClr val="333333"/>
              </a:solidFill>
              <a:highlight>
                <a:srgbClr val="FFFFFF"/>
              </a:highlight>
              <a:latin typeface="EB Garamond Regular"/>
              <a:ea typeface="EB Garamond Regular"/>
              <a:cs typeface="EB Garamond Regular"/>
              <a:sym typeface="EB Garamond Regular"/>
            </a:endParaRPr>
          </a:p>
          <a:p>
            <a:pPr indent="0" lvl="0" marL="0" rtl="0" algn="l">
              <a:spcBef>
                <a:spcPts val="1200"/>
              </a:spcBef>
              <a:spcAft>
                <a:spcPts val="0"/>
              </a:spcAft>
              <a:buNone/>
            </a:pPr>
            <a:r>
              <a:rPr lang="en" sz="1700">
                <a:solidFill>
                  <a:srgbClr val="333333"/>
                </a:solidFill>
                <a:highlight>
                  <a:srgbClr val="FFFFFF"/>
                </a:highlight>
                <a:latin typeface="EB Garamond Regular"/>
                <a:ea typeface="EB Garamond Regular"/>
                <a:cs typeface="EB Garamond Regular"/>
                <a:sym typeface="EB Garamond Regular"/>
              </a:rPr>
              <a:t>The LSTM pre-training model </a:t>
            </a:r>
            <a:endParaRPr sz="1700">
              <a:solidFill>
                <a:srgbClr val="333333"/>
              </a:solidFill>
              <a:highlight>
                <a:srgbClr val="FFFFFF"/>
              </a:highlight>
              <a:latin typeface="EB Garamond Regular"/>
              <a:ea typeface="EB Garamond Regular"/>
              <a:cs typeface="EB Garamond Regular"/>
              <a:sym typeface="EB Garamond Regular"/>
            </a:endParaRPr>
          </a:p>
          <a:p>
            <a:pPr indent="0" lvl="0" marL="0" rtl="0" algn="l">
              <a:spcBef>
                <a:spcPts val="1200"/>
              </a:spcBef>
              <a:spcAft>
                <a:spcPts val="1200"/>
              </a:spcAft>
              <a:buNone/>
            </a:pPr>
            <a:r>
              <a:rPr lang="en" sz="1200">
                <a:solidFill>
                  <a:srgbClr val="202124"/>
                </a:solidFill>
                <a:highlight>
                  <a:srgbClr val="FFFFFF"/>
                </a:highlight>
                <a:latin typeface="Roboto"/>
                <a:ea typeface="Roboto"/>
                <a:cs typeface="Roboto"/>
                <a:sym typeface="Roboto"/>
              </a:rPr>
              <a:t>*** LSTM is  an </a:t>
            </a:r>
            <a:r>
              <a:rPr b="1" lang="en" sz="1200">
                <a:solidFill>
                  <a:srgbClr val="202124"/>
                </a:solidFill>
                <a:highlight>
                  <a:srgbClr val="FFFFFF"/>
                </a:highlight>
                <a:latin typeface="Roboto"/>
                <a:ea typeface="Roboto"/>
                <a:cs typeface="Roboto"/>
                <a:sym typeface="Roboto"/>
              </a:rPr>
              <a:t>unsupervised learning</a:t>
            </a:r>
            <a:r>
              <a:rPr lang="en" sz="1200">
                <a:solidFill>
                  <a:srgbClr val="202124"/>
                </a:solidFill>
                <a:highlight>
                  <a:srgbClr val="FFFFFF"/>
                </a:highlight>
                <a:latin typeface="Roboto"/>
                <a:ea typeface="Roboto"/>
                <a:cs typeface="Roboto"/>
                <a:sym typeface="Roboto"/>
              </a:rPr>
              <a:t> method, although technically, they are trained using </a:t>
            </a:r>
            <a:r>
              <a:rPr b="1" lang="en" sz="1200">
                <a:solidFill>
                  <a:srgbClr val="202124"/>
                </a:solidFill>
                <a:highlight>
                  <a:srgbClr val="FFFFFF"/>
                </a:highlight>
                <a:latin typeface="Roboto"/>
                <a:ea typeface="Roboto"/>
                <a:cs typeface="Roboto"/>
                <a:sym typeface="Roboto"/>
              </a:rPr>
              <a:t>supervised learning</a:t>
            </a:r>
            <a:r>
              <a:rPr lang="en" sz="1200">
                <a:solidFill>
                  <a:srgbClr val="202124"/>
                </a:solidFill>
                <a:highlight>
                  <a:srgbClr val="FFFFFF"/>
                </a:highlight>
                <a:latin typeface="Roboto"/>
                <a:ea typeface="Roboto"/>
                <a:cs typeface="Roboto"/>
                <a:sym typeface="Roboto"/>
              </a:rPr>
              <a:t> methods, referred to as self-</a:t>
            </a:r>
            <a:r>
              <a:rPr b="1" lang="en" sz="1200">
                <a:solidFill>
                  <a:srgbClr val="202124"/>
                </a:solidFill>
                <a:highlight>
                  <a:srgbClr val="FFFFFF"/>
                </a:highlight>
                <a:latin typeface="Roboto"/>
                <a:ea typeface="Roboto"/>
                <a:cs typeface="Roboto"/>
                <a:sym typeface="Roboto"/>
              </a:rPr>
              <a:t>supervised</a:t>
            </a:r>
            <a:r>
              <a:rPr lang="en" sz="1200">
                <a:solidFill>
                  <a:srgbClr val="202124"/>
                </a:solidFill>
                <a:highlight>
                  <a:srgbClr val="FFFFFF"/>
                </a:highlight>
                <a:latin typeface="Roboto"/>
                <a:ea typeface="Roboto"/>
                <a:cs typeface="Roboto"/>
                <a:sym typeface="Roboto"/>
              </a:rPr>
              <a:t>. They are typically trained as part of a broader </a:t>
            </a:r>
            <a:r>
              <a:rPr b="1" lang="en" sz="1200">
                <a:solidFill>
                  <a:srgbClr val="202124"/>
                </a:solidFill>
                <a:highlight>
                  <a:srgbClr val="FFFFFF"/>
                </a:highlight>
                <a:latin typeface="Roboto"/>
                <a:ea typeface="Roboto"/>
                <a:cs typeface="Roboto"/>
                <a:sym typeface="Roboto"/>
              </a:rPr>
              <a:t>model</a:t>
            </a:r>
            <a:r>
              <a:rPr lang="en" sz="1200">
                <a:solidFill>
                  <a:srgbClr val="202124"/>
                </a:solidFill>
                <a:highlight>
                  <a:srgbClr val="FFFFFF"/>
                </a:highlight>
                <a:latin typeface="Roboto"/>
                <a:ea typeface="Roboto"/>
                <a:cs typeface="Roboto"/>
                <a:sym typeface="Roboto"/>
              </a:rPr>
              <a:t> that attempts to recreate the input</a:t>
            </a:r>
            <a:endParaRPr sz="1700">
              <a:solidFill>
                <a:srgbClr val="333333"/>
              </a:solidFill>
              <a:highlight>
                <a:srgbClr val="FFFFFF"/>
              </a:highlight>
              <a:latin typeface="EB Garamond Regular"/>
              <a:ea typeface="EB Garamond Regular"/>
              <a:cs typeface="EB Garamond Regular"/>
              <a:sym typeface="EB Garamond Regul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