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4"/>
  </p:notesMasterIdLst>
  <p:sldIdLst>
    <p:sldId id="256" r:id="rId2"/>
    <p:sldId id="276" r:id="rId3"/>
    <p:sldId id="300" r:id="rId4"/>
    <p:sldId id="770" r:id="rId5"/>
    <p:sldId id="768" r:id="rId6"/>
    <p:sldId id="788" r:id="rId7"/>
    <p:sldId id="789" r:id="rId8"/>
    <p:sldId id="786" r:id="rId9"/>
    <p:sldId id="784" r:id="rId10"/>
    <p:sldId id="785" r:id="rId11"/>
    <p:sldId id="771" r:id="rId12"/>
    <p:sldId id="773" r:id="rId13"/>
    <p:sldId id="772" r:id="rId14"/>
    <p:sldId id="769" r:id="rId15"/>
    <p:sldId id="782" r:id="rId16"/>
    <p:sldId id="778" r:id="rId17"/>
    <p:sldId id="783" r:id="rId18"/>
    <p:sldId id="777" r:id="rId19"/>
    <p:sldId id="791" r:id="rId20"/>
    <p:sldId id="792" r:id="rId21"/>
    <p:sldId id="794" r:id="rId22"/>
    <p:sldId id="774"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Yifan Gao" initials="YG" lastIdx="4" clrIdx="0">
    <p:extLst>
      <p:ext uri="{19B8F6BF-5375-455C-9EA6-DF929625EA0E}">
        <p15:presenceInfo xmlns:p15="http://schemas.microsoft.com/office/powerpoint/2012/main" userId="S::ygao26@uchicago.edu::ed30f595-fe42-42dd-a6f7-3088265f9a3e" providerId="AD"/>
      </p:ext>
    </p:extLst>
  </p:cmAuthor>
  <p:cmAuthor id="2" name="Ruoyun Zhang" initials="RZ" lastIdx="4" clrIdx="1">
    <p:extLst>
      <p:ext uri="{19B8F6BF-5375-455C-9EA6-DF929625EA0E}">
        <p15:presenceInfo xmlns:p15="http://schemas.microsoft.com/office/powerpoint/2012/main" userId="S::ruoyunz@uchicago.edu::1a186fcc-1351-471a-9053-4a723d9ef72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632027C-068F-5E5E-7CB9-9207DF7A4B71}" v="1408" dt="2021-05-31T00:16:29.357"/>
    <p1510:client id="{3A70385D-0B34-7F51-DEC1-1E069C6750EC}" v="11" dt="2021-05-30T23:20:39.476"/>
    <p1510:client id="{65320512-3A27-2D8F-22D6-D48E53FE2BB7}" v="581" dt="2021-05-29T23:41:27.179"/>
    <p1510:client id="{8991F9D7-C5C3-CE49-A44D-64ABF4A6D2EF}" v="2955" dt="2021-05-30T03:58:04.160"/>
    <p1510:client id="{E2353455-3322-916B-78EA-BD7D61BA9FA6}" v="1" dt="2021-05-30T23:24:09.91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E13D353-2BDD-4643-B0B1-13F89EA49153}" type="datetimeFigureOut">
              <a:rPr lang="en-CN" smtClean="0"/>
              <a:t>05/30/2021</a:t>
            </a:fld>
            <a:endParaRPr lang="en-C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16F8EC-E09E-3748-B764-E9DFC49919F2}" type="slidenum">
              <a:rPr lang="en-CN" smtClean="0"/>
              <a:t>‹#›</a:t>
            </a:fld>
            <a:endParaRPr lang="en-CN"/>
          </a:p>
        </p:txBody>
      </p:sp>
    </p:spTree>
    <p:extLst>
      <p:ext uri="{BB962C8B-B14F-4D97-AF65-F5344CB8AC3E}">
        <p14:creationId xmlns:p14="http://schemas.microsoft.com/office/powerpoint/2010/main" val="26641781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a:p>
        </p:txBody>
      </p:sp>
      <p:sp>
        <p:nvSpPr>
          <p:cNvPr id="4" name="Slide Number Placeholder 3"/>
          <p:cNvSpPr>
            <a:spLocks noGrp="1"/>
          </p:cNvSpPr>
          <p:nvPr>
            <p:ph type="sldNum" sz="quarter" idx="5"/>
          </p:nvPr>
        </p:nvSpPr>
        <p:spPr/>
        <p:txBody>
          <a:bodyPr/>
          <a:lstStyle/>
          <a:p>
            <a:fld id="{0716F8EC-E09E-3748-B764-E9DFC49919F2}" type="slidenum">
              <a:rPr lang="en-CN" smtClean="0"/>
              <a:t>2</a:t>
            </a:fld>
            <a:endParaRPr lang="en-CN"/>
          </a:p>
        </p:txBody>
      </p:sp>
    </p:spTree>
    <p:extLst>
      <p:ext uri="{BB962C8B-B14F-4D97-AF65-F5344CB8AC3E}">
        <p14:creationId xmlns:p14="http://schemas.microsoft.com/office/powerpoint/2010/main" val="1320008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MSE+AICC</a:t>
            </a:r>
          </a:p>
        </p:txBody>
      </p:sp>
      <p:sp>
        <p:nvSpPr>
          <p:cNvPr id="4" name="Slide Number Placeholder 3"/>
          <p:cNvSpPr>
            <a:spLocks noGrp="1"/>
          </p:cNvSpPr>
          <p:nvPr>
            <p:ph type="sldNum" sz="quarter" idx="5"/>
          </p:nvPr>
        </p:nvSpPr>
        <p:spPr/>
        <p:txBody>
          <a:bodyPr/>
          <a:lstStyle/>
          <a:p>
            <a:fld id="{0716F8EC-E09E-3748-B764-E9DFC49919F2}" type="slidenum">
              <a:rPr lang="en-CN" smtClean="0"/>
              <a:t>17</a:t>
            </a:fld>
            <a:endParaRPr lang="en-CN"/>
          </a:p>
        </p:txBody>
      </p:sp>
    </p:spTree>
    <p:extLst>
      <p:ext uri="{BB962C8B-B14F-4D97-AF65-F5344CB8AC3E}">
        <p14:creationId xmlns:p14="http://schemas.microsoft.com/office/powerpoint/2010/main" val="39429283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The models have better performance is the  one with significant coefficiet</a:t>
            </a:r>
          </a:p>
        </p:txBody>
      </p:sp>
      <p:sp>
        <p:nvSpPr>
          <p:cNvPr id="4" name="Slide Number Placeholder 3"/>
          <p:cNvSpPr>
            <a:spLocks noGrp="1"/>
          </p:cNvSpPr>
          <p:nvPr>
            <p:ph type="sldNum" sz="quarter" idx="5"/>
          </p:nvPr>
        </p:nvSpPr>
        <p:spPr/>
        <p:txBody>
          <a:bodyPr/>
          <a:lstStyle/>
          <a:p>
            <a:fld id="{0716F8EC-E09E-3748-B764-E9DFC49919F2}" type="slidenum">
              <a:rPr lang="en-CN" smtClean="0"/>
              <a:t>20</a:t>
            </a:fld>
            <a:endParaRPr lang="en-CN"/>
          </a:p>
        </p:txBody>
      </p:sp>
    </p:spTree>
    <p:extLst>
      <p:ext uri="{BB962C8B-B14F-4D97-AF65-F5344CB8AC3E}">
        <p14:creationId xmlns:p14="http://schemas.microsoft.com/office/powerpoint/2010/main" val="31034523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The longer we forcast ahead, the more unaccurate our model is.</a:t>
            </a:r>
          </a:p>
        </p:txBody>
      </p:sp>
      <p:sp>
        <p:nvSpPr>
          <p:cNvPr id="4" name="Slide Number Placeholder 3"/>
          <p:cNvSpPr>
            <a:spLocks noGrp="1"/>
          </p:cNvSpPr>
          <p:nvPr>
            <p:ph type="sldNum" sz="quarter" idx="5"/>
          </p:nvPr>
        </p:nvSpPr>
        <p:spPr/>
        <p:txBody>
          <a:bodyPr/>
          <a:lstStyle/>
          <a:p>
            <a:fld id="{0716F8EC-E09E-3748-B764-E9DFC49919F2}" type="slidenum">
              <a:rPr lang="en-CN" smtClean="0"/>
              <a:t>22</a:t>
            </a:fld>
            <a:endParaRPr lang="en-CN"/>
          </a:p>
        </p:txBody>
      </p:sp>
    </p:spTree>
    <p:extLst>
      <p:ext uri="{BB962C8B-B14F-4D97-AF65-F5344CB8AC3E}">
        <p14:creationId xmlns:p14="http://schemas.microsoft.com/office/powerpoint/2010/main" val="32495442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lambda</a:t>
            </a:r>
          </a:p>
        </p:txBody>
      </p:sp>
      <p:sp>
        <p:nvSpPr>
          <p:cNvPr id="4" name="Slide Number Placeholder 3"/>
          <p:cNvSpPr>
            <a:spLocks noGrp="1"/>
          </p:cNvSpPr>
          <p:nvPr>
            <p:ph type="sldNum" sz="quarter" idx="5"/>
          </p:nvPr>
        </p:nvSpPr>
        <p:spPr/>
        <p:txBody>
          <a:bodyPr/>
          <a:lstStyle/>
          <a:p>
            <a:fld id="{0716F8EC-E09E-3748-B764-E9DFC49919F2}" type="slidenum">
              <a:rPr lang="en-CN" smtClean="0"/>
              <a:t>5</a:t>
            </a:fld>
            <a:endParaRPr lang="en-CN"/>
          </a:p>
        </p:txBody>
      </p:sp>
    </p:spTree>
    <p:extLst>
      <p:ext uri="{BB962C8B-B14F-4D97-AF65-F5344CB8AC3E}">
        <p14:creationId xmlns:p14="http://schemas.microsoft.com/office/powerpoint/2010/main" val="17497895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lambda</a:t>
            </a:r>
          </a:p>
        </p:txBody>
      </p:sp>
      <p:sp>
        <p:nvSpPr>
          <p:cNvPr id="4" name="Slide Number Placeholder 3"/>
          <p:cNvSpPr>
            <a:spLocks noGrp="1"/>
          </p:cNvSpPr>
          <p:nvPr>
            <p:ph type="sldNum" sz="quarter" idx="5"/>
          </p:nvPr>
        </p:nvSpPr>
        <p:spPr/>
        <p:txBody>
          <a:bodyPr/>
          <a:lstStyle/>
          <a:p>
            <a:fld id="{0716F8EC-E09E-3748-B764-E9DFC49919F2}" type="slidenum">
              <a:rPr lang="en-CN" smtClean="0"/>
              <a:t>6</a:t>
            </a:fld>
            <a:endParaRPr lang="en-CN"/>
          </a:p>
        </p:txBody>
      </p:sp>
    </p:spTree>
    <p:extLst>
      <p:ext uri="{BB962C8B-B14F-4D97-AF65-F5344CB8AC3E}">
        <p14:creationId xmlns:p14="http://schemas.microsoft.com/office/powerpoint/2010/main" val="22137400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a:p>
        </p:txBody>
      </p:sp>
      <p:sp>
        <p:nvSpPr>
          <p:cNvPr id="4" name="Slide Number Placeholder 3"/>
          <p:cNvSpPr>
            <a:spLocks noGrp="1"/>
          </p:cNvSpPr>
          <p:nvPr>
            <p:ph type="sldNum" sz="quarter" idx="5"/>
          </p:nvPr>
        </p:nvSpPr>
        <p:spPr/>
        <p:txBody>
          <a:bodyPr/>
          <a:lstStyle/>
          <a:p>
            <a:fld id="{0716F8EC-E09E-3748-B764-E9DFC49919F2}" type="slidenum">
              <a:rPr lang="en-CN" smtClean="0"/>
              <a:t>7</a:t>
            </a:fld>
            <a:endParaRPr lang="en-CN"/>
          </a:p>
        </p:txBody>
      </p:sp>
    </p:spTree>
    <p:extLst>
      <p:ext uri="{BB962C8B-B14F-4D97-AF65-F5344CB8AC3E}">
        <p14:creationId xmlns:p14="http://schemas.microsoft.com/office/powerpoint/2010/main" val="35203546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ARFIMA is useful when there is not high autocorrelations. From our ACF the </a:t>
            </a:r>
            <a:r>
              <a:rPr lang="en-US"/>
              <a:t>autocorrelations are high in the beginning which suggests ARFIMA might not be good model.</a:t>
            </a:r>
            <a:endParaRPr lang="en-US">
              <a:cs typeface="Calibri"/>
            </a:endParaRPr>
          </a:p>
        </p:txBody>
      </p:sp>
      <p:sp>
        <p:nvSpPr>
          <p:cNvPr id="4" name="Slide Number Placeholder 3"/>
          <p:cNvSpPr>
            <a:spLocks noGrp="1"/>
          </p:cNvSpPr>
          <p:nvPr>
            <p:ph type="sldNum" sz="quarter" idx="5"/>
          </p:nvPr>
        </p:nvSpPr>
        <p:spPr/>
        <p:txBody>
          <a:bodyPr/>
          <a:lstStyle/>
          <a:p>
            <a:fld id="{0716F8EC-E09E-3748-B764-E9DFC49919F2}" type="slidenum">
              <a:rPr lang="en-CN" smtClean="0"/>
              <a:t>9</a:t>
            </a:fld>
            <a:endParaRPr lang="en-CN"/>
          </a:p>
        </p:txBody>
      </p:sp>
    </p:spTree>
    <p:extLst>
      <p:ext uri="{BB962C8B-B14F-4D97-AF65-F5344CB8AC3E}">
        <p14:creationId xmlns:p14="http://schemas.microsoft.com/office/powerpoint/2010/main" val="879295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auto </a:t>
            </a:r>
            <a:r>
              <a:rPr lang="en-US" err="1">
                <a:cs typeface="Calibri"/>
              </a:rPr>
              <a:t>arima</a:t>
            </a:r>
            <a:r>
              <a:rPr lang="en-US">
                <a:cs typeface="Calibri"/>
              </a:rPr>
              <a:t> ---set d to 1;</a:t>
            </a:r>
          </a:p>
          <a:p>
            <a:r>
              <a:rPr lang="en-US">
                <a:cs typeface="Calibri"/>
              </a:rPr>
              <a:t>Overall Arima model works well as it passes all tests and has relative small MSE and MAPE</a:t>
            </a:r>
          </a:p>
        </p:txBody>
      </p:sp>
      <p:sp>
        <p:nvSpPr>
          <p:cNvPr id="4" name="Slide Number Placeholder 3"/>
          <p:cNvSpPr>
            <a:spLocks noGrp="1"/>
          </p:cNvSpPr>
          <p:nvPr>
            <p:ph type="sldNum" sz="quarter" idx="5"/>
          </p:nvPr>
        </p:nvSpPr>
        <p:spPr/>
        <p:txBody>
          <a:bodyPr/>
          <a:lstStyle/>
          <a:p>
            <a:fld id="{0716F8EC-E09E-3748-B764-E9DFC49919F2}" type="slidenum">
              <a:rPr lang="en-CN" smtClean="0"/>
              <a:t>11</a:t>
            </a:fld>
            <a:endParaRPr lang="en-CN"/>
          </a:p>
        </p:txBody>
      </p:sp>
    </p:spTree>
    <p:extLst>
      <p:ext uri="{BB962C8B-B14F-4D97-AF65-F5344CB8AC3E}">
        <p14:creationId xmlns:p14="http://schemas.microsoft.com/office/powerpoint/2010/main" val="3676157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The xreg coefficient are not significant. This suggests that the </a:t>
            </a:r>
            <a:r>
              <a:rPr lang="en-US"/>
              <a:t>exogenous variable does not work well with candy production.</a:t>
            </a:r>
            <a:endParaRPr lang="en-US">
              <a:cs typeface="Calibri"/>
            </a:endParaRPr>
          </a:p>
        </p:txBody>
      </p:sp>
      <p:sp>
        <p:nvSpPr>
          <p:cNvPr id="4" name="Slide Number Placeholder 3"/>
          <p:cNvSpPr>
            <a:spLocks noGrp="1"/>
          </p:cNvSpPr>
          <p:nvPr>
            <p:ph type="sldNum" sz="quarter" idx="5"/>
          </p:nvPr>
        </p:nvSpPr>
        <p:spPr/>
        <p:txBody>
          <a:bodyPr/>
          <a:lstStyle/>
          <a:p>
            <a:fld id="{0716F8EC-E09E-3748-B764-E9DFC49919F2}" type="slidenum">
              <a:rPr lang="en-CN" smtClean="0"/>
              <a:t>12</a:t>
            </a:fld>
            <a:endParaRPr lang="en-CN"/>
          </a:p>
        </p:txBody>
      </p:sp>
    </p:spTree>
    <p:extLst>
      <p:ext uri="{BB962C8B-B14F-4D97-AF65-F5344CB8AC3E}">
        <p14:creationId xmlns:p14="http://schemas.microsoft.com/office/powerpoint/2010/main" val="40798172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Slide Number Placeholder 3"/>
          <p:cNvSpPr>
            <a:spLocks noGrp="1"/>
          </p:cNvSpPr>
          <p:nvPr>
            <p:ph type="sldNum" sz="quarter" idx="5"/>
          </p:nvPr>
        </p:nvSpPr>
        <p:spPr/>
        <p:txBody>
          <a:bodyPr/>
          <a:lstStyle/>
          <a:p>
            <a:fld id="{0716F8EC-E09E-3748-B764-E9DFC49919F2}" type="slidenum">
              <a:rPr lang="en-CN" smtClean="0"/>
              <a:t>14</a:t>
            </a:fld>
            <a:endParaRPr lang="en-CN"/>
          </a:p>
        </p:txBody>
      </p:sp>
    </p:spTree>
    <p:extLst>
      <p:ext uri="{BB962C8B-B14F-4D97-AF65-F5344CB8AC3E}">
        <p14:creationId xmlns:p14="http://schemas.microsoft.com/office/powerpoint/2010/main" val="28939817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90000"/>
              </a:lnSpc>
              <a:spcBef>
                <a:spcPts val="1000"/>
              </a:spcBef>
            </a:pPr>
            <a:r>
              <a:rPr lang="en-US"/>
              <a:t>- Intervention model is our best pick based on its </a:t>
            </a:r>
            <a:r>
              <a:rPr lang="en-US" err="1"/>
              <a:t>AICc</a:t>
            </a:r>
            <a:r>
              <a:rPr lang="en-US"/>
              <a:t> value.</a:t>
            </a:r>
          </a:p>
          <a:p>
            <a:pPr>
              <a:lnSpc>
                <a:spcPct val="90000"/>
              </a:lnSpc>
              <a:spcBef>
                <a:spcPts val="1000"/>
              </a:spcBef>
            </a:pPr>
            <a:r>
              <a:rPr lang="en-US"/>
              <a:t>- However, if we have slight tolerance on </a:t>
            </a:r>
            <a:r>
              <a:rPr lang="en-US" err="1"/>
              <a:t>AICc</a:t>
            </a:r>
            <a:r>
              <a:rPr lang="en-US"/>
              <a:t>, then the intervention model with sliding window wins other models, with greatly reduced MAPE and MSE but slightly higher </a:t>
            </a:r>
            <a:r>
              <a:rPr lang="en-US" err="1"/>
              <a:t>AICc</a:t>
            </a:r>
            <a:r>
              <a:rPr lang="en-US"/>
              <a:t>.</a:t>
            </a:r>
            <a:endParaRPr lang="en-US">
              <a:cs typeface="Calibri"/>
            </a:endParaRPr>
          </a:p>
          <a:p>
            <a:pPr>
              <a:lnSpc>
                <a:spcPct val="90000"/>
              </a:lnSpc>
              <a:spcBef>
                <a:spcPts val="1000"/>
              </a:spcBef>
            </a:pPr>
            <a:r>
              <a:rPr lang="en-US"/>
              <a:t>- The MAPE and MSE are greatly reduced by expanding or sliding windows techniques. </a:t>
            </a:r>
            <a:endParaRPr lang="en-US">
              <a:cs typeface="Calibri"/>
            </a:endParaRPr>
          </a:p>
          <a:p>
            <a:pPr>
              <a:lnSpc>
                <a:spcPct val="90000"/>
              </a:lnSpc>
              <a:spcBef>
                <a:spcPts val="1000"/>
              </a:spcBef>
            </a:pPr>
            <a:r>
              <a:rPr lang="en-US"/>
              <a:t>-  The expanding window increases the </a:t>
            </a:r>
            <a:r>
              <a:rPr lang="en-US" err="1"/>
              <a:t>AICc</a:t>
            </a:r>
            <a:r>
              <a:rPr lang="en-US"/>
              <a:t> for the three models while sliding window keep the values almost the same.</a:t>
            </a:r>
            <a:endParaRPr lang="en-US">
              <a:cs typeface="Calibri"/>
            </a:endParaRPr>
          </a:p>
        </p:txBody>
      </p:sp>
      <p:sp>
        <p:nvSpPr>
          <p:cNvPr id="4" name="Slide Number Placeholder 3"/>
          <p:cNvSpPr>
            <a:spLocks noGrp="1"/>
          </p:cNvSpPr>
          <p:nvPr>
            <p:ph type="sldNum" sz="quarter" idx="5"/>
          </p:nvPr>
        </p:nvSpPr>
        <p:spPr/>
        <p:txBody>
          <a:bodyPr/>
          <a:lstStyle/>
          <a:p>
            <a:fld id="{0716F8EC-E09E-3748-B764-E9DFC49919F2}" type="slidenum">
              <a:rPr lang="en-CN" smtClean="0"/>
              <a:t>16</a:t>
            </a:fld>
            <a:endParaRPr lang="en-CN"/>
          </a:p>
        </p:txBody>
      </p:sp>
    </p:spTree>
    <p:extLst>
      <p:ext uri="{BB962C8B-B14F-4D97-AF65-F5344CB8AC3E}">
        <p14:creationId xmlns:p14="http://schemas.microsoft.com/office/powerpoint/2010/main" val="1307365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5/30/2021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5/30/2021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cxnSp>
        <p:nvCxnSpPr>
          <p:cNvPr id="7" name="Straight Connector 6">
            <a:extLst>
              <a:ext uri="{FF2B5EF4-FFF2-40B4-BE49-F238E27FC236}">
                <a16:creationId xmlns:a16="http://schemas.microsoft.com/office/drawing/2014/main" id="{E5BCAF2A-6145-F94E-9B50-167D8209EBD1}"/>
              </a:ext>
            </a:extLst>
          </p:cNvPr>
          <p:cNvCxnSpPr/>
          <p:nvPr userDrawn="1"/>
        </p:nvCxnSpPr>
        <p:spPr>
          <a:xfrm>
            <a:off x="609600" y="1018900"/>
            <a:ext cx="10972800" cy="0"/>
          </a:xfrm>
          <a:prstGeom prst="line">
            <a:avLst/>
          </a:prstGeom>
          <a:ln w="38100">
            <a:solidFill>
              <a:srgbClr val="0F6FC6"/>
            </a:solidFill>
          </a:ln>
        </p:spPr>
        <p:style>
          <a:lnRef idx="1">
            <a:schemeClr val="accent1"/>
          </a:lnRef>
          <a:fillRef idx="0">
            <a:schemeClr val="accent1"/>
          </a:fillRef>
          <a:effectRef idx="0">
            <a:schemeClr val="accent1"/>
          </a:effectRef>
          <a:fontRef idx="minor">
            <a:schemeClr val="tx1"/>
          </a:fontRef>
        </p:style>
      </p:cxnSp>
      <p:sp>
        <p:nvSpPr>
          <p:cNvPr id="9" name="Title 8">
            <a:extLst>
              <a:ext uri="{FF2B5EF4-FFF2-40B4-BE49-F238E27FC236}">
                <a16:creationId xmlns:a16="http://schemas.microsoft.com/office/drawing/2014/main" id="{37CFC842-D727-7840-840A-9EAC2B429225}"/>
              </a:ext>
            </a:extLst>
          </p:cNvPr>
          <p:cNvSpPr>
            <a:spLocks noGrp="1"/>
          </p:cNvSpPr>
          <p:nvPr>
            <p:ph type="title"/>
          </p:nvPr>
        </p:nvSpPr>
        <p:spPr>
          <a:xfrm>
            <a:off x="609600" y="354150"/>
            <a:ext cx="10515600" cy="653774"/>
          </a:xfrm>
        </p:spPr>
        <p:txBody>
          <a:bodyPr>
            <a:normAutofit/>
          </a:bodyPr>
          <a:lstStyle>
            <a:lvl1pPr>
              <a:defRPr sz="3200">
                <a:latin typeface="Arial" panose="020B0604020202020204" pitchFamily="34" charset="0"/>
                <a:cs typeface="Arial" panose="020B0604020202020204" pitchFamily="34" charset="0"/>
              </a:defRPr>
            </a:lvl1pPr>
          </a:lstStyle>
          <a:p>
            <a:r>
              <a:rPr lang="en-US"/>
              <a:t>Click to edit Master title style</a:t>
            </a:r>
            <a:endParaRPr lang="en-CN"/>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5/30/2021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5/30/2021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846CE7D5-CF57-46EF-B807-FDD0502418D4}" type="datetimeFigureOut">
              <a:rPr lang="en-US" smtClean="0"/>
              <a:t>5/30/2021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cxnSp>
        <p:nvCxnSpPr>
          <p:cNvPr id="6" name="Straight Connector 5">
            <a:extLst>
              <a:ext uri="{FF2B5EF4-FFF2-40B4-BE49-F238E27FC236}">
                <a16:creationId xmlns:a16="http://schemas.microsoft.com/office/drawing/2014/main" id="{E55521C8-5DD2-0543-B9B7-FE4A117A4A6A}"/>
              </a:ext>
            </a:extLst>
          </p:cNvPr>
          <p:cNvCxnSpPr/>
          <p:nvPr userDrawn="1"/>
        </p:nvCxnSpPr>
        <p:spPr>
          <a:xfrm>
            <a:off x="609600" y="1018900"/>
            <a:ext cx="10972800" cy="0"/>
          </a:xfrm>
          <a:prstGeom prst="line">
            <a:avLst/>
          </a:prstGeom>
          <a:ln w="38100">
            <a:solidFill>
              <a:srgbClr val="0F6FC6"/>
            </a:solidFill>
          </a:ln>
        </p:spPr>
        <p:style>
          <a:lnRef idx="1">
            <a:schemeClr val="accent1"/>
          </a:lnRef>
          <a:fillRef idx="0">
            <a:schemeClr val="accent1"/>
          </a:fillRef>
          <a:effectRef idx="0">
            <a:schemeClr val="accent1"/>
          </a:effectRef>
          <a:fontRef idx="minor">
            <a:schemeClr val="tx1"/>
          </a:fontRef>
        </p:style>
      </p:cxnSp>
      <p:sp>
        <p:nvSpPr>
          <p:cNvPr id="9" name="Title 8">
            <a:extLst>
              <a:ext uri="{FF2B5EF4-FFF2-40B4-BE49-F238E27FC236}">
                <a16:creationId xmlns:a16="http://schemas.microsoft.com/office/drawing/2014/main" id="{85B79B12-748F-F144-A992-A9DDE0870BB9}"/>
              </a:ext>
            </a:extLst>
          </p:cNvPr>
          <p:cNvSpPr>
            <a:spLocks noGrp="1"/>
          </p:cNvSpPr>
          <p:nvPr>
            <p:ph type="title"/>
          </p:nvPr>
        </p:nvSpPr>
        <p:spPr>
          <a:xfrm>
            <a:off x="609600" y="354150"/>
            <a:ext cx="10515600" cy="653774"/>
          </a:xfrm>
        </p:spPr>
        <p:txBody>
          <a:bodyPr>
            <a:normAutofit/>
          </a:bodyPr>
          <a:lstStyle>
            <a:lvl1pPr>
              <a:defRPr sz="3200">
                <a:latin typeface="Arial" panose="020B0604020202020204" pitchFamily="34" charset="0"/>
                <a:cs typeface="Arial" panose="020B0604020202020204" pitchFamily="34" charset="0"/>
              </a:defRPr>
            </a:lvl1pPr>
          </a:lstStyle>
          <a:p>
            <a:r>
              <a:rPr lang="en-US"/>
              <a:t>Click to edit Master title style</a:t>
            </a:r>
            <a:endParaRPr lang="en-CN"/>
          </a:p>
        </p:txBody>
      </p:sp>
    </p:spTree>
    <p:extLst>
      <p:ext uri="{BB962C8B-B14F-4D97-AF65-F5344CB8AC3E}">
        <p14:creationId xmlns:p14="http://schemas.microsoft.com/office/powerpoint/2010/main" val="32103125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5/30/2021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5/30/2021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5205538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5/30/2021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6" r:id="rId5"/>
    <p:sldLayoutId id="2147483667" r:id="rId6"/>
    <p:sldLayoutId id="2147483669" r:id="rId7"/>
    <p:sldLayoutId id="2147483672" r:id="rId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5.xml"/><Relationship Id="rId4" Type="http://schemas.openxmlformats.org/officeDocument/2006/relationships/image" Target="../media/image31.png"/></Relationships>
</file>

<file path=ppt/slides/_rels/slide1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1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1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svg"/><Relationship Id="rId2" Type="http://schemas.openxmlformats.org/officeDocument/2006/relationships/notesSlide" Target="../notesSlides/notesSlide1.xml"/><Relationship Id="rId1" Type="http://schemas.openxmlformats.org/officeDocument/2006/relationships/slideLayout" Target="../slideLayouts/slideLayout8.xml"/><Relationship Id="rId6" Type="http://schemas.openxmlformats.org/officeDocument/2006/relationships/image" Target="../media/image5.sv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svg"/><Relationship Id="rId4" Type="http://schemas.openxmlformats.org/officeDocument/2006/relationships/image" Target="../media/image3.svg"/><Relationship Id="rId9" Type="http://schemas.openxmlformats.org/officeDocument/2006/relationships/image" Target="../media/image8.png"/><Relationship Id="rId14" Type="http://schemas.openxmlformats.org/officeDocument/2006/relationships/image" Target="../media/image13.sv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4.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xml"/><Relationship Id="rId1" Type="http://schemas.openxmlformats.org/officeDocument/2006/relationships/slideLayout" Target="../slideLayouts/slideLayout5.xml"/><Relationship Id="rId5" Type="http://schemas.openxmlformats.org/officeDocument/2006/relationships/image" Target="../media/image19.png"/><Relationship Id="rId4" Type="http://schemas.openxmlformats.org/officeDocument/2006/relationships/image" Target="../media/image18.png"/></Relationships>
</file>

<file path=ppt/slides/_rels/slide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image" Target="../media/image21.png"/></Relationships>
</file>

<file path=ppt/slides/_rels/slide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xml"/><Relationship Id="rId1" Type="http://schemas.openxmlformats.org/officeDocument/2006/relationships/slideLayout" Target="../slideLayouts/slideLayout5.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xml"/><Relationship Id="rId1" Type="http://schemas.openxmlformats.org/officeDocument/2006/relationships/slideLayout" Target="../slideLayouts/slideLayout5.xml"/><Relationship Id="rId5" Type="http://schemas.openxmlformats.org/officeDocument/2006/relationships/image" Target="../media/image28.jpeg"/><Relationship Id="rId4" Type="http://schemas.openxmlformats.org/officeDocument/2006/relationships/image" Target="../media/image2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55666830-9A19-4E01-8505-D6C7F9AC56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icture containing vegetable&#10;&#10;Description automatically generated">
            <a:extLst>
              <a:ext uri="{FF2B5EF4-FFF2-40B4-BE49-F238E27FC236}">
                <a16:creationId xmlns:a16="http://schemas.microsoft.com/office/drawing/2014/main" id="{AD14E7B0-DE5E-A845-920C-721DB0890A89}"/>
              </a:ext>
            </a:extLst>
          </p:cNvPr>
          <p:cNvPicPr>
            <a:picLocks noChangeAspect="1"/>
          </p:cNvPicPr>
          <p:nvPr/>
        </p:nvPicPr>
        <p:blipFill rotWithShape="1">
          <a:blip r:embed="rId2">
            <a:extLst>
              <a:ext uri="{28A0092B-C50C-407E-A947-70E740481C1C}">
                <a14:useLocalDpi xmlns:a14="http://schemas.microsoft.com/office/drawing/2010/main" val="0"/>
              </a:ext>
            </a:extLst>
          </a:blip>
          <a:srcRect l="5226" r="28485"/>
          <a:stretch/>
        </p:blipFill>
        <p:spPr>
          <a:xfrm>
            <a:off x="4110127" y="10"/>
            <a:ext cx="8081873" cy="6857990"/>
          </a:xfrm>
          <a:custGeom>
            <a:avLst/>
            <a:gdLst/>
            <a:ahLst/>
            <a:cxnLst/>
            <a:rect l="l" t="t" r="r" b="b"/>
            <a:pathLst>
              <a:path w="8081873" h="6858000">
                <a:moveTo>
                  <a:pt x="0" y="0"/>
                </a:moveTo>
                <a:lnTo>
                  <a:pt x="8081873" y="0"/>
                </a:lnTo>
                <a:lnTo>
                  <a:pt x="8081873" y="6858000"/>
                </a:lnTo>
                <a:lnTo>
                  <a:pt x="0" y="6858000"/>
                </a:lnTo>
                <a:lnTo>
                  <a:pt x="68897" y="6734633"/>
                </a:lnTo>
                <a:cubicBezTo>
                  <a:pt x="558802" y="5812845"/>
                  <a:pt x="848920" y="4668597"/>
                  <a:pt x="848920" y="3429000"/>
                </a:cubicBezTo>
                <a:cubicBezTo>
                  <a:pt x="848920" y="2189404"/>
                  <a:pt x="558802" y="1045156"/>
                  <a:pt x="68897" y="123368"/>
                </a:cubicBezTo>
                <a:close/>
              </a:path>
            </a:pathLst>
          </a:custGeom>
        </p:spPr>
      </p:pic>
      <p:sp useBgFill="1">
        <p:nvSpPr>
          <p:cNvPr id="23" name="Freeform: Shape 22">
            <a:extLst>
              <a:ext uri="{FF2B5EF4-FFF2-40B4-BE49-F238E27FC236}">
                <a16:creationId xmlns:a16="http://schemas.microsoft.com/office/drawing/2014/main" id="{AE9FC877-7FB6-4D22-9988-35420644E2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5" name="Freeform: Shape 24">
            <a:extLst>
              <a:ext uri="{FF2B5EF4-FFF2-40B4-BE49-F238E27FC236}">
                <a16:creationId xmlns:a16="http://schemas.microsoft.com/office/drawing/2014/main" id="{E41809D1-F12E-46BB-B804-5F209D325E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ctrTitle"/>
          </p:nvPr>
        </p:nvSpPr>
        <p:spPr>
          <a:xfrm>
            <a:off x="477981" y="1122363"/>
            <a:ext cx="4023360" cy="3204134"/>
          </a:xfrm>
        </p:spPr>
        <p:txBody>
          <a:bodyPr anchor="b">
            <a:normAutofit/>
          </a:bodyPr>
          <a:lstStyle/>
          <a:p>
            <a:pPr algn="l"/>
            <a:r>
              <a:rPr lang="en-US" altLang="zh-CN" sz="4800">
                <a:solidFill>
                  <a:schemeClr val="accent2"/>
                </a:solidFill>
                <a:ea typeface="宋体"/>
              </a:rPr>
              <a:t>Candy</a:t>
            </a:r>
            <a:r>
              <a:rPr lang="zh-CN" altLang="en-US" sz="4800">
                <a:ea typeface="宋体"/>
              </a:rPr>
              <a:t> </a:t>
            </a:r>
            <a:r>
              <a:rPr lang="en-US" altLang="zh-CN" sz="4800">
                <a:solidFill>
                  <a:schemeClr val="accent6">
                    <a:lumMod val="75000"/>
                  </a:schemeClr>
                </a:solidFill>
                <a:ea typeface="宋体"/>
              </a:rPr>
              <a:t>Production</a:t>
            </a:r>
            <a:r>
              <a:rPr lang="zh-CN" altLang="en-US" sz="4800">
                <a:ea typeface="宋体"/>
              </a:rPr>
              <a:t> </a:t>
            </a:r>
            <a:r>
              <a:rPr lang="en-US" altLang="zh-CN" sz="4800">
                <a:solidFill>
                  <a:srgbClr val="7030A0"/>
                </a:solidFill>
                <a:ea typeface="宋体"/>
              </a:rPr>
              <a:t>Analysis</a:t>
            </a:r>
            <a:endParaRPr lang="en-US" sz="4800">
              <a:solidFill>
                <a:srgbClr val="7030A0"/>
              </a:solidFill>
              <a:ea typeface="宋体"/>
            </a:endParaRPr>
          </a:p>
        </p:txBody>
      </p:sp>
      <p:sp>
        <p:nvSpPr>
          <p:cNvPr id="3" name="Subtitle 2"/>
          <p:cNvSpPr>
            <a:spLocks noGrp="1"/>
          </p:cNvSpPr>
          <p:nvPr>
            <p:ph type="subTitle" idx="1"/>
          </p:nvPr>
        </p:nvSpPr>
        <p:spPr>
          <a:xfrm>
            <a:off x="477981" y="4872922"/>
            <a:ext cx="3933306" cy="1504002"/>
          </a:xfrm>
        </p:spPr>
        <p:txBody>
          <a:bodyPr vert="horz" lIns="91440" tIns="45720" rIns="91440" bIns="45720" rtlCol="0" anchor="t">
            <a:normAutofit/>
          </a:bodyPr>
          <a:lstStyle/>
          <a:p>
            <a:pPr algn="l"/>
            <a:r>
              <a:rPr lang="en-US" altLang="zh-CN" sz="2000">
                <a:ea typeface="宋体"/>
              </a:rPr>
              <a:t>Present</a:t>
            </a:r>
            <a:r>
              <a:rPr lang="zh-CN" altLang="en-US" sz="2000">
                <a:ea typeface="宋体"/>
              </a:rPr>
              <a:t> </a:t>
            </a:r>
            <a:r>
              <a:rPr lang="en-US" altLang="zh-CN" sz="2000">
                <a:ea typeface="宋体"/>
              </a:rPr>
              <a:t>by</a:t>
            </a:r>
            <a:r>
              <a:rPr lang="zh-CN" altLang="en-US" sz="2000">
                <a:ea typeface="宋体"/>
              </a:rPr>
              <a:t> </a:t>
            </a:r>
            <a:endParaRPr lang="en-US" altLang="zh-CN" sz="2000"/>
          </a:p>
          <a:p>
            <a:pPr algn="l"/>
            <a:r>
              <a:rPr lang="zh-CN" altLang="en-US" sz="2000">
                <a:ea typeface="宋体"/>
              </a:rPr>
              <a:t>      </a:t>
            </a:r>
            <a:r>
              <a:rPr lang="en-US" altLang="zh-CN" sz="2000">
                <a:ea typeface="宋体"/>
              </a:rPr>
              <a:t>Yifan</a:t>
            </a:r>
            <a:r>
              <a:rPr lang="zh-CN" altLang="en-US" sz="2000">
                <a:ea typeface="宋体"/>
              </a:rPr>
              <a:t> </a:t>
            </a:r>
            <a:r>
              <a:rPr lang="en-US" altLang="zh-CN" sz="2000">
                <a:ea typeface="宋体"/>
              </a:rPr>
              <a:t>Gao,</a:t>
            </a:r>
            <a:r>
              <a:rPr lang="zh-CN" altLang="en-US" sz="2000">
                <a:ea typeface="宋体"/>
              </a:rPr>
              <a:t> </a:t>
            </a:r>
            <a:r>
              <a:rPr lang="en-US" altLang="zh-CN" sz="2000">
                <a:ea typeface="宋体"/>
              </a:rPr>
              <a:t>Stephanie</a:t>
            </a:r>
            <a:r>
              <a:rPr lang="zh-CN" altLang="en-US" sz="2000">
                <a:ea typeface="宋体"/>
              </a:rPr>
              <a:t> </a:t>
            </a:r>
            <a:r>
              <a:rPr lang="en-US" altLang="zh-CN" sz="2000">
                <a:ea typeface="宋体"/>
              </a:rPr>
              <a:t>Liu,</a:t>
            </a:r>
            <a:r>
              <a:rPr lang="zh-CN" altLang="en-US" sz="2000">
                <a:ea typeface="宋体"/>
              </a:rPr>
              <a:t> </a:t>
            </a:r>
            <a:endParaRPr lang="en-US" altLang="zh-CN" sz="2000"/>
          </a:p>
          <a:p>
            <a:pPr algn="l"/>
            <a:r>
              <a:rPr lang="zh-CN" altLang="en-US" sz="2000">
                <a:ea typeface="宋体"/>
              </a:rPr>
              <a:t>      </a:t>
            </a:r>
            <a:r>
              <a:rPr lang="en-US" altLang="zh-CN" sz="2000">
                <a:ea typeface="宋体"/>
              </a:rPr>
              <a:t>Qi</a:t>
            </a:r>
            <a:r>
              <a:rPr lang="zh-CN" altLang="en-US" sz="2000">
                <a:ea typeface="宋体"/>
              </a:rPr>
              <a:t> </a:t>
            </a:r>
            <a:r>
              <a:rPr lang="en-US" altLang="zh-CN" sz="2000">
                <a:ea typeface="宋体"/>
              </a:rPr>
              <a:t>Ma,</a:t>
            </a:r>
            <a:r>
              <a:rPr lang="zh-CN" altLang="en-US" sz="2000">
                <a:ea typeface="宋体"/>
              </a:rPr>
              <a:t> </a:t>
            </a:r>
            <a:r>
              <a:rPr lang="en-US" altLang="zh-CN" sz="2000" err="1">
                <a:ea typeface="宋体"/>
              </a:rPr>
              <a:t>Ruoyun</a:t>
            </a:r>
            <a:r>
              <a:rPr lang="zh-CN" altLang="en-US" sz="2000">
                <a:ea typeface="宋体"/>
              </a:rPr>
              <a:t> </a:t>
            </a:r>
            <a:r>
              <a:rPr lang="en-US" altLang="zh-CN" sz="2000">
                <a:ea typeface="宋体"/>
              </a:rPr>
              <a:t>Zhang</a:t>
            </a:r>
            <a:endParaRPr lang="en-US" sz="2000">
              <a:ea typeface="宋体"/>
            </a:endParaRPr>
          </a:p>
        </p:txBody>
      </p:sp>
      <p:sp>
        <p:nvSpPr>
          <p:cNvPr id="27" name="Rectangle 26">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9" name="Rectangle 28">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6D8B66-55BD-4C93-8173-C76CABAD1548}"/>
              </a:ext>
            </a:extLst>
          </p:cNvPr>
          <p:cNvSpPr>
            <a:spLocks noGrp="1"/>
          </p:cNvSpPr>
          <p:nvPr>
            <p:ph type="title"/>
          </p:nvPr>
        </p:nvSpPr>
        <p:spPr/>
        <p:txBody>
          <a:bodyPr/>
          <a:lstStyle/>
          <a:p>
            <a:r>
              <a:rPr lang="en-US">
                <a:latin typeface="Arial"/>
                <a:cs typeface="Arial"/>
              </a:rPr>
              <a:t>FOURIER</a:t>
            </a:r>
            <a:endParaRPr lang="en-US"/>
          </a:p>
        </p:txBody>
      </p:sp>
      <p:pic>
        <p:nvPicPr>
          <p:cNvPr id="3" name="Picture 3">
            <a:extLst>
              <a:ext uri="{FF2B5EF4-FFF2-40B4-BE49-F238E27FC236}">
                <a16:creationId xmlns:a16="http://schemas.microsoft.com/office/drawing/2014/main" id="{27F42F36-B43D-4B08-9259-CD6C90D73ACA}"/>
              </a:ext>
            </a:extLst>
          </p:cNvPr>
          <p:cNvPicPr>
            <a:picLocks noChangeAspect="1"/>
          </p:cNvPicPr>
          <p:nvPr/>
        </p:nvPicPr>
        <p:blipFill>
          <a:blip r:embed="rId2"/>
          <a:stretch>
            <a:fillRect/>
          </a:stretch>
        </p:blipFill>
        <p:spPr>
          <a:xfrm>
            <a:off x="503162" y="1148666"/>
            <a:ext cx="5089676" cy="1621527"/>
          </a:xfrm>
          <a:prstGeom prst="rect">
            <a:avLst/>
          </a:prstGeom>
        </p:spPr>
      </p:pic>
      <p:pic>
        <p:nvPicPr>
          <p:cNvPr id="4" name="Picture 4" descr="Chart&#10;&#10;Description automatically generated">
            <a:extLst>
              <a:ext uri="{FF2B5EF4-FFF2-40B4-BE49-F238E27FC236}">
                <a16:creationId xmlns:a16="http://schemas.microsoft.com/office/drawing/2014/main" id="{31232977-BBBF-4C9F-BB75-C75F2DAD4890}"/>
              </a:ext>
            </a:extLst>
          </p:cNvPr>
          <p:cNvPicPr>
            <a:picLocks noChangeAspect="1"/>
          </p:cNvPicPr>
          <p:nvPr/>
        </p:nvPicPr>
        <p:blipFill>
          <a:blip r:embed="rId3"/>
          <a:stretch>
            <a:fillRect/>
          </a:stretch>
        </p:blipFill>
        <p:spPr>
          <a:xfrm>
            <a:off x="61686" y="4400510"/>
            <a:ext cx="6244772" cy="2362883"/>
          </a:xfrm>
          <a:prstGeom prst="rect">
            <a:avLst/>
          </a:prstGeom>
        </p:spPr>
      </p:pic>
      <p:pic>
        <p:nvPicPr>
          <p:cNvPr id="5" name="Picture 5" descr="Graphical user interface, text, application&#10;&#10;Description automatically generated">
            <a:extLst>
              <a:ext uri="{FF2B5EF4-FFF2-40B4-BE49-F238E27FC236}">
                <a16:creationId xmlns:a16="http://schemas.microsoft.com/office/drawing/2014/main" id="{938240EB-E914-4B19-BEA1-10C67D82F790}"/>
              </a:ext>
            </a:extLst>
          </p:cNvPr>
          <p:cNvPicPr>
            <a:picLocks noChangeAspect="1"/>
          </p:cNvPicPr>
          <p:nvPr/>
        </p:nvPicPr>
        <p:blipFill>
          <a:blip r:embed="rId4"/>
          <a:stretch>
            <a:fillRect/>
          </a:stretch>
        </p:blipFill>
        <p:spPr>
          <a:xfrm>
            <a:off x="539447" y="2855591"/>
            <a:ext cx="5017104" cy="1612483"/>
          </a:xfrm>
          <a:prstGeom prst="rect">
            <a:avLst/>
          </a:prstGeom>
        </p:spPr>
      </p:pic>
      <p:sp>
        <p:nvSpPr>
          <p:cNvPr id="7" name="îśļíḑê">
            <a:extLst>
              <a:ext uri="{FF2B5EF4-FFF2-40B4-BE49-F238E27FC236}">
                <a16:creationId xmlns:a16="http://schemas.microsoft.com/office/drawing/2014/main" id="{F0975FF7-93BA-4D77-BD9F-AEA31E17EDF0}"/>
              </a:ext>
            </a:extLst>
          </p:cNvPr>
          <p:cNvSpPr/>
          <p:nvPr/>
        </p:nvSpPr>
        <p:spPr>
          <a:xfrm>
            <a:off x="6412972" y="1199697"/>
            <a:ext cx="4760601" cy="511553"/>
          </a:xfrm>
          <a:prstGeom prst="roundRect">
            <a:avLst>
              <a:gd name="adj" fmla="val 4000"/>
            </a:avLst>
          </a:prstGeom>
          <a:solidFill>
            <a:schemeClr val="tx1">
              <a:lumMod val="10000"/>
              <a:lumOff val="9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400" b="1">
                <a:solidFill>
                  <a:srgbClr val="333333"/>
                </a:solidFill>
              </a:rPr>
              <a:t>Fourier model with Arima error</a:t>
            </a:r>
            <a:endParaRPr lang="en-CN" sz="2400" b="1"/>
          </a:p>
        </p:txBody>
      </p:sp>
      <p:grpSp>
        <p:nvGrpSpPr>
          <p:cNvPr id="6" name="Group 5">
            <a:extLst>
              <a:ext uri="{FF2B5EF4-FFF2-40B4-BE49-F238E27FC236}">
                <a16:creationId xmlns:a16="http://schemas.microsoft.com/office/drawing/2014/main" id="{2AB9A25D-A409-BF4E-870A-7AFC03CA8F38}"/>
              </a:ext>
            </a:extLst>
          </p:cNvPr>
          <p:cNvGrpSpPr/>
          <p:nvPr/>
        </p:nvGrpSpPr>
        <p:grpSpPr>
          <a:xfrm>
            <a:off x="7072573" y="1961939"/>
            <a:ext cx="3908689" cy="880369"/>
            <a:chOff x="7072573" y="1961939"/>
            <a:chExt cx="3908689" cy="880369"/>
          </a:xfrm>
        </p:grpSpPr>
        <p:sp>
          <p:nvSpPr>
            <p:cNvPr id="9" name="ï$ļîďè">
              <a:extLst>
                <a:ext uri="{FF2B5EF4-FFF2-40B4-BE49-F238E27FC236}">
                  <a16:creationId xmlns:a16="http://schemas.microsoft.com/office/drawing/2014/main" id="{C46A231F-AFE9-4EC9-A751-7B85B45196A8}"/>
                </a:ext>
              </a:extLst>
            </p:cNvPr>
            <p:cNvSpPr txBox="1"/>
            <p:nvPr/>
          </p:nvSpPr>
          <p:spPr>
            <a:xfrm>
              <a:off x="7462333" y="1961939"/>
              <a:ext cx="3518929" cy="880369"/>
            </a:xfrm>
            <a:prstGeom prst="rect">
              <a:avLst/>
            </a:prstGeom>
            <a:noFill/>
          </p:spPr>
          <p:txBody>
            <a:bodyPr wrap="square" lIns="91440" tIns="45720" rIns="91440" bIns="45720" rtlCol="0" anchor="t">
              <a:spAutoFit/>
            </a:bodyPr>
            <a:lstStyle/>
            <a:p>
              <a:pPr algn="just">
                <a:lnSpc>
                  <a:spcPct val="150000"/>
                </a:lnSpc>
              </a:pPr>
              <a:r>
                <a:rPr lang="en-US" altLang="zh-CN">
                  <a:solidFill>
                    <a:schemeClr val="tx1">
                      <a:lumMod val="85000"/>
                      <a:lumOff val="15000"/>
                    </a:schemeClr>
                  </a:solidFill>
                  <a:ea typeface="宋体"/>
                  <a:cs typeface="+mn-lt"/>
                </a:rPr>
                <a:t>Create a grid search function to find best K value based on </a:t>
              </a:r>
              <a:r>
                <a:rPr lang="en-US" altLang="zh-CN" err="1">
                  <a:solidFill>
                    <a:schemeClr val="tx1">
                      <a:lumMod val="85000"/>
                      <a:lumOff val="15000"/>
                    </a:schemeClr>
                  </a:solidFill>
                  <a:ea typeface="宋体"/>
                  <a:cs typeface="+mn-lt"/>
                </a:rPr>
                <a:t>AICc</a:t>
              </a:r>
              <a:endParaRPr lang="en-US" altLang="zh-CN">
                <a:solidFill>
                  <a:schemeClr val="tx1">
                    <a:lumMod val="85000"/>
                    <a:lumOff val="15000"/>
                  </a:schemeClr>
                </a:solidFill>
                <a:ea typeface="宋体"/>
                <a:cs typeface="Calibri" panose="020F0502020204030204"/>
              </a:endParaRPr>
            </a:p>
          </p:txBody>
        </p:sp>
        <p:sp>
          <p:nvSpPr>
            <p:cNvPr id="11" name="íŝḷíḋe">
              <a:extLst>
                <a:ext uri="{FF2B5EF4-FFF2-40B4-BE49-F238E27FC236}">
                  <a16:creationId xmlns:a16="http://schemas.microsoft.com/office/drawing/2014/main" id="{C47B3D55-FBED-4249-A53F-2D1A57166510}"/>
                </a:ext>
              </a:extLst>
            </p:cNvPr>
            <p:cNvSpPr/>
            <p:nvPr/>
          </p:nvSpPr>
          <p:spPr>
            <a:xfrm>
              <a:off x="7072573" y="2109755"/>
              <a:ext cx="144000" cy="143999"/>
            </a:xfrm>
            <a:prstGeom prst="ellipse">
              <a:avLst/>
            </a:prstGeom>
            <a:solidFill>
              <a:schemeClr val="accent1"/>
            </a:solidFill>
            <a:ln w="12700" cap="rnd">
              <a:noFill/>
              <a:prstDash val="solid"/>
              <a:round/>
              <a:headEnd/>
              <a:tailEnd/>
            </a:ln>
            <a:effectLst>
              <a:outerShdw blurRad="254000" dist="127000" algn="ctr" rotWithShape="0">
                <a:schemeClr val="accent1">
                  <a:alpha val="3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just" defTabSz="914354">
                <a:lnSpc>
                  <a:spcPct val="150000"/>
                </a:lnSpc>
              </a:pPr>
              <a:endParaRPr lang="zh-CN" altLang="en-US">
                <a:solidFill>
                  <a:schemeClr val="bg1"/>
                </a:solidFill>
              </a:endParaRPr>
            </a:p>
          </p:txBody>
        </p:sp>
      </p:grpSp>
      <p:grpSp>
        <p:nvGrpSpPr>
          <p:cNvPr id="8" name="Group 7">
            <a:extLst>
              <a:ext uri="{FF2B5EF4-FFF2-40B4-BE49-F238E27FC236}">
                <a16:creationId xmlns:a16="http://schemas.microsoft.com/office/drawing/2014/main" id="{5472E952-9C00-AA49-A0A8-207FC6B0371E}"/>
              </a:ext>
            </a:extLst>
          </p:cNvPr>
          <p:cNvGrpSpPr/>
          <p:nvPr/>
        </p:nvGrpSpPr>
        <p:grpSpPr>
          <a:xfrm>
            <a:off x="7072573" y="2937575"/>
            <a:ext cx="3944978" cy="880369"/>
            <a:chOff x="7072573" y="2652894"/>
            <a:chExt cx="3944978" cy="880369"/>
          </a:xfrm>
        </p:grpSpPr>
        <p:sp>
          <p:nvSpPr>
            <p:cNvPr id="13" name="TextBox 12">
              <a:extLst>
                <a:ext uri="{FF2B5EF4-FFF2-40B4-BE49-F238E27FC236}">
                  <a16:creationId xmlns:a16="http://schemas.microsoft.com/office/drawing/2014/main" id="{4504C6D0-EE65-409E-B05C-2237C85FE200}"/>
                </a:ext>
              </a:extLst>
            </p:cNvPr>
            <p:cNvSpPr txBox="1"/>
            <p:nvPr/>
          </p:nvSpPr>
          <p:spPr>
            <a:xfrm>
              <a:off x="7463971" y="2652894"/>
              <a:ext cx="3553580" cy="88036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pPr>
              <a:r>
                <a:rPr lang="en-US">
                  <a:solidFill>
                    <a:srgbClr val="262626"/>
                  </a:solidFill>
                  <a:ea typeface="+mn-lt"/>
                  <a:cs typeface="+mn-lt"/>
                </a:rPr>
                <a:t>Residuals do not resemble white noise according to </a:t>
              </a:r>
              <a:r>
                <a:rPr lang="en-US" err="1">
                  <a:solidFill>
                    <a:srgbClr val="262626"/>
                  </a:solidFill>
                </a:rPr>
                <a:t>Ljung</a:t>
              </a:r>
              <a:r>
                <a:rPr lang="en-US">
                  <a:solidFill>
                    <a:srgbClr val="262626"/>
                  </a:solidFill>
                </a:rPr>
                <a:t>-Box test </a:t>
              </a:r>
              <a:endParaRPr lang="en-US"/>
            </a:p>
          </p:txBody>
        </p:sp>
        <p:sp>
          <p:nvSpPr>
            <p:cNvPr id="14" name="íŝḷíḋe">
              <a:extLst>
                <a:ext uri="{FF2B5EF4-FFF2-40B4-BE49-F238E27FC236}">
                  <a16:creationId xmlns:a16="http://schemas.microsoft.com/office/drawing/2014/main" id="{036DB0FE-EA80-48BB-B97E-64B23C7B8F52}"/>
                </a:ext>
              </a:extLst>
            </p:cNvPr>
            <p:cNvSpPr/>
            <p:nvPr/>
          </p:nvSpPr>
          <p:spPr>
            <a:xfrm>
              <a:off x="7072573" y="2783927"/>
              <a:ext cx="144000" cy="143999"/>
            </a:xfrm>
            <a:prstGeom prst="ellipse">
              <a:avLst/>
            </a:prstGeom>
            <a:solidFill>
              <a:schemeClr val="accent1"/>
            </a:solidFill>
            <a:ln w="12700" cap="rnd">
              <a:noFill/>
              <a:prstDash val="solid"/>
              <a:round/>
              <a:headEnd/>
              <a:tailEnd/>
            </a:ln>
            <a:effectLst>
              <a:outerShdw blurRad="254000" dist="127000" algn="ctr" rotWithShape="0">
                <a:schemeClr val="accent1">
                  <a:alpha val="3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just" defTabSz="914354">
                <a:lnSpc>
                  <a:spcPct val="150000"/>
                </a:lnSpc>
              </a:pPr>
              <a:endParaRPr lang="zh-CN" altLang="en-US">
                <a:solidFill>
                  <a:schemeClr val="bg1"/>
                </a:solidFill>
              </a:endParaRPr>
            </a:p>
          </p:txBody>
        </p:sp>
      </p:grpSp>
      <p:grpSp>
        <p:nvGrpSpPr>
          <p:cNvPr id="10" name="Group 9">
            <a:extLst>
              <a:ext uri="{FF2B5EF4-FFF2-40B4-BE49-F238E27FC236}">
                <a16:creationId xmlns:a16="http://schemas.microsoft.com/office/drawing/2014/main" id="{53325BF2-4850-CC45-B171-0564DBB1B01B}"/>
              </a:ext>
            </a:extLst>
          </p:cNvPr>
          <p:cNvGrpSpPr/>
          <p:nvPr/>
        </p:nvGrpSpPr>
        <p:grpSpPr>
          <a:xfrm>
            <a:off x="7072573" y="3913211"/>
            <a:ext cx="3773444" cy="1295868"/>
            <a:chOff x="7072573" y="3301898"/>
            <a:chExt cx="3773444" cy="1295868"/>
          </a:xfrm>
        </p:grpSpPr>
        <p:sp>
          <p:nvSpPr>
            <p:cNvPr id="16" name="ïṥľïḋé">
              <a:extLst>
                <a:ext uri="{FF2B5EF4-FFF2-40B4-BE49-F238E27FC236}">
                  <a16:creationId xmlns:a16="http://schemas.microsoft.com/office/drawing/2014/main" id="{D6392002-470F-4D5A-8891-FC40EFE7EC52}"/>
                </a:ext>
              </a:extLst>
            </p:cNvPr>
            <p:cNvSpPr txBox="1"/>
            <p:nvPr/>
          </p:nvSpPr>
          <p:spPr>
            <a:xfrm>
              <a:off x="7460647" y="3301898"/>
              <a:ext cx="3385370" cy="1295868"/>
            </a:xfrm>
            <a:prstGeom prst="rect">
              <a:avLst/>
            </a:prstGeom>
            <a:noFill/>
          </p:spPr>
          <p:txBody>
            <a:bodyPr wrap="square" lIns="91440" tIns="45720" rIns="91440" bIns="45720" rtlCol="0" anchor="t">
              <a:spAutoFit/>
            </a:bodyPr>
            <a:lstStyle/>
            <a:p>
              <a:pPr algn="just">
                <a:lnSpc>
                  <a:spcPct val="150000"/>
                </a:lnSpc>
              </a:pPr>
              <a:r>
                <a:rPr lang="en-US" altLang="zh-CN">
                  <a:solidFill>
                    <a:schemeClr val="tx1">
                      <a:lumMod val="85000"/>
                      <a:lumOff val="15000"/>
                    </a:schemeClr>
                  </a:solidFill>
                  <a:ea typeface="宋体"/>
                </a:rPr>
                <a:t>Some coefficients </a:t>
              </a:r>
              <a:r>
                <a:rPr lang="en-US" altLang="zh-CN" b="1">
                  <a:solidFill>
                    <a:schemeClr val="tx1">
                      <a:lumMod val="85000"/>
                      <a:lumOff val="15000"/>
                    </a:schemeClr>
                  </a:solidFill>
                  <a:ea typeface="宋体"/>
                </a:rPr>
                <a:t>are not significant</a:t>
              </a:r>
              <a:r>
                <a:rPr lang="en-US" altLang="zh-CN">
                  <a:solidFill>
                    <a:schemeClr val="tx1">
                      <a:lumMod val="85000"/>
                      <a:lumOff val="15000"/>
                    </a:schemeClr>
                  </a:solidFill>
                  <a:ea typeface="宋体"/>
                </a:rPr>
                <a:t> which indicates the model does not fit well</a:t>
              </a:r>
              <a:endParaRPr lang="en-US" altLang="zh-CN">
                <a:solidFill>
                  <a:schemeClr val="tx1">
                    <a:lumMod val="85000"/>
                    <a:lumOff val="15000"/>
                  </a:schemeClr>
                </a:solidFill>
                <a:ea typeface="宋体"/>
                <a:cs typeface="Calibri"/>
              </a:endParaRPr>
            </a:p>
          </p:txBody>
        </p:sp>
        <p:sp>
          <p:nvSpPr>
            <p:cNvPr id="17" name="íŝḷíḋe">
              <a:extLst>
                <a:ext uri="{FF2B5EF4-FFF2-40B4-BE49-F238E27FC236}">
                  <a16:creationId xmlns:a16="http://schemas.microsoft.com/office/drawing/2014/main" id="{FBFADDEA-D267-4EB7-B538-9D2541F10A4F}"/>
                </a:ext>
              </a:extLst>
            </p:cNvPr>
            <p:cNvSpPr/>
            <p:nvPr/>
          </p:nvSpPr>
          <p:spPr>
            <a:xfrm>
              <a:off x="7072573" y="3428136"/>
              <a:ext cx="144000" cy="143999"/>
            </a:xfrm>
            <a:prstGeom prst="ellipse">
              <a:avLst/>
            </a:prstGeom>
            <a:solidFill>
              <a:schemeClr val="accent1"/>
            </a:solidFill>
            <a:ln w="12700" cap="rnd">
              <a:noFill/>
              <a:prstDash val="solid"/>
              <a:round/>
              <a:headEnd/>
              <a:tailEnd/>
            </a:ln>
            <a:effectLst>
              <a:outerShdw blurRad="254000" dist="127000" algn="ctr" rotWithShape="0">
                <a:schemeClr val="accent1">
                  <a:alpha val="3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just" defTabSz="914354">
                <a:lnSpc>
                  <a:spcPct val="150000"/>
                </a:lnSpc>
              </a:pPr>
              <a:endParaRPr lang="zh-CN" altLang="en-US">
                <a:solidFill>
                  <a:schemeClr val="bg1"/>
                </a:solidFill>
              </a:endParaRPr>
            </a:p>
          </p:txBody>
        </p:sp>
      </p:grpSp>
      <p:grpSp>
        <p:nvGrpSpPr>
          <p:cNvPr id="12" name="Group 11">
            <a:extLst>
              <a:ext uri="{FF2B5EF4-FFF2-40B4-BE49-F238E27FC236}">
                <a16:creationId xmlns:a16="http://schemas.microsoft.com/office/drawing/2014/main" id="{5632FCAF-3531-554E-B8F9-E23E7D4B41AA}"/>
              </a:ext>
            </a:extLst>
          </p:cNvPr>
          <p:cNvGrpSpPr/>
          <p:nvPr/>
        </p:nvGrpSpPr>
        <p:grpSpPr>
          <a:xfrm>
            <a:off x="7072573" y="5304346"/>
            <a:ext cx="3776742" cy="880369"/>
            <a:chOff x="7072573" y="4224846"/>
            <a:chExt cx="3776742" cy="880369"/>
          </a:xfrm>
        </p:grpSpPr>
        <p:sp>
          <p:nvSpPr>
            <p:cNvPr id="19" name="ïṥľïḋé">
              <a:extLst>
                <a:ext uri="{FF2B5EF4-FFF2-40B4-BE49-F238E27FC236}">
                  <a16:creationId xmlns:a16="http://schemas.microsoft.com/office/drawing/2014/main" id="{64F2F2F2-61D3-4E9B-8142-CBDA331D66BF}"/>
                </a:ext>
              </a:extLst>
            </p:cNvPr>
            <p:cNvSpPr txBox="1"/>
            <p:nvPr/>
          </p:nvSpPr>
          <p:spPr>
            <a:xfrm>
              <a:off x="7463945" y="4224846"/>
              <a:ext cx="3385370" cy="880369"/>
            </a:xfrm>
            <a:prstGeom prst="rect">
              <a:avLst/>
            </a:prstGeom>
            <a:noFill/>
          </p:spPr>
          <p:txBody>
            <a:bodyPr wrap="square" lIns="91440" tIns="45720" rIns="91440" bIns="45720" rtlCol="0" anchor="t">
              <a:spAutoFit/>
            </a:bodyPr>
            <a:lstStyle/>
            <a:p>
              <a:pPr algn="just">
                <a:lnSpc>
                  <a:spcPct val="150000"/>
                </a:lnSpc>
              </a:pPr>
              <a:r>
                <a:rPr lang="en-US">
                  <a:ea typeface="+mn-lt"/>
                  <a:cs typeface="+mn-lt"/>
                </a:rPr>
                <a:t>Forecast for Fourier terms with ARIMA errors model</a:t>
              </a:r>
              <a:endParaRPr lang="en-US"/>
            </a:p>
          </p:txBody>
        </p:sp>
        <p:sp>
          <p:nvSpPr>
            <p:cNvPr id="20" name="íŝḷíḋe">
              <a:extLst>
                <a:ext uri="{FF2B5EF4-FFF2-40B4-BE49-F238E27FC236}">
                  <a16:creationId xmlns:a16="http://schemas.microsoft.com/office/drawing/2014/main" id="{A0FD41AB-710C-4B7D-899D-FF309D4DB326}"/>
                </a:ext>
              </a:extLst>
            </p:cNvPr>
            <p:cNvSpPr/>
            <p:nvPr/>
          </p:nvSpPr>
          <p:spPr>
            <a:xfrm>
              <a:off x="7072573" y="4334592"/>
              <a:ext cx="144000" cy="143999"/>
            </a:xfrm>
            <a:prstGeom prst="ellipse">
              <a:avLst/>
            </a:prstGeom>
            <a:solidFill>
              <a:schemeClr val="accent1"/>
            </a:solidFill>
            <a:ln w="12700" cap="rnd">
              <a:noFill/>
              <a:prstDash val="solid"/>
              <a:round/>
              <a:headEnd/>
              <a:tailEnd/>
            </a:ln>
            <a:effectLst>
              <a:outerShdw blurRad="254000" dist="127000" algn="ctr" rotWithShape="0">
                <a:schemeClr val="accent1">
                  <a:alpha val="3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just" defTabSz="914354">
                <a:lnSpc>
                  <a:spcPct val="150000"/>
                </a:lnSpc>
              </a:pPr>
              <a:endParaRPr lang="zh-CN" altLang="en-US">
                <a:solidFill>
                  <a:schemeClr val="bg1"/>
                </a:solidFill>
              </a:endParaRPr>
            </a:p>
          </p:txBody>
        </p:sp>
      </p:grpSp>
      <p:sp>
        <p:nvSpPr>
          <p:cNvPr id="18" name="Rectangle 17">
            <a:extLst>
              <a:ext uri="{FF2B5EF4-FFF2-40B4-BE49-F238E27FC236}">
                <a16:creationId xmlns:a16="http://schemas.microsoft.com/office/drawing/2014/main" id="{F2EE071F-0C21-7640-A359-72F43CE629E8}"/>
              </a:ext>
            </a:extLst>
          </p:cNvPr>
          <p:cNvSpPr/>
          <p:nvPr/>
        </p:nvSpPr>
        <p:spPr>
          <a:xfrm>
            <a:off x="0" y="6550223"/>
            <a:ext cx="10706100" cy="307777"/>
          </a:xfrm>
          <a:prstGeom prst="rect">
            <a:avLst/>
          </a:prstGeom>
        </p:spPr>
        <p:txBody>
          <a:bodyPr wrap="square">
            <a:spAutoFit/>
          </a:bodyPr>
          <a:lstStyle/>
          <a:p>
            <a:pPr lvl="0">
              <a:defRPr/>
            </a:pPr>
            <a:r>
              <a:rPr lang="en-US" sz="1400">
                <a:solidFill>
                  <a:schemeClr val="accent3"/>
                </a:solidFill>
                <a:latin typeface="Arial"/>
                <a:cs typeface="Arial"/>
              </a:rPr>
              <a:t>Project Goal and Use Case </a:t>
            </a:r>
            <a:r>
              <a:rPr lang="en-US" altLang="zh-CN" sz="1400">
                <a:solidFill>
                  <a:schemeClr val="accent3"/>
                </a:solidFill>
                <a:latin typeface="Arial"/>
                <a:cs typeface="Arial"/>
              </a:rPr>
              <a:t>-</a:t>
            </a:r>
            <a:r>
              <a:rPr lang="zh-CN" altLang="en-US" sz="1400">
                <a:solidFill>
                  <a:schemeClr val="accent3"/>
                </a:solidFill>
                <a:latin typeface="Arial"/>
                <a:cs typeface="Arial"/>
              </a:rPr>
              <a:t> </a:t>
            </a:r>
            <a:r>
              <a:rPr lang="en-US" altLang="zh-CN" sz="1400">
                <a:solidFill>
                  <a:schemeClr val="accent3"/>
                </a:solidFill>
                <a:latin typeface="Arial"/>
                <a:cs typeface="Arial"/>
              </a:rPr>
              <a:t>Data</a:t>
            </a:r>
            <a:r>
              <a:rPr lang="zh-CN" altLang="en-US" sz="1400">
                <a:solidFill>
                  <a:schemeClr val="accent3"/>
                </a:solidFill>
                <a:latin typeface="Arial"/>
                <a:cs typeface="Arial"/>
              </a:rPr>
              <a:t> </a:t>
            </a:r>
            <a:r>
              <a:rPr lang="en-US" altLang="zh-CN" sz="1400">
                <a:solidFill>
                  <a:schemeClr val="accent3"/>
                </a:solidFill>
                <a:latin typeface="Arial"/>
                <a:cs typeface="Arial"/>
              </a:rPr>
              <a:t>Intro</a:t>
            </a:r>
            <a:r>
              <a:rPr lang="zh-CN" altLang="en-US" sz="1400">
                <a:solidFill>
                  <a:schemeClr val="accent3"/>
                </a:solidFill>
                <a:latin typeface="Arial"/>
                <a:cs typeface="Arial"/>
              </a:rPr>
              <a:t> </a:t>
            </a:r>
            <a:r>
              <a:rPr lang="en-US" altLang="zh-CN" sz="1400">
                <a:solidFill>
                  <a:schemeClr val="accent3"/>
                </a:solidFill>
                <a:latin typeface="Arial"/>
                <a:cs typeface="Arial"/>
              </a:rPr>
              <a:t>-</a:t>
            </a:r>
            <a:r>
              <a:rPr lang="zh-CN" altLang="en-US" sz="1400">
                <a:solidFill>
                  <a:schemeClr val="accent3"/>
                </a:solidFill>
                <a:latin typeface="Arial"/>
                <a:cs typeface="Arial"/>
              </a:rPr>
              <a:t> </a:t>
            </a:r>
            <a:r>
              <a:rPr lang="en-US" altLang="zh-CN" sz="1400">
                <a:solidFill>
                  <a:schemeClr val="accent3"/>
                </a:solidFill>
                <a:latin typeface="Arial"/>
                <a:cs typeface="Arial"/>
              </a:rPr>
              <a:t>Data</a:t>
            </a:r>
            <a:r>
              <a:rPr lang="zh-CN" altLang="en-US" sz="1400">
                <a:solidFill>
                  <a:schemeClr val="accent3"/>
                </a:solidFill>
                <a:latin typeface="Arial"/>
                <a:cs typeface="Arial"/>
              </a:rPr>
              <a:t> </a:t>
            </a:r>
            <a:r>
              <a:rPr lang="en-US" altLang="zh-CN" sz="1400">
                <a:solidFill>
                  <a:schemeClr val="accent3"/>
                </a:solidFill>
                <a:latin typeface="Arial"/>
                <a:cs typeface="Arial"/>
              </a:rPr>
              <a:t>Exploration</a:t>
            </a:r>
            <a:r>
              <a:rPr lang="zh-CN" altLang="en-US" sz="1400" b="1">
                <a:solidFill>
                  <a:schemeClr val="accent3"/>
                </a:solidFill>
                <a:latin typeface="Arial"/>
                <a:cs typeface="Arial"/>
              </a:rPr>
              <a:t> </a:t>
            </a:r>
            <a:r>
              <a:rPr lang="en-US" altLang="zh-CN" sz="1400">
                <a:solidFill>
                  <a:schemeClr val="accent3"/>
                </a:solidFill>
                <a:latin typeface="Arial"/>
                <a:cs typeface="Arial"/>
              </a:rPr>
              <a:t>-</a:t>
            </a:r>
            <a:r>
              <a:rPr lang="en-US" altLang="zh-CN" sz="1400" b="1">
                <a:solidFill>
                  <a:schemeClr val="accent3"/>
                </a:solidFill>
                <a:latin typeface="Arial"/>
                <a:cs typeface="Arial"/>
              </a:rPr>
              <a:t>Data</a:t>
            </a:r>
            <a:r>
              <a:rPr lang="zh-CN" altLang="en-US" sz="1400" b="1">
                <a:solidFill>
                  <a:schemeClr val="accent3"/>
                </a:solidFill>
                <a:latin typeface="Arial"/>
                <a:cs typeface="Arial"/>
              </a:rPr>
              <a:t> </a:t>
            </a:r>
            <a:r>
              <a:rPr lang="en-US" altLang="zh-CN" sz="1400" b="1">
                <a:solidFill>
                  <a:schemeClr val="accent3"/>
                </a:solidFill>
                <a:latin typeface="Arial"/>
                <a:cs typeface="Arial"/>
              </a:rPr>
              <a:t>Modeling</a:t>
            </a:r>
            <a:r>
              <a:rPr lang="zh-CN" altLang="en-US" sz="1400" b="1">
                <a:solidFill>
                  <a:schemeClr val="accent3"/>
                </a:solidFill>
                <a:latin typeface="Arial"/>
                <a:cs typeface="Arial"/>
              </a:rPr>
              <a:t> </a:t>
            </a:r>
            <a:r>
              <a:rPr lang="en-US" altLang="zh-CN" sz="1400">
                <a:solidFill>
                  <a:schemeClr val="accent3"/>
                </a:solidFill>
                <a:latin typeface="Arial"/>
                <a:cs typeface="Arial"/>
              </a:rPr>
              <a:t>-Result</a:t>
            </a:r>
            <a:r>
              <a:rPr lang="zh-CN" altLang="en-US" sz="1400">
                <a:solidFill>
                  <a:schemeClr val="accent3"/>
                </a:solidFill>
                <a:latin typeface="Arial"/>
                <a:cs typeface="Arial"/>
              </a:rPr>
              <a:t> </a:t>
            </a:r>
            <a:r>
              <a:rPr lang="en-US" altLang="zh-CN" sz="1400">
                <a:solidFill>
                  <a:schemeClr val="accent3"/>
                </a:solidFill>
                <a:latin typeface="Arial"/>
                <a:cs typeface="Arial"/>
              </a:rPr>
              <a:t>and</a:t>
            </a:r>
            <a:r>
              <a:rPr lang="zh-CN" altLang="en-US" sz="1400">
                <a:solidFill>
                  <a:schemeClr val="accent3"/>
                </a:solidFill>
                <a:latin typeface="Arial"/>
                <a:cs typeface="Arial"/>
              </a:rPr>
              <a:t> </a:t>
            </a:r>
            <a:r>
              <a:rPr lang="en-US" altLang="zh-CN" sz="1400">
                <a:solidFill>
                  <a:schemeClr val="accent3"/>
                </a:solidFill>
                <a:latin typeface="Arial"/>
                <a:cs typeface="Arial"/>
              </a:rPr>
              <a:t>Evaluation-Conclusion</a:t>
            </a:r>
            <a:r>
              <a:rPr lang="zh-CN" altLang="en-US" sz="1400">
                <a:solidFill>
                  <a:schemeClr val="accent3"/>
                </a:solidFill>
                <a:latin typeface="Arial"/>
                <a:cs typeface="Arial"/>
              </a:rPr>
              <a:t> </a:t>
            </a:r>
            <a:r>
              <a:rPr lang="en-US" altLang="zh-CN" sz="1400">
                <a:solidFill>
                  <a:schemeClr val="accent3"/>
                </a:solidFill>
                <a:latin typeface="Arial"/>
                <a:cs typeface="Arial"/>
              </a:rPr>
              <a:t>and</a:t>
            </a:r>
            <a:r>
              <a:rPr lang="zh-CN" altLang="en-US" sz="1400">
                <a:solidFill>
                  <a:schemeClr val="accent3"/>
                </a:solidFill>
                <a:latin typeface="Arial"/>
                <a:cs typeface="Arial"/>
              </a:rPr>
              <a:t> </a:t>
            </a:r>
            <a:r>
              <a:rPr lang="en-US" altLang="zh-CN" sz="1400">
                <a:solidFill>
                  <a:schemeClr val="accent3"/>
                </a:solidFill>
                <a:latin typeface="Arial"/>
                <a:cs typeface="Arial"/>
              </a:rPr>
              <a:t>Future</a:t>
            </a:r>
            <a:r>
              <a:rPr lang="zh-CN" altLang="en-US" sz="1400">
                <a:solidFill>
                  <a:schemeClr val="accent3"/>
                </a:solidFill>
                <a:latin typeface="Arial"/>
                <a:cs typeface="Arial"/>
              </a:rPr>
              <a:t> </a:t>
            </a:r>
            <a:r>
              <a:rPr lang="en-US" altLang="zh-CN" sz="1400">
                <a:solidFill>
                  <a:schemeClr val="accent3"/>
                </a:solidFill>
                <a:latin typeface="Arial"/>
                <a:cs typeface="Arial"/>
              </a:rPr>
              <a:t>Work</a:t>
            </a:r>
            <a:endParaRPr lang="en-US" sz="1400">
              <a:solidFill>
                <a:schemeClr val="accent3"/>
              </a:solidFill>
              <a:latin typeface="Arial"/>
              <a:cs typeface="Arial"/>
            </a:endParaRPr>
          </a:p>
        </p:txBody>
      </p:sp>
    </p:spTree>
    <p:extLst>
      <p:ext uri="{BB962C8B-B14F-4D97-AF65-F5344CB8AC3E}">
        <p14:creationId xmlns:p14="http://schemas.microsoft.com/office/powerpoint/2010/main" val="17160278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3214292-6A59-F34E-8D5B-46EC9761C75E}"/>
              </a:ext>
            </a:extLst>
          </p:cNvPr>
          <p:cNvSpPr>
            <a:spLocks noGrp="1"/>
          </p:cNvSpPr>
          <p:nvPr>
            <p:ph type="title"/>
          </p:nvPr>
        </p:nvSpPr>
        <p:spPr/>
        <p:txBody>
          <a:bodyPr/>
          <a:lstStyle/>
          <a:p>
            <a:r>
              <a:rPr lang="en-US" altLang="zh-CN"/>
              <a:t>Arima</a:t>
            </a:r>
            <a:r>
              <a:rPr lang="zh-CN" altLang="en-US"/>
              <a:t> </a:t>
            </a:r>
            <a:r>
              <a:rPr lang="en-US" altLang="zh-CN"/>
              <a:t>Model</a:t>
            </a:r>
            <a:r>
              <a:rPr lang="en-US" b="1">
                <a:solidFill>
                  <a:srgbClr val="333333"/>
                </a:solidFill>
              </a:rPr>
              <a:t> </a:t>
            </a:r>
            <a:r>
              <a:rPr lang="en-US">
                <a:solidFill>
                  <a:srgbClr val="333333"/>
                </a:solidFill>
              </a:rPr>
              <a:t>(2,1,</a:t>
            </a:r>
            <a:r>
              <a:rPr lang="en-US" altLang="zh-CN">
                <a:solidFill>
                  <a:srgbClr val="333333"/>
                </a:solidFill>
              </a:rPr>
              <a:t>2</a:t>
            </a:r>
            <a:r>
              <a:rPr lang="en-US">
                <a:solidFill>
                  <a:srgbClr val="333333"/>
                </a:solidFill>
              </a:rPr>
              <a:t>)(0,1,2)[12]</a:t>
            </a:r>
            <a:endParaRPr lang="en-CN"/>
          </a:p>
        </p:txBody>
      </p:sp>
      <p:pic>
        <p:nvPicPr>
          <p:cNvPr id="6" name="Picture 5">
            <a:extLst>
              <a:ext uri="{FF2B5EF4-FFF2-40B4-BE49-F238E27FC236}">
                <a16:creationId xmlns:a16="http://schemas.microsoft.com/office/drawing/2014/main" id="{A1B3FE78-82BD-584F-B1E2-3C920D169B0A}"/>
              </a:ext>
            </a:extLst>
          </p:cNvPr>
          <p:cNvPicPr>
            <a:picLocks noChangeAspect="1"/>
          </p:cNvPicPr>
          <p:nvPr/>
        </p:nvPicPr>
        <p:blipFill>
          <a:blip r:embed="rId3"/>
          <a:stretch>
            <a:fillRect/>
          </a:stretch>
        </p:blipFill>
        <p:spPr>
          <a:xfrm>
            <a:off x="481012" y="2800351"/>
            <a:ext cx="6087600" cy="3829350"/>
          </a:xfrm>
          <a:prstGeom prst="rect">
            <a:avLst/>
          </a:prstGeom>
        </p:spPr>
      </p:pic>
      <p:sp>
        <p:nvSpPr>
          <p:cNvPr id="8" name="îśļíḑê">
            <a:extLst>
              <a:ext uri="{FF2B5EF4-FFF2-40B4-BE49-F238E27FC236}">
                <a16:creationId xmlns:a16="http://schemas.microsoft.com/office/drawing/2014/main" id="{88C52557-F9F4-BE46-B6E9-B445EEC282E1}"/>
              </a:ext>
            </a:extLst>
          </p:cNvPr>
          <p:cNvSpPr/>
          <p:nvPr/>
        </p:nvSpPr>
        <p:spPr>
          <a:xfrm>
            <a:off x="7158038" y="1356935"/>
            <a:ext cx="3950221" cy="511553"/>
          </a:xfrm>
          <a:prstGeom prst="roundRect">
            <a:avLst>
              <a:gd name="adj" fmla="val 4000"/>
            </a:avLst>
          </a:prstGeom>
          <a:solidFill>
            <a:schemeClr val="tx1">
              <a:lumMod val="10000"/>
              <a:lumOff val="9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a:solidFill>
                  <a:srgbClr val="333333"/>
                </a:solidFill>
              </a:rPr>
              <a:t>ARIMA</a:t>
            </a:r>
            <a:endParaRPr lang="en-CN" sz="2400" b="1"/>
          </a:p>
        </p:txBody>
      </p:sp>
      <p:sp>
        <p:nvSpPr>
          <p:cNvPr id="10" name="ïśḻîḍé">
            <a:extLst>
              <a:ext uri="{FF2B5EF4-FFF2-40B4-BE49-F238E27FC236}">
                <a16:creationId xmlns:a16="http://schemas.microsoft.com/office/drawing/2014/main" id="{2D4711B6-A3DE-0E41-B048-5251492114A8}"/>
              </a:ext>
            </a:extLst>
          </p:cNvPr>
          <p:cNvSpPr/>
          <p:nvPr/>
        </p:nvSpPr>
        <p:spPr bwMode="auto">
          <a:xfrm>
            <a:off x="9176728" y="3308599"/>
            <a:ext cx="140647" cy="154171"/>
          </a:xfrm>
          <a:custGeom>
            <a:avLst/>
            <a:gdLst>
              <a:gd name="connsiteX0" fmla="*/ 248770 w 495300"/>
              <a:gd name="connsiteY0" fmla="*/ 621 h 542925"/>
              <a:gd name="connsiteX1" fmla="*/ 496420 w 495300"/>
              <a:gd name="connsiteY1" fmla="*/ 248271 h 542925"/>
              <a:gd name="connsiteX2" fmla="*/ 323827 w 495300"/>
              <a:gd name="connsiteY2" fmla="*/ 484396 h 542925"/>
              <a:gd name="connsiteX3" fmla="*/ 346973 w 495300"/>
              <a:gd name="connsiteY3" fmla="*/ 524496 h 542925"/>
              <a:gd name="connsiteX4" fmla="*/ 420220 w 495300"/>
              <a:gd name="connsiteY4" fmla="*/ 524496 h 542925"/>
              <a:gd name="connsiteX5" fmla="*/ 420220 w 495300"/>
              <a:gd name="connsiteY5" fmla="*/ 543546 h 542925"/>
              <a:gd name="connsiteX6" fmla="*/ 77320 w 495300"/>
              <a:gd name="connsiteY6" fmla="*/ 543546 h 542925"/>
              <a:gd name="connsiteX7" fmla="*/ 77320 w 495300"/>
              <a:gd name="connsiteY7" fmla="*/ 524496 h 542925"/>
              <a:gd name="connsiteX8" fmla="*/ 150567 w 495300"/>
              <a:gd name="connsiteY8" fmla="*/ 524496 h 542925"/>
              <a:gd name="connsiteX9" fmla="*/ 173713 w 495300"/>
              <a:gd name="connsiteY9" fmla="*/ 484396 h 542925"/>
              <a:gd name="connsiteX10" fmla="*/ 1120 w 495300"/>
              <a:gd name="connsiteY10" fmla="*/ 248271 h 542925"/>
              <a:gd name="connsiteX11" fmla="*/ 248770 w 495300"/>
              <a:gd name="connsiteY11" fmla="*/ 621 h 542925"/>
              <a:gd name="connsiteX12" fmla="*/ 192763 w 495300"/>
              <a:gd name="connsiteY12" fmla="*/ 489539 h 542925"/>
              <a:gd name="connsiteX13" fmla="*/ 172570 w 495300"/>
              <a:gd name="connsiteY13" fmla="*/ 524496 h 542925"/>
              <a:gd name="connsiteX14" fmla="*/ 324970 w 495300"/>
              <a:gd name="connsiteY14" fmla="*/ 524496 h 542925"/>
              <a:gd name="connsiteX15" fmla="*/ 304777 w 495300"/>
              <a:gd name="connsiteY15" fmla="*/ 489539 h 542925"/>
              <a:gd name="connsiteX16" fmla="*/ 248770 w 495300"/>
              <a:gd name="connsiteY16" fmla="*/ 495921 h 542925"/>
              <a:gd name="connsiteX17" fmla="*/ 192763 w 495300"/>
              <a:gd name="connsiteY17" fmla="*/ 489539 h 542925"/>
              <a:gd name="connsiteX18" fmla="*/ 248770 w 495300"/>
              <a:gd name="connsiteY18" fmla="*/ 143496 h 542925"/>
              <a:gd name="connsiteX19" fmla="*/ 143995 w 495300"/>
              <a:gd name="connsiteY19" fmla="*/ 248271 h 542925"/>
              <a:gd name="connsiteX20" fmla="*/ 248770 w 495300"/>
              <a:gd name="connsiteY20" fmla="*/ 353046 h 542925"/>
              <a:gd name="connsiteX21" fmla="*/ 353545 w 495300"/>
              <a:gd name="connsiteY21" fmla="*/ 248271 h 542925"/>
              <a:gd name="connsiteX22" fmla="*/ 248770 w 495300"/>
              <a:gd name="connsiteY22" fmla="*/ 143496 h 542925"/>
              <a:gd name="connsiteX23" fmla="*/ 367833 w 495300"/>
              <a:gd name="connsiteY23" fmla="*/ 114921 h 542925"/>
              <a:gd name="connsiteX24" fmla="*/ 353545 w 495300"/>
              <a:gd name="connsiteY24" fmla="*/ 129209 h 542925"/>
              <a:gd name="connsiteX25" fmla="*/ 367833 w 495300"/>
              <a:gd name="connsiteY25" fmla="*/ 143496 h 542925"/>
              <a:gd name="connsiteX26" fmla="*/ 382120 w 495300"/>
              <a:gd name="connsiteY26" fmla="*/ 129209 h 542925"/>
              <a:gd name="connsiteX27" fmla="*/ 367833 w 495300"/>
              <a:gd name="connsiteY27" fmla="*/ 114921 h 542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495300" h="542925">
                <a:moveTo>
                  <a:pt x="248770" y="621"/>
                </a:moveTo>
                <a:cubicBezTo>
                  <a:pt x="385549" y="621"/>
                  <a:pt x="496420" y="111492"/>
                  <a:pt x="496420" y="248271"/>
                </a:cubicBezTo>
                <a:cubicBezTo>
                  <a:pt x="496420" y="358856"/>
                  <a:pt x="423935" y="452582"/>
                  <a:pt x="323827" y="484396"/>
                </a:cubicBezTo>
                <a:lnTo>
                  <a:pt x="346973" y="524496"/>
                </a:lnTo>
                <a:lnTo>
                  <a:pt x="420220" y="524496"/>
                </a:lnTo>
                <a:lnTo>
                  <a:pt x="420220" y="543546"/>
                </a:lnTo>
                <a:lnTo>
                  <a:pt x="77320" y="543546"/>
                </a:lnTo>
                <a:lnTo>
                  <a:pt x="77320" y="524496"/>
                </a:lnTo>
                <a:lnTo>
                  <a:pt x="150567" y="524496"/>
                </a:lnTo>
                <a:lnTo>
                  <a:pt x="173713" y="484396"/>
                </a:lnTo>
                <a:cubicBezTo>
                  <a:pt x="73605" y="452582"/>
                  <a:pt x="1120" y="358856"/>
                  <a:pt x="1120" y="248271"/>
                </a:cubicBezTo>
                <a:cubicBezTo>
                  <a:pt x="1120" y="111492"/>
                  <a:pt x="111991" y="621"/>
                  <a:pt x="248770" y="621"/>
                </a:cubicBezTo>
                <a:close/>
                <a:moveTo>
                  <a:pt x="192763" y="489539"/>
                </a:moveTo>
                <a:lnTo>
                  <a:pt x="172570" y="524496"/>
                </a:lnTo>
                <a:lnTo>
                  <a:pt x="324970" y="524496"/>
                </a:lnTo>
                <a:lnTo>
                  <a:pt x="304777" y="489539"/>
                </a:lnTo>
                <a:cubicBezTo>
                  <a:pt x="286775" y="493730"/>
                  <a:pt x="268010" y="495921"/>
                  <a:pt x="248770" y="495921"/>
                </a:cubicBezTo>
                <a:cubicBezTo>
                  <a:pt x="229530" y="495921"/>
                  <a:pt x="210765" y="493730"/>
                  <a:pt x="192763" y="489539"/>
                </a:cubicBezTo>
                <a:close/>
                <a:moveTo>
                  <a:pt x="248770" y="143496"/>
                </a:moveTo>
                <a:cubicBezTo>
                  <a:pt x="190858" y="143496"/>
                  <a:pt x="143995" y="190359"/>
                  <a:pt x="143995" y="248271"/>
                </a:cubicBezTo>
                <a:cubicBezTo>
                  <a:pt x="143995" y="306183"/>
                  <a:pt x="190858" y="353046"/>
                  <a:pt x="248770" y="353046"/>
                </a:cubicBezTo>
                <a:cubicBezTo>
                  <a:pt x="306682" y="353046"/>
                  <a:pt x="353545" y="306183"/>
                  <a:pt x="353545" y="248271"/>
                </a:cubicBezTo>
                <a:cubicBezTo>
                  <a:pt x="353545" y="190359"/>
                  <a:pt x="306682" y="143496"/>
                  <a:pt x="248770" y="143496"/>
                </a:cubicBezTo>
                <a:close/>
                <a:moveTo>
                  <a:pt x="367833" y="114921"/>
                </a:moveTo>
                <a:cubicBezTo>
                  <a:pt x="359927" y="114921"/>
                  <a:pt x="353545" y="121303"/>
                  <a:pt x="353545" y="129209"/>
                </a:cubicBezTo>
                <a:cubicBezTo>
                  <a:pt x="353545" y="137114"/>
                  <a:pt x="359927" y="143496"/>
                  <a:pt x="367833" y="143496"/>
                </a:cubicBezTo>
                <a:cubicBezTo>
                  <a:pt x="375738" y="143496"/>
                  <a:pt x="382120" y="137114"/>
                  <a:pt x="382120" y="129209"/>
                </a:cubicBezTo>
                <a:cubicBezTo>
                  <a:pt x="382120" y="121303"/>
                  <a:pt x="375738" y="114921"/>
                  <a:pt x="367833" y="114921"/>
                </a:cubicBez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a:p>
        </p:txBody>
      </p:sp>
      <p:grpSp>
        <p:nvGrpSpPr>
          <p:cNvPr id="33" name="Group 32">
            <a:extLst>
              <a:ext uri="{FF2B5EF4-FFF2-40B4-BE49-F238E27FC236}">
                <a16:creationId xmlns:a16="http://schemas.microsoft.com/office/drawing/2014/main" id="{EBCE6C2D-D1DA-A74F-B4C9-67C613DF2E34}"/>
              </a:ext>
            </a:extLst>
          </p:cNvPr>
          <p:cNvGrpSpPr/>
          <p:nvPr/>
        </p:nvGrpSpPr>
        <p:grpSpPr>
          <a:xfrm>
            <a:off x="7370116" y="1932305"/>
            <a:ext cx="3753870" cy="734945"/>
            <a:chOff x="7371329" y="2173605"/>
            <a:chExt cx="3753870" cy="734945"/>
          </a:xfrm>
        </p:grpSpPr>
        <p:grpSp>
          <p:nvGrpSpPr>
            <p:cNvPr id="11" name="iṣḷîḋé">
              <a:extLst>
                <a:ext uri="{FF2B5EF4-FFF2-40B4-BE49-F238E27FC236}">
                  <a16:creationId xmlns:a16="http://schemas.microsoft.com/office/drawing/2014/main" id="{AA8E4539-9F55-0942-B62B-647902907142}"/>
                </a:ext>
              </a:extLst>
            </p:cNvPr>
            <p:cNvGrpSpPr>
              <a:grpSpLocks noChangeAspect="1"/>
            </p:cNvGrpSpPr>
            <p:nvPr/>
          </p:nvGrpSpPr>
          <p:grpSpPr>
            <a:xfrm>
              <a:off x="7371329" y="2393993"/>
              <a:ext cx="144000" cy="143999"/>
              <a:chOff x="962220" y="4113667"/>
              <a:chExt cx="444222" cy="444220"/>
            </a:xfrm>
          </p:grpSpPr>
          <p:sp>
            <p:nvSpPr>
              <p:cNvPr id="12" name="ïŝḻîḑè">
                <a:extLst>
                  <a:ext uri="{FF2B5EF4-FFF2-40B4-BE49-F238E27FC236}">
                    <a16:creationId xmlns:a16="http://schemas.microsoft.com/office/drawing/2014/main" id="{4ADD8E78-2B17-0A40-9C60-DAFDB57D2105}"/>
                  </a:ext>
                </a:extLst>
              </p:cNvPr>
              <p:cNvSpPr/>
              <p:nvPr/>
            </p:nvSpPr>
            <p:spPr bwMode="auto">
              <a:xfrm>
                <a:off x="1078603" y="4279768"/>
                <a:ext cx="187529" cy="205561"/>
              </a:xfrm>
              <a:custGeom>
                <a:avLst/>
                <a:gdLst>
                  <a:gd name="connsiteX0" fmla="*/ 248770 w 495300"/>
                  <a:gd name="connsiteY0" fmla="*/ 621 h 542925"/>
                  <a:gd name="connsiteX1" fmla="*/ 496420 w 495300"/>
                  <a:gd name="connsiteY1" fmla="*/ 248271 h 542925"/>
                  <a:gd name="connsiteX2" fmla="*/ 323827 w 495300"/>
                  <a:gd name="connsiteY2" fmla="*/ 484396 h 542925"/>
                  <a:gd name="connsiteX3" fmla="*/ 346973 w 495300"/>
                  <a:gd name="connsiteY3" fmla="*/ 524496 h 542925"/>
                  <a:gd name="connsiteX4" fmla="*/ 420220 w 495300"/>
                  <a:gd name="connsiteY4" fmla="*/ 524496 h 542925"/>
                  <a:gd name="connsiteX5" fmla="*/ 420220 w 495300"/>
                  <a:gd name="connsiteY5" fmla="*/ 543546 h 542925"/>
                  <a:gd name="connsiteX6" fmla="*/ 77320 w 495300"/>
                  <a:gd name="connsiteY6" fmla="*/ 543546 h 542925"/>
                  <a:gd name="connsiteX7" fmla="*/ 77320 w 495300"/>
                  <a:gd name="connsiteY7" fmla="*/ 524496 h 542925"/>
                  <a:gd name="connsiteX8" fmla="*/ 150567 w 495300"/>
                  <a:gd name="connsiteY8" fmla="*/ 524496 h 542925"/>
                  <a:gd name="connsiteX9" fmla="*/ 173713 w 495300"/>
                  <a:gd name="connsiteY9" fmla="*/ 484396 h 542925"/>
                  <a:gd name="connsiteX10" fmla="*/ 1120 w 495300"/>
                  <a:gd name="connsiteY10" fmla="*/ 248271 h 542925"/>
                  <a:gd name="connsiteX11" fmla="*/ 248770 w 495300"/>
                  <a:gd name="connsiteY11" fmla="*/ 621 h 542925"/>
                  <a:gd name="connsiteX12" fmla="*/ 192763 w 495300"/>
                  <a:gd name="connsiteY12" fmla="*/ 489539 h 542925"/>
                  <a:gd name="connsiteX13" fmla="*/ 172570 w 495300"/>
                  <a:gd name="connsiteY13" fmla="*/ 524496 h 542925"/>
                  <a:gd name="connsiteX14" fmla="*/ 324970 w 495300"/>
                  <a:gd name="connsiteY14" fmla="*/ 524496 h 542925"/>
                  <a:gd name="connsiteX15" fmla="*/ 304777 w 495300"/>
                  <a:gd name="connsiteY15" fmla="*/ 489539 h 542925"/>
                  <a:gd name="connsiteX16" fmla="*/ 248770 w 495300"/>
                  <a:gd name="connsiteY16" fmla="*/ 495921 h 542925"/>
                  <a:gd name="connsiteX17" fmla="*/ 192763 w 495300"/>
                  <a:gd name="connsiteY17" fmla="*/ 489539 h 542925"/>
                  <a:gd name="connsiteX18" fmla="*/ 248770 w 495300"/>
                  <a:gd name="connsiteY18" fmla="*/ 143496 h 542925"/>
                  <a:gd name="connsiteX19" fmla="*/ 143995 w 495300"/>
                  <a:gd name="connsiteY19" fmla="*/ 248271 h 542925"/>
                  <a:gd name="connsiteX20" fmla="*/ 248770 w 495300"/>
                  <a:gd name="connsiteY20" fmla="*/ 353046 h 542925"/>
                  <a:gd name="connsiteX21" fmla="*/ 353545 w 495300"/>
                  <a:gd name="connsiteY21" fmla="*/ 248271 h 542925"/>
                  <a:gd name="connsiteX22" fmla="*/ 248770 w 495300"/>
                  <a:gd name="connsiteY22" fmla="*/ 143496 h 542925"/>
                  <a:gd name="connsiteX23" fmla="*/ 367833 w 495300"/>
                  <a:gd name="connsiteY23" fmla="*/ 114921 h 542925"/>
                  <a:gd name="connsiteX24" fmla="*/ 353545 w 495300"/>
                  <a:gd name="connsiteY24" fmla="*/ 129209 h 542925"/>
                  <a:gd name="connsiteX25" fmla="*/ 367833 w 495300"/>
                  <a:gd name="connsiteY25" fmla="*/ 143496 h 542925"/>
                  <a:gd name="connsiteX26" fmla="*/ 382120 w 495300"/>
                  <a:gd name="connsiteY26" fmla="*/ 129209 h 542925"/>
                  <a:gd name="connsiteX27" fmla="*/ 367833 w 495300"/>
                  <a:gd name="connsiteY27" fmla="*/ 114921 h 542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495300" h="542925">
                    <a:moveTo>
                      <a:pt x="248770" y="621"/>
                    </a:moveTo>
                    <a:cubicBezTo>
                      <a:pt x="385549" y="621"/>
                      <a:pt x="496420" y="111492"/>
                      <a:pt x="496420" y="248271"/>
                    </a:cubicBezTo>
                    <a:cubicBezTo>
                      <a:pt x="496420" y="358856"/>
                      <a:pt x="423935" y="452582"/>
                      <a:pt x="323827" y="484396"/>
                    </a:cubicBezTo>
                    <a:lnTo>
                      <a:pt x="346973" y="524496"/>
                    </a:lnTo>
                    <a:lnTo>
                      <a:pt x="420220" y="524496"/>
                    </a:lnTo>
                    <a:lnTo>
                      <a:pt x="420220" y="543546"/>
                    </a:lnTo>
                    <a:lnTo>
                      <a:pt x="77320" y="543546"/>
                    </a:lnTo>
                    <a:lnTo>
                      <a:pt x="77320" y="524496"/>
                    </a:lnTo>
                    <a:lnTo>
                      <a:pt x="150567" y="524496"/>
                    </a:lnTo>
                    <a:lnTo>
                      <a:pt x="173713" y="484396"/>
                    </a:lnTo>
                    <a:cubicBezTo>
                      <a:pt x="73605" y="452582"/>
                      <a:pt x="1120" y="358856"/>
                      <a:pt x="1120" y="248271"/>
                    </a:cubicBezTo>
                    <a:cubicBezTo>
                      <a:pt x="1120" y="111492"/>
                      <a:pt x="111991" y="621"/>
                      <a:pt x="248770" y="621"/>
                    </a:cubicBezTo>
                    <a:close/>
                    <a:moveTo>
                      <a:pt x="192763" y="489539"/>
                    </a:moveTo>
                    <a:lnTo>
                      <a:pt x="172570" y="524496"/>
                    </a:lnTo>
                    <a:lnTo>
                      <a:pt x="324970" y="524496"/>
                    </a:lnTo>
                    <a:lnTo>
                      <a:pt x="304777" y="489539"/>
                    </a:lnTo>
                    <a:cubicBezTo>
                      <a:pt x="286775" y="493730"/>
                      <a:pt x="268010" y="495921"/>
                      <a:pt x="248770" y="495921"/>
                    </a:cubicBezTo>
                    <a:cubicBezTo>
                      <a:pt x="229530" y="495921"/>
                      <a:pt x="210765" y="493730"/>
                      <a:pt x="192763" y="489539"/>
                    </a:cubicBezTo>
                    <a:close/>
                    <a:moveTo>
                      <a:pt x="248770" y="143496"/>
                    </a:moveTo>
                    <a:cubicBezTo>
                      <a:pt x="190858" y="143496"/>
                      <a:pt x="143995" y="190359"/>
                      <a:pt x="143995" y="248271"/>
                    </a:cubicBezTo>
                    <a:cubicBezTo>
                      <a:pt x="143995" y="306183"/>
                      <a:pt x="190858" y="353046"/>
                      <a:pt x="248770" y="353046"/>
                    </a:cubicBezTo>
                    <a:cubicBezTo>
                      <a:pt x="306682" y="353046"/>
                      <a:pt x="353545" y="306183"/>
                      <a:pt x="353545" y="248271"/>
                    </a:cubicBezTo>
                    <a:cubicBezTo>
                      <a:pt x="353545" y="190359"/>
                      <a:pt x="306682" y="143496"/>
                      <a:pt x="248770" y="143496"/>
                    </a:cubicBezTo>
                    <a:close/>
                    <a:moveTo>
                      <a:pt x="367833" y="114921"/>
                    </a:moveTo>
                    <a:cubicBezTo>
                      <a:pt x="359927" y="114921"/>
                      <a:pt x="353545" y="121303"/>
                      <a:pt x="353545" y="129209"/>
                    </a:cubicBezTo>
                    <a:cubicBezTo>
                      <a:pt x="353545" y="137114"/>
                      <a:pt x="359927" y="143496"/>
                      <a:pt x="367833" y="143496"/>
                    </a:cubicBezTo>
                    <a:cubicBezTo>
                      <a:pt x="375738" y="143496"/>
                      <a:pt x="382120" y="137114"/>
                      <a:pt x="382120" y="129209"/>
                    </a:cubicBezTo>
                    <a:cubicBezTo>
                      <a:pt x="382120" y="121303"/>
                      <a:pt x="375738" y="114921"/>
                      <a:pt x="367833" y="114921"/>
                    </a:cubicBez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just">
                  <a:lnSpc>
                    <a:spcPct val="120000"/>
                  </a:lnSpc>
                </a:pPr>
                <a:endParaRPr lang="zh-CN" altLang="en-US"/>
              </a:p>
            </p:txBody>
          </p:sp>
          <p:sp>
            <p:nvSpPr>
              <p:cNvPr id="13" name="íŝḷíḋe">
                <a:extLst>
                  <a:ext uri="{FF2B5EF4-FFF2-40B4-BE49-F238E27FC236}">
                    <a16:creationId xmlns:a16="http://schemas.microsoft.com/office/drawing/2014/main" id="{2040322F-5F85-8148-936F-395523FE6941}"/>
                  </a:ext>
                </a:extLst>
              </p:cNvPr>
              <p:cNvSpPr/>
              <p:nvPr/>
            </p:nvSpPr>
            <p:spPr>
              <a:xfrm>
                <a:off x="962220" y="4113667"/>
                <a:ext cx="444222" cy="444220"/>
              </a:xfrm>
              <a:prstGeom prst="ellipse">
                <a:avLst/>
              </a:prstGeom>
              <a:solidFill>
                <a:schemeClr val="accent1"/>
              </a:solidFill>
              <a:ln w="12700" cap="rnd">
                <a:noFill/>
                <a:prstDash val="solid"/>
                <a:round/>
                <a:headEnd/>
                <a:tailEnd/>
              </a:ln>
              <a:effectLst>
                <a:outerShdw blurRad="254000" dist="127000" algn="ctr" rotWithShape="0">
                  <a:schemeClr val="accent1">
                    <a:alpha val="3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just" defTabSz="914354">
                  <a:lnSpc>
                    <a:spcPct val="120000"/>
                  </a:lnSpc>
                </a:pPr>
                <a:endParaRPr lang="zh-CN" altLang="en-US">
                  <a:solidFill>
                    <a:schemeClr val="bg1"/>
                  </a:solidFill>
                </a:endParaRPr>
              </a:p>
            </p:txBody>
          </p:sp>
        </p:grpSp>
        <p:sp>
          <p:nvSpPr>
            <p:cNvPr id="15" name="ï$ļîďè">
              <a:extLst>
                <a:ext uri="{FF2B5EF4-FFF2-40B4-BE49-F238E27FC236}">
                  <a16:creationId xmlns:a16="http://schemas.microsoft.com/office/drawing/2014/main" id="{AC743413-04C3-3A47-B458-3E2E0DAD4B72}"/>
                </a:ext>
              </a:extLst>
            </p:cNvPr>
            <p:cNvSpPr txBox="1"/>
            <p:nvPr/>
          </p:nvSpPr>
          <p:spPr>
            <a:xfrm>
              <a:off x="7768346" y="2173605"/>
              <a:ext cx="3356853" cy="734945"/>
            </a:xfrm>
            <a:prstGeom prst="rect">
              <a:avLst/>
            </a:prstGeom>
            <a:noFill/>
          </p:spPr>
          <p:txBody>
            <a:bodyPr wrap="square" lIns="91440" tIns="45720" rIns="91440" bIns="45720" rtlCol="0" anchor="t">
              <a:spAutoFit/>
            </a:bodyPr>
            <a:lstStyle/>
            <a:p>
              <a:pPr algn="just">
                <a:lnSpc>
                  <a:spcPct val="120000"/>
                </a:lnSpc>
              </a:pPr>
              <a:r>
                <a:rPr lang="en-US" altLang="zh-CN" err="1">
                  <a:solidFill>
                    <a:schemeClr val="tx1">
                      <a:lumMod val="85000"/>
                      <a:lumOff val="15000"/>
                    </a:schemeClr>
                  </a:solidFill>
                  <a:ea typeface="宋体"/>
                </a:rPr>
                <a:t>auto.arima</a:t>
              </a:r>
              <a:r>
                <a:rPr lang="en-US" altLang="zh-CN">
                  <a:solidFill>
                    <a:schemeClr val="tx1">
                      <a:lumMod val="85000"/>
                      <a:lumOff val="15000"/>
                    </a:schemeClr>
                  </a:solidFill>
                  <a:ea typeface="宋体"/>
                </a:rPr>
                <a:t>( ) function to find top 8 ARIMA models with lowest </a:t>
              </a:r>
              <a:r>
                <a:rPr lang="en-US" altLang="zh-CN" err="1">
                  <a:solidFill>
                    <a:schemeClr val="tx1">
                      <a:lumMod val="85000"/>
                      <a:lumOff val="15000"/>
                    </a:schemeClr>
                  </a:solidFill>
                  <a:ea typeface="宋体"/>
                </a:rPr>
                <a:t>AICc</a:t>
              </a:r>
              <a:endParaRPr lang="en-US" altLang="zh-CN">
                <a:solidFill>
                  <a:schemeClr val="tx1">
                    <a:lumMod val="85000"/>
                    <a:lumOff val="15000"/>
                  </a:schemeClr>
                </a:solidFill>
                <a:ea typeface="宋体"/>
              </a:endParaRPr>
            </a:p>
          </p:txBody>
        </p:sp>
      </p:grpSp>
      <p:grpSp>
        <p:nvGrpSpPr>
          <p:cNvPr id="34" name="Group 33">
            <a:extLst>
              <a:ext uri="{FF2B5EF4-FFF2-40B4-BE49-F238E27FC236}">
                <a16:creationId xmlns:a16="http://schemas.microsoft.com/office/drawing/2014/main" id="{09A3E446-C888-9D40-8EAA-4BF372B65CE3}"/>
              </a:ext>
            </a:extLst>
          </p:cNvPr>
          <p:cNvGrpSpPr/>
          <p:nvPr/>
        </p:nvGrpSpPr>
        <p:grpSpPr>
          <a:xfrm>
            <a:off x="7370116" y="3415972"/>
            <a:ext cx="3814483" cy="1067343"/>
            <a:chOff x="7362428" y="3110439"/>
            <a:chExt cx="3920951" cy="1067343"/>
          </a:xfrm>
        </p:grpSpPr>
        <p:sp>
          <p:nvSpPr>
            <p:cNvPr id="18" name="íṡľíḓè">
              <a:extLst>
                <a:ext uri="{FF2B5EF4-FFF2-40B4-BE49-F238E27FC236}">
                  <a16:creationId xmlns:a16="http://schemas.microsoft.com/office/drawing/2014/main" id="{E2178344-8C76-3D42-BB4D-45DEBBFC86F5}"/>
                </a:ext>
              </a:extLst>
            </p:cNvPr>
            <p:cNvSpPr txBox="1"/>
            <p:nvPr/>
          </p:nvSpPr>
          <p:spPr>
            <a:xfrm>
              <a:off x="7768344" y="3110439"/>
              <a:ext cx="3515035" cy="1067343"/>
            </a:xfrm>
            <a:prstGeom prst="rect">
              <a:avLst/>
            </a:prstGeom>
            <a:noFill/>
          </p:spPr>
          <p:txBody>
            <a:bodyPr wrap="square" lIns="91440" tIns="45720" rIns="91440" bIns="45720" rtlCol="0" anchor="t">
              <a:spAutoFit/>
            </a:bodyPr>
            <a:lstStyle/>
            <a:p>
              <a:pPr>
                <a:lnSpc>
                  <a:spcPct val="120000"/>
                </a:lnSpc>
              </a:pPr>
              <a:r>
                <a:rPr lang="en-US">
                  <a:solidFill>
                    <a:schemeClr val="tx1">
                      <a:lumMod val="85000"/>
                      <a:lumOff val="15000"/>
                    </a:schemeClr>
                  </a:solidFill>
                </a:rPr>
                <a:t>Residuals resemble white noise according to </a:t>
              </a:r>
              <a:r>
                <a:rPr lang="en-US" err="1">
                  <a:solidFill>
                    <a:schemeClr val="tx1">
                      <a:lumMod val="85000"/>
                      <a:lumOff val="15000"/>
                    </a:schemeClr>
                  </a:solidFill>
                  <a:ea typeface="+mn-lt"/>
                  <a:cs typeface="+mn-lt"/>
                </a:rPr>
                <a:t>Ljung</a:t>
              </a:r>
              <a:r>
                <a:rPr lang="en-US">
                  <a:solidFill>
                    <a:schemeClr val="tx1">
                      <a:lumMod val="85000"/>
                      <a:lumOff val="15000"/>
                    </a:schemeClr>
                  </a:solidFill>
                  <a:ea typeface="+mn-lt"/>
                  <a:cs typeface="+mn-lt"/>
                </a:rPr>
                <a:t>-Box test </a:t>
              </a:r>
            </a:p>
            <a:p>
              <a:pPr algn="just">
                <a:lnSpc>
                  <a:spcPct val="120000"/>
                </a:lnSpc>
              </a:pPr>
              <a:endParaRPr lang="en-US" altLang="zh-CN">
                <a:solidFill>
                  <a:schemeClr val="tx1">
                    <a:lumMod val="85000"/>
                    <a:lumOff val="15000"/>
                  </a:schemeClr>
                </a:solidFill>
                <a:ea typeface="宋体"/>
                <a:cs typeface="Calibri"/>
              </a:endParaRPr>
            </a:p>
          </p:txBody>
        </p:sp>
        <p:grpSp>
          <p:nvGrpSpPr>
            <p:cNvPr id="23" name="iṣḷîḋé">
              <a:extLst>
                <a:ext uri="{FF2B5EF4-FFF2-40B4-BE49-F238E27FC236}">
                  <a16:creationId xmlns:a16="http://schemas.microsoft.com/office/drawing/2014/main" id="{B47FDD41-444A-8F42-B731-3C917E11C650}"/>
                </a:ext>
              </a:extLst>
            </p:cNvPr>
            <p:cNvGrpSpPr>
              <a:grpSpLocks noChangeAspect="1"/>
            </p:cNvGrpSpPr>
            <p:nvPr/>
          </p:nvGrpSpPr>
          <p:grpSpPr>
            <a:xfrm>
              <a:off x="7362428" y="3330827"/>
              <a:ext cx="144000" cy="143999"/>
              <a:chOff x="934763" y="4113667"/>
              <a:chExt cx="444222" cy="444220"/>
            </a:xfrm>
          </p:grpSpPr>
          <p:sp>
            <p:nvSpPr>
              <p:cNvPr id="24" name="ïŝḻîḑè">
                <a:extLst>
                  <a:ext uri="{FF2B5EF4-FFF2-40B4-BE49-F238E27FC236}">
                    <a16:creationId xmlns:a16="http://schemas.microsoft.com/office/drawing/2014/main" id="{C53CCD50-CD48-2E42-9402-21F40143C1DE}"/>
                  </a:ext>
                </a:extLst>
              </p:cNvPr>
              <p:cNvSpPr/>
              <p:nvPr/>
            </p:nvSpPr>
            <p:spPr bwMode="auto">
              <a:xfrm>
                <a:off x="1078603" y="4279768"/>
                <a:ext cx="187529" cy="205561"/>
              </a:xfrm>
              <a:custGeom>
                <a:avLst/>
                <a:gdLst>
                  <a:gd name="connsiteX0" fmla="*/ 248770 w 495300"/>
                  <a:gd name="connsiteY0" fmla="*/ 621 h 542925"/>
                  <a:gd name="connsiteX1" fmla="*/ 496420 w 495300"/>
                  <a:gd name="connsiteY1" fmla="*/ 248271 h 542925"/>
                  <a:gd name="connsiteX2" fmla="*/ 323827 w 495300"/>
                  <a:gd name="connsiteY2" fmla="*/ 484396 h 542925"/>
                  <a:gd name="connsiteX3" fmla="*/ 346973 w 495300"/>
                  <a:gd name="connsiteY3" fmla="*/ 524496 h 542925"/>
                  <a:gd name="connsiteX4" fmla="*/ 420220 w 495300"/>
                  <a:gd name="connsiteY4" fmla="*/ 524496 h 542925"/>
                  <a:gd name="connsiteX5" fmla="*/ 420220 w 495300"/>
                  <a:gd name="connsiteY5" fmla="*/ 543546 h 542925"/>
                  <a:gd name="connsiteX6" fmla="*/ 77320 w 495300"/>
                  <a:gd name="connsiteY6" fmla="*/ 543546 h 542925"/>
                  <a:gd name="connsiteX7" fmla="*/ 77320 w 495300"/>
                  <a:gd name="connsiteY7" fmla="*/ 524496 h 542925"/>
                  <a:gd name="connsiteX8" fmla="*/ 150567 w 495300"/>
                  <a:gd name="connsiteY8" fmla="*/ 524496 h 542925"/>
                  <a:gd name="connsiteX9" fmla="*/ 173713 w 495300"/>
                  <a:gd name="connsiteY9" fmla="*/ 484396 h 542925"/>
                  <a:gd name="connsiteX10" fmla="*/ 1120 w 495300"/>
                  <a:gd name="connsiteY10" fmla="*/ 248271 h 542925"/>
                  <a:gd name="connsiteX11" fmla="*/ 248770 w 495300"/>
                  <a:gd name="connsiteY11" fmla="*/ 621 h 542925"/>
                  <a:gd name="connsiteX12" fmla="*/ 192763 w 495300"/>
                  <a:gd name="connsiteY12" fmla="*/ 489539 h 542925"/>
                  <a:gd name="connsiteX13" fmla="*/ 172570 w 495300"/>
                  <a:gd name="connsiteY13" fmla="*/ 524496 h 542925"/>
                  <a:gd name="connsiteX14" fmla="*/ 324970 w 495300"/>
                  <a:gd name="connsiteY14" fmla="*/ 524496 h 542925"/>
                  <a:gd name="connsiteX15" fmla="*/ 304777 w 495300"/>
                  <a:gd name="connsiteY15" fmla="*/ 489539 h 542925"/>
                  <a:gd name="connsiteX16" fmla="*/ 248770 w 495300"/>
                  <a:gd name="connsiteY16" fmla="*/ 495921 h 542925"/>
                  <a:gd name="connsiteX17" fmla="*/ 192763 w 495300"/>
                  <a:gd name="connsiteY17" fmla="*/ 489539 h 542925"/>
                  <a:gd name="connsiteX18" fmla="*/ 248770 w 495300"/>
                  <a:gd name="connsiteY18" fmla="*/ 143496 h 542925"/>
                  <a:gd name="connsiteX19" fmla="*/ 143995 w 495300"/>
                  <a:gd name="connsiteY19" fmla="*/ 248271 h 542925"/>
                  <a:gd name="connsiteX20" fmla="*/ 248770 w 495300"/>
                  <a:gd name="connsiteY20" fmla="*/ 353046 h 542925"/>
                  <a:gd name="connsiteX21" fmla="*/ 353545 w 495300"/>
                  <a:gd name="connsiteY21" fmla="*/ 248271 h 542925"/>
                  <a:gd name="connsiteX22" fmla="*/ 248770 w 495300"/>
                  <a:gd name="connsiteY22" fmla="*/ 143496 h 542925"/>
                  <a:gd name="connsiteX23" fmla="*/ 367833 w 495300"/>
                  <a:gd name="connsiteY23" fmla="*/ 114921 h 542925"/>
                  <a:gd name="connsiteX24" fmla="*/ 353545 w 495300"/>
                  <a:gd name="connsiteY24" fmla="*/ 129209 h 542925"/>
                  <a:gd name="connsiteX25" fmla="*/ 367833 w 495300"/>
                  <a:gd name="connsiteY25" fmla="*/ 143496 h 542925"/>
                  <a:gd name="connsiteX26" fmla="*/ 382120 w 495300"/>
                  <a:gd name="connsiteY26" fmla="*/ 129209 h 542925"/>
                  <a:gd name="connsiteX27" fmla="*/ 367833 w 495300"/>
                  <a:gd name="connsiteY27" fmla="*/ 114921 h 542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495300" h="542925">
                    <a:moveTo>
                      <a:pt x="248770" y="621"/>
                    </a:moveTo>
                    <a:cubicBezTo>
                      <a:pt x="385549" y="621"/>
                      <a:pt x="496420" y="111492"/>
                      <a:pt x="496420" y="248271"/>
                    </a:cubicBezTo>
                    <a:cubicBezTo>
                      <a:pt x="496420" y="358856"/>
                      <a:pt x="423935" y="452582"/>
                      <a:pt x="323827" y="484396"/>
                    </a:cubicBezTo>
                    <a:lnTo>
                      <a:pt x="346973" y="524496"/>
                    </a:lnTo>
                    <a:lnTo>
                      <a:pt x="420220" y="524496"/>
                    </a:lnTo>
                    <a:lnTo>
                      <a:pt x="420220" y="543546"/>
                    </a:lnTo>
                    <a:lnTo>
                      <a:pt x="77320" y="543546"/>
                    </a:lnTo>
                    <a:lnTo>
                      <a:pt x="77320" y="524496"/>
                    </a:lnTo>
                    <a:lnTo>
                      <a:pt x="150567" y="524496"/>
                    </a:lnTo>
                    <a:lnTo>
                      <a:pt x="173713" y="484396"/>
                    </a:lnTo>
                    <a:cubicBezTo>
                      <a:pt x="73605" y="452582"/>
                      <a:pt x="1120" y="358856"/>
                      <a:pt x="1120" y="248271"/>
                    </a:cubicBezTo>
                    <a:cubicBezTo>
                      <a:pt x="1120" y="111492"/>
                      <a:pt x="111991" y="621"/>
                      <a:pt x="248770" y="621"/>
                    </a:cubicBezTo>
                    <a:close/>
                    <a:moveTo>
                      <a:pt x="192763" y="489539"/>
                    </a:moveTo>
                    <a:lnTo>
                      <a:pt x="172570" y="524496"/>
                    </a:lnTo>
                    <a:lnTo>
                      <a:pt x="324970" y="524496"/>
                    </a:lnTo>
                    <a:lnTo>
                      <a:pt x="304777" y="489539"/>
                    </a:lnTo>
                    <a:cubicBezTo>
                      <a:pt x="286775" y="493730"/>
                      <a:pt x="268010" y="495921"/>
                      <a:pt x="248770" y="495921"/>
                    </a:cubicBezTo>
                    <a:cubicBezTo>
                      <a:pt x="229530" y="495921"/>
                      <a:pt x="210765" y="493730"/>
                      <a:pt x="192763" y="489539"/>
                    </a:cubicBezTo>
                    <a:close/>
                    <a:moveTo>
                      <a:pt x="248770" y="143496"/>
                    </a:moveTo>
                    <a:cubicBezTo>
                      <a:pt x="190858" y="143496"/>
                      <a:pt x="143995" y="190359"/>
                      <a:pt x="143995" y="248271"/>
                    </a:cubicBezTo>
                    <a:cubicBezTo>
                      <a:pt x="143995" y="306183"/>
                      <a:pt x="190858" y="353046"/>
                      <a:pt x="248770" y="353046"/>
                    </a:cubicBezTo>
                    <a:cubicBezTo>
                      <a:pt x="306682" y="353046"/>
                      <a:pt x="353545" y="306183"/>
                      <a:pt x="353545" y="248271"/>
                    </a:cubicBezTo>
                    <a:cubicBezTo>
                      <a:pt x="353545" y="190359"/>
                      <a:pt x="306682" y="143496"/>
                      <a:pt x="248770" y="143496"/>
                    </a:cubicBezTo>
                    <a:close/>
                    <a:moveTo>
                      <a:pt x="367833" y="114921"/>
                    </a:moveTo>
                    <a:cubicBezTo>
                      <a:pt x="359927" y="114921"/>
                      <a:pt x="353545" y="121303"/>
                      <a:pt x="353545" y="129209"/>
                    </a:cubicBezTo>
                    <a:cubicBezTo>
                      <a:pt x="353545" y="137114"/>
                      <a:pt x="359927" y="143496"/>
                      <a:pt x="367833" y="143496"/>
                    </a:cubicBezTo>
                    <a:cubicBezTo>
                      <a:pt x="375738" y="143496"/>
                      <a:pt x="382120" y="137114"/>
                      <a:pt x="382120" y="129209"/>
                    </a:cubicBezTo>
                    <a:cubicBezTo>
                      <a:pt x="382120" y="121303"/>
                      <a:pt x="375738" y="114921"/>
                      <a:pt x="367833" y="114921"/>
                    </a:cubicBez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just">
                  <a:lnSpc>
                    <a:spcPct val="120000"/>
                  </a:lnSpc>
                </a:pPr>
                <a:endParaRPr lang="zh-CN" altLang="en-US"/>
              </a:p>
            </p:txBody>
          </p:sp>
          <p:sp>
            <p:nvSpPr>
              <p:cNvPr id="25" name="íŝḷíḋe">
                <a:extLst>
                  <a:ext uri="{FF2B5EF4-FFF2-40B4-BE49-F238E27FC236}">
                    <a16:creationId xmlns:a16="http://schemas.microsoft.com/office/drawing/2014/main" id="{EFE8F463-CDD9-7D48-8676-CDF0CF8DC782}"/>
                  </a:ext>
                </a:extLst>
              </p:cNvPr>
              <p:cNvSpPr/>
              <p:nvPr/>
            </p:nvSpPr>
            <p:spPr>
              <a:xfrm>
                <a:off x="934763" y="4113667"/>
                <a:ext cx="444222" cy="444220"/>
              </a:xfrm>
              <a:prstGeom prst="ellipse">
                <a:avLst/>
              </a:prstGeom>
              <a:solidFill>
                <a:schemeClr val="accent1"/>
              </a:solidFill>
              <a:ln w="12700" cap="rnd">
                <a:noFill/>
                <a:prstDash val="solid"/>
                <a:round/>
                <a:headEnd/>
                <a:tailEnd/>
              </a:ln>
              <a:effectLst>
                <a:outerShdw blurRad="254000" dist="127000" algn="ctr" rotWithShape="0">
                  <a:schemeClr val="accent1">
                    <a:alpha val="3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just" defTabSz="914354">
                  <a:lnSpc>
                    <a:spcPct val="120000"/>
                  </a:lnSpc>
                </a:pPr>
                <a:endParaRPr lang="zh-CN" altLang="en-US">
                  <a:solidFill>
                    <a:schemeClr val="bg1"/>
                  </a:solidFill>
                </a:endParaRPr>
              </a:p>
            </p:txBody>
          </p:sp>
        </p:grpSp>
      </p:grpSp>
      <p:grpSp>
        <p:nvGrpSpPr>
          <p:cNvPr id="35" name="Group 34">
            <a:extLst>
              <a:ext uri="{FF2B5EF4-FFF2-40B4-BE49-F238E27FC236}">
                <a16:creationId xmlns:a16="http://schemas.microsoft.com/office/drawing/2014/main" id="{B62639D4-E958-0B44-937F-3156BD251AD2}"/>
              </a:ext>
            </a:extLst>
          </p:cNvPr>
          <p:cNvGrpSpPr/>
          <p:nvPr/>
        </p:nvGrpSpPr>
        <p:grpSpPr>
          <a:xfrm>
            <a:off x="7370117" y="4360317"/>
            <a:ext cx="3762529" cy="402546"/>
            <a:chOff x="7371329" y="4151041"/>
            <a:chExt cx="4053712" cy="402546"/>
          </a:xfrm>
        </p:grpSpPr>
        <p:sp>
          <p:nvSpPr>
            <p:cNvPr id="21" name="ïṥľïḋé">
              <a:extLst>
                <a:ext uri="{FF2B5EF4-FFF2-40B4-BE49-F238E27FC236}">
                  <a16:creationId xmlns:a16="http://schemas.microsoft.com/office/drawing/2014/main" id="{5EEF5D7F-5643-C846-968D-016C5BB644C4}"/>
                </a:ext>
              </a:extLst>
            </p:cNvPr>
            <p:cNvSpPr txBox="1"/>
            <p:nvPr/>
          </p:nvSpPr>
          <p:spPr>
            <a:xfrm>
              <a:off x="7777676" y="4151041"/>
              <a:ext cx="3647365" cy="402546"/>
            </a:xfrm>
            <a:prstGeom prst="rect">
              <a:avLst/>
            </a:prstGeom>
            <a:noFill/>
          </p:spPr>
          <p:txBody>
            <a:bodyPr wrap="square" lIns="91440" tIns="45720" rIns="91440" bIns="45720" rtlCol="0" anchor="t">
              <a:spAutoFit/>
            </a:bodyPr>
            <a:lstStyle/>
            <a:p>
              <a:pPr algn="just">
                <a:lnSpc>
                  <a:spcPct val="120000"/>
                </a:lnSpc>
              </a:pPr>
              <a:r>
                <a:rPr lang="en-US" altLang="zh-CN">
                  <a:solidFill>
                    <a:schemeClr val="tx1">
                      <a:lumMod val="85000"/>
                      <a:lumOff val="15000"/>
                    </a:schemeClr>
                  </a:solidFill>
                  <a:ea typeface="宋体"/>
                </a:rPr>
                <a:t>All coefficients are significant</a:t>
              </a:r>
              <a:endParaRPr lang="en-US" altLang="zh-CN">
                <a:solidFill>
                  <a:schemeClr val="tx1">
                    <a:lumMod val="85000"/>
                    <a:lumOff val="15000"/>
                  </a:schemeClr>
                </a:solidFill>
                <a:ea typeface="宋体"/>
                <a:cs typeface="Calibri"/>
              </a:endParaRPr>
            </a:p>
          </p:txBody>
        </p:sp>
        <p:grpSp>
          <p:nvGrpSpPr>
            <p:cNvPr id="26" name="iṣḷîḋé">
              <a:extLst>
                <a:ext uri="{FF2B5EF4-FFF2-40B4-BE49-F238E27FC236}">
                  <a16:creationId xmlns:a16="http://schemas.microsoft.com/office/drawing/2014/main" id="{D187FC63-8678-7849-B8AC-257D4F45F196}"/>
                </a:ext>
              </a:extLst>
            </p:cNvPr>
            <p:cNvGrpSpPr>
              <a:grpSpLocks noChangeAspect="1"/>
            </p:cNvGrpSpPr>
            <p:nvPr/>
          </p:nvGrpSpPr>
          <p:grpSpPr>
            <a:xfrm>
              <a:off x="7371329" y="4267520"/>
              <a:ext cx="144000" cy="143999"/>
              <a:chOff x="962220" y="4113667"/>
              <a:chExt cx="444222" cy="444220"/>
            </a:xfrm>
          </p:grpSpPr>
          <p:sp>
            <p:nvSpPr>
              <p:cNvPr id="27" name="ïŝḻîḑè">
                <a:extLst>
                  <a:ext uri="{FF2B5EF4-FFF2-40B4-BE49-F238E27FC236}">
                    <a16:creationId xmlns:a16="http://schemas.microsoft.com/office/drawing/2014/main" id="{37623243-A4DA-0244-A315-10CDFD4089D1}"/>
                  </a:ext>
                </a:extLst>
              </p:cNvPr>
              <p:cNvSpPr/>
              <p:nvPr/>
            </p:nvSpPr>
            <p:spPr bwMode="auto">
              <a:xfrm>
                <a:off x="1078603" y="4279768"/>
                <a:ext cx="187529" cy="205561"/>
              </a:xfrm>
              <a:custGeom>
                <a:avLst/>
                <a:gdLst>
                  <a:gd name="connsiteX0" fmla="*/ 248770 w 495300"/>
                  <a:gd name="connsiteY0" fmla="*/ 621 h 542925"/>
                  <a:gd name="connsiteX1" fmla="*/ 496420 w 495300"/>
                  <a:gd name="connsiteY1" fmla="*/ 248271 h 542925"/>
                  <a:gd name="connsiteX2" fmla="*/ 323827 w 495300"/>
                  <a:gd name="connsiteY2" fmla="*/ 484396 h 542925"/>
                  <a:gd name="connsiteX3" fmla="*/ 346973 w 495300"/>
                  <a:gd name="connsiteY3" fmla="*/ 524496 h 542925"/>
                  <a:gd name="connsiteX4" fmla="*/ 420220 w 495300"/>
                  <a:gd name="connsiteY4" fmla="*/ 524496 h 542925"/>
                  <a:gd name="connsiteX5" fmla="*/ 420220 w 495300"/>
                  <a:gd name="connsiteY5" fmla="*/ 543546 h 542925"/>
                  <a:gd name="connsiteX6" fmla="*/ 77320 w 495300"/>
                  <a:gd name="connsiteY6" fmla="*/ 543546 h 542925"/>
                  <a:gd name="connsiteX7" fmla="*/ 77320 w 495300"/>
                  <a:gd name="connsiteY7" fmla="*/ 524496 h 542925"/>
                  <a:gd name="connsiteX8" fmla="*/ 150567 w 495300"/>
                  <a:gd name="connsiteY8" fmla="*/ 524496 h 542925"/>
                  <a:gd name="connsiteX9" fmla="*/ 173713 w 495300"/>
                  <a:gd name="connsiteY9" fmla="*/ 484396 h 542925"/>
                  <a:gd name="connsiteX10" fmla="*/ 1120 w 495300"/>
                  <a:gd name="connsiteY10" fmla="*/ 248271 h 542925"/>
                  <a:gd name="connsiteX11" fmla="*/ 248770 w 495300"/>
                  <a:gd name="connsiteY11" fmla="*/ 621 h 542925"/>
                  <a:gd name="connsiteX12" fmla="*/ 192763 w 495300"/>
                  <a:gd name="connsiteY12" fmla="*/ 489539 h 542925"/>
                  <a:gd name="connsiteX13" fmla="*/ 172570 w 495300"/>
                  <a:gd name="connsiteY13" fmla="*/ 524496 h 542925"/>
                  <a:gd name="connsiteX14" fmla="*/ 324970 w 495300"/>
                  <a:gd name="connsiteY14" fmla="*/ 524496 h 542925"/>
                  <a:gd name="connsiteX15" fmla="*/ 304777 w 495300"/>
                  <a:gd name="connsiteY15" fmla="*/ 489539 h 542925"/>
                  <a:gd name="connsiteX16" fmla="*/ 248770 w 495300"/>
                  <a:gd name="connsiteY16" fmla="*/ 495921 h 542925"/>
                  <a:gd name="connsiteX17" fmla="*/ 192763 w 495300"/>
                  <a:gd name="connsiteY17" fmla="*/ 489539 h 542925"/>
                  <a:gd name="connsiteX18" fmla="*/ 248770 w 495300"/>
                  <a:gd name="connsiteY18" fmla="*/ 143496 h 542925"/>
                  <a:gd name="connsiteX19" fmla="*/ 143995 w 495300"/>
                  <a:gd name="connsiteY19" fmla="*/ 248271 h 542925"/>
                  <a:gd name="connsiteX20" fmla="*/ 248770 w 495300"/>
                  <a:gd name="connsiteY20" fmla="*/ 353046 h 542925"/>
                  <a:gd name="connsiteX21" fmla="*/ 353545 w 495300"/>
                  <a:gd name="connsiteY21" fmla="*/ 248271 h 542925"/>
                  <a:gd name="connsiteX22" fmla="*/ 248770 w 495300"/>
                  <a:gd name="connsiteY22" fmla="*/ 143496 h 542925"/>
                  <a:gd name="connsiteX23" fmla="*/ 367833 w 495300"/>
                  <a:gd name="connsiteY23" fmla="*/ 114921 h 542925"/>
                  <a:gd name="connsiteX24" fmla="*/ 353545 w 495300"/>
                  <a:gd name="connsiteY24" fmla="*/ 129209 h 542925"/>
                  <a:gd name="connsiteX25" fmla="*/ 367833 w 495300"/>
                  <a:gd name="connsiteY25" fmla="*/ 143496 h 542925"/>
                  <a:gd name="connsiteX26" fmla="*/ 382120 w 495300"/>
                  <a:gd name="connsiteY26" fmla="*/ 129209 h 542925"/>
                  <a:gd name="connsiteX27" fmla="*/ 367833 w 495300"/>
                  <a:gd name="connsiteY27" fmla="*/ 114921 h 542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495300" h="542925">
                    <a:moveTo>
                      <a:pt x="248770" y="621"/>
                    </a:moveTo>
                    <a:cubicBezTo>
                      <a:pt x="385549" y="621"/>
                      <a:pt x="496420" y="111492"/>
                      <a:pt x="496420" y="248271"/>
                    </a:cubicBezTo>
                    <a:cubicBezTo>
                      <a:pt x="496420" y="358856"/>
                      <a:pt x="423935" y="452582"/>
                      <a:pt x="323827" y="484396"/>
                    </a:cubicBezTo>
                    <a:lnTo>
                      <a:pt x="346973" y="524496"/>
                    </a:lnTo>
                    <a:lnTo>
                      <a:pt x="420220" y="524496"/>
                    </a:lnTo>
                    <a:lnTo>
                      <a:pt x="420220" y="543546"/>
                    </a:lnTo>
                    <a:lnTo>
                      <a:pt x="77320" y="543546"/>
                    </a:lnTo>
                    <a:lnTo>
                      <a:pt x="77320" y="524496"/>
                    </a:lnTo>
                    <a:lnTo>
                      <a:pt x="150567" y="524496"/>
                    </a:lnTo>
                    <a:lnTo>
                      <a:pt x="173713" y="484396"/>
                    </a:lnTo>
                    <a:cubicBezTo>
                      <a:pt x="73605" y="452582"/>
                      <a:pt x="1120" y="358856"/>
                      <a:pt x="1120" y="248271"/>
                    </a:cubicBezTo>
                    <a:cubicBezTo>
                      <a:pt x="1120" y="111492"/>
                      <a:pt x="111991" y="621"/>
                      <a:pt x="248770" y="621"/>
                    </a:cubicBezTo>
                    <a:close/>
                    <a:moveTo>
                      <a:pt x="192763" y="489539"/>
                    </a:moveTo>
                    <a:lnTo>
                      <a:pt x="172570" y="524496"/>
                    </a:lnTo>
                    <a:lnTo>
                      <a:pt x="324970" y="524496"/>
                    </a:lnTo>
                    <a:lnTo>
                      <a:pt x="304777" y="489539"/>
                    </a:lnTo>
                    <a:cubicBezTo>
                      <a:pt x="286775" y="493730"/>
                      <a:pt x="268010" y="495921"/>
                      <a:pt x="248770" y="495921"/>
                    </a:cubicBezTo>
                    <a:cubicBezTo>
                      <a:pt x="229530" y="495921"/>
                      <a:pt x="210765" y="493730"/>
                      <a:pt x="192763" y="489539"/>
                    </a:cubicBezTo>
                    <a:close/>
                    <a:moveTo>
                      <a:pt x="248770" y="143496"/>
                    </a:moveTo>
                    <a:cubicBezTo>
                      <a:pt x="190858" y="143496"/>
                      <a:pt x="143995" y="190359"/>
                      <a:pt x="143995" y="248271"/>
                    </a:cubicBezTo>
                    <a:cubicBezTo>
                      <a:pt x="143995" y="306183"/>
                      <a:pt x="190858" y="353046"/>
                      <a:pt x="248770" y="353046"/>
                    </a:cubicBezTo>
                    <a:cubicBezTo>
                      <a:pt x="306682" y="353046"/>
                      <a:pt x="353545" y="306183"/>
                      <a:pt x="353545" y="248271"/>
                    </a:cubicBezTo>
                    <a:cubicBezTo>
                      <a:pt x="353545" y="190359"/>
                      <a:pt x="306682" y="143496"/>
                      <a:pt x="248770" y="143496"/>
                    </a:cubicBezTo>
                    <a:close/>
                    <a:moveTo>
                      <a:pt x="367833" y="114921"/>
                    </a:moveTo>
                    <a:cubicBezTo>
                      <a:pt x="359927" y="114921"/>
                      <a:pt x="353545" y="121303"/>
                      <a:pt x="353545" y="129209"/>
                    </a:cubicBezTo>
                    <a:cubicBezTo>
                      <a:pt x="353545" y="137114"/>
                      <a:pt x="359927" y="143496"/>
                      <a:pt x="367833" y="143496"/>
                    </a:cubicBezTo>
                    <a:cubicBezTo>
                      <a:pt x="375738" y="143496"/>
                      <a:pt x="382120" y="137114"/>
                      <a:pt x="382120" y="129209"/>
                    </a:cubicBezTo>
                    <a:cubicBezTo>
                      <a:pt x="382120" y="121303"/>
                      <a:pt x="375738" y="114921"/>
                      <a:pt x="367833" y="114921"/>
                    </a:cubicBez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just">
                  <a:lnSpc>
                    <a:spcPct val="120000"/>
                  </a:lnSpc>
                </a:pPr>
                <a:endParaRPr lang="zh-CN" altLang="en-US"/>
              </a:p>
            </p:txBody>
          </p:sp>
          <p:sp>
            <p:nvSpPr>
              <p:cNvPr id="28" name="íŝḷíḋe">
                <a:extLst>
                  <a:ext uri="{FF2B5EF4-FFF2-40B4-BE49-F238E27FC236}">
                    <a16:creationId xmlns:a16="http://schemas.microsoft.com/office/drawing/2014/main" id="{E4D3335B-6B05-E942-92A5-B0E3F33D0E60}"/>
                  </a:ext>
                </a:extLst>
              </p:cNvPr>
              <p:cNvSpPr/>
              <p:nvPr/>
            </p:nvSpPr>
            <p:spPr>
              <a:xfrm>
                <a:off x="962220" y="4113667"/>
                <a:ext cx="444222" cy="444220"/>
              </a:xfrm>
              <a:prstGeom prst="ellipse">
                <a:avLst/>
              </a:prstGeom>
              <a:solidFill>
                <a:schemeClr val="accent1"/>
              </a:solidFill>
              <a:ln w="12700" cap="rnd">
                <a:noFill/>
                <a:prstDash val="solid"/>
                <a:round/>
                <a:headEnd/>
                <a:tailEnd/>
              </a:ln>
              <a:effectLst>
                <a:outerShdw blurRad="254000" dist="127000" algn="ctr" rotWithShape="0">
                  <a:schemeClr val="accent1">
                    <a:alpha val="3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just" defTabSz="914354">
                  <a:lnSpc>
                    <a:spcPct val="120000"/>
                  </a:lnSpc>
                </a:pPr>
                <a:endParaRPr lang="zh-CN" altLang="en-US">
                  <a:solidFill>
                    <a:schemeClr val="bg1"/>
                  </a:solidFill>
                </a:endParaRPr>
              </a:p>
            </p:txBody>
          </p:sp>
        </p:grpSp>
      </p:grpSp>
      <p:grpSp>
        <p:nvGrpSpPr>
          <p:cNvPr id="2" name="Group 1">
            <a:extLst>
              <a:ext uri="{FF2B5EF4-FFF2-40B4-BE49-F238E27FC236}">
                <a16:creationId xmlns:a16="http://schemas.microsoft.com/office/drawing/2014/main" id="{407A4DA7-AE89-3543-8603-BA35B9061A2C}"/>
              </a:ext>
            </a:extLst>
          </p:cNvPr>
          <p:cNvGrpSpPr/>
          <p:nvPr/>
        </p:nvGrpSpPr>
        <p:grpSpPr>
          <a:xfrm>
            <a:off x="7368713" y="4792267"/>
            <a:ext cx="4467686" cy="1732141"/>
            <a:chOff x="7368713" y="5033567"/>
            <a:chExt cx="4467686" cy="1732141"/>
          </a:xfrm>
        </p:grpSpPr>
        <p:sp>
          <p:nvSpPr>
            <p:cNvPr id="29" name="ïṥľïḋé">
              <a:extLst>
                <a:ext uri="{FF2B5EF4-FFF2-40B4-BE49-F238E27FC236}">
                  <a16:creationId xmlns:a16="http://schemas.microsoft.com/office/drawing/2014/main" id="{53DBC6C2-02FA-5F46-88AD-7980089675F6}"/>
                </a:ext>
              </a:extLst>
            </p:cNvPr>
            <p:cNvSpPr txBox="1"/>
            <p:nvPr/>
          </p:nvSpPr>
          <p:spPr>
            <a:xfrm>
              <a:off x="7751292" y="5033567"/>
              <a:ext cx="4085107" cy="1732141"/>
            </a:xfrm>
            <a:prstGeom prst="rect">
              <a:avLst/>
            </a:prstGeom>
            <a:noFill/>
          </p:spPr>
          <p:txBody>
            <a:bodyPr wrap="square" lIns="91440" tIns="45720" rIns="91440" bIns="45720" rtlCol="0" anchor="t">
              <a:spAutoFit/>
            </a:bodyPr>
            <a:lstStyle/>
            <a:p>
              <a:pPr>
                <a:lnSpc>
                  <a:spcPct val="120000"/>
                </a:lnSpc>
              </a:pPr>
              <a:r>
                <a:rPr lang="en-US" altLang="zh-CN">
                  <a:solidFill>
                    <a:schemeClr val="tx1">
                      <a:lumMod val="85000"/>
                      <a:lumOff val="15000"/>
                    </a:schemeClr>
                  </a:solidFill>
                  <a:ea typeface="宋体"/>
                </a:rPr>
                <a:t>Although</a:t>
              </a:r>
              <a:r>
                <a:rPr lang="zh-CN" altLang="en-US">
                  <a:solidFill>
                    <a:schemeClr val="tx1">
                      <a:lumMod val="85000"/>
                      <a:lumOff val="15000"/>
                    </a:schemeClr>
                  </a:solidFill>
                  <a:ea typeface="宋体"/>
                </a:rPr>
                <a:t> </a:t>
              </a:r>
              <a:r>
                <a:rPr lang="en-US" altLang="zh-CN" err="1">
                  <a:solidFill>
                    <a:schemeClr val="tx1">
                      <a:lumMod val="85000"/>
                      <a:lumOff val="15000"/>
                    </a:schemeClr>
                  </a:solidFill>
                  <a:ea typeface="宋体"/>
                </a:rPr>
                <a:t>AICc</a:t>
              </a:r>
              <a:r>
                <a:rPr lang="en-US" altLang="zh-CN">
                  <a:solidFill>
                    <a:schemeClr val="tx1">
                      <a:lumMod val="85000"/>
                      <a:lumOff val="15000"/>
                    </a:schemeClr>
                  </a:solidFill>
                  <a:ea typeface="宋体"/>
                </a:rPr>
                <a:t> is slighter lower for ARIMA(2,1,3)(0,1,2)[12</a:t>
              </a:r>
              <a:r>
                <a:rPr lang="en-US" altLang="zh-CN" b="1">
                  <a:solidFill>
                    <a:schemeClr val="tx1">
                      <a:lumMod val="85000"/>
                      <a:lumOff val="15000"/>
                    </a:schemeClr>
                  </a:solidFill>
                  <a:ea typeface="宋体"/>
                </a:rPr>
                <a:t>],</a:t>
              </a:r>
              <a:r>
                <a:rPr lang="zh-CN" altLang="en-US" b="1">
                  <a:solidFill>
                    <a:schemeClr val="tx1">
                      <a:lumMod val="85000"/>
                      <a:lumOff val="15000"/>
                    </a:schemeClr>
                  </a:solidFill>
                  <a:ea typeface="宋体"/>
                </a:rPr>
                <a:t> </a:t>
              </a:r>
              <a:r>
                <a:rPr lang="en-US" altLang="zh-CN" b="1">
                  <a:solidFill>
                    <a:schemeClr val="tx1">
                      <a:lumMod val="85000"/>
                      <a:lumOff val="15000"/>
                    </a:schemeClr>
                  </a:solidFill>
                  <a:ea typeface="宋体"/>
                </a:rPr>
                <a:t>coefficients for MA1 are not significant from zero</a:t>
              </a:r>
              <a:r>
                <a:rPr lang="en-US" altLang="zh-CN">
                  <a:solidFill>
                    <a:schemeClr val="tx1">
                      <a:lumMod val="85000"/>
                      <a:lumOff val="15000"/>
                    </a:schemeClr>
                  </a:solidFill>
                  <a:ea typeface="宋体"/>
                </a:rPr>
                <a:t>, while all coefficients for ARIMA(2,1,2)(0,1,2)[12] are significant from zero</a:t>
              </a:r>
            </a:p>
          </p:txBody>
        </p:sp>
        <p:grpSp>
          <p:nvGrpSpPr>
            <p:cNvPr id="30" name="iṣḷîḋé">
              <a:extLst>
                <a:ext uri="{FF2B5EF4-FFF2-40B4-BE49-F238E27FC236}">
                  <a16:creationId xmlns:a16="http://schemas.microsoft.com/office/drawing/2014/main" id="{99E29439-4327-A044-8998-36A5EB2C634C}"/>
                </a:ext>
              </a:extLst>
            </p:cNvPr>
            <p:cNvGrpSpPr>
              <a:grpSpLocks noChangeAspect="1"/>
            </p:cNvGrpSpPr>
            <p:nvPr/>
          </p:nvGrpSpPr>
          <p:grpSpPr>
            <a:xfrm>
              <a:off x="7368713" y="5284733"/>
              <a:ext cx="137837" cy="143999"/>
              <a:chOff x="939918" y="4113667"/>
              <a:chExt cx="355013" cy="444220"/>
            </a:xfrm>
          </p:grpSpPr>
          <p:sp>
            <p:nvSpPr>
              <p:cNvPr id="31" name="ïŝḻîḑè">
                <a:extLst>
                  <a:ext uri="{FF2B5EF4-FFF2-40B4-BE49-F238E27FC236}">
                    <a16:creationId xmlns:a16="http://schemas.microsoft.com/office/drawing/2014/main" id="{2C59A1CF-4076-3447-AEA5-17AA1CD05A3F}"/>
                  </a:ext>
                </a:extLst>
              </p:cNvPr>
              <p:cNvSpPr/>
              <p:nvPr/>
            </p:nvSpPr>
            <p:spPr bwMode="auto">
              <a:xfrm>
                <a:off x="1078603" y="4279768"/>
                <a:ext cx="187529" cy="205561"/>
              </a:xfrm>
              <a:custGeom>
                <a:avLst/>
                <a:gdLst>
                  <a:gd name="connsiteX0" fmla="*/ 248770 w 495300"/>
                  <a:gd name="connsiteY0" fmla="*/ 621 h 542925"/>
                  <a:gd name="connsiteX1" fmla="*/ 496420 w 495300"/>
                  <a:gd name="connsiteY1" fmla="*/ 248271 h 542925"/>
                  <a:gd name="connsiteX2" fmla="*/ 323827 w 495300"/>
                  <a:gd name="connsiteY2" fmla="*/ 484396 h 542925"/>
                  <a:gd name="connsiteX3" fmla="*/ 346973 w 495300"/>
                  <a:gd name="connsiteY3" fmla="*/ 524496 h 542925"/>
                  <a:gd name="connsiteX4" fmla="*/ 420220 w 495300"/>
                  <a:gd name="connsiteY4" fmla="*/ 524496 h 542925"/>
                  <a:gd name="connsiteX5" fmla="*/ 420220 w 495300"/>
                  <a:gd name="connsiteY5" fmla="*/ 543546 h 542925"/>
                  <a:gd name="connsiteX6" fmla="*/ 77320 w 495300"/>
                  <a:gd name="connsiteY6" fmla="*/ 543546 h 542925"/>
                  <a:gd name="connsiteX7" fmla="*/ 77320 w 495300"/>
                  <a:gd name="connsiteY7" fmla="*/ 524496 h 542925"/>
                  <a:gd name="connsiteX8" fmla="*/ 150567 w 495300"/>
                  <a:gd name="connsiteY8" fmla="*/ 524496 h 542925"/>
                  <a:gd name="connsiteX9" fmla="*/ 173713 w 495300"/>
                  <a:gd name="connsiteY9" fmla="*/ 484396 h 542925"/>
                  <a:gd name="connsiteX10" fmla="*/ 1120 w 495300"/>
                  <a:gd name="connsiteY10" fmla="*/ 248271 h 542925"/>
                  <a:gd name="connsiteX11" fmla="*/ 248770 w 495300"/>
                  <a:gd name="connsiteY11" fmla="*/ 621 h 542925"/>
                  <a:gd name="connsiteX12" fmla="*/ 192763 w 495300"/>
                  <a:gd name="connsiteY12" fmla="*/ 489539 h 542925"/>
                  <a:gd name="connsiteX13" fmla="*/ 172570 w 495300"/>
                  <a:gd name="connsiteY13" fmla="*/ 524496 h 542925"/>
                  <a:gd name="connsiteX14" fmla="*/ 324970 w 495300"/>
                  <a:gd name="connsiteY14" fmla="*/ 524496 h 542925"/>
                  <a:gd name="connsiteX15" fmla="*/ 304777 w 495300"/>
                  <a:gd name="connsiteY15" fmla="*/ 489539 h 542925"/>
                  <a:gd name="connsiteX16" fmla="*/ 248770 w 495300"/>
                  <a:gd name="connsiteY16" fmla="*/ 495921 h 542925"/>
                  <a:gd name="connsiteX17" fmla="*/ 192763 w 495300"/>
                  <a:gd name="connsiteY17" fmla="*/ 489539 h 542925"/>
                  <a:gd name="connsiteX18" fmla="*/ 248770 w 495300"/>
                  <a:gd name="connsiteY18" fmla="*/ 143496 h 542925"/>
                  <a:gd name="connsiteX19" fmla="*/ 143995 w 495300"/>
                  <a:gd name="connsiteY19" fmla="*/ 248271 h 542925"/>
                  <a:gd name="connsiteX20" fmla="*/ 248770 w 495300"/>
                  <a:gd name="connsiteY20" fmla="*/ 353046 h 542925"/>
                  <a:gd name="connsiteX21" fmla="*/ 353545 w 495300"/>
                  <a:gd name="connsiteY21" fmla="*/ 248271 h 542925"/>
                  <a:gd name="connsiteX22" fmla="*/ 248770 w 495300"/>
                  <a:gd name="connsiteY22" fmla="*/ 143496 h 542925"/>
                  <a:gd name="connsiteX23" fmla="*/ 367833 w 495300"/>
                  <a:gd name="connsiteY23" fmla="*/ 114921 h 542925"/>
                  <a:gd name="connsiteX24" fmla="*/ 353545 w 495300"/>
                  <a:gd name="connsiteY24" fmla="*/ 129209 h 542925"/>
                  <a:gd name="connsiteX25" fmla="*/ 367833 w 495300"/>
                  <a:gd name="connsiteY25" fmla="*/ 143496 h 542925"/>
                  <a:gd name="connsiteX26" fmla="*/ 382120 w 495300"/>
                  <a:gd name="connsiteY26" fmla="*/ 129209 h 542925"/>
                  <a:gd name="connsiteX27" fmla="*/ 367833 w 495300"/>
                  <a:gd name="connsiteY27" fmla="*/ 114921 h 542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495300" h="542925">
                    <a:moveTo>
                      <a:pt x="248770" y="621"/>
                    </a:moveTo>
                    <a:cubicBezTo>
                      <a:pt x="385549" y="621"/>
                      <a:pt x="496420" y="111492"/>
                      <a:pt x="496420" y="248271"/>
                    </a:cubicBezTo>
                    <a:cubicBezTo>
                      <a:pt x="496420" y="358856"/>
                      <a:pt x="423935" y="452582"/>
                      <a:pt x="323827" y="484396"/>
                    </a:cubicBezTo>
                    <a:lnTo>
                      <a:pt x="346973" y="524496"/>
                    </a:lnTo>
                    <a:lnTo>
                      <a:pt x="420220" y="524496"/>
                    </a:lnTo>
                    <a:lnTo>
                      <a:pt x="420220" y="543546"/>
                    </a:lnTo>
                    <a:lnTo>
                      <a:pt x="77320" y="543546"/>
                    </a:lnTo>
                    <a:lnTo>
                      <a:pt x="77320" y="524496"/>
                    </a:lnTo>
                    <a:lnTo>
                      <a:pt x="150567" y="524496"/>
                    </a:lnTo>
                    <a:lnTo>
                      <a:pt x="173713" y="484396"/>
                    </a:lnTo>
                    <a:cubicBezTo>
                      <a:pt x="73605" y="452582"/>
                      <a:pt x="1120" y="358856"/>
                      <a:pt x="1120" y="248271"/>
                    </a:cubicBezTo>
                    <a:cubicBezTo>
                      <a:pt x="1120" y="111492"/>
                      <a:pt x="111991" y="621"/>
                      <a:pt x="248770" y="621"/>
                    </a:cubicBezTo>
                    <a:close/>
                    <a:moveTo>
                      <a:pt x="192763" y="489539"/>
                    </a:moveTo>
                    <a:lnTo>
                      <a:pt x="172570" y="524496"/>
                    </a:lnTo>
                    <a:lnTo>
                      <a:pt x="324970" y="524496"/>
                    </a:lnTo>
                    <a:lnTo>
                      <a:pt x="304777" y="489539"/>
                    </a:lnTo>
                    <a:cubicBezTo>
                      <a:pt x="286775" y="493730"/>
                      <a:pt x="268010" y="495921"/>
                      <a:pt x="248770" y="495921"/>
                    </a:cubicBezTo>
                    <a:cubicBezTo>
                      <a:pt x="229530" y="495921"/>
                      <a:pt x="210765" y="493730"/>
                      <a:pt x="192763" y="489539"/>
                    </a:cubicBezTo>
                    <a:close/>
                    <a:moveTo>
                      <a:pt x="248770" y="143496"/>
                    </a:moveTo>
                    <a:cubicBezTo>
                      <a:pt x="190858" y="143496"/>
                      <a:pt x="143995" y="190359"/>
                      <a:pt x="143995" y="248271"/>
                    </a:cubicBezTo>
                    <a:cubicBezTo>
                      <a:pt x="143995" y="306183"/>
                      <a:pt x="190858" y="353046"/>
                      <a:pt x="248770" y="353046"/>
                    </a:cubicBezTo>
                    <a:cubicBezTo>
                      <a:pt x="306682" y="353046"/>
                      <a:pt x="353545" y="306183"/>
                      <a:pt x="353545" y="248271"/>
                    </a:cubicBezTo>
                    <a:cubicBezTo>
                      <a:pt x="353545" y="190359"/>
                      <a:pt x="306682" y="143496"/>
                      <a:pt x="248770" y="143496"/>
                    </a:cubicBezTo>
                    <a:close/>
                    <a:moveTo>
                      <a:pt x="367833" y="114921"/>
                    </a:moveTo>
                    <a:cubicBezTo>
                      <a:pt x="359927" y="114921"/>
                      <a:pt x="353545" y="121303"/>
                      <a:pt x="353545" y="129209"/>
                    </a:cubicBezTo>
                    <a:cubicBezTo>
                      <a:pt x="353545" y="137114"/>
                      <a:pt x="359927" y="143496"/>
                      <a:pt x="367833" y="143496"/>
                    </a:cubicBezTo>
                    <a:cubicBezTo>
                      <a:pt x="375738" y="143496"/>
                      <a:pt x="382120" y="137114"/>
                      <a:pt x="382120" y="129209"/>
                    </a:cubicBezTo>
                    <a:cubicBezTo>
                      <a:pt x="382120" y="121303"/>
                      <a:pt x="375738" y="114921"/>
                      <a:pt x="367833" y="114921"/>
                    </a:cubicBez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just">
                  <a:lnSpc>
                    <a:spcPct val="120000"/>
                  </a:lnSpc>
                </a:pPr>
                <a:endParaRPr lang="zh-CN" altLang="en-US"/>
              </a:p>
            </p:txBody>
          </p:sp>
          <p:sp>
            <p:nvSpPr>
              <p:cNvPr id="32" name="íŝḷíḋe">
                <a:extLst>
                  <a:ext uri="{FF2B5EF4-FFF2-40B4-BE49-F238E27FC236}">
                    <a16:creationId xmlns:a16="http://schemas.microsoft.com/office/drawing/2014/main" id="{B5F2ED7D-DBD7-994C-ACFE-D949180A8AAA}"/>
                  </a:ext>
                </a:extLst>
              </p:cNvPr>
              <p:cNvSpPr/>
              <p:nvPr/>
            </p:nvSpPr>
            <p:spPr>
              <a:xfrm>
                <a:off x="939918" y="4113667"/>
                <a:ext cx="355013" cy="444220"/>
              </a:xfrm>
              <a:prstGeom prst="ellipse">
                <a:avLst/>
              </a:prstGeom>
              <a:solidFill>
                <a:schemeClr val="accent1"/>
              </a:solidFill>
              <a:ln w="12700" cap="rnd">
                <a:noFill/>
                <a:prstDash val="solid"/>
                <a:round/>
                <a:headEnd/>
                <a:tailEnd/>
              </a:ln>
              <a:effectLst>
                <a:outerShdw blurRad="254000" dist="127000" algn="ctr" rotWithShape="0">
                  <a:schemeClr val="accent1">
                    <a:alpha val="3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25000" lnSpcReduction="20000"/>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just" defTabSz="914354">
                  <a:lnSpc>
                    <a:spcPct val="140000"/>
                  </a:lnSpc>
                </a:pPr>
                <a:endParaRPr lang="zh-CN" altLang="en-US" sz="2000">
                  <a:solidFill>
                    <a:schemeClr val="bg1"/>
                  </a:solidFill>
                </a:endParaRPr>
              </a:p>
            </p:txBody>
          </p:sp>
        </p:grpSp>
      </p:grpSp>
      <p:grpSp>
        <p:nvGrpSpPr>
          <p:cNvPr id="42" name="Group 41">
            <a:extLst>
              <a:ext uri="{FF2B5EF4-FFF2-40B4-BE49-F238E27FC236}">
                <a16:creationId xmlns:a16="http://schemas.microsoft.com/office/drawing/2014/main" id="{2B14CA04-4C49-4F87-8D73-8277EF92CB6F}"/>
              </a:ext>
            </a:extLst>
          </p:cNvPr>
          <p:cNvGrpSpPr/>
          <p:nvPr/>
        </p:nvGrpSpPr>
        <p:grpSpPr>
          <a:xfrm>
            <a:off x="7370116" y="2620452"/>
            <a:ext cx="3762529" cy="734945"/>
            <a:chOff x="7371329" y="2225560"/>
            <a:chExt cx="3762529" cy="734945"/>
          </a:xfrm>
        </p:grpSpPr>
        <p:grpSp>
          <p:nvGrpSpPr>
            <p:cNvPr id="43" name="iṣḷîḋé">
              <a:extLst>
                <a:ext uri="{FF2B5EF4-FFF2-40B4-BE49-F238E27FC236}">
                  <a16:creationId xmlns:a16="http://schemas.microsoft.com/office/drawing/2014/main" id="{9140A399-05DC-4884-B994-3FE0F5E885F2}"/>
                </a:ext>
              </a:extLst>
            </p:cNvPr>
            <p:cNvGrpSpPr>
              <a:grpSpLocks noChangeAspect="1"/>
            </p:cNvGrpSpPr>
            <p:nvPr/>
          </p:nvGrpSpPr>
          <p:grpSpPr>
            <a:xfrm>
              <a:off x="7371329" y="2393993"/>
              <a:ext cx="144000" cy="143999"/>
              <a:chOff x="962220" y="4113667"/>
              <a:chExt cx="444222" cy="444220"/>
            </a:xfrm>
          </p:grpSpPr>
          <p:sp>
            <p:nvSpPr>
              <p:cNvPr id="45" name="ïŝḻîḑè">
                <a:extLst>
                  <a:ext uri="{FF2B5EF4-FFF2-40B4-BE49-F238E27FC236}">
                    <a16:creationId xmlns:a16="http://schemas.microsoft.com/office/drawing/2014/main" id="{B3551E6D-C098-44FD-8BBF-496476378B23}"/>
                  </a:ext>
                </a:extLst>
              </p:cNvPr>
              <p:cNvSpPr/>
              <p:nvPr/>
            </p:nvSpPr>
            <p:spPr bwMode="auto">
              <a:xfrm>
                <a:off x="1078603" y="4279768"/>
                <a:ext cx="187529" cy="205561"/>
              </a:xfrm>
              <a:custGeom>
                <a:avLst/>
                <a:gdLst>
                  <a:gd name="connsiteX0" fmla="*/ 248770 w 495300"/>
                  <a:gd name="connsiteY0" fmla="*/ 621 h 542925"/>
                  <a:gd name="connsiteX1" fmla="*/ 496420 w 495300"/>
                  <a:gd name="connsiteY1" fmla="*/ 248271 h 542925"/>
                  <a:gd name="connsiteX2" fmla="*/ 323827 w 495300"/>
                  <a:gd name="connsiteY2" fmla="*/ 484396 h 542925"/>
                  <a:gd name="connsiteX3" fmla="*/ 346973 w 495300"/>
                  <a:gd name="connsiteY3" fmla="*/ 524496 h 542925"/>
                  <a:gd name="connsiteX4" fmla="*/ 420220 w 495300"/>
                  <a:gd name="connsiteY4" fmla="*/ 524496 h 542925"/>
                  <a:gd name="connsiteX5" fmla="*/ 420220 w 495300"/>
                  <a:gd name="connsiteY5" fmla="*/ 543546 h 542925"/>
                  <a:gd name="connsiteX6" fmla="*/ 77320 w 495300"/>
                  <a:gd name="connsiteY6" fmla="*/ 543546 h 542925"/>
                  <a:gd name="connsiteX7" fmla="*/ 77320 w 495300"/>
                  <a:gd name="connsiteY7" fmla="*/ 524496 h 542925"/>
                  <a:gd name="connsiteX8" fmla="*/ 150567 w 495300"/>
                  <a:gd name="connsiteY8" fmla="*/ 524496 h 542925"/>
                  <a:gd name="connsiteX9" fmla="*/ 173713 w 495300"/>
                  <a:gd name="connsiteY9" fmla="*/ 484396 h 542925"/>
                  <a:gd name="connsiteX10" fmla="*/ 1120 w 495300"/>
                  <a:gd name="connsiteY10" fmla="*/ 248271 h 542925"/>
                  <a:gd name="connsiteX11" fmla="*/ 248770 w 495300"/>
                  <a:gd name="connsiteY11" fmla="*/ 621 h 542925"/>
                  <a:gd name="connsiteX12" fmla="*/ 192763 w 495300"/>
                  <a:gd name="connsiteY12" fmla="*/ 489539 h 542925"/>
                  <a:gd name="connsiteX13" fmla="*/ 172570 w 495300"/>
                  <a:gd name="connsiteY13" fmla="*/ 524496 h 542925"/>
                  <a:gd name="connsiteX14" fmla="*/ 324970 w 495300"/>
                  <a:gd name="connsiteY14" fmla="*/ 524496 h 542925"/>
                  <a:gd name="connsiteX15" fmla="*/ 304777 w 495300"/>
                  <a:gd name="connsiteY15" fmla="*/ 489539 h 542925"/>
                  <a:gd name="connsiteX16" fmla="*/ 248770 w 495300"/>
                  <a:gd name="connsiteY16" fmla="*/ 495921 h 542925"/>
                  <a:gd name="connsiteX17" fmla="*/ 192763 w 495300"/>
                  <a:gd name="connsiteY17" fmla="*/ 489539 h 542925"/>
                  <a:gd name="connsiteX18" fmla="*/ 248770 w 495300"/>
                  <a:gd name="connsiteY18" fmla="*/ 143496 h 542925"/>
                  <a:gd name="connsiteX19" fmla="*/ 143995 w 495300"/>
                  <a:gd name="connsiteY19" fmla="*/ 248271 h 542925"/>
                  <a:gd name="connsiteX20" fmla="*/ 248770 w 495300"/>
                  <a:gd name="connsiteY20" fmla="*/ 353046 h 542925"/>
                  <a:gd name="connsiteX21" fmla="*/ 353545 w 495300"/>
                  <a:gd name="connsiteY21" fmla="*/ 248271 h 542925"/>
                  <a:gd name="connsiteX22" fmla="*/ 248770 w 495300"/>
                  <a:gd name="connsiteY22" fmla="*/ 143496 h 542925"/>
                  <a:gd name="connsiteX23" fmla="*/ 367833 w 495300"/>
                  <a:gd name="connsiteY23" fmla="*/ 114921 h 542925"/>
                  <a:gd name="connsiteX24" fmla="*/ 353545 w 495300"/>
                  <a:gd name="connsiteY24" fmla="*/ 129209 h 542925"/>
                  <a:gd name="connsiteX25" fmla="*/ 367833 w 495300"/>
                  <a:gd name="connsiteY25" fmla="*/ 143496 h 542925"/>
                  <a:gd name="connsiteX26" fmla="*/ 382120 w 495300"/>
                  <a:gd name="connsiteY26" fmla="*/ 129209 h 542925"/>
                  <a:gd name="connsiteX27" fmla="*/ 367833 w 495300"/>
                  <a:gd name="connsiteY27" fmla="*/ 114921 h 542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495300" h="542925">
                    <a:moveTo>
                      <a:pt x="248770" y="621"/>
                    </a:moveTo>
                    <a:cubicBezTo>
                      <a:pt x="385549" y="621"/>
                      <a:pt x="496420" y="111492"/>
                      <a:pt x="496420" y="248271"/>
                    </a:cubicBezTo>
                    <a:cubicBezTo>
                      <a:pt x="496420" y="358856"/>
                      <a:pt x="423935" y="452582"/>
                      <a:pt x="323827" y="484396"/>
                    </a:cubicBezTo>
                    <a:lnTo>
                      <a:pt x="346973" y="524496"/>
                    </a:lnTo>
                    <a:lnTo>
                      <a:pt x="420220" y="524496"/>
                    </a:lnTo>
                    <a:lnTo>
                      <a:pt x="420220" y="543546"/>
                    </a:lnTo>
                    <a:lnTo>
                      <a:pt x="77320" y="543546"/>
                    </a:lnTo>
                    <a:lnTo>
                      <a:pt x="77320" y="524496"/>
                    </a:lnTo>
                    <a:lnTo>
                      <a:pt x="150567" y="524496"/>
                    </a:lnTo>
                    <a:lnTo>
                      <a:pt x="173713" y="484396"/>
                    </a:lnTo>
                    <a:cubicBezTo>
                      <a:pt x="73605" y="452582"/>
                      <a:pt x="1120" y="358856"/>
                      <a:pt x="1120" y="248271"/>
                    </a:cubicBezTo>
                    <a:cubicBezTo>
                      <a:pt x="1120" y="111492"/>
                      <a:pt x="111991" y="621"/>
                      <a:pt x="248770" y="621"/>
                    </a:cubicBezTo>
                    <a:close/>
                    <a:moveTo>
                      <a:pt x="192763" y="489539"/>
                    </a:moveTo>
                    <a:lnTo>
                      <a:pt x="172570" y="524496"/>
                    </a:lnTo>
                    <a:lnTo>
                      <a:pt x="324970" y="524496"/>
                    </a:lnTo>
                    <a:lnTo>
                      <a:pt x="304777" y="489539"/>
                    </a:lnTo>
                    <a:cubicBezTo>
                      <a:pt x="286775" y="493730"/>
                      <a:pt x="268010" y="495921"/>
                      <a:pt x="248770" y="495921"/>
                    </a:cubicBezTo>
                    <a:cubicBezTo>
                      <a:pt x="229530" y="495921"/>
                      <a:pt x="210765" y="493730"/>
                      <a:pt x="192763" y="489539"/>
                    </a:cubicBezTo>
                    <a:close/>
                    <a:moveTo>
                      <a:pt x="248770" y="143496"/>
                    </a:moveTo>
                    <a:cubicBezTo>
                      <a:pt x="190858" y="143496"/>
                      <a:pt x="143995" y="190359"/>
                      <a:pt x="143995" y="248271"/>
                    </a:cubicBezTo>
                    <a:cubicBezTo>
                      <a:pt x="143995" y="306183"/>
                      <a:pt x="190858" y="353046"/>
                      <a:pt x="248770" y="353046"/>
                    </a:cubicBezTo>
                    <a:cubicBezTo>
                      <a:pt x="306682" y="353046"/>
                      <a:pt x="353545" y="306183"/>
                      <a:pt x="353545" y="248271"/>
                    </a:cubicBezTo>
                    <a:cubicBezTo>
                      <a:pt x="353545" y="190359"/>
                      <a:pt x="306682" y="143496"/>
                      <a:pt x="248770" y="143496"/>
                    </a:cubicBezTo>
                    <a:close/>
                    <a:moveTo>
                      <a:pt x="367833" y="114921"/>
                    </a:moveTo>
                    <a:cubicBezTo>
                      <a:pt x="359927" y="114921"/>
                      <a:pt x="353545" y="121303"/>
                      <a:pt x="353545" y="129209"/>
                    </a:cubicBezTo>
                    <a:cubicBezTo>
                      <a:pt x="353545" y="137114"/>
                      <a:pt x="359927" y="143496"/>
                      <a:pt x="367833" y="143496"/>
                    </a:cubicBezTo>
                    <a:cubicBezTo>
                      <a:pt x="375738" y="143496"/>
                      <a:pt x="382120" y="137114"/>
                      <a:pt x="382120" y="129209"/>
                    </a:cubicBezTo>
                    <a:cubicBezTo>
                      <a:pt x="382120" y="121303"/>
                      <a:pt x="375738" y="114921"/>
                      <a:pt x="367833" y="114921"/>
                    </a:cubicBez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just">
                  <a:lnSpc>
                    <a:spcPct val="120000"/>
                  </a:lnSpc>
                </a:pPr>
                <a:endParaRPr lang="zh-CN" altLang="en-US"/>
              </a:p>
            </p:txBody>
          </p:sp>
          <p:sp>
            <p:nvSpPr>
              <p:cNvPr id="46" name="íŝḷíḋe">
                <a:extLst>
                  <a:ext uri="{FF2B5EF4-FFF2-40B4-BE49-F238E27FC236}">
                    <a16:creationId xmlns:a16="http://schemas.microsoft.com/office/drawing/2014/main" id="{DF5B5C26-2FDB-4916-9AA8-2C82BFCA92CF}"/>
                  </a:ext>
                </a:extLst>
              </p:cNvPr>
              <p:cNvSpPr/>
              <p:nvPr/>
            </p:nvSpPr>
            <p:spPr>
              <a:xfrm>
                <a:off x="962220" y="4113667"/>
                <a:ext cx="444222" cy="444220"/>
              </a:xfrm>
              <a:prstGeom prst="ellipse">
                <a:avLst/>
              </a:prstGeom>
              <a:solidFill>
                <a:schemeClr val="accent1"/>
              </a:solidFill>
              <a:ln w="12700" cap="rnd">
                <a:noFill/>
                <a:prstDash val="solid"/>
                <a:round/>
                <a:headEnd/>
                <a:tailEnd/>
              </a:ln>
              <a:effectLst>
                <a:outerShdw blurRad="254000" dist="127000" algn="ctr" rotWithShape="0">
                  <a:schemeClr val="accent1">
                    <a:alpha val="3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just" defTabSz="914354">
                  <a:lnSpc>
                    <a:spcPct val="120000"/>
                  </a:lnSpc>
                </a:pPr>
                <a:endParaRPr lang="zh-CN" altLang="en-US" b="1">
                  <a:solidFill>
                    <a:schemeClr val="bg1"/>
                  </a:solidFill>
                </a:endParaRPr>
              </a:p>
            </p:txBody>
          </p:sp>
        </p:grpSp>
        <p:sp>
          <p:nvSpPr>
            <p:cNvPr id="44" name="ï$ļîďè">
              <a:extLst>
                <a:ext uri="{FF2B5EF4-FFF2-40B4-BE49-F238E27FC236}">
                  <a16:creationId xmlns:a16="http://schemas.microsoft.com/office/drawing/2014/main" id="{41451898-FFEC-4C55-860E-CFF3C95E89C7}"/>
                </a:ext>
              </a:extLst>
            </p:cNvPr>
            <p:cNvSpPr txBox="1"/>
            <p:nvPr/>
          </p:nvSpPr>
          <p:spPr>
            <a:xfrm>
              <a:off x="7777005" y="2225560"/>
              <a:ext cx="3356853" cy="734945"/>
            </a:xfrm>
            <a:prstGeom prst="rect">
              <a:avLst/>
            </a:prstGeom>
            <a:noFill/>
          </p:spPr>
          <p:txBody>
            <a:bodyPr wrap="square" lIns="91440" tIns="45720" rIns="91440" bIns="45720" rtlCol="0" anchor="t">
              <a:spAutoFit/>
            </a:bodyPr>
            <a:lstStyle/>
            <a:p>
              <a:pPr algn="just">
                <a:lnSpc>
                  <a:spcPct val="120000"/>
                </a:lnSpc>
              </a:pPr>
              <a:r>
                <a:rPr lang="en-US" altLang="zh-CN">
                  <a:solidFill>
                    <a:schemeClr val="tx1">
                      <a:lumMod val="85000"/>
                      <a:lumOff val="15000"/>
                    </a:schemeClr>
                  </a:solidFill>
                  <a:ea typeface="宋体"/>
                  <a:cs typeface="Calibri"/>
                </a:rPr>
                <a:t>d is set to 1 to ensure non-seasonal differencing applied</a:t>
              </a:r>
            </a:p>
          </p:txBody>
        </p:sp>
      </p:grpSp>
      <p:pic>
        <p:nvPicPr>
          <p:cNvPr id="4" name="Picture 3">
            <a:extLst>
              <a:ext uri="{FF2B5EF4-FFF2-40B4-BE49-F238E27FC236}">
                <a16:creationId xmlns:a16="http://schemas.microsoft.com/office/drawing/2014/main" id="{C773CD14-9AC0-5345-8B01-A2DCF6E9FF7C}"/>
              </a:ext>
            </a:extLst>
          </p:cNvPr>
          <p:cNvPicPr>
            <a:picLocks noChangeAspect="1"/>
          </p:cNvPicPr>
          <p:nvPr/>
        </p:nvPicPr>
        <p:blipFill>
          <a:blip r:embed="rId4"/>
          <a:stretch>
            <a:fillRect/>
          </a:stretch>
        </p:blipFill>
        <p:spPr>
          <a:xfrm>
            <a:off x="736592" y="1175802"/>
            <a:ext cx="5576440" cy="2057572"/>
          </a:xfrm>
          <a:prstGeom prst="rect">
            <a:avLst/>
          </a:prstGeom>
        </p:spPr>
      </p:pic>
      <p:sp>
        <p:nvSpPr>
          <p:cNvPr id="37" name="Rectangle 36">
            <a:extLst>
              <a:ext uri="{FF2B5EF4-FFF2-40B4-BE49-F238E27FC236}">
                <a16:creationId xmlns:a16="http://schemas.microsoft.com/office/drawing/2014/main" id="{78FCA6FA-82A2-D94B-A4F7-0A27BD609AFB}"/>
              </a:ext>
            </a:extLst>
          </p:cNvPr>
          <p:cNvSpPr/>
          <p:nvPr/>
        </p:nvSpPr>
        <p:spPr>
          <a:xfrm>
            <a:off x="0" y="6550223"/>
            <a:ext cx="10706100" cy="307777"/>
          </a:xfrm>
          <a:prstGeom prst="rect">
            <a:avLst/>
          </a:prstGeom>
        </p:spPr>
        <p:txBody>
          <a:bodyPr wrap="square">
            <a:spAutoFit/>
          </a:bodyPr>
          <a:lstStyle/>
          <a:p>
            <a:pPr lvl="0">
              <a:defRPr/>
            </a:pPr>
            <a:r>
              <a:rPr lang="en-US" sz="1400">
                <a:solidFill>
                  <a:schemeClr val="accent3"/>
                </a:solidFill>
                <a:latin typeface="Arial"/>
                <a:cs typeface="Arial"/>
              </a:rPr>
              <a:t>Project Goal and Use Case </a:t>
            </a:r>
            <a:r>
              <a:rPr lang="en-US" altLang="zh-CN" sz="1400">
                <a:solidFill>
                  <a:schemeClr val="accent3"/>
                </a:solidFill>
                <a:latin typeface="Arial"/>
                <a:cs typeface="Arial"/>
              </a:rPr>
              <a:t>-</a:t>
            </a:r>
            <a:r>
              <a:rPr lang="zh-CN" altLang="en-US" sz="1400">
                <a:solidFill>
                  <a:schemeClr val="accent3"/>
                </a:solidFill>
                <a:latin typeface="Arial"/>
                <a:cs typeface="Arial"/>
              </a:rPr>
              <a:t> </a:t>
            </a:r>
            <a:r>
              <a:rPr lang="en-US" altLang="zh-CN" sz="1400">
                <a:solidFill>
                  <a:schemeClr val="accent3"/>
                </a:solidFill>
                <a:latin typeface="Arial"/>
                <a:cs typeface="Arial"/>
              </a:rPr>
              <a:t>Data</a:t>
            </a:r>
            <a:r>
              <a:rPr lang="zh-CN" altLang="en-US" sz="1400">
                <a:solidFill>
                  <a:schemeClr val="accent3"/>
                </a:solidFill>
                <a:latin typeface="Arial"/>
                <a:cs typeface="Arial"/>
              </a:rPr>
              <a:t> </a:t>
            </a:r>
            <a:r>
              <a:rPr lang="en-US" altLang="zh-CN" sz="1400">
                <a:solidFill>
                  <a:schemeClr val="accent3"/>
                </a:solidFill>
                <a:latin typeface="Arial"/>
                <a:cs typeface="Arial"/>
              </a:rPr>
              <a:t>Intro</a:t>
            </a:r>
            <a:r>
              <a:rPr lang="zh-CN" altLang="en-US" sz="1400">
                <a:solidFill>
                  <a:schemeClr val="accent3"/>
                </a:solidFill>
                <a:latin typeface="Arial"/>
                <a:cs typeface="Arial"/>
              </a:rPr>
              <a:t> </a:t>
            </a:r>
            <a:r>
              <a:rPr lang="en-US" altLang="zh-CN" sz="1400">
                <a:solidFill>
                  <a:schemeClr val="accent3"/>
                </a:solidFill>
                <a:latin typeface="Arial"/>
                <a:cs typeface="Arial"/>
              </a:rPr>
              <a:t>-</a:t>
            </a:r>
            <a:r>
              <a:rPr lang="zh-CN" altLang="en-US" sz="1400">
                <a:solidFill>
                  <a:schemeClr val="accent3"/>
                </a:solidFill>
                <a:latin typeface="Arial"/>
                <a:cs typeface="Arial"/>
              </a:rPr>
              <a:t> </a:t>
            </a:r>
            <a:r>
              <a:rPr lang="en-US" altLang="zh-CN" sz="1400">
                <a:solidFill>
                  <a:schemeClr val="accent3"/>
                </a:solidFill>
                <a:latin typeface="Arial"/>
                <a:cs typeface="Arial"/>
              </a:rPr>
              <a:t>Data</a:t>
            </a:r>
            <a:r>
              <a:rPr lang="zh-CN" altLang="en-US" sz="1400">
                <a:solidFill>
                  <a:schemeClr val="accent3"/>
                </a:solidFill>
                <a:latin typeface="Arial"/>
                <a:cs typeface="Arial"/>
              </a:rPr>
              <a:t> </a:t>
            </a:r>
            <a:r>
              <a:rPr lang="en-US" altLang="zh-CN" sz="1400">
                <a:solidFill>
                  <a:schemeClr val="accent3"/>
                </a:solidFill>
                <a:latin typeface="Arial"/>
                <a:cs typeface="Arial"/>
              </a:rPr>
              <a:t>Exploration</a:t>
            </a:r>
            <a:r>
              <a:rPr lang="zh-CN" altLang="en-US" sz="1400" b="1">
                <a:solidFill>
                  <a:schemeClr val="accent3"/>
                </a:solidFill>
                <a:latin typeface="Arial"/>
                <a:cs typeface="Arial"/>
              </a:rPr>
              <a:t> </a:t>
            </a:r>
            <a:r>
              <a:rPr lang="en-US" altLang="zh-CN" sz="1400">
                <a:solidFill>
                  <a:schemeClr val="accent3"/>
                </a:solidFill>
                <a:latin typeface="Arial"/>
                <a:cs typeface="Arial"/>
              </a:rPr>
              <a:t>-</a:t>
            </a:r>
            <a:r>
              <a:rPr lang="en-US" altLang="zh-CN" sz="1400" b="1">
                <a:solidFill>
                  <a:schemeClr val="accent3"/>
                </a:solidFill>
                <a:latin typeface="Arial"/>
                <a:cs typeface="Arial"/>
              </a:rPr>
              <a:t>Data</a:t>
            </a:r>
            <a:r>
              <a:rPr lang="zh-CN" altLang="en-US" sz="1400" b="1">
                <a:solidFill>
                  <a:schemeClr val="accent3"/>
                </a:solidFill>
                <a:latin typeface="Arial"/>
                <a:cs typeface="Arial"/>
              </a:rPr>
              <a:t> </a:t>
            </a:r>
            <a:r>
              <a:rPr lang="en-US" altLang="zh-CN" sz="1400" b="1">
                <a:solidFill>
                  <a:schemeClr val="accent3"/>
                </a:solidFill>
                <a:latin typeface="Arial"/>
                <a:cs typeface="Arial"/>
              </a:rPr>
              <a:t>Modeling</a:t>
            </a:r>
            <a:r>
              <a:rPr lang="zh-CN" altLang="en-US" sz="1400" b="1">
                <a:solidFill>
                  <a:schemeClr val="accent3"/>
                </a:solidFill>
                <a:latin typeface="Arial"/>
                <a:cs typeface="Arial"/>
              </a:rPr>
              <a:t> </a:t>
            </a:r>
            <a:r>
              <a:rPr lang="en-US" altLang="zh-CN" sz="1400">
                <a:solidFill>
                  <a:schemeClr val="accent3"/>
                </a:solidFill>
                <a:latin typeface="Arial"/>
                <a:cs typeface="Arial"/>
              </a:rPr>
              <a:t>-Result</a:t>
            </a:r>
            <a:r>
              <a:rPr lang="zh-CN" altLang="en-US" sz="1400">
                <a:solidFill>
                  <a:schemeClr val="accent3"/>
                </a:solidFill>
                <a:latin typeface="Arial"/>
                <a:cs typeface="Arial"/>
              </a:rPr>
              <a:t> </a:t>
            </a:r>
            <a:r>
              <a:rPr lang="en-US" altLang="zh-CN" sz="1400">
                <a:solidFill>
                  <a:schemeClr val="accent3"/>
                </a:solidFill>
                <a:latin typeface="Arial"/>
                <a:cs typeface="Arial"/>
              </a:rPr>
              <a:t>and</a:t>
            </a:r>
            <a:r>
              <a:rPr lang="zh-CN" altLang="en-US" sz="1400">
                <a:solidFill>
                  <a:schemeClr val="accent3"/>
                </a:solidFill>
                <a:latin typeface="Arial"/>
                <a:cs typeface="Arial"/>
              </a:rPr>
              <a:t> </a:t>
            </a:r>
            <a:r>
              <a:rPr lang="en-US" altLang="zh-CN" sz="1400">
                <a:solidFill>
                  <a:schemeClr val="accent3"/>
                </a:solidFill>
                <a:latin typeface="Arial"/>
                <a:cs typeface="Arial"/>
              </a:rPr>
              <a:t>Evaluation-Conclusion</a:t>
            </a:r>
            <a:r>
              <a:rPr lang="zh-CN" altLang="en-US" sz="1400">
                <a:solidFill>
                  <a:schemeClr val="accent3"/>
                </a:solidFill>
                <a:latin typeface="Arial"/>
                <a:cs typeface="Arial"/>
              </a:rPr>
              <a:t> </a:t>
            </a:r>
            <a:r>
              <a:rPr lang="en-US" altLang="zh-CN" sz="1400">
                <a:solidFill>
                  <a:schemeClr val="accent3"/>
                </a:solidFill>
                <a:latin typeface="Arial"/>
                <a:cs typeface="Arial"/>
              </a:rPr>
              <a:t>and</a:t>
            </a:r>
            <a:r>
              <a:rPr lang="zh-CN" altLang="en-US" sz="1400">
                <a:solidFill>
                  <a:schemeClr val="accent3"/>
                </a:solidFill>
                <a:latin typeface="Arial"/>
                <a:cs typeface="Arial"/>
              </a:rPr>
              <a:t> </a:t>
            </a:r>
            <a:r>
              <a:rPr lang="en-US" altLang="zh-CN" sz="1400">
                <a:solidFill>
                  <a:schemeClr val="accent3"/>
                </a:solidFill>
                <a:latin typeface="Arial"/>
                <a:cs typeface="Arial"/>
              </a:rPr>
              <a:t>Future</a:t>
            </a:r>
            <a:r>
              <a:rPr lang="zh-CN" altLang="en-US" sz="1400">
                <a:solidFill>
                  <a:schemeClr val="accent3"/>
                </a:solidFill>
                <a:latin typeface="Arial"/>
                <a:cs typeface="Arial"/>
              </a:rPr>
              <a:t> </a:t>
            </a:r>
            <a:r>
              <a:rPr lang="en-US" altLang="zh-CN" sz="1400">
                <a:solidFill>
                  <a:schemeClr val="accent3"/>
                </a:solidFill>
                <a:latin typeface="Arial"/>
                <a:cs typeface="Arial"/>
              </a:rPr>
              <a:t>Work</a:t>
            </a:r>
            <a:endParaRPr lang="en-US" sz="1400">
              <a:solidFill>
                <a:schemeClr val="accent3"/>
              </a:solidFill>
              <a:latin typeface="Arial"/>
              <a:cs typeface="Arial"/>
            </a:endParaRPr>
          </a:p>
        </p:txBody>
      </p:sp>
    </p:spTree>
    <p:extLst>
      <p:ext uri="{BB962C8B-B14F-4D97-AF65-F5344CB8AC3E}">
        <p14:creationId xmlns:p14="http://schemas.microsoft.com/office/powerpoint/2010/main" val="8059277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3FA6BF8-8B74-9446-AFFB-E1EC4AB7E6EE}"/>
              </a:ext>
            </a:extLst>
          </p:cNvPr>
          <p:cNvSpPr>
            <a:spLocks noGrp="1"/>
          </p:cNvSpPr>
          <p:nvPr>
            <p:ph type="title"/>
          </p:nvPr>
        </p:nvSpPr>
        <p:spPr/>
        <p:txBody>
          <a:bodyPr>
            <a:normAutofit/>
          </a:bodyPr>
          <a:lstStyle/>
          <a:p>
            <a:r>
              <a:rPr lang="en-US"/>
              <a:t>Regression Model With ARIMA Errors</a:t>
            </a:r>
            <a:endParaRPr lang="en-CN"/>
          </a:p>
        </p:txBody>
      </p:sp>
      <p:sp>
        <p:nvSpPr>
          <p:cNvPr id="5" name="îśļíḑê">
            <a:extLst>
              <a:ext uri="{FF2B5EF4-FFF2-40B4-BE49-F238E27FC236}">
                <a16:creationId xmlns:a16="http://schemas.microsoft.com/office/drawing/2014/main" id="{53526B9C-DBD6-7649-A5FA-56DF4EA56E9C}"/>
              </a:ext>
            </a:extLst>
          </p:cNvPr>
          <p:cNvSpPr/>
          <p:nvPr/>
        </p:nvSpPr>
        <p:spPr>
          <a:xfrm>
            <a:off x="7158038" y="1218390"/>
            <a:ext cx="3958880" cy="650098"/>
          </a:xfrm>
          <a:prstGeom prst="roundRect">
            <a:avLst>
              <a:gd name="adj" fmla="val 4000"/>
            </a:avLst>
          </a:prstGeom>
          <a:solidFill>
            <a:schemeClr val="tx1">
              <a:lumMod val="10000"/>
              <a:lumOff val="9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ltLang="zh-CN" b="1">
                <a:solidFill>
                  <a:srgbClr val="333333"/>
                </a:solidFill>
                <a:ea typeface="宋体"/>
              </a:rPr>
              <a:t>Regression model with ARIMA errors</a:t>
            </a:r>
            <a:endParaRPr lang="en-CN" b="1"/>
          </a:p>
        </p:txBody>
      </p:sp>
      <p:sp>
        <p:nvSpPr>
          <p:cNvPr id="6" name="ïśḻîḍé">
            <a:extLst>
              <a:ext uri="{FF2B5EF4-FFF2-40B4-BE49-F238E27FC236}">
                <a16:creationId xmlns:a16="http://schemas.microsoft.com/office/drawing/2014/main" id="{17B9EF58-B304-FD41-B47C-D6B94C5B348E}"/>
              </a:ext>
            </a:extLst>
          </p:cNvPr>
          <p:cNvSpPr/>
          <p:nvPr/>
        </p:nvSpPr>
        <p:spPr bwMode="auto">
          <a:xfrm>
            <a:off x="9176728" y="3333405"/>
            <a:ext cx="140647" cy="154171"/>
          </a:xfrm>
          <a:custGeom>
            <a:avLst/>
            <a:gdLst>
              <a:gd name="connsiteX0" fmla="*/ 248770 w 495300"/>
              <a:gd name="connsiteY0" fmla="*/ 621 h 542925"/>
              <a:gd name="connsiteX1" fmla="*/ 496420 w 495300"/>
              <a:gd name="connsiteY1" fmla="*/ 248271 h 542925"/>
              <a:gd name="connsiteX2" fmla="*/ 323827 w 495300"/>
              <a:gd name="connsiteY2" fmla="*/ 484396 h 542925"/>
              <a:gd name="connsiteX3" fmla="*/ 346973 w 495300"/>
              <a:gd name="connsiteY3" fmla="*/ 524496 h 542925"/>
              <a:gd name="connsiteX4" fmla="*/ 420220 w 495300"/>
              <a:gd name="connsiteY4" fmla="*/ 524496 h 542925"/>
              <a:gd name="connsiteX5" fmla="*/ 420220 w 495300"/>
              <a:gd name="connsiteY5" fmla="*/ 543546 h 542925"/>
              <a:gd name="connsiteX6" fmla="*/ 77320 w 495300"/>
              <a:gd name="connsiteY6" fmla="*/ 543546 h 542925"/>
              <a:gd name="connsiteX7" fmla="*/ 77320 w 495300"/>
              <a:gd name="connsiteY7" fmla="*/ 524496 h 542925"/>
              <a:gd name="connsiteX8" fmla="*/ 150567 w 495300"/>
              <a:gd name="connsiteY8" fmla="*/ 524496 h 542925"/>
              <a:gd name="connsiteX9" fmla="*/ 173713 w 495300"/>
              <a:gd name="connsiteY9" fmla="*/ 484396 h 542925"/>
              <a:gd name="connsiteX10" fmla="*/ 1120 w 495300"/>
              <a:gd name="connsiteY10" fmla="*/ 248271 h 542925"/>
              <a:gd name="connsiteX11" fmla="*/ 248770 w 495300"/>
              <a:gd name="connsiteY11" fmla="*/ 621 h 542925"/>
              <a:gd name="connsiteX12" fmla="*/ 192763 w 495300"/>
              <a:gd name="connsiteY12" fmla="*/ 489539 h 542925"/>
              <a:gd name="connsiteX13" fmla="*/ 172570 w 495300"/>
              <a:gd name="connsiteY13" fmla="*/ 524496 h 542925"/>
              <a:gd name="connsiteX14" fmla="*/ 324970 w 495300"/>
              <a:gd name="connsiteY14" fmla="*/ 524496 h 542925"/>
              <a:gd name="connsiteX15" fmla="*/ 304777 w 495300"/>
              <a:gd name="connsiteY15" fmla="*/ 489539 h 542925"/>
              <a:gd name="connsiteX16" fmla="*/ 248770 w 495300"/>
              <a:gd name="connsiteY16" fmla="*/ 495921 h 542925"/>
              <a:gd name="connsiteX17" fmla="*/ 192763 w 495300"/>
              <a:gd name="connsiteY17" fmla="*/ 489539 h 542925"/>
              <a:gd name="connsiteX18" fmla="*/ 248770 w 495300"/>
              <a:gd name="connsiteY18" fmla="*/ 143496 h 542925"/>
              <a:gd name="connsiteX19" fmla="*/ 143995 w 495300"/>
              <a:gd name="connsiteY19" fmla="*/ 248271 h 542925"/>
              <a:gd name="connsiteX20" fmla="*/ 248770 w 495300"/>
              <a:gd name="connsiteY20" fmla="*/ 353046 h 542925"/>
              <a:gd name="connsiteX21" fmla="*/ 353545 w 495300"/>
              <a:gd name="connsiteY21" fmla="*/ 248271 h 542925"/>
              <a:gd name="connsiteX22" fmla="*/ 248770 w 495300"/>
              <a:gd name="connsiteY22" fmla="*/ 143496 h 542925"/>
              <a:gd name="connsiteX23" fmla="*/ 367833 w 495300"/>
              <a:gd name="connsiteY23" fmla="*/ 114921 h 542925"/>
              <a:gd name="connsiteX24" fmla="*/ 353545 w 495300"/>
              <a:gd name="connsiteY24" fmla="*/ 129209 h 542925"/>
              <a:gd name="connsiteX25" fmla="*/ 367833 w 495300"/>
              <a:gd name="connsiteY25" fmla="*/ 143496 h 542925"/>
              <a:gd name="connsiteX26" fmla="*/ 382120 w 495300"/>
              <a:gd name="connsiteY26" fmla="*/ 129209 h 542925"/>
              <a:gd name="connsiteX27" fmla="*/ 367833 w 495300"/>
              <a:gd name="connsiteY27" fmla="*/ 114921 h 542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495300" h="542925">
                <a:moveTo>
                  <a:pt x="248770" y="621"/>
                </a:moveTo>
                <a:cubicBezTo>
                  <a:pt x="385549" y="621"/>
                  <a:pt x="496420" y="111492"/>
                  <a:pt x="496420" y="248271"/>
                </a:cubicBezTo>
                <a:cubicBezTo>
                  <a:pt x="496420" y="358856"/>
                  <a:pt x="423935" y="452582"/>
                  <a:pt x="323827" y="484396"/>
                </a:cubicBezTo>
                <a:lnTo>
                  <a:pt x="346973" y="524496"/>
                </a:lnTo>
                <a:lnTo>
                  <a:pt x="420220" y="524496"/>
                </a:lnTo>
                <a:lnTo>
                  <a:pt x="420220" y="543546"/>
                </a:lnTo>
                <a:lnTo>
                  <a:pt x="77320" y="543546"/>
                </a:lnTo>
                <a:lnTo>
                  <a:pt x="77320" y="524496"/>
                </a:lnTo>
                <a:lnTo>
                  <a:pt x="150567" y="524496"/>
                </a:lnTo>
                <a:lnTo>
                  <a:pt x="173713" y="484396"/>
                </a:lnTo>
                <a:cubicBezTo>
                  <a:pt x="73605" y="452582"/>
                  <a:pt x="1120" y="358856"/>
                  <a:pt x="1120" y="248271"/>
                </a:cubicBezTo>
                <a:cubicBezTo>
                  <a:pt x="1120" y="111492"/>
                  <a:pt x="111991" y="621"/>
                  <a:pt x="248770" y="621"/>
                </a:cubicBezTo>
                <a:close/>
                <a:moveTo>
                  <a:pt x="192763" y="489539"/>
                </a:moveTo>
                <a:lnTo>
                  <a:pt x="172570" y="524496"/>
                </a:lnTo>
                <a:lnTo>
                  <a:pt x="324970" y="524496"/>
                </a:lnTo>
                <a:lnTo>
                  <a:pt x="304777" y="489539"/>
                </a:lnTo>
                <a:cubicBezTo>
                  <a:pt x="286775" y="493730"/>
                  <a:pt x="268010" y="495921"/>
                  <a:pt x="248770" y="495921"/>
                </a:cubicBezTo>
                <a:cubicBezTo>
                  <a:pt x="229530" y="495921"/>
                  <a:pt x="210765" y="493730"/>
                  <a:pt x="192763" y="489539"/>
                </a:cubicBezTo>
                <a:close/>
                <a:moveTo>
                  <a:pt x="248770" y="143496"/>
                </a:moveTo>
                <a:cubicBezTo>
                  <a:pt x="190858" y="143496"/>
                  <a:pt x="143995" y="190359"/>
                  <a:pt x="143995" y="248271"/>
                </a:cubicBezTo>
                <a:cubicBezTo>
                  <a:pt x="143995" y="306183"/>
                  <a:pt x="190858" y="353046"/>
                  <a:pt x="248770" y="353046"/>
                </a:cubicBezTo>
                <a:cubicBezTo>
                  <a:pt x="306682" y="353046"/>
                  <a:pt x="353545" y="306183"/>
                  <a:pt x="353545" y="248271"/>
                </a:cubicBezTo>
                <a:cubicBezTo>
                  <a:pt x="353545" y="190359"/>
                  <a:pt x="306682" y="143496"/>
                  <a:pt x="248770" y="143496"/>
                </a:cubicBezTo>
                <a:close/>
                <a:moveTo>
                  <a:pt x="367833" y="114921"/>
                </a:moveTo>
                <a:cubicBezTo>
                  <a:pt x="359927" y="114921"/>
                  <a:pt x="353545" y="121303"/>
                  <a:pt x="353545" y="129209"/>
                </a:cubicBezTo>
                <a:cubicBezTo>
                  <a:pt x="353545" y="137114"/>
                  <a:pt x="359927" y="143496"/>
                  <a:pt x="367833" y="143496"/>
                </a:cubicBezTo>
                <a:cubicBezTo>
                  <a:pt x="375738" y="143496"/>
                  <a:pt x="382120" y="137114"/>
                  <a:pt x="382120" y="129209"/>
                </a:cubicBezTo>
                <a:cubicBezTo>
                  <a:pt x="382120" y="121303"/>
                  <a:pt x="375738" y="114921"/>
                  <a:pt x="367833" y="114921"/>
                </a:cubicBez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50000"/>
              </a:lnSpc>
            </a:pPr>
            <a:endParaRPr lang="zh-CN" altLang="en-US"/>
          </a:p>
        </p:txBody>
      </p:sp>
      <p:grpSp>
        <p:nvGrpSpPr>
          <p:cNvPr id="4" name="Group 3">
            <a:extLst>
              <a:ext uri="{FF2B5EF4-FFF2-40B4-BE49-F238E27FC236}">
                <a16:creationId xmlns:a16="http://schemas.microsoft.com/office/drawing/2014/main" id="{75F86FDE-E575-7645-BE7D-BB3E0FF43F3E}"/>
              </a:ext>
            </a:extLst>
          </p:cNvPr>
          <p:cNvGrpSpPr/>
          <p:nvPr/>
        </p:nvGrpSpPr>
        <p:grpSpPr>
          <a:xfrm>
            <a:off x="7361459" y="2053776"/>
            <a:ext cx="4056395" cy="880369"/>
            <a:chOff x="7361459" y="2053776"/>
            <a:chExt cx="4056395" cy="880369"/>
          </a:xfrm>
        </p:grpSpPr>
        <p:grpSp>
          <p:nvGrpSpPr>
            <p:cNvPr id="8" name="iṣḷîḋé">
              <a:extLst>
                <a:ext uri="{FF2B5EF4-FFF2-40B4-BE49-F238E27FC236}">
                  <a16:creationId xmlns:a16="http://schemas.microsoft.com/office/drawing/2014/main" id="{0B92F751-1E1E-4A4E-BD0D-F39122A13523}"/>
                </a:ext>
              </a:extLst>
            </p:cNvPr>
            <p:cNvGrpSpPr>
              <a:grpSpLocks noChangeAspect="1"/>
            </p:cNvGrpSpPr>
            <p:nvPr/>
          </p:nvGrpSpPr>
          <p:grpSpPr>
            <a:xfrm>
              <a:off x="7361459" y="2307402"/>
              <a:ext cx="157510" cy="143999"/>
              <a:chOff x="962220" y="4113667"/>
              <a:chExt cx="444222" cy="444220"/>
            </a:xfrm>
          </p:grpSpPr>
          <p:sp>
            <p:nvSpPr>
              <p:cNvPr id="10" name="ïŝḻîḑè">
                <a:extLst>
                  <a:ext uri="{FF2B5EF4-FFF2-40B4-BE49-F238E27FC236}">
                    <a16:creationId xmlns:a16="http://schemas.microsoft.com/office/drawing/2014/main" id="{3EB878D3-AB07-E249-8164-8DEACC68A35C}"/>
                  </a:ext>
                </a:extLst>
              </p:cNvPr>
              <p:cNvSpPr/>
              <p:nvPr/>
            </p:nvSpPr>
            <p:spPr bwMode="auto">
              <a:xfrm>
                <a:off x="1078603" y="4279768"/>
                <a:ext cx="187529" cy="205561"/>
              </a:xfrm>
              <a:custGeom>
                <a:avLst/>
                <a:gdLst>
                  <a:gd name="connsiteX0" fmla="*/ 248770 w 495300"/>
                  <a:gd name="connsiteY0" fmla="*/ 621 h 542925"/>
                  <a:gd name="connsiteX1" fmla="*/ 496420 w 495300"/>
                  <a:gd name="connsiteY1" fmla="*/ 248271 h 542925"/>
                  <a:gd name="connsiteX2" fmla="*/ 323827 w 495300"/>
                  <a:gd name="connsiteY2" fmla="*/ 484396 h 542925"/>
                  <a:gd name="connsiteX3" fmla="*/ 346973 w 495300"/>
                  <a:gd name="connsiteY3" fmla="*/ 524496 h 542925"/>
                  <a:gd name="connsiteX4" fmla="*/ 420220 w 495300"/>
                  <a:gd name="connsiteY4" fmla="*/ 524496 h 542925"/>
                  <a:gd name="connsiteX5" fmla="*/ 420220 w 495300"/>
                  <a:gd name="connsiteY5" fmla="*/ 543546 h 542925"/>
                  <a:gd name="connsiteX6" fmla="*/ 77320 w 495300"/>
                  <a:gd name="connsiteY6" fmla="*/ 543546 h 542925"/>
                  <a:gd name="connsiteX7" fmla="*/ 77320 w 495300"/>
                  <a:gd name="connsiteY7" fmla="*/ 524496 h 542925"/>
                  <a:gd name="connsiteX8" fmla="*/ 150567 w 495300"/>
                  <a:gd name="connsiteY8" fmla="*/ 524496 h 542925"/>
                  <a:gd name="connsiteX9" fmla="*/ 173713 w 495300"/>
                  <a:gd name="connsiteY9" fmla="*/ 484396 h 542925"/>
                  <a:gd name="connsiteX10" fmla="*/ 1120 w 495300"/>
                  <a:gd name="connsiteY10" fmla="*/ 248271 h 542925"/>
                  <a:gd name="connsiteX11" fmla="*/ 248770 w 495300"/>
                  <a:gd name="connsiteY11" fmla="*/ 621 h 542925"/>
                  <a:gd name="connsiteX12" fmla="*/ 192763 w 495300"/>
                  <a:gd name="connsiteY12" fmla="*/ 489539 h 542925"/>
                  <a:gd name="connsiteX13" fmla="*/ 172570 w 495300"/>
                  <a:gd name="connsiteY13" fmla="*/ 524496 h 542925"/>
                  <a:gd name="connsiteX14" fmla="*/ 324970 w 495300"/>
                  <a:gd name="connsiteY14" fmla="*/ 524496 h 542925"/>
                  <a:gd name="connsiteX15" fmla="*/ 304777 w 495300"/>
                  <a:gd name="connsiteY15" fmla="*/ 489539 h 542925"/>
                  <a:gd name="connsiteX16" fmla="*/ 248770 w 495300"/>
                  <a:gd name="connsiteY16" fmla="*/ 495921 h 542925"/>
                  <a:gd name="connsiteX17" fmla="*/ 192763 w 495300"/>
                  <a:gd name="connsiteY17" fmla="*/ 489539 h 542925"/>
                  <a:gd name="connsiteX18" fmla="*/ 248770 w 495300"/>
                  <a:gd name="connsiteY18" fmla="*/ 143496 h 542925"/>
                  <a:gd name="connsiteX19" fmla="*/ 143995 w 495300"/>
                  <a:gd name="connsiteY19" fmla="*/ 248271 h 542925"/>
                  <a:gd name="connsiteX20" fmla="*/ 248770 w 495300"/>
                  <a:gd name="connsiteY20" fmla="*/ 353046 h 542925"/>
                  <a:gd name="connsiteX21" fmla="*/ 353545 w 495300"/>
                  <a:gd name="connsiteY21" fmla="*/ 248271 h 542925"/>
                  <a:gd name="connsiteX22" fmla="*/ 248770 w 495300"/>
                  <a:gd name="connsiteY22" fmla="*/ 143496 h 542925"/>
                  <a:gd name="connsiteX23" fmla="*/ 367833 w 495300"/>
                  <a:gd name="connsiteY23" fmla="*/ 114921 h 542925"/>
                  <a:gd name="connsiteX24" fmla="*/ 353545 w 495300"/>
                  <a:gd name="connsiteY24" fmla="*/ 129209 h 542925"/>
                  <a:gd name="connsiteX25" fmla="*/ 367833 w 495300"/>
                  <a:gd name="connsiteY25" fmla="*/ 143496 h 542925"/>
                  <a:gd name="connsiteX26" fmla="*/ 382120 w 495300"/>
                  <a:gd name="connsiteY26" fmla="*/ 129209 h 542925"/>
                  <a:gd name="connsiteX27" fmla="*/ 367833 w 495300"/>
                  <a:gd name="connsiteY27" fmla="*/ 114921 h 542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495300" h="542925">
                    <a:moveTo>
                      <a:pt x="248770" y="621"/>
                    </a:moveTo>
                    <a:cubicBezTo>
                      <a:pt x="385549" y="621"/>
                      <a:pt x="496420" y="111492"/>
                      <a:pt x="496420" y="248271"/>
                    </a:cubicBezTo>
                    <a:cubicBezTo>
                      <a:pt x="496420" y="358856"/>
                      <a:pt x="423935" y="452582"/>
                      <a:pt x="323827" y="484396"/>
                    </a:cubicBezTo>
                    <a:lnTo>
                      <a:pt x="346973" y="524496"/>
                    </a:lnTo>
                    <a:lnTo>
                      <a:pt x="420220" y="524496"/>
                    </a:lnTo>
                    <a:lnTo>
                      <a:pt x="420220" y="543546"/>
                    </a:lnTo>
                    <a:lnTo>
                      <a:pt x="77320" y="543546"/>
                    </a:lnTo>
                    <a:lnTo>
                      <a:pt x="77320" y="524496"/>
                    </a:lnTo>
                    <a:lnTo>
                      <a:pt x="150567" y="524496"/>
                    </a:lnTo>
                    <a:lnTo>
                      <a:pt x="173713" y="484396"/>
                    </a:lnTo>
                    <a:cubicBezTo>
                      <a:pt x="73605" y="452582"/>
                      <a:pt x="1120" y="358856"/>
                      <a:pt x="1120" y="248271"/>
                    </a:cubicBezTo>
                    <a:cubicBezTo>
                      <a:pt x="1120" y="111492"/>
                      <a:pt x="111991" y="621"/>
                      <a:pt x="248770" y="621"/>
                    </a:cubicBezTo>
                    <a:close/>
                    <a:moveTo>
                      <a:pt x="192763" y="489539"/>
                    </a:moveTo>
                    <a:lnTo>
                      <a:pt x="172570" y="524496"/>
                    </a:lnTo>
                    <a:lnTo>
                      <a:pt x="324970" y="524496"/>
                    </a:lnTo>
                    <a:lnTo>
                      <a:pt x="304777" y="489539"/>
                    </a:lnTo>
                    <a:cubicBezTo>
                      <a:pt x="286775" y="493730"/>
                      <a:pt x="268010" y="495921"/>
                      <a:pt x="248770" y="495921"/>
                    </a:cubicBezTo>
                    <a:cubicBezTo>
                      <a:pt x="229530" y="495921"/>
                      <a:pt x="210765" y="493730"/>
                      <a:pt x="192763" y="489539"/>
                    </a:cubicBezTo>
                    <a:close/>
                    <a:moveTo>
                      <a:pt x="248770" y="143496"/>
                    </a:moveTo>
                    <a:cubicBezTo>
                      <a:pt x="190858" y="143496"/>
                      <a:pt x="143995" y="190359"/>
                      <a:pt x="143995" y="248271"/>
                    </a:cubicBezTo>
                    <a:cubicBezTo>
                      <a:pt x="143995" y="306183"/>
                      <a:pt x="190858" y="353046"/>
                      <a:pt x="248770" y="353046"/>
                    </a:cubicBezTo>
                    <a:cubicBezTo>
                      <a:pt x="306682" y="353046"/>
                      <a:pt x="353545" y="306183"/>
                      <a:pt x="353545" y="248271"/>
                    </a:cubicBezTo>
                    <a:cubicBezTo>
                      <a:pt x="353545" y="190359"/>
                      <a:pt x="306682" y="143496"/>
                      <a:pt x="248770" y="143496"/>
                    </a:cubicBezTo>
                    <a:close/>
                    <a:moveTo>
                      <a:pt x="367833" y="114921"/>
                    </a:moveTo>
                    <a:cubicBezTo>
                      <a:pt x="359927" y="114921"/>
                      <a:pt x="353545" y="121303"/>
                      <a:pt x="353545" y="129209"/>
                    </a:cubicBezTo>
                    <a:cubicBezTo>
                      <a:pt x="353545" y="137114"/>
                      <a:pt x="359927" y="143496"/>
                      <a:pt x="367833" y="143496"/>
                    </a:cubicBezTo>
                    <a:cubicBezTo>
                      <a:pt x="375738" y="143496"/>
                      <a:pt x="382120" y="137114"/>
                      <a:pt x="382120" y="129209"/>
                    </a:cubicBezTo>
                    <a:cubicBezTo>
                      <a:pt x="382120" y="121303"/>
                      <a:pt x="375738" y="114921"/>
                      <a:pt x="367833" y="114921"/>
                    </a:cubicBez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50000"/>
                  </a:lnSpc>
                </a:pPr>
                <a:endParaRPr lang="zh-CN" altLang="en-US"/>
              </a:p>
            </p:txBody>
          </p:sp>
          <p:sp>
            <p:nvSpPr>
              <p:cNvPr id="11" name="íŝḷíḋe">
                <a:extLst>
                  <a:ext uri="{FF2B5EF4-FFF2-40B4-BE49-F238E27FC236}">
                    <a16:creationId xmlns:a16="http://schemas.microsoft.com/office/drawing/2014/main" id="{A68DAC3A-110F-6F47-9651-6B9767463BB3}"/>
                  </a:ext>
                </a:extLst>
              </p:cNvPr>
              <p:cNvSpPr/>
              <p:nvPr/>
            </p:nvSpPr>
            <p:spPr>
              <a:xfrm>
                <a:off x="962220" y="4113667"/>
                <a:ext cx="444222" cy="444220"/>
              </a:xfrm>
              <a:prstGeom prst="ellipse">
                <a:avLst/>
              </a:prstGeom>
              <a:solidFill>
                <a:schemeClr val="accent1"/>
              </a:solidFill>
              <a:ln w="12700" cap="rnd">
                <a:noFill/>
                <a:prstDash val="solid"/>
                <a:round/>
                <a:headEnd/>
                <a:tailEnd/>
              </a:ln>
              <a:effectLst>
                <a:outerShdw blurRad="254000" dist="127000" algn="ctr" rotWithShape="0">
                  <a:schemeClr val="accent1">
                    <a:alpha val="3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defTabSz="914354">
                  <a:lnSpc>
                    <a:spcPct val="150000"/>
                  </a:lnSpc>
                </a:pPr>
                <a:endParaRPr lang="zh-CN" altLang="en-US">
                  <a:solidFill>
                    <a:schemeClr val="bg1"/>
                  </a:solidFill>
                </a:endParaRPr>
              </a:p>
            </p:txBody>
          </p:sp>
        </p:grpSp>
        <p:sp>
          <p:nvSpPr>
            <p:cNvPr id="9" name="ï$ļîďè">
              <a:extLst>
                <a:ext uri="{FF2B5EF4-FFF2-40B4-BE49-F238E27FC236}">
                  <a16:creationId xmlns:a16="http://schemas.microsoft.com/office/drawing/2014/main" id="{E510F727-319F-AB4F-B7DF-EFF7080723B0}"/>
                </a:ext>
              </a:extLst>
            </p:cNvPr>
            <p:cNvSpPr txBox="1"/>
            <p:nvPr/>
          </p:nvSpPr>
          <p:spPr>
            <a:xfrm>
              <a:off x="7746076" y="2053776"/>
              <a:ext cx="3671778" cy="880369"/>
            </a:xfrm>
            <a:prstGeom prst="rect">
              <a:avLst/>
            </a:prstGeom>
            <a:noFill/>
          </p:spPr>
          <p:txBody>
            <a:bodyPr wrap="square" lIns="91440" tIns="45720" rIns="91440" bIns="45720" rtlCol="0" anchor="t">
              <a:spAutoFit/>
            </a:bodyPr>
            <a:lstStyle/>
            <a:p>
              <a:pPr>
                <a:lnSpc>
                  <a:spcPct val="150000"/>
                </a:lnSpc>
              </a:pPr>
              <a:r>
                <a:rPr lang="en-US">
                  <a:solidFill>
                    <a:schemeClr val="tx1">
                      <a:lumMod val="85000"/>
                      <a:lumOff val="15000"/>
                    </a:schemeClr>
                  </a:solidFill>
                  <a:ea typeface="宋体"/>
                </a:rPr>
                <a:t>Personal consumption expenditures is used as an </a:t>
              </a:r>
              <a:r>
                <a:rPr lang="en-US">
                  <a:ea typeface="+mn-lt"/>
                  <a:cs typeface="+mn-lt"/>
                </a:rPr>
                <a:t>exogenous </a:t>
              </a:r>
              <a:r>
                <a:rPr lang="en-US">
                  <a:ea typeface="宋体"/>
                </a:rPr>
                <a:t>variable</a:t>
              </a:r>
              <a:endParaRPr lang="en-US" altLang="zh-CN">
                <a:solidFill>
                  <a:schemeClr val="tx1">
                    <a:lumMod val="85000"/>
                    <a:lumOff val="15000"/>
                  </a:schemeClr>
                </a:solidFill>
                <a:ea typeface="宋体"/>
              </a:endParaRPr>
            </a:p>
          </p:txBody>
        </p:sp>
      </p:grpSp>
      <p:grpSp>
        <p:nvGrpSpPr>
          <p:cNvPr id="12" name="Group 11">
            <a:extLst>
              <a:ext uri="{FF2B5EF4-FFF2-40B4-BE49-F238E27FC236}">
                <a16:creationId xmlns:a16="http://schemas.microsoft.com/office/drawing/2014/main" id="{877C24AE-20FA-6B48-8B08-72A21B1E6B6A}"/>
              </a:ext>
            </a:extLst>
          </p:cNvPr>
          <p:cNvGrpSpPr/>
          <p:nvPr/>
        </p:nvGrpSpPr>
        <p:grpSpPr>
          <a:xfrm>
            <a:off x="7361460" y="3162394"/>
            <a:ext cx="3738143" cy="880369"/>
            <a:chOff x="7371330" y="3110439"/>
            <a:chExt cx="3858645" cy="880369"/>
          </a:xfrm>
        </p:grpSpPr>
        <p:sp>
          <p:nvSpPr>
            <p:cNvPr id="13" name="íṡľíḓè">
              <a:extLst>
                <a:ext uri="{FF2B5EF4-FFF2-40B4-BE49-F238E27FC236}">
                  <a16:creationId xmlns:a16="http://schemas.microsoft.com/office/drawing/2014/main" id="{30F215B6-02DF-3E40-8F93-C058EAF3CF93}"/>
                </a:ext>
              </a:extLst>
            </p:cNvPr>
            <p:cNvSpPr txBox="1"/>
            <p:nvPr/>
          </p:nvSpPr>
          <p:spPr>
            <a:xfrm>
              <a:off x="7768344" y="3110439"/>
              <a:ext cx="3461631" cy="880369"/>
            </a:xfrm>
            <a:prstGeom prst="rect">
              <a:avLst/>
            </a:prstGeom>
            <a:noFill/>
          </p:spPr>
          <p:txBody>
            <a:bodyPr wrap="square" rtlCol="0">
              <a:spAutoFit/>
            </a:bodyPr>
            <a:lstStyle/>
            <a:p>
              <a:pPr>
                <a:lnSpc>
                  <a:spcPct val="150000"/>
                </a:lnSpc>
              </a:pPr>
              <a:r>
                <a:rPr lang="en-US" altLang="zh-CN" err="1">
                  <a:solidFill>
                    <a:schemeClr val="tx1">
                      <a:lumMod val="85000"/>
                      <a:lumOff val="15000"/>
                    </a:schemeClr>
                  </a:solidFill>
                </a:rPr>
                <a:t>Ljung</a:t>
              </a:r>
              <a:r>
                <a:rPr lang="en-US" altLang="zh-CN">
                  <a:solidFill>
                    <a:schemeClr val="tx1">
                      <a:lumMod val="85000"/>
                      <a:lumOff val="15000"/>
                    </a:schemeClr>
                  </a:solidFill>
                </a:rPr>
                <a:t>-Box test shows</a:t>
              </a:r>
              <a:r>
                <a:rPr lang="zh-CN" altLang="en-US">
                  <a:solidFill>
                    <a:schemeClr val="tx1">
                      <a:lumMod val="85000"/>
                      <a:lumOff val="15000"/>
                    </a:schemeClr>
                  </a:solidFill>
                </a:rPr>
                <a:t> </a:t>
              </a:r>
              <a:r>
                <a:rPr lang="en-US" altLang="zh-CN">
                  <a:solidFill>
                    <a:schemeClr val="tx1">
                      <a:lumMod val="85000"/>
                      <a:lumOff val="15000"/>
                    </a:schemeClr>
                  </a:solidFill>
                </a:rPr>
                <a:t>that the residuals are white noise</a:t>
              </a:r>
            </a:p>
          </p:txBody>
        </p:sp>
        <p:grpSp>
          <p:nvGrpSpPr>
            <p:cNvPr id="14" name="iṣḷîḋé">
              <a:extLst>
                <a:ext uri="{FF2B5EF4-FFF2-40B4-BE49-F238E27FC236}">
                  <a16:creationId xmlns:a16="http://schemas.microsoft.com/office/drawing/2014/main" id="{C701FA22-3445-8B49-B3D3-CB3EB67AF818}"/>
                </a:ext>
              </a:extLst>
            </p:cNvPr>
            <p:cNvGrpSpPr>
              <a:grpSpLocks noChangeAspect="1"/>
            </p:cNvGrpSpPr>
            <p:nvPr/>
          </p:nvGrpSpPr>
          <p:grpSpPr>
            <a:xfrm>
              <a:off x="7371330" y="3330827"/>
              <a:ext cx="161877" cy="161317"/>
              <a:chOff x="962220" y="4113667"/>
              <a:chExt cx="499368" cy="497644"/>
            </a:xfrm>
          </p:grpSpPr>
          <p:sp>
            <p:nvSpPr>
              <p:cNvPr id="15" name="ïŝḻîḑè">
                <a:extLst>
                  <a:ext uri="{FF2B5EF4-FFF2-40B4-BE49-F238E27FC236}">
                    <a16:creationId xmlns:a16="http://schemas.microsoft.com/office/drawing/2014/main" id="{CFB635CE-60DD-8842-B026-CA4BFF40642F}"/>
                  </a:ext>
                </a:extLst>
              </p:cNvPr>
              <p:cNvSpPr/>
              <p:nvPr/>
            </p:nvSpPr>
            <p:spPr bwMode="auto">
              <a:xfrm>
                <a:off x="1078603" y="4279768"/>
                <a:ext cx="187529" cy="205561"/>
              </a:xfrm>
              <a:custGeom>
                <a:avLst/>
                <a:gdLst>
                  <a:gd name="connsiteX0" fmla="*/ 248770 w 495300"/>
                  <a:gd name="connsiteY0" fmla="*/ 621 h 542925"/>
                  <a:gd name="connsiteX1" fmla="*/ 496420 w 495300"/>
                  <a:gd name="connsiteY1" fmla="*/ 248271 h 542925"/>
                  <a:gd name="connsiteX2" fmla="*/ 323827 w 495300"/>
                  <a:gd name="connsiteY2" fmla="*/ 484396 h 542925"/>
                  <a:gd name="connsiteX3" fmla="*/ 346973 w 495300"/>
                  <a:gd name="connsiteY3" fmla="*/ 524496 h 542925"/>
                  <a:gd name="connsiteX4" fmla="*/ 420220 w 495300"/>
                  <a:gd name="connsiteY4" fmla="*/ 524496 h 542925"/>
                  <a:gd name="connsiteX5" fmla="*/ 420220 w 495300"/>
                  <a:gd name="connsiteY5" fmla="*/ 543546 h 542925"/>
                  <a:gd name="connsiteX6" fmla="*/ 77320 w 495300"/>
                  <a:gd name="connsiteY6" fmla="*/ 543546 h 542925"/>
                  <a:gd name="connsiteX7" fmla="*/ 77320 w 495300"/>
                  <a:gd name="connsiteY7" fmla="*/ 524496 h 542925"/>
                  <a:gd name="connsiteX8" fmla="*/ 150567 w 495300"/>
                  <a:gd name="connsiteY8" fmla="*/ 524496 h 542925"/>
                  <a:gd name="connsiteX9" fmla="*/ 173713 w 495300"/>
                  <a:gd name="connsiteY9" fmla="*/ 484396 h 542925"/>
                  <a:gd name="connsiteX10" fmla="*/ 1120 w 495300"/>
                  <a:gd name="connsiteY10" fmla="*/ 248271 h 542925"/>
                  <a:gd name="connsiteX11" fmla="*/ 248770 w 495300"/>
                  <a:gd name="connsiteY11" fmla="*/ 621 h 542925"/>
                  <a:gd name="connsiteX12" fmla="*/ 192763 w 495300"/>
                  <a:gd name="connsiteY12" fmla="*/ 489539 h 542925"/>
                  <a:gd name="connsiteX13" fmla="*/ 172570 w 495300"/>
                  <a:gd name="connsiteY13" fmla="*/ 524496 h 542925"/>
                  <a:gd name="connsiteX14" fmla="*/ 324970 w 495300"/>
                  <a:gd name="connsiteY14" fmla="*/ 524496 h 542925"/>
                  <a:gd name="connsiteX15" fmla="*/ 304777 w 495300"/>
                  <a:gd name="connsiteY15" fmla="*/ 489539 h 542925"/>
                  <a:gd name="connsiteX16" fmla="*/ 248770 w 495300"/>
                  <a:gd name="connsiteY16" fmla="*/ 495921 h 542925"/>
                  <a:gd name="connsiteX17" fmla="*/ 192763 w 495300"/>
                  <a:gd name="connsiteY17" fmla="*/ 489539 h 542925"/>
                  <a:gd name="connsiteX18" fmla="*/ 248770 w 495300"/>
                  <a:gd name="connsiteY18" fmla="*/ 143496 h 542925"/>
                  <a:gd name="connsiteX19" fmla="*/ 143995 w 495300"/>
                  <a:gd name="connsiteY19" fmla="*/ 248271 h 542925"/>
                  <a:gd name="connsiteX20" fmla="*/ 248770 w 495300"/>
                  <a:gd name="connsiteY20" fmla="*/ 353046 h 542925"/>
                  <a:gd name="connsiteX21" fmla="*/ 353545 w 495300"/>
                  <a:gd name="connsiteY21" fmla="*/ 248271 h 542925"/>
                  <a:gd name="connsiteX22" fmla="*/ 248770 w 495300"/>
                  <a:gd name="connsiteY22" fmla="*/ 143496 h 542925"/>
                  <a:gd name="connsiteX23" fmla="*/ 367833 w 495300"/>
                  <a:gd name="connsiteY23" fmla="*/ 114921 h 542925"/>
                  <a:gd name="connsiteX24" fmla="*/ 353545 w 495300"/>
                  <a:gd name="connsiteY24" fmla="*/ 129209 h 542925"/>
                  <a:gd name="connsiteX25" fmla="*/ 367833 w 495300"/>
                  <a:gd name="connsiteY25" fmla="*/ 143496 h 542925"/>
                  <a:gd name="connsiteX26" fmla="*/ 382120 w 495300"/>
                  <a:gd name="connsiteY26" fmla="*/ 129209 h 542925"/>
                  <a:gd name="connsiteX27" fmla="*/ 367833 w 495300"/>
                  <a:gd name="connsiteY27" fmla="*/ 114921 h 542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495300" h="542925">
                    <a:moveTo>
                      <a:pt x="248770" y="621"/>
                    </a:moveTo>
                    <a:cubicBezTo>
                      <a:pt x="385549" y="621"/>
                      <a:pt x="496420" y="111492"/>
                      <a:pt x="496420" y="248271"/>
                    </a:cubicBezTo>
                    <a:cubicBezTo>
                      <a:pt x="496420" y="358856"/>
                      <a:pt x="423935" y="452582"/>
                      <a:pt x="323827" y="484396"/>
                    </a:cubicBezTo>
                    <a:lnTo>
                      <a:pt x="346973" y="524496"/>
                    </a:lnTo>
                    <a:lnTo>
                      <a:pt x="420220" y="524496"/>
                    </a:lnTo>
                    <a:lnTo>
                      <a:pt x="420220" y="543546"/>
                    </a:lnTo>
                    <a:lnTo>
                      <a:pt x="77320" y="543546"/>
                    </a:lnTo>
                    <a:lnTo>
                      <a:pt x="77320" y="524496"/>
                    </a:lnTo>
                    <a:lnTo>
                      <a:pt x="150567" y="524496"/>
                    </a:lnTo>
                    <a:lnTo>
                      <a:pt x="173713" y="484396"/>
                    </a:lnTo>
                    <a:cubicBezTo>
                      <a:pt x="73605" y="452582"/>
                      <a:pt x="1120" y="358856"/>
                      <a:pt x="1120" y="248271"/>
                    </a:cubicBezTo>
                    <a:cubicBezTo>
                      <a:pt x="1120" y="111492"/>
                      <a:pt x="111991" y="621"/>
                      <a:pt x="248770" y="621"/>
                    </a:cubicBezTo>
                    <a:close/>
                    <a:moveTo>
                      <a:pt x="192763" y="489539"/>
                    </a:moveTo>
                    <a:lnTo>
                      <a:pt x="172570" y="524496"/>
                    </a:lnTo>
                    <a:lnTo>
                      <a:pt x="324970" y="524496"/>
                    </a:lnTo>
                    <a:lnTo>
                      <a:pt x="304777" y="489539"/>
                    </a:lnTo>
                    <a:cubicBezTo>
                      <a:pt x="286775" y="493730"/>
                      <a:pt x="268010" y="495921"/>
                      <a:pt x="248770" y="495921"/>
                    </a:cubicBezTo>
                    <a:cubicBezTo>
                      <a:pt x="229530" y="495921"/>
                      <a:pt x="210765" y="493730"/>
                      <a:pt x="192763" y="489539"/>
                    </a:cubicBezTo>
                    <a:close/>
                    <a:moveTo>
                      <a:pt x="248770" y="143496"/>
                    </a:moveTo>
                    <a:cubicBezTo>
                      <a:pt x="190858" y="143496"/>
                      <a:pt x="143995" y="190359"/>
                      <a:pt x="143995" y="248271"/>
                    </a:cubicBezTo>
                    <a:cubicBezTo>
                      <a:pt x="143995" y="306183"/>
                      <a:pt x="190858" y="353046"/>
                      <a:pt x="248770" y="353046"/>
                    </a:cubicBezTo>
                    <a:cubicBezTo>
                      <a:pt x="306682" y="353046"/>
                      <a:pt x="353545" y="306183"/>
                      <a:pt x="353545" y="248271"/>
                    </a:cubicBezTo>
                    <a:cubicBezTo>
                      <a:pt x="353545" y="190359"/>
                      <a:pt x="306682" y="143496"/>
                      <a:pt x="248770" y="143496"/>
                    </a:cubicBezTo>
                    <a:close/>
                    <a:moveTo>
                      <a:pt x="367833" y="114921"/>
                    </a:moveTo>
                    <a:cubicBezTo>
                      <a:pt x="359927" y="114921"/>
                      <a:pt x="353545" y="121303"/>
                      <a:pt x="353545" y="129209"/>
                    </a:cubicBezTo>
                    <a:cubicBezTo>
                      <a:pt x="353545" y="137114"/>
                      <a:pt x="359927" y="143496"/>
                      <a:pt x="367833" y="143496"/>
                    </a:cubicBezTo>
                    <a:cubicBezTo>
                      <a:pt x="375738" y="143496"/>
                      <a:pt x="382120" y="137114"/>
                      <a:pt x="382120" y="129209"/>
                    </a:cubicBezTo>
                    <a:cubicBezTo>
                      <a:pt x="382120" y="121303"/>
                      <a:pt x="375738" y="114921"/>
                      <a:pt x="367833" y="114921"/>
                    </a:cubicBez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50000"/>
                  </a:lnSpc>
                </a:pPr>
                <a:endParaRPr lang="zh-CN" altLang="en-US"/>
              </a:p>
            </p:txBody>
          </p:sp>
          <p:sp>
            <p:nvSpPr>
              <p:cNvPr id="16" name="íŝḷíḋe">
                <a:extLst>
                  <a:ext uri="{FF2B5EF4-FFF2-40B4-BE49-F238E27FC236}">
                    <a16:creationId xmlns:a16="http://schemas.microsoft.com/office/drawing/2014/main" id="{F6D18547-79E6-6544-8B24-BDBBF6AC18C4}"/>
                  </a:ext>
                </a:extLst>
              </p:cNvPr>
              <p:cNvSpPr/>
              <p:nvPr/>
            </p:nvSpPr>
            <p:spPr>
              <a:xfrm>
                <a:off x="962220" y="4113667"/>
                <a:ext cx="499368" cy="497644"/>
              </a:xfrm>
              <a:prstGeom prst="ellipse">
                <a:avLst/>
              </a:prstGeom>
              <a:solidFill>
                <a:schemeClr val="accent1"/>
              </a:solidFill>
              <a:ln w="12700" cap="rnd">
                <a:noFill/>
                <a:prstDash val="solid"/>
                <a:round/>
                <a:headEnd/>
                <a:tailEnd/>
              </a:ln>
              <a:effectLst>
                <a:outerShdw blurRad="254000" dist="127000" algn="ctr" rotWithShape="0">
                  <a:schemeClr val="accent1">
                    <a:alpha val="3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defTabSz="914354">
                  <a:lnSpc>
                    <a:spcPct val="150000"/>
                  </a:lnSpc>
                </a:pPr>
                <a:endParaRPr lang="zh-CN" altLang="en-US">
                  <a:solidFill>
                    <a:schemeClr val="bg1"/>
                  </a:solidFill>
                </a:endParaRPr>
              </a:p>
            </p:txBody>
          </p:sp>
        </p:grpSp>
      </p:grpSp>
      <p:grpSp>
        <p:nvGrpSpPr>
          <p:cNvPr id="2" name="Group 1">
            <a:extLst>
              <a:ext uri="{FF2B5EF4-FFF2-40B4-BE49-F238E27FC236}">
                <a16:creationId xmlns:a16="http://schemas.microsoft.com/office/drawing/2014/main" id="{42A09BF8-BDDB-C049-BA39-7CE2A7F1C9FA}"/>
              </a:ext>
            </a:extLst>
          </p:cNvPr>
          <p:cNvGrpSpPr/>
          <p:nvPr/>
        </p:nvGrpSpPr>
        <p:grpSpPr>
          <a:xfrm>
            <a:off x="7361459" y="4184005"/>
            <a:ext cx="4488102" cy="464871"/>
            <a:chOff x="7361459" y="4184005"/>
            <a:chExt cx="4488102" cy="464871"/>
          </a:xfrm>
        </p:grpSpPr>
        <p:sp>
          <p:nvSpPr>
            <p:cNvPr id="18" name="ïṥľïḋé">
              <a:extLst>
                <a:ext uri="{FF2B5EF4-FFF2-40B4-BE49-F238E27FC236}">
                  <a16:creationId xmlns:a16="http://schemas.microsoft.com/office/drawing/2014/main" id="{E5292FBE-CE04-C641-98B9-5212127D6323}"/>
                </a:ext>
              </a:extLst>
            </p:cNvPr>
            <p:cNvSpPr txBox="1"/>
            <p:nvPr/>
          </p:nvSpPr>
          <p:spPr>
            <a:xfrm>
              <a:off x="7752991" y="4184005"/>
              <a:ext cx="4096570" cy="464871"/>
            </a:xfrm>
            <a:prstGeom prst="rect">
              <a:avLst/>
            </a:prstGeom>
            <a:noFill/>
          </p:spPr>
          <p:txBody>
            <a:bodyPr wrap="square" lIns="91440" tIns="45720" rIns="91440" bIns="45720" rtlCol="0" anchor="t">
              <a:spAutoFit/>
            </a:bodyPr>
            <a:lstStyle/>
            <a:p>
              <a:pPr>
                <a:lnSpc>
                  <a:spcPct val="150000"/>
                </a:lnSpc>
              </a:pPr>
              <a:r>
                <a:rPr lang="en-US" altLang="zh-CN" err="1">
                  <a:solidFill>
                    <a:schemeClr val="tx1">
                      <a:lumMod val="85000"/>
                      <a:lumOff val="15000"/>
                    </a:schemeClr>
                  </a:solidFill>
                  <a:ea typeface="宋体"/>
                </a:rPr>
                <a:t>Coeffient</a:t>
              </a:r>
              <a:r>
                <a:rPr lang="en-US" altLang="zh-CN">
                  <a:solidFill>
                    <a:schemeClr val="tx1">
                      <a:lumMod val="85000"/>
                      <a:lumOff val="15000"/>
                    </a:schemeClr>
                  </a:solidFill>
                  <a:ea typeface="宋体"/>
                </a:rPr>
                <a:t> </a:t>
              </a:r>
              <a:r>
                <a:rPr lang="en-US" altLang="zh-CN" err="1">
                  <a:solidFill>
                    <a:schemeClr val="tx1">
                      <a:lumMod val="85000"/>
                      <a:lumOff val="15000"/>
                    </a:schemeClr>
                  </a:solidFill>
                  <a:ea typeface="宋体"/>
                </a:rPr>
                <a:t>x_reg</a:t>
              </a:r>
              <a:r>
                <a:rPr lang="en-US" altLang="zh-CN">
                  <a:solidFill>
                    <a:schemeClr val="tx1">
                      <a:lumMod val="85000"/>
                      <a:lumOff val="15000"/>
                    </a:schemeClr>
                  </a:solidFill>
                  <a:ea typeface="宋体"/>
                </a:rPr>
                <a:t> is </a:t>
              </a:r>
              <a:r>
                <a:rPr lang="en-US" altLang="zh-CN" b="1">
                  <a:solidFill>
                    <a:schemeClr val="tx1">
                      <a:lumMod val="85000"/>
                      <a:lumOff val="15000"/>
                    </a:schemeClr>
                  </a:solidFill>
                  <a:ea typeface="宋体"/>
                </a:rPr>
                <a:t>not significant from 0</a:t>
              </a:r>
              <a:endParaRPr lang="en-US" altLang="zh-CN" b="1">
                <a:solidFill>
                  <a:schemeClr val="tx1">
                    <a:lumMod val="85000"/>
                    <a:lumOff val="15000"/>
                  </a:schemeClr>
                </a:solidFill>
                <a:ea typeface="宋体"/>
                <a:cs typeface="Calibri"/>
              </a:endParaRPr>
            </a:p>
          </p:txBody>
        </p:sp>
        <p:grpSp>
          <p:nvGrpSpPr>
            <p:cNvPr id="19" name="iṣḷîḋé">
              <a:extLst>
                <a:ext uri="{FF2B5EF4-FFF2-40B4-BE49-F238E27FC236}">
                  <a16:creationId xmlns:a16="http://schemas.microsoft.com/office/drawing/2014/main" id="{8777AD21-F6DF-674A-B2D9-360D2EC0BE69}"/>
                </a:ext>
              </a:extLst>
            </p:cNvPr>
            <p:cNvGrpSpPr>
              <a:grpSpLocks noChangeAspect="1"/>
            </p:cNvGrpSpPr>
            <p:nvPr/>
          </p:nvGrpSpPr>
          <p:grpSpPr>
            <a:xfrm>
              <a:off x="7361459" y="4298298"/>
              <a:ext cx="153077" cy="135340"/>
              <a:chOff x="938437" y="4113667"/>
              <a:chExt cx="420440" cy="417508"/>
            </a:xfrm>
          </p:grpSpPr>
          <p:sp>
            <p:nvSpPr>
              <p:cNvPr id="20" name="ïŝḻîḑè">
                <a:extLst>
                  <a:ext uri="{FF2B5EF4-FFF2-40B4-BE49-F238E27FC236}">
                    <a16:creationId xmlns:a16="http://schemas.microsoft.com/office/drawing/2014/main" id="{098A93B4-6548-E644-B588-AE32A9E12B43}"/>
                  </a:ext>
                </a:extLst>
              </p:cNvPr>
              <p:cNvSpPr/>
              <p:nvPr/>
            </p:nvSpPr>
            <p:spPr bwMode="auto">
              <a:xfrm>
                <a:off x="1078603" y="4279768"/>
                <a:ext cx="187529" cy="205561"/>
              </a:xfrm>
              <a:custGeom>
                <a:avLst/>
                <a:gdLst>
                  <a:gd name="connsiteX0" fmla="*/ 248770 w 495300"/>
                  <a:gd name="connsiteY0" fmla="*/ 621 h 542925"/>
                  <a:gd name="connsiteX1" fmla="*/ 496420 w 495300"/>
                  <a:gd name="connsiteY1" fmla="*/ 248271 h 542925"/>
                  <a:gd name="connsiteX2" fmla="*/ 323827 w 495300"/>
                  <a:gd name="connsiteY2" fmla="*/ 484396 h 542925"/>
                  <a:gd name="connsiteX3" fmla="*/ 346973 w 495300"/>
                  <a:gd name="connsiteY3" fmla="*/ 524496 h 542925"/>
                  <a:gd name="connsiteX4" fmla="*/ 420220 w 495300"/>
                  <a:gd name="connsiteY4" fmla="*/ 524496 h 542925"/>
                  <a:gd name="connsiteX5" fmla="*/ 420220 w 495300"/>
                  <a:gd name="connsiteY5" fmla="*/ 543546 h 542925"/>
                  <a:gd name="connsiteX6" fmla="*/ 77320 w 495300"/>
                  <a:gd name="connsiteY6" fmla="*/ 543546 h 542925"/>
                  <a:gd name="connsiteX7" fmla="*/ 77320 w 495300"/>
                  <a:gd name="connsiteY7" fmla="*/ 524496 h 542925"/>
                  <a:gd name="connsiteX8" fmla="*/ 150567 w 495300"/>
                  <a:gd name="connsiteY8" fmla="*/ 524496 h 542925"/>
                  <a:gd name="connsiteX9" fmla="*/ 173713 w 495300"/>
                  <a:gd name="connsiteY9" fmla="*/ 484396 h 542925"/>
                  <a:gd name="connsiteX10" fmla="*/ 1120 w 495300"/>
                  <a:gd name="connsiteY10" fmla="*/ 248271 h 542925"/>
                  <a:gd name="connsiteX11" fmla="*/ 248770 w 495300"/>
                  <a:gd name="connsiteY11" fmla="*/ 621 h 542925"/>
                  <a:gd name="connsiteX12" fmla="*/ 192763 w 495300"/>
                  <a:gd name="connsiteY12" fmla="*/ 489539 h 542925"/>
                  <a:gd name="connsiteX13" fmla="*/ 172570 w 495300"/>
                  <a:gd name="connsiteY13" fmla="*/ 524496 h 542925"/>
                  <a:gd name="connsiteX14" fmla="*/ 324970 w 495300"/>
                  <a:gd name="connsiteY14" fmla="*/ 524496 h 542925"/>
                  <a:gd name="connsiteX15" fmla="*/ 304777 w 495300"/>
                  <a:gd name="connsiteY15" fmla="*/ 489539 h 542925"/>
                  <a:gd name="connsiteX16" fmla="*/ 248770 w 495300"/>
                  <a:gd name="connsiteY16" fmla="*/ 495921 h 542925"/>
                  <a:gd name="connsiteX17" fmla="*/ 192763 w 495300"/>
                  <a:gd name="connsiteY17" fmla="*/ 489539 h 542925"/>
                  <a:gd name="connsiteX18" fmla="*/ 248770 w 495300"/>
                  <a:gd name="connsiteY18" fmla="*/ 143496 h 542925"/>
                  <a:gd name="connsiteX19" fmla="*/ 143995 w 495300"/>
                  <a:gd name="connsiteY19" fmla="*/ 248271 h 542925"/>
                  <a:gd name="connsiteX20" fmla="*/ 248770 w 495300"/>
                  <a:gd name="connsiteY20" fmla="*/ 353046 h 542925"/>
                  <a:gd name="connsiteX21" fmla="*/ 353545 w 495300"/>
                  <a:gd name="connsiteY21" fmla="*/ 248271 h 542925"/>
                  <a:gd name="connsiteX22" fmla="*/ 248770 w 495300"/>
                  <a:gd name="connsiteY22" fmla="*/ 143496 h 542925"/>
                  <a:gd name="connsiteX23" fmla="*/ 367833 w 495300"/>
                  <a:gd name="connsiteY23" fmla="*/ 114921 h 542925"/>
                  <a:gd name="connsiteX24" fmla="*/ 353545 w 495300"/>
                  <a:gd name="connsiteY24" fmla="*/ 129209 h 542925"/>
                  <a:gd name="connsiteX25" fmla="*/ 367833 w 495300"/>
                  <a:gd name="connsiteY25" fmla="*/ 143496 h 542925"/>
                  <a:gd name="connsiteX26" fmla="*/ 382120 w 495300"/>
                  <a:gd name="connsiteY26" fmla="*/ 129209 h 542925"/>
                  <a:gd name="connsiteX27" fmla="*/ 367833 w 495300"/>
                  <a:gd name="connsiteY27" fmla="*/ 114921 h 542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495300" h="542925">
                    <a:moveTo>
                      <a:pt x="248770" y="621"/>
                    </a:moveTo>
                    <a:cubicBezTo>
                      <a:pt x="385549" y="621"/>
                      <a:pt x="496420" y="111492"/>
                      <a:pt x="496420" y="248271"/>
                    </a:cubicBezTo>
                    <a:cubicBezTo>
                      <a:pt x="496420" y="358856"/>
                      <a:pt x="423935" y="452582"/>
                      <a:pt x="323827" y="484396"/>
                    </a:cubicBezTo>
                    <a:lnTo>
                      <a:pt x="346973" y="524496"/>
                    </a:lnTo>
                    <a:lnTo>
                      <a:pt x="420220" y="524496"/>
                    </a:lnTo>
                    <a:lnTo>
                      <a:pt x="420220" y="543546"/>
                    </a:lnTo>
                    <a:lnTo>
                      <a:pt x="77320" y="543546"/>
                    </a:lnTo>
                    <a:lnTo>
                      <a:pt x="77320" y="524496"/>
                    </a:lnTo>
                    <a:lnTo>
                      <a:pt x="150567" y="524496"/>
                    </a:lnTo>
                    <a:lnTo>
                      <a:pt x="173713" y="484396"/>
                    </a:lnTo>
                    <a:cubicBezTo>
                      <a:pt x="73605" y="452582"/>
                      <a:pt x="1120" y="358856"/>
                      <a:pt x="1120" y="248271"/>
                    </a:cubicBezTo>
                    <a:cubicBezTo>
                      <a:pt x="1120" y="111492"/>
                      <a:pt x="111991" y="621"/>
                      <a:pt x="248770" y="621"/>
                    </a:cubicBezTo>
                    <a:close/>
                    <a:moveTo>
                      <a:pt x="192763" y="489539"/>
                    </a:moveTo>
                    <a:lnTo>
                      <a:pt x="172570" y="524496"/>
                    </a:lnTo>
                    <a:lnTo>
                      <a:pt x="324970" y="524496"/>
                    </a:lnTo>
                    <a:lnTo>
                      <a:pt x="304777" y="489539"/>
                    </a:lnTo>
                    <a:cubicBezTo>
                      <a:pt x="286775" y="493730"/>
                      <a:pt x="268010" y="495921"/>
                      <a:pt x="248770" y="495921"/>
                    </a:cubicBezTo>
                    <a:cubicBezTo>
                      <a:pt x="229530" y="495921"/>
                      <a:pt x="210765" y="493730"/>
                      <a:pt x="192763" y="489539"/>
                    </a:cubicBezTo>
                    <a:close/>
                    <a:moveTo>
                      <a:pt x="248770" y="143496"/>
                    </a:moveTo>
                    <a:cubicBezTo>
                      <a:pt x="190858" y="143496"/>
                      <a:pt x="143995" y="190359"/>
                      <a:pt x="143995" y="248271"/>
                    </a:cubicBezTo>
                    <a:cubicBezTo>
                      <a:pt x="143995" y="306183"/>
                      <a:pt x="190858" y="353046"/>
                      <a:pt x="248770" y="353046"/>
                    </a:cubicBezTo>
                    <a:cubicBezTo>
                      <a:pt x="306682" y="353046"/>
                      <a:pt x="353545" y="306183"/>
                      <a:pt x="353545" y="248271"/>
                    </a:cubicBezTo>
                    <a:cubicBezTo>
                      <a:pt x="353545" y="190359"/>
                      <a:pt x="306682" y="143496"/>
                      <a:pt x="248770" y="143496"/>
                    </a:cubicBezTo>
                    <a:close/>
                    <a:moveTo>
                      <a:pt x="367833" y="114921"/>
                    </a:moveTo>
                    <a:cubicBezTo>
                      <a:pt x="359927" y="114921"/>
                      <a:pt x="353545" y="121303"/>
                      <a:pt x="353545" y="129209"/>
                    </a:cubicBezTo>
                    <a:cubicBezTo>
                      <a:pt x="353545" y="137114"/>
                      <a:pt x="359927" y="143496"/>
                      <a:pt x="367833" y="143496"/>
                    </a:cubicBezTo>
                    <a:cubicBezTo>
                      <a:pt x="375738" y="143496"/>
                      <a:pt x="382120" y="137114"/>
                      <a:pt x="382120" y="129209"/>
                    </a:cubicBezTo>
                    <a:cubicBezTo>
                      <a:pt x="382120" y="121303"/>
                      <a:pt x="375738" y="114921"/>
                      <a:pt x="367833" y="114921"/>
                    </a:cubicBez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50000"/>
                  </a:lnSpc>
                </a:pPr>
                <a:endParaRPr lang="zh-CN" altLang="en-US"/>
              </a:p>
            </p:txBody>
          </p:sp>
          <p:sp>
            <p:nvSpPr>
              <p:cNvPr id="21" name="íŝḷíḋe">
                <a:extLst>
                  <a:ext uri="{FF2B5EF4-FFF2-40B4-BE49-F238E27FC236}">
                    <a16:creationId xmlns:a16="http://schemas.microsoft.com/office/drawing/2014/main" id="{9E5F1C26-9C50-FA4C-AB71-B0E2DFDDE460}"/>
                  </a:ext>
                </a:extLst>
              </p:cNvPr>
              <p:cNvSpPr/>
              <p:nvPr/>
            </p:nvSpPr>
            <p:spPr>
              <a:xfrm>
                <a:off x="938437" y="4113667"/>
                <a:ext cx="420440" cy="417508"/>
              </a:xfrm>
              <a:prstGeom prst="ellipse">
                <a:avLst/>
              </a:prstGeom>
              <a:solidFill>
                <a:schemeClr val="accent1"/>
              </a:solidFill>
              <a:ln w="12700" cap="rnd">
                <a:noFill/>
                <a:prstDash val="solid"/>
                <a:round/>
                <a:headEnd/>
                <a:tailEnd/>
              </a:ln>
              <a:effectLst>
                <a:outerShdw blurRad="254000" dist="127000" algn="ctr" rotWithShape="0">
                  <a:schemeClr val="accent1">
                    <a:alpha val="3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defTabSz="914354">
                  <a:lnSpc>
                    <a:spcPct val="150000"/>
                  </a:lnSpc>
                </a:pPr>
                <a:endParaRPr lang="zh-CN" altLang="en-US">
                  <a:solidFill>
                    <a:schemeClr val="bg1"/>
                  </a:solidFill>
                </a:endParaRPr>
              </a:p>
            </p:txBody>
          </p:sp>
        </p:grpSp>
      </p:grpSp>
      <p:pic>
        <p:nvPicPr>
          <p:cNvPr id="27" name="Picture 26">
            <a:extLst>
              <a:ext uri="{FF2B5EF4-FFF2-40B4-BE49-F238E27FC236}">
                <a16:creationId xmlns:a16="http://schemas.microsoft.com/office/drawing/2014/main" id="{5A900ACB-BBF6-E440-B983-90B507D25691}"/>
              </a:ext>
            </a:extLst>
          </p:cNvPr>
          <p:cNvPicPr>
            <a:picLocks noChangeAspect="1"/>
          </p:cNvPicPr>
          <p:nvPr/>
        </p:nvPicPr>
        <p:blipFill>
          <a:blip r:embed="rId3"/>
          <a:stretch>
            <a:fillRect/>
          </a:stretch>
        </p:blipFill>
        <p:spPr>
          <a:xfrm>
            <a:off x="766630" y="1505088"/>
            <a:ext cx="6031220" cy="3960000"/>
          </a:xfrm>
          <a:prstGeom prst="rect">
            <a:avLst/>
          </a:prstGeom>
        </p:spPr>
      </p:pic>
      <p:sp>
        <p:nvSpPr>
          <p:cNvPr id="28" name="Rectangle 27">
            <a:extLst>
              <a:ext uri="{FF2B5EF4-FFF2-40B4-BE49-F238E27FC236}">
                <a16:creationId xmlns:a16="http://schemas.microsoft.com/office/drawing/2014/main" id="{6D7F331A-B51B-0B4B-9118-40B0C7D21429}"/>
              </a:ext>
            </a:extLst>
          </p:cNvPr>
          <p:cNvSpPr/>
          <p:nvPr/>
        </p:nvSpPr>
        <p:spPr>
          <a:xfrm>
            <a:off x="0" y="6550223"/>
            <a:ext cx="10706100" cy="307777"/>
          </a:xfrm>
          <a:prstGeom prst="rect">
            <a:avLst/>
          </a:prstGeom>
        </p:spPr>
        <p:txBody>
          <a:bodyPr wrap="square">
            <a:spAutoFit/>
          </a:bodyPr>
          <a:lstStyle/>
          <a:p>
            <a:pPr lvl="0">
              <a:defRPr/>
            </a:pPr>
            <a:r>
              <a:rPr lang="en-US" sz="1400">
                <a:solidFill>
                  <a:schemeClr val="accent3"/>
                </a:solidFill>
                <a:latin typeface="Arial"/>
                <a:cs typeface="Arial"/>
              </a:rPr>
              <a:t>Project Goal and Use Case </a:t>
            </a:r>
            <a:r>
              <a:rPr lang="en-US" altLang="zh-CN" sz="1400">
                <a:solidFill>
                  <a:schemeClr val="accent3"/>
                </a:solidFill>
                <a:latin typeface="Arial"/>
                <a:cs typeface="Arial"/>
              </a:rPr>
              <a:t>-</a:t>
            </a:r>
            <a:r>
              <a:rPr lang="zh-CN" altLang="en-US" sz="1400">
                <a:solidFill>
                  <a:schemeClr val="accent3"/>
                </a:solidFill>
                <a:latin typeface="Arial"/>
                <a:cs typeface="Arial"/>
              </a:rPr>
              <a:t> </a:t>
            </a:r>
            <a:r>
              <a:rPr lang="en-US" altLang="zh-CN" sz="1400">
                <a:solidFill>
                  <a:schemeClr val="accent3"/>
                </a:solidFill>
                <a:latin typeface="Arial"/>
                <a:cs typeface="Arial"/>
              </a:rPr>
              <a:t>Data</a:t>
            </a:r>
            <a:r>
              <a:rPr lang="zh-CN" altLang="en-US" sz="1400">
                <a:solidFill>
                  <a:schemeClr val="accent3"/>
                </a:solidFill>
                <a:latin typeface="Arial"/>
                <a:cs typeface="Arial"/>
              </a:rPr>
              <a:t> </a:t>
            </a:r>
            <a:r>
              <a:rPr lang="en-US" altLang="zh-CN" sz="1400">
                <a:solidFill>
                  <a:schemeClr val="accent3"/>
                </a:solidFill>
                <a:latin typeface="Arial"/>
                <a:cs typeface="Arial"/>
              </a:rPr>
              <a:t>Intro</a:t>
            </a:r>
            <a:r>
              <a:rPr lang="zh-CN" altLang="en-US" sz="1400">
                <a:solidFill>
                  <a:schemeClr val="accent3"/>
                </a:solidFill>
                <a:latin typeface="Arial"/>
                <a:cs typeface="Arial"/>
              </a:rPr>
              <a:t> </a:t>
            </a:r>
            <a:r>
              <a:rPr lang="en-US" altLang="zh-CN" sz="1400">
                <a:solidFill>
                  <a:schemeClr val="accent3"/>
                </a:solidFill>
                <a:latin typeface="Arial"/>
                <a:cs typeface="Arial"/>
              </a:rPr>
              <a:t>-</a:t>
            </a:r>
            <a:r>
              <a:rPr lang="zh-CN" altLang="en-US" sz="1400">
                <a:solidFill>
                  <a:schemeClr val="accent3"/>
                </a:solidFill>
                <a:latin typeface="Arial"/>
                <a:cs typeface="Arial"/>
              </a:rPr>
              <a:t> </a:t>
            </a:r>
            <a:r>
              <a:rPr lang="en-US" altLang="zh-CN" sz="1400">
                <a:solidFill>
                  <a:schemeClr val="accent3"/>
                </a:solidFill>
                <a:latin typeface="Arial"/>
                <a:cs typeface="Arial"/>
              </a:rPr>
              <a:t>Data</a:t>
            </a:r>
            <a:r>
              <a:rPr lang="zh-CN" altLang="en-US" sz="1400">
                <a:solidFill>
                  <a:schemeClr val="accent3"/>
                </a:solidFill>
                <a:latin typeface="Arial"/>
                <a:cs typeface="Arial"/>
              </a:rPr>
              <a:t> </a:t>
            </a:r>
            <a:r>
              <a:rPr lang="en-US" altLang="zh-CN" sz="1400">
                <a:solidFill>
                  <a:schemeClr val="accent3"/>
                </a:solidFill>
                <a:latin typeface="Arial"/>
                <a:cs typeface="Arial"/>
              </a:rPr>
              <a:t>Exploration</a:t>
            </a:r>
            <a:r>
              <a:rPr lang="zh-CN" altLang="en-US" sz="1400" b="1">
                <a:solidFill>
                  <a:schemeClr val="accent3"/>
                </a:solidFill>
                <a:latin typeface="Arial"/>
                <a:cs typeface="Arial"/>
              </a:rPr>
              <a:t> </a:t>
            </a:r>
            <a:r>
              <a:rPr lang="en-US" altLang="zh-CN" sz="1400">
                <a:solidFill>
                  <a:schemeClr val="accent3"/>
                </a:solidFill>
                <a:latin typeface="Arial"/>
                <a:cs typeface="Arial"/>
              </a:rPr>
              <a:t>-</a:t>
            </a:r>
            <a:r>
              <a:rPr lang="en-US" altLang="zh-CN" sz="1400" b="1">
                <a:solidFill>
                  <a:schemeClr val="accent3"/>
                </a:solidFill>
                <a:latin typeface="Arial"/>
                <a:cs typeface="Arial"/>
              </a:rPr>
              <a:t>Data</a:t>
            </a:r>
            <a:r>
              <a:rPr lang="zh-CN" altLang="en-US" sz="1400" b="1">
                <a:solidFill>
                  <a:schemeClr val="accent3"/>
                </a:solidFill>
                <a:latin typeface="Arial"/>
                <a:cs typeface="Arial"/>
              </a:rPr>
              <a:t> </a:t>
            </a:r>
            <a:r>
              <a:rPr lang="en-US" altLang="zh-CN" sz="1400" b="1">
                <a:solidFill>
                  <a:schemeClr val="accent3"/>
                </a:solidFill>
                <a:latin typeface="Arial"/>
                <a:cs typeface="Arial"/>
              </a:rPr>
              <a:t>Modeling</a:t>
            </a:r>
            <a:r>
              <a:rPr lang="zh-CN" altLang="en-US" sz="1400" b="1">
                <a:solidFill>
                  <a:schemeClr val="accent3"/>
                </a:solidFill>
                <a:latin typeface="Arial"/>
                <a:cs typeface="Arial"/>
              </a:rPr>
              <a:t> </a:t>
            </a:r>
            <a:r>
              <a:rPr lang="en-US" altLang="zh-CN" sz="1400">
                <a:solidFill>
                  <a:schemeClr val="accent3"/>
                </a:solidFill>
                <a:latin typeface="Arial"/>
                <a:cs typeface="Arial"/>
              </a:rPr>
              <a:t>-Result</a:t>
            </a:r>
            <a:r>
              <a:rPr lang="zh-CN" altLang="en-US" sz="1400">
                <a:solidFill>
                  <a:schemeClr val="accent3"/>
                </a:solidFill>
                <a:latin typeface="Arial"/>
                <a:cs typeface="Arial"/>
              </a:rPr>
              <a:t> </a:t>
            </a:r>
            <a:r>
              <a:rPr lang="en-US" altLang="zh-CN" sz="1400">
                <a:solidFill>
                  <a:schemeClr val="accent3"/>
                </a:solidFill>
                <a:latin typeface="Arial"/>
                <a:cs typeface="Arial"/>
              </a:rPr>
              <a:t>and</a:t>
            </a:r>
            <a:r>
              <a:rPr lang="zh-CN" altLang="en-US" sz="1400">
                <a:solidFill>
                  <a:schemeClr val="accent3"/>
                </a:solidFill>
                <a:latin typeface="Arial"/>
                <a:cs typeface="Arial"/>
              </a:rPr>
              <a:t> </a:t>
            </a:r>
            <a:r>
              <a:rPr lang="en-US" altLang="zh-CN" sz="1400">
                <a:solidFill>
                  <a:schemeClr val="accent3"/>
                </a:solidFill>
                <a:latin typeface="Arial"/>
                <a:cs typeface="Arial"/>
              </a:rPr>
              <a:t>Evaluation-Conclusion</a:t>
            </a:r>
            <a:r>
              <a:rPr lang="zh-CN" altLang="en-US" sz="1400">
                <a:solidFill>
                  <a:schemeClr val="accent3"/>
                </a:solidFill>
                <a:latin typeface="Arial"/>
                <a:cs typeface="Arial"/>
              </a:rPr>
              <a:t> </a:t>
            </a:r>
            <a:r>
              <a:rPr lang="en-US" altLang="zh-CN" sz="1400">
                <a:solidFill>
                  <a:schemeClr val="accent3"/>
                </a:solidFill>
                <a:latin typeface="Arial"/>
                <a:cs typeface="Arial"/>
              </a:rPr>
              <a:t>and</a:t>
            </a:r>
            <a:r>
              <a:rPr lang="zh-CN" altLang="en-US" sz="1400">
                <a:solidFill>
                  <a:schemeClr val="accent3"/>
                </a:solidFill>
                <a:latin typeface="Arial"/>
                <a:cs typeface="Arial"/>
              </a:rPr>
              <a:t> </a:t>
            </a:r>
            <a:r>
              <a:rPr lang="en-US" altLang="zh-CN" sz="1400">
                <a:solidFill>
                  <a:schemeClr val="accent3"/>
                </a:solidFill>
                <a:latin typeface="Arial"/>
                <a:cs typeface="Arial"/>
              </a:rPr>
              <a:t>Future</a:t>
            </a:r>
            <a:r>
              <a:rPr lang="zh-CN" altLang="en-US" sz="1400">
                <a:solidFill>
                  <a:schemeClr val="accent3"/>
                </a:solidFill>
                <a:latin typeface="Arial"/>
                <a:cs typeface="Arial"/>
              </a:rPr>
              <a:t> </a:t>
            </a:r>
            <a:r>
              <a:rPr lang="en-US" altLang="zh-CN" sz="1400">
                <a:solidFill>
                  <a:schemeClr val="accent3"/>
                </a:solidFill>
                <a:latin typeface="Arial"/>
                <a:cs typeface="Arial"/>
              </a:rPr>
              <a:t>Work</a:t>
            </a:r>
            <a:endParaRPr lang="en-US" sz="1400">
              <a:solidFill>
                <a:schemeClr val="accent3"/>
              </a:solidFill>
              <a:latin typeface="Arial"/>
              <a:cs typeface="Arial"/>
            </a:endParaRPr>
          </a:p>
        </p:txBody>
      </p:sp>
    </p:spTree>
    <p:extLst>
      <p:ext uri="{BB962C8B-B14F-4D97-AF65-F5344CB8AC3E}">
        <p14:creationId xmlns:p14="http://schemas.microsoft.com/office/powerpoint/2010/main" val="10986023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3214292-6A59-F34E-8D5B-46EC9761C75E}"/>
              </a:ext>
            </a:extLst>
          </p:cNvPr>
          <p:cNvSpPr>
            <a:spLocks noGrp="1"/>
          </p:cNvSpPr>
          <p:nvPr>
            <p:ph type="title"/>
          </p:nvPr>
        </p:nvSpPr>
        <p:spPr/>
        <p:txBody>
          <a:bodyPr/>
          <a:lstStyle/>
          <a:p>
            <a:r>
              <a:rPr lang="en-US"/>
              <a:t>Intervention Model </a:t>
            </a:r>
            <a:endParaRPr lang="en-CN"/>
          </a:p>
        </p:txBody>
      </p:sp>
      <p:sp>
        <p:nvSpPr>
          <p:cNvPr id="8" name="îśļíḑê">
            <a:extLst>
              <a:ext uri="{FF2B5EF4-FFF2-40B4-BE49-F238E27FC236}">
                <a16:creationId xmlns:a16="http://schemas.microsoft.com/office/drawing/2014/main" id="{88C52557-F9F4-BE46-B6E9-B445EEC282E1}"/>
              </a:ext>
            </a:extLst>
          </p:cNvPr>
          <p:cNvSpPr/>
          <p:nvPr/>
        </p:nvSpPr>
        <p:spPr>
          <a:xfrm>
            <a:off x="7158038" y="1356935"/>
            <a:ext cx="3950221" cy="511553"/>
          </a:xfrm>
          <a:prstGeom prst="roundRect">
            <a:avLst>
              <a:gd name="adj" fmla="val 4000"/>
            </a:avLst>
          </a:prstGeom>
          <a:solidFill>
            <a:schemeClr val="tx1">
              <a:lumMod val="10000"/>
              <a:lumOff val="9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a:solidFill>
                  <a:srgbClr val="333333"/>
                </a:solidFill>
              </a:rPr>
              <a:t>Intervention Model </a:t>
            </a:r>
            <a:endParaRPr lang="en-CN" sz="2400" b="1"/>
          </a:p>
        </p:txBody>
      </p:sp>
      <p:grpSp>
        <p:nvGrpSpPr>
          <p:cNvPr id="33" name="Group 32">
            <a:extLst>
              <a:ext uri="{FF2B5EF4-FFF2-40B4-BE49-F238E27FC236}">
                <a16:creationId xmlns:a16="http://schemas.microsoft.com/office/drawing/2014/main" id="{EBCE6C2D-D1DA-A74F-B4C9-67C613DF2E34}"/>
              </a:ext>
            </a:extLst>
          </p:cNvPr>
          <p:cNvGrpSpPr/>
          <p:nvPr/>
        </p:nvGrpSpPr>
        <p:grpSpPr>
          <a:xfrm>
            <a:off x="7354389" y="3239320"/>
            <a:ext cx="3753870" cy="646331"/>
            <a:chOff x="7371329" y="2173605"/>
            <a:chExt cx="3753870" cy="646331"/>
          </a:xfrm>
        </p:grpSpPr>
        <p:grpSp>
          <p:nvGrpSpPr>
            <p:cNvPr id="11" name="iṣḷîḋé">
              <a:extLst>
                <a:ext uri="{FF2B5EF4-FFF2-40B4-BE49-F238E27FC236}">
                  <a16:creationId xmlns:a16="http://schemas.microsoft.com/office/drawing/2014/main" id="{AA8E4539-9F55-0942-B62B-647902907142}"/>
                </a:ext>
              </a:extLst>
            </p:cNvPr>
            <p:cNvGrpSpPr>
              <a:grpSpLocks noChangeAspect="1"/>
            </p:cNvGrpSpPr>
            <p:nvPr/>
          </p:nvGrpSpPr>
          <p:grpSpPr>
            <a:xfrm>
              <a:off x="7371329" y="2393993"/>
              <a:ext cx="144000" cy="143999"/>
              <a:chOff x="962220" y="4113667"/>
              <a:chExt cx="444222" cy="444220"/>
            </a:xfrm>
          </p:grpSpPr>
          <p:sp>
            <p:nvSpPr>
              <p:cNvPr id="12" name="ïŝḻîḑè">
                <a:extLst>
                  <a:ext uri="{FF2B5EF4-FFF2-40B4-BE49-F238E27FC236}">
                    <a16:creationId xmlns:a16="http://schemas.microsoft.com/office/drawing/2014/main" id="{4ADD8E78-2B17-0A40-9C60-DAFDB57D2105}"/>
                  </a:ext>
                </a:extLst>
              </p:cNvPr>
              <p:cNvSpPr/>
              <p:nvPr/>
            </p:nvSpPr>
            <p:spPr bwMode="auto">
              <a:xfrm>
                <a:off x="1078603" y="4279768"/>
                <a:ext cx="187529" cy="205561"/>
              </a:xfrm>
              <a:custGeom>
                <a:avLst/>
                <a:gdLst>
                  <a:gd name="connsiteX0" fmla="*/ 248770 w 495300"/>
                  <a:gd name="connsiteY0" fmla="*/ 621 h 542925"/>
                  <a:gd name="connsiteX1" fmla="*/ 496420 w 495300"/>
                  <a:gd name="connsiteY1" fmla="*/ 248271 h 542925"/>
                  <a:gd name="connsiteX2" fmla="*/ 323827 w 495300"/>
                  <a:gd name="connsiteY2" fmla="*/ 484396 h 542925"/>
                  <a:gd name="connsiteX3" fmla="*/ 346973 w 495300"/>
                  <a:gd name="connsiteY3" fmla="*/ 524496 h 542925"/>
                  <a:gd name="connsiteX4" fmla="*/ 420220 w 495300"/>
                  <a:gd name="connsiteY4" fmla="*/ 524496 h 542925"/>
                  <a:gd name="connsiteX5" fmla="*/ 420220 w 495300"/>
                  <a:gd name="connsiteY5" fmla="*/ 543546 h 542925"/>
                  <a:gd name="connsiteX6" fmla="*/ 77320 w 495300"/>
                  <a:gd name="connsiteY6" fmla="*/ 543546 h 542925"/>
                  <a:gd name="connsiteX7" fmla="*/ 77320 w 495300"/>
                  <a:gd name="connsiteY7" fmla="*/ 524496 h 542925"/>
                  <a:gd name="connsiteX8" fmla="*/ 150567 w 495300"/>
                  <a:gd name="connsiteY8" fmla="*/ 524496 h 542925"/>
                  <a:gd name="connsiteX9" fmla="*/ 173713 w 495300"/>
                  <a:gd name="connsiteY9" fmla="*/ 484396 h 542925"/>
                  <a:gd name="connsiteX10" fmla="*/ 1120 w 495300"/>
                  <a:gd name="connsiteY10" fmla="*/ 248271 h 542925"/>
                  <a:gd name="connsiteX11" fmla="*/ 248770 w 495300"/>
                  <a:gd name="connsiteY11" fmla="*/ 621 h 542925"/>
                  <a:gd name="connsiteX12" fmla="*/ 192763 w 495300"/>
                  <a:gd name="connsiteY12" fmla="*/ 489539 h 542925"/>
                  <a:gd name="connsiteX13" fmla="*/ 172570 w 495300"/>
                  <a:gd name="connsiteY13" fmla="*/ 524496 h 542925"/>
                  <a:gd name="connsiteX14" fmla="*/ 324970 w 495300"/>
                  <a:gd name="connsiteY14" fmla="*/ 524496 h 542925"/>
                  <a:gd name="connsiteX15" fmla="*/ 304777 w 495300"/>
                  <a:gd name="connsiteY15" fmla="*/ 489539 h 542925"/>
                  <a:gd name="connsiteX16" fmla="*/ 248770 w 495300"/>
                  <a:gd name="connsiteY16" fmla="*/ 495921 h 542925"/>
                  <a:gd name="connsiteX17" fmla="*/ 192763 w 495300"/>
                  <a:gd name="connsiteY17" fmla="*/ 489539 h 542925"/>
                  <a:gd name="connsiteX18" fmla="*/ 248770 w 495300"/>
                  <a:gd name="connsiteY18" fmla="*/ 143496 h 542925"/>
                  <a:gd name="connsiteX19" fmla="*/ 143995 w 495300"/>
                  <a:gd name="connsiteY19" fmla="*/ 248271 h 542925"/>
                  <a:gd name="connsiteX20" fmla="*/ 248770 w 495300"/>
                  <a:gd name="connsiteY20" fmla="*/ 353046 h 542925"/>
                  <a:gd name="connsiteX21" fmla="*/ 353545 w 495300"/>
                  <a:gd name="connsiteY21" fmla="*/ 248271 h 542925"/>
                  <a:gd name="connsiteX22" fmla="*/ 248770 w 495300"/>
                  <a:gd name="connsiteY22" fmla="*/ 143496 h 542925"/>
                  <a:gd name="connsiteX23" fmla="*/ 367833 w 495300"/>
                  <a:gd name="connsiteY23" fmla="*/ 114921 h 542925"/>
                  <a:gd name="connsiteX24" fmla="*/ 353545 w 495300"/>
                  <a:gd name="connsiteY24" fmla="*/ 129209 h 542925"/>
                  <a:gd name="connsiteX25" fmla="*/ 367833 w 495300"/>
                  <a:gd name="connsiteY25" fmla="*/ 143496 h 542925"/>
                  <a:gd name="connsiteX26" fmla="*/ 382120 w 495300"/>
                  <a:gd name="connsiteY26" fmla="*/ 129209 h 542925"/>
                  <a:gd name="connsiteX27" fmla="*/ 367833 w 495300"/>
                  <a:gd name="connsiteY27" fmla="*/ 114921 h 542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495300" h="542925">
                    <a:moveTo>
                      <a:pt x="248770" y="621"/>
                    </a:moveTo>
                    <a:cubicBezTo>
                      <a:pt x="385549" y="621"/>
                      <a:pt x="496420" y="111492"/>
                      <a:pt x="496420" y="248271"/>
                    </a:cubicBezTo>
                    <a:cubicBezTo>
                      <a:pt x="496420" y="358856"/>
                      <a:pt x="423935" y="452582"/>
                      <a:pt x="323827" y="484396"/>
                    </a:cubicBezTo>
                    <a:lnTo>
                      <a:pt x="346973" y="524496"/>
                    </a:lnTo>
                    <a:lnTo>
                      <a:pt x="420220" y="524496"/>
                    </a:lnTo>
                    <a:lnTo>
                      <a:pt x="420220" y="543546"/>
                    </a:lnTo>
                    <a:lnTo>
                      <a:pt x="77320" y="543546"/>
                    </a:lnTo>
                    <a:lnTo>
                      <a:pt x="77320" y="524496"/>
                    </a:lnTo>
                    <a:lnTo>
                      <a:pt x="150567" y="524496"/>
                    </a:lnTo>
                    <a:lnTo>
                      <a:pt x="173713" y="484396"/>
                    </a:lnTo>
                    <a:cubicBezTo>
                      <a:pt x="73605" y="452582"/>
                      <a:pt x="1120" y="358856"/>
                      <a:pt x="1120" y="248271"/>
                    </a:cubicBezTo>
                    <a:cubicBezTo>
                      <a:pt x="1120" y="111492"/>
                      <a:pt x="111991" y="621"/>
                      <a:pt x="248770" y="621"/>
                    </a:cubicBezTo>
                    <a:close/>
                    <a:moveTo>
                      <a:pt x="192763" y="489539"/>
                    </a:moveTo>
                    <a:lnTo>
                      <a:pt x="172570" y="524496"/>
                    </a:lnTo>
                    <a:lnTo>
                      <a:pt x="324970" y="524496"/>
                    </a:lnTo>
                    <a:lnTo>
                      <a:pt x="304777" y="489539"/>
                    </a:lnTo>
                    <a:cubicBezTo>
                      <a:pt x="286775" y="493730"/>
                      <a:pt x="268010" y="495921"/>
                      <a:pt x="248770" y="495921"/>
                    </a:cubicBezTo>
                    <a:cubicBezTo>
                      <a:pt x="229530" y="495921"/>
                      <a:pt x="210765" y="493730"/>
                      <a:pt x="192763" y="489539"/>
                    </a:cubicBezTo>
                    <a:close/>
                    <a:moveTo>
                      <a:pt x="248770" y="143496"/>
                    </a:moveTo>
                    <a:cubicBezTo>
                      <a:pt x="190858" y="143496"/>
                      <a:pt x="143995" y="190359"/>
                      <a:pt x="143995" y="248271"/>
                    </a:cubicBezTo>
                    <a:cubicBezTo>
                      <a:pt x="143995" y="306183"/>
                      <a:pt x="190858" y="353046"/>
                      <a:pt x="248770" y="353046"/>
                    </a:cubicBezTo>
                    <a:cubicBezTo>
                      <a:pt x="306682" y="353046"/>
                      <a:pt x="353545" y="306183"/>
                      <a:pt x="353545" y="248271"/>
                    </a:cubicBezTo>
                    <a:cubicBezTo>
                      <a:pt x="353545" y="190359"/>
                      <a:pt x="306682" y="143496"/>
                      <a:pt x="248770" y="143496"/>
                    </a:cubicBezTo>
                    <a:close/>
                    <a:moveTo>
                      <a:pt x="367833" y="114921"/>
                    </a:moveTo>
                    <a:cubicBezTo>
                      <a:pt x="359927" y="114921"/>
                      <a:pt x="353545" y="121303"/>
                      <a:pt x="353545" y="129209"/>
                    </a:cubicBezTo>
                    <a:cubicBezTo>
                      <a:pt x="353545" y="137114"/>
                      <a:pt x="359927" y="143496"/>
                      <a:pt x="367833" y="143496"/>
                    </a:cubicBezTo>
                    <a:cubicBezTo>
                      <a:pt x="375738" y="143496"/>
                      <a:pt x="382120" y="137114"/>
                      <a:pt x="382120" y="129209"/>
                    </a:cubicBezTo>
                    <a:cubicBezTo>
                      <a:pt x="382120" y="121303"/>
                      <a:pt x="375738" y="114921"/>
                      <a:pt x="367833" y="114921"/>
                    </a:cubicBez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just"/>
                <a:endParaRPr lang="zh-CN" altLang="en-US"/>
              </a:p>
            </p:txBody>
          </p:sp>
          <p:sp>
            <p:nvSpPr>
              <p:cNvPr id="13" name="íŝḷíḋe">
                <a:extLst>
                  <a:ext uri="{FF2B5EF4-FFF2-40B4-BE49-F238E27FC236}">
                    <a16:creationId xmlns:a16="http://schemas.microsoft.com/office/drawing/2014/main" id="{2040322F-5F85-8148-936F-395523FE6941}"/>
                  </a:ext>
                </a:extLst>
              </p:cNvPr>
              <p:cNvSpPr/>
              <p:nvPr/>
            </p:nvSpPr>
            <p:spPr>
              <a:xfrm>
                <a:off x="962220" y="4113667"/>
                <a:ext cx="444222" cy="444220"/>
              </a:xfrm>
              <a:prstGeom prst="ellipse">
                <a:avLst/>
              </a:prstGeom>
              <a:solidFill>
                <a:schemeClr val="accent1"/>
              </a:solidFill>
              <a:ln w="12700" cap="rnd">
                <a:noFill/>
                <a:prstDash val="solid"/>
                <a:round/>
                <a:headEnd/>
                <a:tailEnd/>
              </a:ln>
              <a:effectLst>
                <a:outerShdw blurRad="254000" dist="127000" algn="ctr" rotWithShape="0">
                  <a:schemeClr val="accent1">
                    <a:alpha val="3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just" defTabSz="914354"/>
                <a:endParaRPr lang="zh-CN" altLang="en-US">
                  <a:solidFill>
                    <a:schemeClr val="bg1"/>
                  </a:solidFill>
                </a:endParaRPr>
              </a:p>
            </p:txBody>
          </p:sp>
        </p:grpSp>
        <p:sp>
          <p:nvSpPr>
            <p:cNvPr id="15" name="ï$ļîďè">
              <a:extLst>
                <a:ext uri="{FF2B5EF4-FFF2-40B4-BE49-F238E27FC236}">
                  <a16:creationId xmlns:a16="http://schemas.microsoft.com/office/drawing/2014/main" id="{AC743413-04C3-3A47-B458-3E2E0DAD4B72}"/>
                </a:ext>
              </a:extLst>
            </p:cNvPr>
            <p:cNvSpPr txBox="1"/>
            <p:nvPr/>
          </p:nvSpPr>
          <p:spPr>
            <a:xfrm>
              <a:off x="7768346" y="2173605"/>
              <a:ext cx="3356853" cy="646331"/>
            </a:xfrm>
            <a:prstGeom prst="rect">
              <a:avLst/>
            </a:prstGeom>
            <a:noFill/>
          </p:spPr>
          <p:txBody>
            <a:bodyPr wrap="square" rtlCol="0">
              <a:spAutoFit/>
            </a:bodyPr>
            <a:lstStyle/>
            <a:p>
              <a:pPr algn="just"/>
              <a:r>
                <a:rPr lang="en-US" altLang="zh-CN">
                  <a:solidFill>
                    <a:schemeClr val="tx1">
                      <a:lumMod val="85000"/>
                      <a:lumOff val="15000"/>
                    </a:schemeClr>
                  </a:solidFill>
                </a:rPr>
                <a:t>Model in a way that match the mean of the original plot</a:t>
              </a:r>
            </a:p>
          </p:txBody>
        </p:sp>
      </p:grpSp>
      <p:grpSp>
        <p:nvGrpSpPr>
          <p:cNvPr id="34" name="Group 33">
            <a:extLst>
              <a:ext uri="{FF2B5EF4-FFF2-40B4-BE49-F238E27FC236}">
                <a16:creationId xmlns:a16="http://schemas.microsoft.com/office/drawing/2014/main" id="{09A3E446-C888-9D40-8EAA-4BF372B65CE3}"/>
              </a:ext>
            </a:extLst>
          </p:cNvPr>
          <p:cNvGrpSpPr/>
          <p:nvPr/>
        </p:nvGrpSpPr>
        <p:grpSpPr>
          <a:xfrm>
            <a:off x="7354389" y="2297639"/>
            <a:ext cx="3753871" cy="646331"/>
            <a:chOff x="7371329" y="3110439"/>
            <a:chExt cx="3858646" cy="646331"/>
          </a:xfrm>
        </p:grpSpPr>
        <p:sp>
          <p:nvSpPr>
            <p:cNvPr id="18" name="íṡľíḓè">
              <a:extLst>
                <a:ext uri="{FF2B5EF4-FFF2-40B4-BE49-F238E27FC236}">
                  <a16:creationId xmlns:a16="http://schemas.microsoft.com/office/drawing/2014/main" id="{E2178344-8C76-3D42-BB4D-45DEBBFC86F5}"/>
                </a:ext>
              </a:extLst>
            </p:cNvPr>
            <p:cNvSpPr txBox="1"/>
            <p:nvPr/>
          </p:nvSpPr>
          <p:spPr>
            <a:xfrm>
              <a:off x="7768344" y="3110439"/>
              <a:ext cx="3461631" cy="646331"/>
            </a:xfrm>
            <a:prstGeom prst="rect">
              <a:avLst/>
            </a:prstGeom>
            <a:noFill/>
          </p:spPr>
          <p:txBody>
            <a:bodyPr wrap="square" rtlCol="0">
              <a:spAutoFit/>
            </a:bodyPr>
            <a:lstStyle/>
            <a:p>
              <a:pPr algn="just"/>
              <a:r>
                <a:rPr lang="en-US" altLang="zh-CN">
                  <a:solidFill>
                    <a:schemeClr val="tx1">
                      <a:lumMod val="85000"/>
                      <a:lumOff val="15000"/>
                    </a:schemeClr>
                  </a:solidFill>
                </a:rPr>
                <a:t>Access</a:t>
              </a:r>
              <a:r>
                <a:rPr lang="zh-CN" altLang="en-US">
                  <a:solidFill>
                    <a:schemeClr val="tx1">
                      <a:lumMod val="85000"/>
                      <a:lumOff val="15000"/>
                    </a:schemeClr>
                  </a:solidFill>
                </a:rPr>
                <a:t> </a:t>
              </a:r>
              <a:r>
                <a:rPr lang="en-US" altLang="zh-CN">
                  <a:solidFill>
                    <a:schemeClr val="tx1">
                      <a:lumMod val="85000"/>
                      <a:lumOff val="15000"/>
                    </a:schemeClr>
                  </a:solidFill>
                </a:rPr>
                <a:t>the</a:t>
              </a:r>
              <a:r>
                <a:rPr lang="zh-CN" altLang="en-US">
                  <a:solidFill>
                    <a:schemeClr val="tx1">
                      <a:lumMod val="85000"/>
                      <a:lumOff val="15000"/>
                    </a:schemeClr>
                  </a:solidFill>
                </a:rPr>
                <a:t> </a:t>
              </a:r>
              <a:r>
                <a:rPr lang="en-US" altLang="zh-CN">
                  <a:solidFill>
                    <a:schemeClr val="tx1">
                      <a:lumMod val="85000"/>
                      <a:lumOff val="15000"/>
                    </a:schemeClr>
                  </a:solidFill>
                </a:rPr>
                <a:t>effects</a:t>
              </a:r>
              <a:r>
                <a:rPr lang="zh-CN" altLang="en-US">
                  <a:solidFill>
                    <a:schemeClr val="tx1">
                      <a:lumMod val="85000"/>
                      <a:lumOff val="15000"/>
                    </a:schemeClr>
                  </a:solidFill>
                </a:rPr>
                <a:t> </a:t>
              </a:r>
              <a:r>
                <a:rPr lang="en-US" altLang="zh-CN">
                  <a:solidFill>
                    <a:schemeClr val="tx1">
                      <a:lumMod val="85000"/>
                      <a:lumOff val="15000"/>
                    </a:schemeClr>
                  </a:solidFill>
                </a:rPr>
                <a:t>of</a:t>
              </a:r>
              <a:r>
                <a:rPr lang="zh-CN" altLang="en-US">
                  <a:solidFill>
                    <a:schemeClr val="tx1">
                      <a:lumMod val="85000"/>
                      <a:lumOff val="15000"/>
                    </a:schemeClr>
                  </a:solidFill>
                </a:rPr>
                <a:t> </a:t>
              </a:r>
              <a:r>
                <a:rPr lang="en-US" altLang="zh-CN">
                  <a:solidFill>
                    <a:schemeClr val="tx1">
                      <a:lumMod val="85000"/>
                      <a:lumOff val="15000"/>
                    </a:schemeClr>
                  </a:solidFill>
                </a:rPr>
                <a:t>intervention</a:t>
              </a:r>
              <a:r>
                <a:rPr lang="zh-CN" altLang="en-US">
                  <a:solidFill>
                    <a:schemeClr val="tx1">
                      <a:lumMod val="85000"/>
                      <a:lumOff val="15000"/>
                    </a:schemeClr>
                  </a:solidFill>
                </a:rPr>
                <a:t> </a:t>
              </a:r>
              <a:r>
                <a:rPr lang="en-US" altLang="zh-CN">
                  <a:solidFill>
                    <a:schemeClr val="tx1">
                      <a:lumMod val="85000"/>
                      <a:lumOff val="15000"/>
                    </a:schemeClr>
                  </a:solidFill>
                </a:rPr>
                <a:t>(such</a:t>
              </a:r>
              <a:r>
                <a:rPr lang="zh-CN" altLang="en-US">
                  <a:solidFill>
                    <a:schemeClr val="tx1">
                      <a:lumMod val="85000"/>
                      <a:lumOff val="15000"/>
                    </a:schemeClr>
                  </a:solidFill>
                </a:rPr>
                <a:t> </a:t>
              </a:r>
              <a:r>
                <a:rPr lang="en-US" altLang="zh-CN">
                  <a:solidFill>
                    <a:schemeClr val="tx1">
                      <a:lumMod val="85000"/>
                      <a:lumOff val="15000"/>
                    </a:schemeClr>
                  </a:solidFill>
                </a:rPr>
                <a:t>as</a:t>
              </a:r>
              <a:r>
                <a:rPr lang="zh-CN" altLang="en-US">
                  <a:solidFill>
                    <a:schemeClr val="tx1">
                      <a:lumMod val="85000"/>
                      <a:lumOff val="15000"/>
                    </a:schemeClr>
                  </a:solidFill>
                </a:rPr>
                <a:t> </a:t>
              </a:r>
              <a:r>
                <a:rPr lang="en-US" altLang="zh-CN">
                  <a:solidFill>
                    <a:schemeClr val="tx1">
                      <a:lumMod val="85000"/>
                      <a:lumOff val="15000"/>
                    </a:schemeClr>
                  </a:solidFill>
                </a:rPr>
                <a:t>holidays,</a:t>
              </a:r>
              <a:r>
                <a:rPr lang="zh-CN" altLang="en-US">
                  <a:solidFill>
                    <a:schemeClr val="tx1">
                      <a:lumMod val="85000"/>
                      <a:lumOff val="15000"/>
                    </a:schemeClr>
                  </a:solidFill>
                </a:rPr>
                <a:t> </a:t>
              </a:r>
              <a:r>
                <a:rPr lang="en-US" altLang="zh-CN">
                  <a:solidFill>
                    <a:schemeClr val="tx1">
                      <a:lumMod val="85000"/>
                      <a:lumOff val="15000"/>
                    </a:schemeClr>
                  </a:solidFill>
                </a:rPr>
                <a:t>strikes)</a:t>
              </a:r>
            </a:p>
          </p:txBody>
        </p:sp>
        <p:grpSp>
          <p:nvGrpSpPr>
            <p:cNvPr id="23" name="iṣḷîḋé">
              <a:extLst>
                <a:ext uri="{FF2B5EF4-FFF2-40B4-BE49-F238E27FC236}">
                  <a16:creationId xmlns:a16="http://schemas.microsoft.com/office/drawing/2014/main" id="{B47FDD41-444A-8F42-B731-3C917E11C650}"/>
                </a:ext>
              </a:extLst>
            </p:cNvPr>
            <p:cNvGrpSpPr>
              <a:grpSpLocks noChangeAspect="1"/>
            </p:cNvGrpSpPr>
            <p:nvPr/>
          </p:nvGrpSpPr>
          <p:grpSpPr>
            <a:xfrm>
              <a:off x="7371329" y="3330827"/>
              <a:ext cx="144000" cy="143999"/>
              <a:chOff x="962220" y="4113667"/>
              <a:chExt cx="444222" cy="444220"/>
            </a:xfrm>
          </p:grpSpPr>
          <p:sp>
            <p:nvSpPr>
              <p:cNvPr id="24" name="ïŝḻîḑè">
                <a:extLst>
                  <a:ext uri="{FF2B5EF4-FFF2-40B4-BE49-F238E27FC236}">
                    <a16:creationId xmlns:a16="http://schemas.microsoft.com/office/drawing/2014/main" id="{C53CCD50-CD48-2E42-9402-21F40143C1DE}"/>
                  </a:ext>
                </a:extLst>
              </p:cNvPr>
              <p:cNvSpPr/>
              <p:nvPr/>
            </p:nvSpPr>
            <p:spPr bwMode="auto">
              <a:xfrm>
                <a:off x="1078603" y="4279768"/>
                <a:ext cx="187529" cy="205561"/>
              </a:xfrm>
              <a:custGeom>
                <a:avLst/>
                <a:gdLst>
                  <a:gd name="connsiteX0" fmla="*/ 248770 w 495300"/>
                  <a:gd name="connsiteY0" fmla="*/ 621 h 542925"/>
                  <a:gd name="connsiteX1" fmla="*/ 496420 w 495300"/>
                  <a:gd name="connsiteY1" fmla="*/ 248271 h 542925"/>
                  <a:gd name="connsiteX2" fmla="*/ 323827 w 495300"/>
                  <a:gd name="connsiteY2" fmla="*/ 484396 h 542925"/>
                  <a:gd name="connsiteX3" fmla="*/ 346973 w 495300"/>
                  <a:gd name="connsiteY3" fmla="*/ 524496 h 542925"/>
                  <a:gd name="connsiteX4" fmla="*/ 420220 w 495300"/>
                  <a:gd name="connsiteY4" fmla="*/ 524496 h 542925"/>
                  <a:gd name="connsiteX5" fmla="*/ 420220 w 495300"/>
                  <a:gd name="connsiteY5" fmla="*/ 543546 h 542925"/>
                  <a:gd name="connsiteX6" fmla="*/ 77320 w 495300"/>
                  <a:gd name="connsiteY6" fmla="*/ 543546 h 542925"/>
                  <a:gd name="connsiteX7" fmla="*/ 77320 w 495300"/>
                  <a:gd name="connsiteY7" fmla="*/ 524496 h 542925"/>
                  <a:gd name="connsiteX8" fmla="*/ 150567 w 495300"/>
                  <a:gd name="connsiteY8" fmla="*/ 524496 h 542925"/>
                  <a:gd name="connsiteX9" fmla="*/ 173713 w 495300"/>
                  <a:gd name="connsiteY9" fmla="*/ 484396 h 542925"/>
                  <a:gd name="connsiteX10" fmla="*/ 1120 w 495300"/>
                  <a:gd name="connsiteY10" fmla="*/ 248271 h 542925"/>
                  <a:gd name="connsiteX11" fmla="*/ 248770 w 495300"/>
                  <a:gd name="connsiteY11" fmla="*/ 621 h 542925"/>
                  <a:gd name="connsiteX12" fmla="*/ 192763 w 495300"/>
                  <a:gd name="connsiteY12" fmla="*/ 489539 h 542925"/>
                  <a:gd name="connsiteX13" fmla="*/ 172570 w 495300"/>
                  <a:gd name="connsiteY13" fmla="*/ 524496 h 542925"/>
                  <a:gd name="connsiteX14" fmla="*/ 324970 w 495300"/>
                  <a:gd name="connsiteY14" fmla="*/ 524496 h 542925"/>
                  <a:gd name="connsiteX15" fmla="*/ 304777 w 495300"/>
                  <a:gd name="connsiteY15" fmla="*/ 489539 h 542925"/>
                  <a:gd name="connsiteX16" fmla="*/ 248770 w 495300"/>
                  <a:gd name="connsiteY16" fmla="*/ 495921 h 542925"/>
                  <a:gd name="connsiteX17" fmla="*/ 192763 w 495300"/>
                  <a:gd name="connsiteY17" fmla="*/ 489539 h 542925"/>
                  <a:gd name="connsiteX18" fmla="*/ 248770 w 495300"/>
                  <a:gd name="connsiteY18" fmla="*/ 143496 h 542925"/>
                  <a:gd name="connsiteX19" fmla="*/ 143995 w 495300"/>
                  <a:gd name="connsiteY19" fmla="*/ 248271 h 542925"/>
                  <a:gd name="connsiteX20" fmla="*/ 248770 w 495300"/>
                  <a:gd name="connsiteY20" fmla="*/ 353046 h 542925"/>
                  <a:gd name="connsiteX21" fmla="*/ 353545 w 495300"/>
                  <a:gd name="connsiteY21" fmla="*/ 248271 h 542925"/>
                  <a:gd name="connsiteX22" fmla="*/ 248770 w 495300"/>
                  <a:gd name="connsiteY22" fmla="*/ 143496 h 542925"/>
                  <a:gd name="connsiteX23" fmla="*/ 367833 w 495300"/>
                  <a:gd name="connsiteY23" fmla="*/ 114921 h 542925"/>
                  <a:gd name="connsiteX24" fmla="*/ 353545 w 495300"/>
                  <a:gd name="connsiteY24" fmla="*/ 129209 h 542925"/>
                  <a:gd name="connsiteX25" fmla="*/ 367833 w 495300"/>
                  <a:gd name="connsiteY25" fmla="*/ 143496 h 542925"/>
                  <a:gd name="connsiteX26" fmla="*/ 382120 w 495300"/>
                  <a:gd name="connsiteY26" fmla="*/ 129209 h 542925"/>
                  <a:gd name="connsiteX27" fmla="*/ 367833 w 495300"/>
                  <a:gd name="connsiteY27" fmla="*/ 114921 h 542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495300" h="542925">
                    <a:moveTo>
                      <a:pt x="248770" y="621"/>
                    </a:moveTo>
                    <a:cubicBezTo>
                      <a:pt x="385549" y="621"/>
                      <a:pt x="496420" y="111492"/>
                      <a:pt x="496420" y="248271"/>
                    </a:cubicBezTo>
                    <a:cubicBezTo>
                      <a:pt x="496420" y="358856"/>
                      <a:pt x="423935" y="452582"/>
                      <a:pt x="323827" y="484396"/>
                    </a:cubicBezTo>
                    <a:lnTo>
                      <a:pt x="346973" y="524496"/>
                    </a:lnTo>
                    <a:lnTo>
                      <a:pt x="420220" y="524496"/>
                    </a:lnTo>
                    <a:lnTo>
                      <a:pt x="420220" y="543546"/>
                    </a:lnTo>
                    <a:lnTo>
                      <a:pt x="77320" y="543546"/>
                    </a:lnTo>
                    <a:lnTo>
                      <a:pt x="77320" y="524496"/>
                    </a:lnTo>
                    <a:lnTo>
                      <a:pt x="150567" y="524496"/>
                    </a:lnTo>
                    <a:lnTo>
                      <a:pt x="173713" y="484396"/>
                    </a:lnTo>
                    <a:cubicBezTo>
                      <a:pt x="73605" y="452582"/>
                      <a:pt x="1120" y="358856"/>
                      <a:pt x="1120" y="248271"/>
                    </a:cubicBezTo>
                    <a:cubicBezTo>
                      <a:pt x="1120" y="111492"/>
                      <a:pt x="111991" y="621"/>
                      <a:pt x="248770" y="621"/>
                    </a:cubicBezTo>
                    <a:close/>
                    <a:moveTo>
                      <a:pt x="192763" y="489539"/>
                    </a:moveTo>
                    <a:lnTo>
                      <a:pt x="172570" y="524496"/>
                    </a:lnTo>
                    <a:lnTo>
                      <a:pt x="324970" y="524496"/>
                    </a:lnTo>
                    <a:lnTo>
                      <a:pt x="304777" y="489539"/>
                    </a:lnTo>
                    <a:cubicBezTo>
                      <a:pt x="286775" y="493730"/>
                      <a:pt x="268010" y="495921"/>
                      <a:pt x="248770" y="495921"/>
                    </a:cubicBezTo>
                    <a:cubicBezTo>
                      <a:pt x="229530" y="495921"/>
                      <a:pt x="210765" y="493730"/>
                      <a:pt x="192763" y="489539"/>
                    </a:cubicBezTo>
                    <a:close/>
                    <a:moveTo>
                      <a:pt x="248770" y="143496"/>
                    </a:moveTo>
                    <a:cubicBezTo>
                      <a:pt x="190858" y="143496"/>
                      <a:pt x="143995" y="190359"/>
                      <a:pt x="143995" y="248271"/>
                    </a:cubicBezTo>
                    <a:cubicBezTo>
                      <a:pt x="143995" y="306183"/>
                      <a:pt x="190858" y="353046"/>
                      <a:pt x="248770" y="353046"/>
                    </a:cubicBezTo>
                    <a:cubicBezTo>
                      <a:pt x="306682" y="353046"/>
                      <a:pt x="353545" y="306183"/>
                      <a:pt x="353545" y="248271"/>
                    </a:cubicBezTo>
                    <a:cubicBezTo>
                      <a:pt x="353545" y="190359"/>
                      <a:pt x="306682" y="143496"/>
                      <a:pt x="248770" y="143496"/>
                    </a:cubicBezTo>
                    <a:close/>
                    <a:moveTo>
                      <a:pt x="367833" y="114921"/>
                    </a:moveTo>
                    <a:cubicBezTo>
                      <a:pt x="359927" y="114921"/>
                      <a:pt x="353545" y="121303"/>
                      <a:pt x="353545" y="129209"/>
                    </a:cubicBezTo>
                    <a:cubicBezTo>
                      <a:pt x="353545" y="137114"/>
                      <a:pt x="359927" y="143496"/>
                      <a:pt x="367833" y="143496"/>
                    </a:cubicBezTo>
                    <a:cubicBezTo>
                      <a:pt x="375738" y="143496"/>
                      <a:pt x="382120" y="137114"/>
                      <a:pt x="382120" y="129209"/>
                    </a:cubicBezTo>
                    <a:cubicBezTo>
                      <a:pt x="382120" y="121303"/>
                      <a:pt x="375738" y="114921"/>
                      <a:pt x="367833" y="114921"/>
                    </a:cubicBez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just"/>
                <a:endParaRPr lang="zh-CN" altLang="en-US"/>
              </a:p>
            </p:txBody>
          </p:sp>
          <p:sp>
            <p:nvSpPr>
              <p:cNvPr id="25" name="íŝḷíḋe">
                <a:extLst>
                  <a:ext uri="{FF2B5EF4-FFF2-40B4-BE49-F238E27FC236}">
                    <a16:creationId xmlns:a16="http://schemas.microsoft.com/office/drawing/2014/main" id="{EFE8F463-CDD9-7D48-8676-CDF0CF8DC782}"/>
                  </a:ext>
                </a:extLst>
              </p:cNvPr>
              <p:cNvSpPr/>
              <p:nvPr/>
            </p:nvSpPr>
            <p:spPr>
              <a:xfrm>
                <a:off x="962220" y="4113667"/>
                <a:ext cx="444222" cy="444220"/>
              </a:xfrm>
              <a:prstGeom prst="ellipse">
                <a:avLst/>
              </a:prstGeom>
              <a:solidFill>
                <a:schemeClr val="accent1"/>
              </a:solidFill>
              <a:ln w="12700" cap="rnd">
                <a:noFill/>
                <a:prstDash val="solid"/>
                <a:round/>
                <a:headEnd/>
                <a:tailEnd/>
              </a:ln>
              <a:effectLst>
                <a:outerShdw blurRad="254000" dist="127000" algn="ctr" rotWithShape="0">
                  <a:schemeClr val="accent1">
                    <a:alpha val="3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just" defTabSz="914354"/>
                <a:endParaRPr lang="zh-CN" altLang="en-US">
                  <a:solidFill>
                    <a:schemeClr val="bg1"/>
                  </a:solidFill>
                </a:endParaRPr>
              </a:p>
            </p:txBody>
          </p:sp>
        </p:grpSp>
      </p:grpSp>
      <p:grpSp>
        <p:nvGrpSpPr>
          <p:cNvPr id="35" name="Group 34">
            <a:extLst>
              <a:ext uri="{FF2B5EF4-FFF2-40B4-BE49-F238E27FC236}">
                <a16:creationId xmlns:a16="http://schemas.microsoft.com/office/drawing/2014/main" id="{B62639D4-E958-0B44-937F-3156BD251AD2}"/>
              </a:ext>
            </a:extLst>
          </p:cNvPr>
          <p:cNvGrpSpPr/>
          <p:nvPr/>
        </p:nvGrpSpPr>
        <p:grpSpPr>
          <a:xfrm>
            <a:off x="7354389" y="4181001"/>
            <a:ext cx="3753870" cy="646331"/>
            <a:chOff x="7371329" y="4047132"/>
            <a:chExt cx="4044383" cy="646331"/>
          </a:xfrm>
        </p:grpSpPr>
        <p:sp>
          <p:nvSpPr>
            <p:cNvPr id="21" name="ïṥľïḋé">
              <a:extLst>
                <a:ext uri="{FF2B5EF4-FFF2-40B4-BE49-F238E27FC236}">
                  <a16:creationId xmlns:a16="http://schemas.microsoft.com/office/drawing/2014/main" id="{5EEF5D7F-5643-C846-968D-016C5BB644C4}"/>
                </a:ext>
              </a:extLst>
            </p:cNvPr>
            <p:cNvSpPr txBox="1"/>
            <p:nvPr/>
          </p:nvSpPr>
          <p:spPr>
            <a:xfrm>
              <a:off x="7768347" y="4047132"/>
              <a:ext cx="3647365" cy="646331"/>
            </a:xfrm>
            <a:prstGeom prst="rect">
              <a:avLst/>
            </a:prstGeom>
            <a:noFill/>
          </p:spPr>
          <p:txBody>
            <a:bodyPr wrap="square" lIns="91440" tIns="45720" rIns="91440" bIns="45720" rtlCol="0" anchor="t">
              <a:spAutoFit/>
            </a:bodyPr>
            <a:lstStyle/>
            <a:p>
              <a:r>
                <a:rPr lang="en-US" altLang="zh-CN">
                  <a:solidFill>
                    <a:schemeClr val="tx1">
                      <a:lumMod val="85000"/>
                      <a:lumOff val="15000"/>
                    </a:schemeClr>
                  </a:solidFill>
                  <a:ea typeface="宋体"/>
                </a:rPr>
                <a:t>Residuals resemble white noise according to Ljung-Box test</a:t>
              </a:r>
              <a:endParaRPr lang="en-US" altLang="zh-CN">
                <a:solidFill>
                  <a:schemeClr val="tx1">
                    <a:lumMod val="85000"/>
                    <a:lumOff val="15000"/>
                  </a:schemeClr>
                </a:solidFill>
                <a:ea typeface="宋体"/>
                <a:cs typeface="Calibri"/>
              </a:endParaRPr>
            </a:p>
          </p:txBody>
        </p:sp>
        <p:grpSp>
          <p:nvGrpSpPr>
            <p:cNvPr id="26" name="iṣḷîḋé">
              <a:extLst>
                <a:ext uri="{FF2B5EF4-FFF2-40B4-BE49-F238E27FC236}">
                  <a16:creationId xmlns:a16="http://schemas.microsoft.com/office/drawing/2014/main" id="{D187FC63-8678-7849-B8AC-257D4F45F196}"/>
                </a:ext>
              </a:extLst>
            </p:cNvPr>
            <p:cNvGrpSpPr>
              <a:grpSpLocks noChangeAspect="1"/>
            </p:cNvGrpSpPr>
            <p:nvPr/>
          </p:nvGrpSpPr>
          <p:grpSpPr>
            <a:xfrm>
              <a:off x="7371329" y="4267520"/>
              <a:ext cx="144000" cy="143999"/>
              <a:chOff x="962220" y="4113667"/>
              <a:chExt cx="444222" cy="444220"/>
            </a:xfrm>
          </p:grpSpPr>
          <p:sp>
            <p:nvSpPr>
              <p:cNvPr id="27" name="ïŝḻîḑè">
                <a:extLst>
                  <a:ext uri="{FF2B5EF4-FFF2-40B4-BE49-F238E27FC236}">
                    <a16:creationId xmlns:a16="http://schemas.microsoft.com/office/drawing/2014/main" id="{37623243-A4DA-0244-A315-10CDFD4089D1}"/>
                  </a:ext>
                </a:extLst>
              </p:cNvPr>
              <p:cNvSpPr/>
              <p:nvPr/>
            </p:nvSpPr>
            <p:spPr bwMode="auto">
              <a:xfrm>
                <a:off x="1078603" y="4279768"/>
                <a:ext cx="187529" cy="205561"/>
              </a:xfrm>
              <a:custGeom>
                <a:avLst/>
                <a:gdLst>
                  <a:gd name="connsiteX0" fmla="*/ 248770 w 495300"/>
                  <a:gd name="connsiteY0" fmla="*/ 621 h 542925"/>
                  <a:gd name="connsiteX1" fmla="*/ 496420 w 495300"/>
                  <a:gd name="connsiteY1" fmla="*/ 248271 h 542925"/>
                  <a:gd name="connsiteX2" fmla="*/ 323827 w 495300"/>
                  <a:gd name="connsiteY2" fmla="*/ 484396 h 542925"/>
                  <a:gd name="connsiteX3" fmla="*/ 346973 w 495300"/>
                  <a:gd name="connsiteY3" fmla="*/ 524496 h 542925"/>
                  <a:gd name="connsiteX4" fmla="*/ 420220 w 495300"/>
                  <a:gd name="connsiteY4" fmla="*/ 524496 h 542925"/>
                  <a:gd name="connsiteX5" fmla="*/ 420220 w 495300"/>
                  <a:gd name="connsiteY5" fmla="*/ 543546 h 542925"/>
                  <a:gd name="connsiteX6" fmla="*/ 77320 w 495300"/>
                  <a:gd name="connsiteY6" fmla="*/ 543546 h 542925"/>
                  <a:gd name="connsiteX7" fmla="*/ 77320 w 495300"/>
                  <a:gd name="connsiteY7" fmla="*/ 524496 h 542925"/>
                  <a:gd name="connsiteX8" fmla="*/ 150567 w 495300"/>
                  <a:gd name="connsiteY8" fmla="*/ 524496 h 542925"/>
                  <a:gd name="connsiteX9" fmla="*/ 173713 w 495300"/>
                  <a:gd name="connsiteY9" fmla="*/ 484396 h 542925"/>
                  <a:gd name="connsiteX10" fmla="*/ 1120 w 495300"/>
                  <a:gd name="connsiteY10" fmla="*/ 248271 h 542925"/>
                  <a:gd name="connsiteX11" fmla="*/ 248770 w 495300"/>
                  <a:gd name="connsiteY11" fmla="*/ 621 h 542925"/>
                  <a:gd name="connsiteX12" fmla="*/ 192763 w 495300"/>
                  <a:gd name="connsiteY12" fmla="*/ 489539 h 542925"/>
                  <a:gd name="connsiteX13" fmla="*/ 172570 w 495300"/>
                  <a:gd name="connsiteY13" fmla="*/ 524496 h 542925"/>
                  <a:gd name="connsiteX14" fmla="*/ 324970 w 495300"/>
                  <a:gd name="connsiteY14" fmla="*/ 524496 h 542925"/>
                  <a:gd name="connsiteX15" fmla="*/ 304777 w 495300"/>
                  <a:gd name="connsiteY15" fmla="*/ 489539 h 542925"/>
                  <a:gd name="connsiteX16" fmla="*/ 248770 w 495300"/>
                  <a:gd name="connsiteY16" fmla="*/ 495921 h 542925"/>
                  <a:gd name="connsiteX17" fmla="*/ 192763 w 495300"/>
                  <a:gd name="connsiteY17" fmla="*/ 489539 h 542925"/>
                  <a:gd name="connsiteX18" fmla="*/ 248770 w 495300"/>
                  <a:gd name="connsiteY18" fmla="*/ 143496 h 542925"/>
                  <a:gd name="connsiteX19" fmla="*/ 143995 w 495300"/>
                  <a:gd name="connsiteY19" fmla="*/ 248271 h 542925"/>
                  <a:gd name="connsiteX20" fmla="*/ 248770 w 495300"/>
                  <a:gd name="connsiteY20" fmla="*/ 353046 h 542925"/>
                  <a:gd name="connsiteX21" fmla="*/ 353545 w 495300"/>
                  <a:gd name="connsiteY21" fmla="*/ 248271 h 542925"/>
                  <a:gd name="connsiteX22" fmla="*/ 248770 w 495300"/>
                  <a:gd name="connsiteY22" fmla="*/ 143496 h 542925"/>
                  <a:gd name="connsiteX23" fmla="*/ 367833 w 495300"/>
                  <a:gd name="connsiteY23" fmla="*/ 114921 h 542925"/>
                  <a:gd name="connsiteX24" fmla="*/ 353545 w 495300"/>
                  <a:gd name="connsiteY24" fmla="*/ 129209 h 542925"/>
                  <a:gd name="connsiteX25" fmla="*/ 367833 w 495300"/>
                  <a:gd name="connsiteY25" fmla="*/ 143496 h 542925"/>
                  <a:gd name="connsiteX26" fmla="*/ 382120 w 495300"/>
                  <a:gd name="connsiteY26" fmla="*/ 129209 h 542925"/>
                  <a:gd name="connsiteX27" fmla="*/ 367833 w 495300"/>
                  <a:gd name="connsiteY27" fmla="*/ 114921 h 542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495300" h="542925">
                    <a:moveTo>
                      <a:pt x="248770" y="621"/>
                    </a:moveTo>
                    <a:cubicBezTo>
                      <a:pt x="385549" y="621"/>
                      <a:pt x="496420" y="111492"/>
                      <a:pt x="496420" y="248271"/>
                    </a:cubicBezTo>
                    <a:cubicBezTo>
                      <a:pt x="496420" y="358856"/>
                      <a:pt x="423935" y="452582"/>
                      <a:pt x="323827" y="484396"/>
                    </a:cubicBezTo>
                    <a:lnTo>
                      <a:pt x="346973" y="524496"/>
                    </a:lnTo>
                    <a:lnTo>
                      <a:pt x="420220" y="524496"/>
                    </a:lnTo>
                    <a:lnTo>
                      <a:pt x="420220" y="543546"/>
                    </a:lnTo>
                    <a:lnTo>
                      <a:pt x="77320" y="543546"/>
                    </a:lnTo>
                    <a:lnTo>
                      <a:pt x="77320" y="524496"/>
                    </a:lnTo>
                    <a:lnTo>
                      <a:pt x="150567" y="524496"/>
                    </a:lnTo>
                    <a:lnTo>
                      <a:pt x="173713" y="484396"/>
                    </a:lnTo>
                    <a:cubicBezTo>
                      <a:pt x="73605" y="452582"/>
                      <a:pt x="1120" y="358856"/>
                      <a:pt x="1120" y="248271"/>
                    </a:cubicBezTo>
                    <a:cubicBezTo>
                      <a:pt x="1120" y="111492"/>
                      <a:pt x="111991" y="621"/>
                      <a:pt x="248770" y="621"/>
                    </a:cubicBezTo>
                    <a:close/>
                    <a:moveTo>
                      <a:pt x="192763" y="489539"/>
                    </a:moveTo>
                    <a:lnTo>
                      <a:pt x="172570" y="524496"/>
                    </a:lnTo>
                    <a:lnTo>
                      <a:pt x="324970" y="524496"/>
                    </a:lnTo>
                    <a:lnTo>
                      <a:pt x="304777" y="489539"/>
                    </a:lnTo>
                    <a:cubicBezTo>
                      <a:pt x="286775" y="493730"/>
                      <a:pt x="268010" y="495921"/>
                      <a:pt x="248770" y="495921"/>
                    </a:cubicBezTo>
                    <a:cubicBezTo>
                      <a:pt x="229530" y="495921"/>
                      <a:pt x="210765" y="493730"/>
                      <a:pt x="192763" y="489539"/>
                    </a:cubicBezTo>
                    <a:close/>
                    <a:moveTo>
                      <a:pt x="248770" y="143496"/>
                    </a:moveTo>
                    <a:cubicBezTo>
                      <a:pt x="190858" y="143496"/>
                      <a:pt x="143995" y="190359"/>
                      <a:pt x="143995" y="248271"/>
                    </a:cubicBezTo>
                    <a:cubicBezTo>
                      <a:pt x="143995" y="306183"/>
                      <a:pt x="190858" y="353046"/>
                      <a:pt x="248770" y="353046"/>
                    </a:cubicBezTo>
                    <a:cubicBezTo>
                      <a:pt x="306682" y="353046"/>
                      <a:pt x="353545" y="306183"/>
                      <a:pt x="353545" y="248271"/>
                    </a:cubicBezTo>
                    <a:cubicBezTo>
                      <a:pt x="353545" y="190359"/>
                      <a:pt x="306682" y="143496"/>
                      <a:pt x="248770" y="143496"/>
                    </a:cubicBezTo>
                    <a:close/>
                    <a:moveTo>
                      <a:pt x="367833" y="114921"/>
                    </a:moveTo>
                    <a:cubicBezTo>
                      <a:pt x="359927" y="114921"/>
                      <a:pt x="353545" y="121303"/>
                      <a:pt x="353545" y="129209"/>
                    </a:cubicBezTo>
                    <a:cubicBezTo>
                      <a:pt x="353545" y="137114"/>
                      <a:pt x="359927" y="143496"/>
                      <a:pt x="367833" y="143496"/>
                    </a:cubicBezTo>
                    <a:cubicBezTo>
                      <a:pt x="375738" y="143496"/>
                      <a:pt x="382120" y="137114"/>
                      <a:pt x="382120" y="129209"/>
                    </a:cubicBezTo>
                    <a:cubicBezTo>
                      <a:pt x="382120" y="121303"/>
                      <a:pt x="375738" y="114921"/>
                      <a:pt x="367833" y="114921"/>
                    </a:cubicBez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just"/>
                <a:endParaRPr lang="zh-CN" altLang="en-US"/>
              </a:p>
            </p:txBody>
          </p:sp>
          <p:sp>
            <p:nvSpPr>
              <p:cNvPr id="28" name="íŝḷíḋe">
                <a:extLst>
                  <a:ext uri="{FF2B5EF4-FFF2-40B4-BE49-F238E27FC236}">
                    <a16:creationId xmlns:a16="http://schemas.microsoft.com/office/drawing/2014/main" id="{E4D3335B-6B05-E942-92A5-B0E3F33D0E60}"/>
                  </a:ext>
                </a:extLst>
              </p:cNvPr>
              <p:cNvSpPr/>
              <p:nvPr/>
            </p:nvSpPr>
            <p:spPr>
              <a:xfrm>
                <a:off x="962220" y="4113667"/>
                <a:ext cx="444222" cy="444220"/>
              </a:xfrm>
              <a:prstGeom prst="ellipse">
                <a:avLst/>
              </a:prstGeom>
              <a:solidFill>
                <a:schemeClr val="accent1"/>
              </a:solidFill>
              <a:ln w="12700" cap="rnd">
                <a:noFill/>
                <a:prstDash val="solid"/>
                <a:round/>
                <a:headEnd/>
                <a:tailEnd/>
              </a:ln>
              <a:effectLst>
                <a:outerShdw blurRad="254000" dist="127000" algn="ctr" rotWithShape="0">
                  <a:schemeClr val="accent1">
                    <a:alpha val="3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just" defTabSz="914354"/>
                <a:endParaRPr lang="zh-CN" altLang="en-US">
                  <a:solidFill>
                    <a:schemeClr val="bg1"/>
                  </a:solidFill>
                </a:endParaRPr>
              </a:p>
            </p:txBody>
          </p:sp>
        </p:grpSp>
      </p:grpSp>
      <p:grpSp>
        <p:nvGrpSpPr>
          <p:cNvPr id="5" name="Group 4">
            <a:extLst>
              <a:ext uri="{FF2B5EF4-FFF2-40B4-BE49-F238E27FC236}">
                <a16:creationId xmlns:a16="http://schemas.microsoft.com/office/drawing/2014/main" id="{4241C798-48F2-CB49-8C89-933FE0E0D441}"/>
              </a:ext>
            </a:extLst>
          </p:cNvPr>
          <p:cNvGrpSpPr/>
          <p:nvPr/>
        </p:nvGrpSpPr>
        <p:grpSpPr>
          <a:xfrm>
            <a:off x="7354391" y="5122683"/>
            <a:ext cx="4253408" cy="369332"/>
            <a:chOff x="7377376" y="5046483"/>
            <a:chExt cx="3872285" cy="369332"/>
          </a:xfrm>
        </p:grpSpPr>
        <p:sp>
          <p:nvSpPr>
            <p:cNvPr id="29" name="ïṥľïḋé">
              <a:extLst>
                <a:ext uri="{FF2B5EF4-FFF2-40B4-BE49-F238E27FC236}">
                  <a16:creationId xmlns:a16="http://schemas.microsoft.com/office/drawing/2014/main" id="{53DBC6C2-02FA-5F46-88AD-7980089675F6}"/>
                </a:ext>
              </a:extLst>
            </p:cNvPr>
            <p:cNvSpPr txBox="1"/>
            <p:nvPr/>
          </p:nvSpPr>
          <p:spPr>
            <a:xfrm>
              <a:off x="7732893" y="5046483"/>
              <a:ext cx="3516768" cy="369332"/>
            </a:xfrm>
            <a:prstGeom prst="rect">
              <a:avLst/>
            </a:prstGeom>
            <a:noFill/>
          </p:spPr>
          <p:txBody>
            <a:bodyPr wrap="square" lIns="91440" tIns="45720" rIns="91440" bIns="45720" rtlCol="0" anchor="t">
              <a:spAutoFit/>
            </a:bodyPr>
            <a:lstStyle/>
            <a:p>
              <a:pPr algn="just"/>
              <a:r>
                <a:rPr lang="en-US" altLang="zh-CN" b="1">
                  <a:solidFill>
                    <a:schemeClr val="tx1">
                      <a:lumMod val="85000"/>
                      <a:lumOff val="15000"/>
                    </a:schemeClr>
                  </a:solidFill>
                  <a:ea typeface="宋体"/>
                </a:rPr>
                <a:t>All coefficients are significant from 0</a:t>
              </a:r>
              <a:endParaRPr lang="en-US" altLang="zh-CN" b="1">
                <a:solidFill>
                  <a:srgbClr val="333333"/>
                </a:solidFill>
                <a:ea typeface="宋体"/>
                <a:cs typeface="Calibri"/>
              </a:endParaRPr>
            </a:p>
          </p:txBody>
        </p:sp>
        <p:grpSp>
          <p:nvGrpSpPr>
            <p:cNvPr id="30" name="iṣḷîḋé">
              <a:extLst>
                <a:ext uri="{FF2B5EF4-FFF2-40B4-BE49-F238E27FC236}">
                  <a16:creationId xmlns:a16="http://schemas.microsoft.com/office/drawing/2014/main" id="{99E29439-4327-A044-8998-36A5EB2C634C}"/>
                </a:ext>
              </a:extLst>
            </p:cNvPr>
            <p:cNvGrpSpPr>
              <a:grpSpLocks noChangeAspect="1"/>
            </p:cNvGrpSpPr>
            <p:nvPr/>
          </p:nvGrpSpPr>
          <p:grpSpPr>
            <a:xfrm>
              <a:off x="7377376" y="5159150"/>
              <a:ext cx="125684" cy="152658"/>
              <a:chOff x="962220" y="4113667"/>
              <a:chExt cx="355126" cy="470932"/>
            </a:xfrm>
          </p:grpSpPr>
          <p:sp>
            <p:nvSpPr>
              <p:cNvPr id="31" name="ïŝḻîḑè">
                <a:extLst>
                  <a:ext uri="{FF2B5EF4-FFF2-40B4-BE49-F238E27FC236}">
                    <a16:creationId xmlns:a16="http://schemas.microsoft.com/office/drawing/2014/main" id="{2C59A1CF-4076-3447-AEA5-17AA1CD05A3F}"/>
                  </a:ext>
                </a:extLst>
              </p:cNvPr>
              <p:cNvSpPr/>
              <p:nvPr/>
            </p:nvSpPr>
            <p:spPr bwMode="auto">
              <a:xfrm>
                <a:off x="1078603" y="4279768"/>
                <a:ext cx="187529" cy="205561"/>
              </a:xfrm>
              <a:custGeom>
                <a:avLst/>
                <a:gdLst>
                  <a:gd name="connsiteX0" fmla="*/ 248770 w 495300"/>
                  <a:gd name="connsiteY0" fmla="*/ 621 h 542925"/>
                  <a:gd name="connsiteX1" fmla="*/ 496420 w 495300"/>
                  <a:gd name="connsiteY1" fmla="*/ 248271 h 542925"/>
                  <a:gd name="connsiteX2" fmla="*/ 323827 w 495300"/>
                  <a:gd name="connsiteY2" fmla="*/ 484396 h 542925"/>
                  <a:gd name="connsiteX3" fmla="*/ 346973 w 495300"/>
                  <a:gd name="connsiteY3" fmla="*/ 524496 h 542925"/>
                  <a:gd name="connsiteX4" fmla="*/ 420220 w 495300"/>
                  <a:gd name="connsiteY4" fmla="*/ 524496 h 542925"/>
                  <a:gd name="connsiteX5" fmla="*/ 420220 w 495300"/>
                  <a:gd name="connsiteY5" fmla="*/ 543546 h 542925"/>
                  <a:gd name="connsiteX6" fmla="*/ 77320 w 495300"/>
                  <a:gd name="connsiteY6" fmla="*/ 543546 h 542925"/>
                  <a:gd name="connsiteX7" fmla="*/ 77320 w 495300"/>
                  <a:gd name="connsiteY7" fmla="*/ 524496 h 542925"/>
                  <a:gd name="connsiteX8" fmla="*/ 150567 w 495300"/>
                  <a:gd name="connsiteY8" fmla="*/ 524496 h 542925"/>
                  <a:gd name="connsiteX9" fmla="*/ 173713 w 495300"/>
                  <a:gd name="connsiteY9" fmla="*/ 484396 h 542925"/>
                  <a:gd name="connsiteX10" fmla="*/ 1120 w 495300"/>
                  <a:gd name="connsiteY10" fmla="*/ 248271 h 542925"/>
                  <a:gd name="connsiteX11" fmla="*/ 248770 w 495300"/>
                  <a:gd name="connsiteY11" fmla="*/ 621 h 542925"/>
                  <a:gd name="connsiteX12" fmla="*/ 192763 w 495300"/>
                  <a:gd name="connsiteY12" fmla="*/ 489539 h 542925"/>
                  <a:gd name="connsiteX13" fmla="*/ 172570 w 495300"/>
                  <a:gd name="connsiteY13" fmla="*/ 524496 h 542925"/>
                  <a:gd name="connsiteX14" fmla="*/ 324970 w 495300"/>
                  <a:gd name="connsiteY14" fmla="*/ 524496 h 542925"/>
                  <a:gd name="connsiteX15" fmla="*/ 304777 w 495300"/>
                  <a:gd name="connsiteY15" fmla="*/ 489539 h 542925"/>
                  <a:gd name="connsiteX16" fmla="*/ 248770 w 495300"/>
                  <a:gd name="connsiteY16" fmla="*/ 495921 h 542925"/>
                  <a:gd name="connsiteX17" fmla="*/ 192763 w 495300"/>
                  <a:gd name="connsiteY17" fmla="*/ 489539 h 542925"/>
                  <a:gd name="connsiteX18" fmla="*/ 248770 w 495300"/>
                  <a:gd name="connsiteY18" fmla="*/ 143496 h 542925"/>
                  <a:gd name="connsiteX19" fmla="*/ 143995 w 495300"/>
                  <a:gd name="connsiteY19" fmla="*/ 248271 h 542925"/>
                  <a:gd name="connsiteX20" fmla="*/ 248770 w 495300"/>
                  <a:gd name="connsiteY20" fmla="*/ 353046 h 542925"/>
                  <a:gd name="connsiteX21" fmla="*/ 353545 w 495300"/>
                  <a:gd name="connsiteY21" fmla="*/ 248271 h 542925"/>
                  <a:gd name="connsiteX22" fmla="*/ 248770 w 495300"/>
                  <a:gd name="connsiteY22" fmla="*/ 143496 h 542925"/>
                  <a:gd name="connsiteX23" fmla="*/ 367833 w 495300"/>
                  <a:gd name="connsiteY23" fmla="*/ 114921 h 542925"/>
                  <a:gd name="connsiteX24" fmla="*/ 353545 w 495300"/>
                  <a:gd name="connsiteY24" fmla="*/ 129209 h 542925"/>
                  <a:gd name="connsiteX25" fmla="*/ 367833 w 495300"/>
                  <a:gd name="connsiteY25" fmla="*/ 143496 h 542925"/>
                  <a:gd name="connsiteX26" fmla="*/ 382120 w 495300"/>
                  <a:gd name="connsiteY26" fmla="*/ 129209 h 542925"/>
                  <a:gd name="connsiteX27" fmla="*/ 367833 w 495300"/>
                  <a:gd name="connsiteY27" fmla="*/ 114921 h 542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495300" h="542925">
                    <a:moveTo>
                      <a:pt x="248770" y="621"/>
                    </a:moveTo>
                    <a:cubicBezTo>
                      <a:pt x="385549" y="621"/>
                      <a:pt x="496420" y="111492"/>
                      <a:pt x="496420" y="248271"/>
                    </a:cubicBezTo>
                    <a:cubicBezTo>
                      <a:pt x="496420" y="358856"/>
                      <a:pt x="423935" y="452582"/>
                      <a:pt x="323827" y="484396"/>
                    </a:cubicBezTo>
                    <a:lnTo>
                      <a:pt x="346973" y="524496"/>
                    </a:lnTo>
                    <a:lnTo>
                      <a:pt x="420220" y="524496"/>
                    </a:lnTo>
                    <a:lnTo>
                      <a:pt x="420220" y="543546"/>
                    </a:lnTo>
                    <a:lnTo>
                      <a:pt x="77320" y="543546"/>
                    </a:lnTo>
                    <a:lnTo>
                      <a:pt x="77320" y="524496"/>
                    </a:lnTo>
                    <a:lnTo>
                      <a:pt x="150567" y="524496"/>
                    </a:lnTo>
                    <a:lnTo>
                      <a:pt x="173713" y="484396"/>
                    </a:lnTo>
                    <a:cubicBezTo>
                      <a:pt x="73605" y="452582"/>
                      <a:pt x="1120" y="358856"/>
                      <a:pt x="1120" y="248271"/>
                    </a:cubicBezTo>
                    <a:cubicBezTo>
                      <a:pt x="1120" y="111492"/>
                      <a:pt x="111991" y="621"/>
                      <a:pt x="248770" y="621"/>
                    </a:cubicBezTo>
                    <a:close/>
                    <a:moveTo>
                      <a:pt x="192763" y="489539"/>
                    </a:moveTo>
                    <a:lnTo>
                      <a:pt x="172570" y="524496"/>
                    </a:lnTo>
                    <a:lnTo>
                      <a:pt x="324970" y="524496"/>
                    </a:lnTo>
                    <a:lnTo>
                      <a:pt x="304777" y="489539"/>
                    </a:lnTo>
                    <a:cubicBezTo>
                      <a:pt x="286775" y="493730"/>
                      <a:pt x="268010" y="495921"/>
                      <a:pt x="248770" y="495921"/>
                    </a:cubicBezTo>
                    <a:cubicBezTo>
                      <a:pt x="229530" y="495921"/>
                      <a:pt x="210765" y="493730"/>
                      <a:pt x="192763" y="489539"/>
                    </a:cubicBezTo>
                    <a:close/>
                    <a:moveTo>
                      <a:pt x="248770" y="143496"/>
                    </a:moveTo>
                    <a:cubicBezTo>
                      <a:pt x="190858" y="143496"/>
                      <a:pt x="143995" y="190359"/>
                      <a:pt x="143995" y="248271"/>
                    </a:cubicBezTo>
                    <a:cubicBezTo>
                      <a:pt x="143995" y="306183"/>
                      <a:pt x="190858" y="353046"/>
                      <a:pt x="248770" y="353046"/>
                    </a:cubicBezTo>
                    <a:cubicBezTo>
                      <a:pt x="306682" y="353046"/>
                      <a:pt x="353545" y="306183"/>
                      <a:pt x="353545" y="248271"/>
                    </a:cubicBezTo>
                    <a:cubicBezTo>
                      <a:pt x="353545" y="190359"/>
                      <a:pt x="306682" y="143496"/>
                      <a:pt x="248770" y="143496"/>
                    </a:cubicBezTo>
                    <a:close/>
                    <a:moveTo>
                      <a:pt x="367833" y="114921"/>
                    </a:moveTo>
                    <a:cubicBezTo>
                      <a:pt x="359927" y="114921"/>
                      <a:pt x="353545" y="121303"/>
                      <a:pt x="353545" y="129209"/>
                    </a:cubicBezTo>
                    <a:cubicBezTo>
                      <a:pt x="353545" y="137114"/>
                      <a:pt x="359927" y="143496"/>
                      <a:pt x="367833" y="143496"/>
                    </a:cubicBezTo>
                    <a:cubicBezTo>
                      <a:pt x="375738" y="143496"/>
                      <a:pt x="382120" y="137114"/>
                      <a:pt x="382120" y="129209"/>
                    </a:cubicBezTo>
                    <a:cubicBezTo>
                      <a:pt x="382120" y="121303"/>
                      <a:pt x="375738" y="114921"/>
                      <a:pt x="367833" y="114921"/>
                    </a:cubicBez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just"/>
                <a:endParaRPr lang="zh-CN" altLang="en-US"/>
              </a:p>
            </p:txBody>
          </p:sp>
          <p:sp>
            <p:nvSpPr>
              <p:cNvPr id="32" name="íŝḷíḋe">
                <a:extLst>
                  <a:ext uri="{FF2B5EF4-FFF2-40B4-BE49-F238E27FC236}">
                    <a16:creationId xmlns:a16="http://schemas.microsoft.com/office/drawing/2014/main" id="{B5F2ED7D-DBD7-994C-ACFE-D949180A8AAA}"/>
                  </a:ext>
                </a:extLst>
              </p:cNvPr>
              <p:cNvSpPr/>
              <p:nvPr/>
            </p:nvSpPr>
            <p:spPr>
              <a:xfrm>
                <a:off x="962220" y="4113667"/>
                <a:ext cx="355126" cy="470932"/>
              </a:xfrm>
              <a:prstGeom prst="ellipse">
                <a:avLst/>
              </a:prstGeom>
              <a:solidFill>
                <a:schemeClr val="accent1"/>
              </a:solidFill>
              <a:ln w="12700" cap="rnd">
                <a:noFill/>
                <a:prstDash val="solid"/>
                <a:round/>
                <a:headEnd/>
                <a:tailEnd/>
              </a:ln>
              <a:effectLst>
                <a:outerShdw blurRad="254000" dist="127000" algn="ctr" rotWithShape="0">
                  <a:schemeClr val="accent1">
                    <a:alpha val="3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25000" lnSpcReduction="20000"/>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just" defTabSz="914354"/>
                <a:endParaRPr lang="zh-CN" altLang="en-US" sz="2000">
                  <a:solidFill>
                    <a:schemeClr val="bg1"/>
                  </a:solidFill>
                </a:endParaRPr>
              </a:p>
            </p:txBody>
          </p:sp>
        </p:grpSp>
      </p:grpSp>
      <p:pic>
        <p:nvPicPr>
          <p:cNvPr id="4" name="Picture 3">
            <a:extLst>
              <a:ext uri="{FF2B5EF4-FFF2-40B4-BE49-F238E27FC236}">
                <a16:creationId xmlns:a16="http://schemas.microsoft.com/office/drawing/2014/main" id="{74044F89-036A-334C-B740-AF1EE098D814}"/>
              </a:ext>
            </a:extLst>
          </p:cNvPr>
          <p:cNvPicPr>
            <a:picLocks noChangeAspect="1"/>
          </p:cNvPicPr>
          <p:nvPr/>
        </p:nvPicPr>
        <p:blipFill>
          <a:blip r:embed="rId2"/>
          <a:stretch>
            <a:fillRect/>
          </a:stretch>
        </p:blipFill>
        <p:spPr>
          <a:xfrm>
            <a:off x="1083741" y="2575856"/>
            <a:ext cx="5012259" cy="3225974"/>
          </a:xfrm>
          <a:prstGeom prst="rect">
            <a:avLst/>
          </a:prstGeom>
        </p:spPr>
      </p:pic>
      <p:pic>
        <p:nvPicPr>
          <p:cNvPr id="2" name="Picture 1">
            <a:extLst>
              <a:ext uri="{FF2B5EF4-FFF2-40B4-BE49-F238E27FC236}">
                <a16:creationId xmlns:a16="http://schemas.microsoft.com/office/drawing/2014/main" id="{7D71F1C1-C0A9-994D-B74C-DEEB57337D73}"/>
              </a:ext>
            </a:extLst>
          </p:cNvPr>
          <p:cNvPicPr>
            <a:picLocks noChangeAspect="1"/>
          </p:cNvPicPr>
          <p:nvPr/>
        </p:nvPicPr>
        <p:blipFill>
          <a:blip r:embed="rId3"/>
          <a:stretch>
            <a:fillRect/>
          </a:stretch>
        </p:blipFill>
        <p:spPr>
          <a:xfrm>
            <a:off x="609600" y="1212770"/>
            <a:ext cx="6144114" cy="1084869"/>
          </a:xfrm>
          <a:prstGeom prst="rect">
            <a:avLst/>
          </a:prstGeom>
        </p:spPr>
      </p:pic>
      <p:sp>
        <p:nvSpPr>
          <p:cNvPr id="36" name="Rectangle 35">
            <a:extLst>
              <a:ext uri="{FF2B5EF4-FFF2-40B4-BE49-F238E27FC236}">
                <a16:creationId xmlns:a16="http://schemas.microsoft.com/office/drawing/2014/main" id="{70970508-318C-8F45-86EC-B31178673741}"/>
              </a:ext>
            </a:extLst>
          </p:cNvPr>
          <p:cNvSpPr/>
          <p:nvPr/>
        </p:nvSpPr>
        <p:spPr>
          <a:xfrm>
            <a:off x="0" y="6550223"/>
            <a:ext cx="10706100" cy="307777"/>
          </a:xfrm>
          <a:prstGeom prst="rect">
            <a:avLst/>
          </a:prstGeom>
        </p:spPr>
        <p:txBody>
          <a:bodyPr wrap="square">
            <a:spAutoFit/>
          </a:bodyPr>
          <a:lstStyle/>
          <a:p>
            <a:pPr lvl="0">
              <a:defRPr/>
            </a:pPr>
            <a:r>
              <a:rPr lang="en-US" sz="1400">
                <a:solidFill>
                  <a:schemeClr val="accent3"/>
                </a:solidFill>
                <a:latin typeface="Arial"/>
                <a:cs typeface="Arial"/>
              </a:rPr>
              <a:t>Project Goal and Use Case </a:t>
            </a:r>
            <a:r>
              <a:rPr lang="en-US" altLang="zh-CN" sz="1400">
                <a:solidFill>
                  <a:schemeClr val="accent3"/>
                </a:solidFill>
                <a:latin typeface="Arial"/>
                <a:cs typeface="Arial"/>
              </a:rPr>
              <a:t>-</a:t>
            </a:r>
            <a:r>
              <a:rPr lang="zh-CN" altLang="en-US" sz="1400">
                <a:solidFill>
                  <a:schemeClr val="accent3"/>
                </a:solidFill>
                <a:latin typeface="Arial"/>
                <a:cs typeface="Arial"/>
              </a:rPr>
              <a:t> </a:t>
            </a:r>
            <a:r>
              <a:rPr lang="en-US" altLang="zh-CN" sz="1400">
                <a:solidFill>
                  <a:schemeClr val="accent3"/>
                </a:solidFill>
                <a:latin typeface="Arial"/>
                <a:cs typeface="Arial"/>
              </a:rPr>
              <a:t>Data</a:t>
            </a:r>
            <a:r>
              <a:rPr lang="zh-CN" altLang="en-US" sz="1400">
                <a:solidFill>
                  <a:schemeClr val="accent3"/>
                </a:solidFill>
                <a:latin typeface="Arial"/>
                <a:cs typeface="Arial"/>
              </a:rPr>
              <a:t> </a:t>
            </a:r>
            <a:r>
              <a:rPr lang="en-US" altLang="zh-CN" sz="1400">
                <a:solidFill>
                  <a:schemeClr val="accent3"/>
                </a:solidFill>
                <a:latin typeface="Arial"/>
                <a:cs typeface="Arial"/>
              </a:rPr>
              <a:t>Intro</a:t>
            </a:r>
            <a:r>
              <a:rPr lang="zh-CN" altLang="en-US" sz="1400">
                <a:solidFill>
                  <a:schemeClr val="accent3"/>
                </a:solidFill>
                <a:latin typeface="Arial"/>
                <a:cs typeface="Arial"/>
              </a:rPr>
              <a:t> </a:t>
            </a:r>
            <a:r>
              <a:rPr lang="en-US" altLang="zh-CN" sz="1400">
                <a:solidFill>
                  <a:schemeClr val="accent3"/>
                </a:solidFill>
                <a:latin typeface="Arial"/>
                <a:cs typeface="Arial"/>
              </a:rPr>
              <a:t>-</a:t>
            </a:r>
            <a:r>
              <a:rPr lang="zh-CN" altLang="en-US" sz="1400">
                <a:solidFill>
                  <a:schemeClr val="accent3"/>
                </a:solidFill>
                <a:latin typeface="Arial"/>
                <a:cs typeface="Arial"/>
              </a:rPr>
              <a:t> </a:t>
            </a:r>
            <a:r>
              <a:rPr lang="en-US" altLang="zh-CN" sz="1400">
                <a:solidFill>
                  <a:schemeClr val="accent3"/>
                </a:solidFill>
                <a:latin typeface="Arial"/>
                <a:cs typeface="Arial"/>
              </a:rPr>
              <a:t>Data</a:t>
            </a:r>
            <a:r>
              <a:rPr lang="zh-CN" altLang="en-US" sz="1400">
                <a:solidFill>
                  <a:schemeClr val="accent3"/>
                </a:solidFill>
                <a:latin typeface="Arial"/>
                <a:cs typeface="Arial"/>
              </a:rPr>
              <a:t> </a:t>
            </a:r>
            <a:r>
              <a:rPr lang="en-US" altLang="zh-CN" sz="1400">
                <a:solidFill>
                  <a:schemeClr val="accent3"/>
                </a:solidFill>
                <a:latin typeface="Arial"/>
                <a:cs typeface="Arial"/>
              </a:rPr>
              <a:t>Exploration</a:t>
            </a:r>
            <a:r>
              <a:rPr lang="zh-CN" altLang="en-US" sz="1400" b="1">
                <a:solidFill>
                  <a:schemeClr val="accent3"/>
                </a:solidFill>
                <a:latin typeface="Arial"/>
                <a:cs typeface="Arial"/>
              </a:rPr>
              <a:t> </a:t>
            </a:r>
            <a:r>
              <a:rPr lang="en-US" altLang="zh-CN" sz="1400">
                <a:solidFill>
                  <a:schemeClr val="accent3"/>
                </a:solidFill>
                <a:latin typeface="Arial"/>
                <a:cs typeface="Arial"/>
              </a:rPr>
              <a:t>-</a:t>
            </a:r>
            <a:r>
              <a:rPr lang="en-US" altLang="zh-CN" sz="1400" b="1">
                <a:solidFill>
                  <a:schemeClr val="accent3"/>
                </a:solidFill>
                <a:latin typeface="Arial"/>
                <a:cs typeface="Arial"/>
              </a:rPr>
              <a:t>Data</a:t>
            </a:r>
            <a:r>
              <a:rPr lang="zh-CN" altLang="en-US" sz="1400" b="1">
                <a:solidFill>
                  <a:schemeClr val="accent3"/>
                </a:solidFill>
                <a:latin typeface="Arial"/>
                <a:cs typeface="Arial"/>
              </a:rPr>
              <a:t> </a:t>
            </a:r>
            <a:r>
              <a:rPr lang="en-US" altLang="zh-CN" sz="1400" b="1">
                <a:solidFill>
                  <a:schemeClr val="accent3"/>
                </a:solidFill>
                <a:latin typeface="Arial"/>
                <a:cs typeface="Arial"/>
              </a:rPr>
              <a:t>Modeling</a:t>
            </a:r>
            <a:r>
              <a:rPr lang="zh-CN" altLang="en-US" sz="1400" b="1">
                <a:solidFill>
                  <a:schemeClr val="accent3"/>
                </a:solidFill>
                <a:latin typeface="Arial"/>
                <a:cs typeface="Arial"/>
              </a:rPr>
              <a:t> </a:t>
            </a:r>
            <a:r>
              <a:rPr lang="en-US" altLang="zh-CN" sz="1400">
                <a:solidFill>
                  <a:schemeClr val="accent3"/>
                </a:solidFill>
                <a:latin typeface="Arial"/>
                <a:cs typeface="Arial"/>
              </a:rPr>
              <a:t>-Result</a:t>
            </a:r>
            <a:r>
              <a:rPr lang="zh-CN" altLang="en-US" sz="1400">
                <a:solidFill>
                  <a:schemeClr val="accent3"/>
                </a:solidFill>
                <a:latin typeface="Arial"/>
                <a:cs typeface="Arial"/>
              </a:rPr>
              <a:t> </a:t>
            </a:r>
            <a:r>
              <a:rPr lang="en-US" altLang="zh-CN" sz="1400">
                <a:solidFill>
                  <a:schemeClr val="accent3"/>
                </a:solidFill>
                <a:latin typeface="Arial"/>
                <a:cs typeface="Arial"/>
              </a:rPr>
              <a:t>and</a:t>
            </a:r>
            <a:r>
              <a:rPr lang="zh-CN" altLang="en-US" sz="1400">
                <a:solidFill>
                  <a:schemeClr val="accent3"/>
                </a:solidFill>
                <a:latin typeface="Arial"/>
                <a:cs typeface="Arial"/>
              </a:rPr>
              <a:t> </a:t>
            </a:r>
            <a:r>
              <a:rPr lang="en-US" altLang="zh-CN" sz="1400">
                <a:solidFill>
                  <a:schemeClr val="accent3"/>
                </a:solidFill>
                <a:latin typeface="Arial"/>
                <a:cs typeface="Arial"/>
              </a:rPr>
              <a:t>Evaluation-Conclusion</a:t>
            </a:r>
            <a:r>
              <a:rPr lang="zh-CN" altLang="en-US" sz="1400">
                <a:solidFill>
                  <a:schemeClr val="accent3"/>
                </a:solidFill>
                <a:latin typeface="Arial"/>
                <a:cs typeface="Arial"/>
              </a:rPr>
              <a:t> </a:t>
            </a:r>
            <a:r>
              <a:rPr lang="en-US" altLang="zh-CN" sz="1400">
                <a:solidFill>
                  <a:schemeClr val="accent3"/>
                </a:solidFill>
                <a:latin typeface="Arial"/>
                <a:cs typeface="Arial"/>
              </a:rPr>
              <a:t>and</a:t>
            </a:r>
            <a:r>
              <a:rPr lang="zh-CN" altLang="en-US" sz="1400">
                <a:solidFill>
                  <a:schemeClr val="accent3"/>
                </a:solidFill>
                <a:latin typeface="Arial"/>
                <a:cs typeface="Arial"/>
              </a:rPr>
              <a:t> </a:t>
            </a:r>
            <a:r>
              <a:rPr lang="en-US" altLang="zh-CN" sz="1400">
                <a:solidFill>
                  <a:schemeClr val="accent3"/>
                </a:solidFill>
                <a:latin typeface="Arial"/>
                <a:cs typeface="Arial"/>
              </a:rPr>
              <a:t>Future</a:t>
            </a:r>
            <a:r>
              <a:rPr lang="zh-CN" altLang="en-US" sz="1400">
                <a:solidFill>
                  <a:schemeClr val="accent3"/>
                </a:solidFill>
                <a:latin typeface="Arial"/>
                <a:cs typeface="Arial"/>
              </a:rPr>
              <a:t> </a:t>
            </a:r>
            <a:r>
              <a:rPr lang="en-US" altLang="zh-CN" sz="1400">
                <a:solidFill>
                  <a:schemeClr val="accent3"/>
                </a:solidFill>
                <a:latin typeface="Arial"/>
                <a:cs typeface="Arial"/>
              </a:rPr>
              <a:t>Work</a:t>
            </a:r>
            <a:endParaRPr lang="en-US" sz="1400">
              <a:solidFill>
                <a:schemeClr val="accent3"/>
              </a:solidFill>
              <a:latin typeface="Arial"/>
              <a:cs typeface="Arial"/>
            </a:endParaRPr>
          </a:p>
        </p:txBody>
      </p:sp>
    </p:spTree>
    <p:extLst>
      <p:ext uri="{BB962C8B-B14F-4D97-AF65-F5344CB8AC3E}">
        <p14:creationId xmlns:p14="http://schemas.microsoft.com/office/powerpoint/2010/main" val="22084267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D56A23B-4BA3-5747-A072-F1D670AF6D22}"/>
              </a:ext>
            </a:extLst>
          </p:cNvPr>
          <p:cNvSpPr>
            <a:spLocks noGrp="1"/>
          </p:cNvSpPr>
          <p:nvPr>
            <p:ph type="title"/>
          </p:nvPr>
        </p:nvSpPr>
        <p:spPr/>
        <p:txBody>
          <a:bodyPr/>
          <a:lstStyle/>
          <a:p>
            <a:r>
              <a:rPr lang="en-US" altLang="zh-CN"/>
              <a:t>Model</a:t>
            </a:r>
            <a:r>
              <a:rPr lang="zh-CN" altLang="en-US"/>
              <a:t> </a:t>
            </a:r>
            <a:r>
              <a:rPr lang="en-US" altLang="zh-CN"/>
              <a:t>Evaluation</a:t>
            </a:r>
            <a:r>
              <a:rPr lang="zh-CN" altLang="en-US"/>
              <a:t> </a:t>
            </a:r>
            <a:endParaRPr lang="en-CN"/>
          </a:p>
        </p:txBody>
      </p:sp>
      <p:sp>
        <p:nvSpPr>
          <p:cNvPr id="6" name="ïṣļïdé">
            <a:extLst>
              <a:ext uri="{FF2B5EF4-FFF2-40B4-BE49-F238E27FC236}">
                <a16:creationId xmlns:a16="http://schemas.microsoft.com/office/drawing/2014/main" id="{AAE60201-8DBE-6848-9FEF-F5A7836D4624}"/>
              </a:ext>
            </a:extLst>
          </p:cNvPr>
          <p:cNvSpPr/>
          <p:nvPr/>
        </p:nvSpPr>
        <p:spPr>
          <a:xfrm>
            <a:off x="696763" y="1636713"/>
            <a:ext cx="4017642" cy="431800"/>
          </a:xfrm>
          <a:prstGeom prst="roundRect">
            <a:avLst>
              <a:gd name="adj" fmla="val 14866"/>
            </a:avLst>
          </a:prstGeom>
          <a:solidFill>
            <a:schemeClr val="tx1">
              <a:lumMod val="50000"/>
              <a:lumOff val="50000"/>
              <a:alpha val="20000"/>
            </a:schemeClr>
          </a:solidFill>
          <a:ln w="38100">
            <a:noFill/>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none" lIns="91440" tIns="45720" rIns="91440" bIns="45720" numCol="1" spcCol="0" rtlCol="0" fromWordArt="0" anchor="t" anchorCtr="0" forceAA="0" compatLnSpc="1">
            <a:prstTxWarp prst="textNoShape">
              <a:avLst/>
            </a:prstTxWarp>
            <a:noAutofit/>
          </a:bodyPr>
          <a:lstStyle/>
          <a:p>
            <a:pPr algn="ctr"/>
            <a:r>
              <a:rPr kumimoji="0" lang="en-US" altLang="zh-CN" b="1" i="0" u="none" strike="noStrike" kern="1200" cap="none" spc="0" normalizeH="0" baseline="0" noProof="0">
                <a:ln>
                  <a:noFill/>
                </a:ln>
                <a:solidFill>
                  <a:schemeClr val="tx1"/>
                </a:solidFill>
                <a:effectLst/>
                <a:uLnTx/>
                <a:uFillTx/>
              </a:rPr>
              <a:t>Evaluation</a:t>
            </a:r>
            <a:r>
              <a:rPr kumimoji="0" lang="zh-CN" altLang="en-US" b="1" i="0" u="none" strike="noStrike" kern="1200" cap="none" spc="0" normalizeH="0" baseline="0" noProof="0">
                <a:ln>
                  <a:noFill/>
                </a:ln>
                <a:solidFill>
                  <a:schemeClr val="tx1"/>
                </a:solidFill>
                <a:effectLst/>
                <a:uLnTx/>
                <a:uFillTx/>
              </a:rPr>
              <a:t> </a:t>
            </a:r>
            <a:r>
              <a:rPr kumimoji="0" lang="en-US" altLang="zh-CN" b="1" i="0" u="none" strike="noStrike" kern="1200" cap="none" spc="0" normalizeH="0" baseline="0" noProof="0">
                <a:ln>
                  <a:noFill/>
                </a:ln>
                <a:solidFill>
                  <a:schemeClr val="tx1"/>
                </a:solidFill>
                <a:effectLst/>
                <a:uLnTx/>
                <a:uFillTx/>
              </a:rPr>
              <a:t>Metrics</a:t>
            </a:r>
          </a:p>
        </p:txBody>
      </p:sp>
      <p:sp>
        <p:nvSpPr>
          <p:cNvPr id="8" name="TextBox 7">
            <a:extLst>
              <a:ext uri="{FF2B5EF4-FFF2-40B4-BE49-F238E27FC236}">
                <a16:creationId xmlns:a16="http://schemas.microsoft.com/office/drawing/2014/main" id="{CC465AD1-794F-4A48-838B-B5B29CE1A5EE}"/>
              </a:ext>
            </a:extLst>
          </p:cNvPr>
          <p:cNvSpPr txBox="1"/>
          <p:nvPr/>
        </p:nvSpPr>
        <p:spPr>
          <a:xfrm>
            <a:off x="696762" y="2265732"/>
            <a:ext cx="4017641" cy="3276282"/>
          </a:xfrm>
          <a:prstGeom prst="rect">
            <a:avLst/>
          </a:prstGeom>
          <a:noFill/>
        </p:spPr>
        <p:txBody>
          <a:bodyPr wrap="square" lIns="91440" tIns="45720" rIns="91440" bIns="45720" rtlCol="0" anchor="t">
            <a:spAutoFit/>
          </a:bodyPr>
          <a:lstStyle/>
          <a:p>
            <a:pPr marL="285750" indent="-285750">
              <a:lnSpc>
                <a:spcPct val="150000"/>
              </a:lnSpc>
              <a:buFont typeface="Wingdings,Sans-Serif"/>
              <a:buChar char="ü"/>
            </a:pPr>
            <a:r>
              <a:rPr lang="en-US" sz="2000">
                <a:ea typeface="宋体"/>
                <a:cs typeface="Calibri"/>
              </a:rPr>
              <a:t>Box-</a:t>
            </a:r>
            <a:r>
              <a:rPr lang="en-US" sz="2000" err="1">
                <a:ea typeface="宋体"/>
                <a:cs typeface="Calibri"/>
              </a:rPr>
              <a:t>Ljung</a:t>
            </a:r>
            <a:r>
              <a:rPr lang="en-US" sz="2000">
                <a:ea typeface="宋体"/>
                <a:cs typeface="Calibri"/>
              </a:rPr>
              <a:t> test</a:t>
            </a:r>
            <a:r>
              <a:rPr lang="zh-CN" altLang="en-US" sz="2000">
                <a:ea typeface="宋体"/>
                <a:cs typeface="Calibri"/>
              </a:rPr>
              <a:t> </a:t>
            </a:r>
            <a:r>
              <a:rPr lang="en-US" sz="2000">
                <a:ea typeface="宋体"/>
                <a:cs typeface="Calibri"/>
              </a:rPr>
              <a:t>for</a:t>
            </a:r>
            <a:r>
              <a:rPr lang="zh-CN" altLang="en-US" sz="2000">
                <a:ea typeface="宋体"/>
                <a:cs typeface="Calibri"/>
              </a:rPr>
              <a:t> </a:t>
            </a:r>
            <a:r>
              <a:rPr lang="en-US" sz="2000">
                <a:ea typeface="宋体"/>
                <a:cs typeface="Calibri"/>
              </a:rPr>
              <a:t>Residuals (white</a:t>
            </a:r>
            <a:r>
              <a:rPr lang="zh-CN" altLang="en-US" sz="2000">
                <a:ea typeface="宋体"/>
                <a:cs typeface="Calibri"/>
              </a:rPr>
              <a:t> </a:t>
            </a:r>
            <a:r>
              <a:rPr lang="en-US" sz="2000">
                <a:ea typeface="宋体"/>
                <a:cs typeface="Calibri"/>
              </a:rPr>
              <a:t>noise)</a:t>
            </a:r>
            <a:endParaRPr lang="en-US">
              <a:cs typeface="Calibri" panose="020F0502020204030204"/>
            </a:endParaRPr>
          </a:p>
          <a:p>
            <a:pPr marL="285750" indent="-285750">
              <a:lnSpc>
                <a:spcPct val="150000"/>
              </a:lnSpc>
              <a:buFont typeface="Wingdings,Sans-Serif"/>
              <a:buChar char="ü"/>
            </a:pPr>
            <a:r>
              <a:rPr lang="en-US" altLang="zh-CN" sz="2000">
                <a:ea typeface="宋体"/>
                <a:cs typeface="Calibri"/>
              </a:rPr>
              <a:t>Check</a:t>
            </a:r>
            <a:r>
              <a:rPr lang="zh-CN" altLang="en-US" sz="2000">
                <a:ea typeface="宋体"/>
                <a:cs typeface="Calibri"/>
              </a:rPr>
              <a:t> </a:t>
            </a:r>
            <a:r>
              <a:rPr lang="en-US" altLang="zh-CN" sz="2000">
                <a:ea typeface="宋体"/>
                <a:cs typeface="Calibri"/>
              </a:rPr>
              <a:t>coefficient</a:t>
            </a:r>
            <a:r>
              <a:rPr lang="zh-CN" altLang="en-US" sz="2000">
                <a:ea typeface="宋体"/>
                <a:cs typeface="Calibri"/>
              </a:rPr>
              <a:t> </a:t>
            </a:r>
            <a:r>
              <a:rPr lang="en-US" altLang="zh-CN" sz="2000">
                <a:ea typeface="宋体"/>
                <a:cs typeface="Calibri"/>
              </a:rPr>
              <a:t>significance</a:t>
            </a:r>
            <a:endParaRPr lang="en-US" sz="2000">
              <a:ea typeface="宋体"/>
            </a:endParaRPr>
          </a:p>
          <a:p>
            <a:pPr marL="285750" indent="-285750">
              <a:lnSpc>
                <a:spcPct val="150000"/>
              </a:lnSpc>
              <a:buFont typeface="Wingdings" pitchFamily="2" charset="2"/>
              <a:buChar char="ü"/>
            </a:pPr>
            <a:r>
              <a:rPr lang="en-US" altLang="zh-CN" sz="2000">
                <a:ea typeface="宋体"/>
              </a:rPr>
              <a:t>MAPE</a:t>
            </a:r>
            <a:endParaRPr lang="en-US" altLang="zh-CN" sz="2000">
              <a:ea typeface="宋体"/>
              <a:cs typeface="Calibri"/>
            </a:endParaRPr>
          </a:p>
          <a:p>
            <a:pPr marL="285750" indent="-285750">
              <a:lnSpc>
                <a:spcPct val="150000"/>
              </a:lnSpc>
              <a:buFont typeface="Wingdings" pitchFamily="2" charset="2"/>
              <a:buChar char="ü"/>
            </a:pPr>
            <a:r>
              <a:rPr lang="en-US" altLang="zh-CN" sz="2000">
                <a:ea typeface="宋体"/>
              </a:rPr>
              <a:t>MSE</a:t>
            </a:r>
            <a:endParaRPr lang="en-US" altLang="zh-CN" sz="2000">
              <a:ea typeface="宋体"/>
              <a:cs typeface="Calibri"/>
            </a:endParaRPr>
          </a:p>
          <a:p>
            <a:pPr marL="285750" indent="-285750">
              <a:lnSpc>
                <a:spcPct val="150000"/>
              </a:lnSpc>
              <a:buFont typeface="Wingdings" pitchFamily="2" charset="2"/>
              <a:buChar char="ü"/>
            </a:pPr>
            <a:r>
              <a:rPr lang="en-US" sz="2000" err="1">
                <a:ea typeface="宋体"/>
                <a:cs typeface="Calibri"/>
              </a:rPr>
              <a:t>AICc</a:t>
            </a:r>
            <a:r>
              <a:rPr lang="en-US" sz="2000">
                <a:ea typeface="宋体"/>
                <a:cs typeface="Calibri"/>
              </a:rPr>
              <a:t> (when comparable)</a:t>
            </a:r>
            <a:endParaRPr lang="en-US" altLang="zh-CN" sz="2000">
              <a:ea typeface="宋体"/>
              <a:cs typeface="Calibri"/>
            </a:endParaRPr>
          </a:p>
          <a:p>
            <a:pPr>
              <a:lnSpc>
                <a:spcPct val="150000"/>
              </a:lnSpc>
            </a:pPr>
            <a:endParaRPr lang="en-US" sz="2000">
              <a:ea typeface="宋体"/>
              <a:cs typeface="Calibri"/>
            </a:endParaRPr>
          </a:p>
        </p:txBody>
      </p:sp>
      <p:graphicFrame>
        <p:nvGraphicFramePr>
          <p:cNvPr id="10" name="Table 10">
            <a:extLst>
              <a:ext uri="{FF2B5EF4-FFF2-40B4-BE49-F238E27FC236}">
                <a16:creationId xmlns:a16="http://schemas.microsoft.com/office/drawing/2014/main" id="{59F5429E-CBF2-FC40-9218-6EBB6AF24F17}"/>
              </a:ext>
            </a:extLst>
          </p:cNvPr>
          <p:cNvGraphicFramePr>
            <a:graphicFrameLocks noGrp="1"/>
          </p:cNvGraphicFramePr>
          <p:nvPr>
            <p:extLst>
              <p:ext uri="{D42A27DB-BD31-4B8C-83A1-F6EECF244321}">
                <p14:modId xmlns:p14="http://schemas.microsoft.com/office/powerpoint/2010/main" val="736984164"/>
              </p:ext>
            </p:extLst>
          </p:nvPr>
        </p:nvGraphicFramePr>
        <p:xfrm>
          <a:off x="5324000" y="2283564"/>
          <a:ext cx="6398606" cy="3798600"/>
        </p:xfrm>
        <a:graphic>
          <a:graphicData uri="http://schemas.openxmlformats.org/drawingml/2006/table">
            <a:tbl>
              <a:tblPr firstRow="1" bandRow="1">
                <a:tableStyleId>{F5AB1C69-6EDB-4FF4-983F-18BD219EF322}</a:tableStyleId>
              </a:tblPr>
              <a:tblGrid>
                <a:gridCol w="1287209">
                  <a:extLst>
                    <a:ext uri="{9D8B030D-6E8A-4147-A177-3AD203B41FA5}">
                      <a16:colId xmlns:a16="http://schemas.microsoft.com/office/drawing/2014/main" val="470936027"/>
                    </a:ext>
                  </a:extLst>
                </a:gridCol>
                <a:gridCol w="1403261">
                  <a:extLst>
                    <a:ext uri="{9D8B030D-6E8A-4147-A177-3AD203B41FA5}">
                      <a16:colId xmlns:a16="http://schemas.microsoft.com/office/drawing/2014/main" val="1951873163"/>
                    </a:ext>
                  </a:extLst>
                </a:gridCol>
                <a:gridCol w="1080890">
                  <a:extLst>
                    <a:ext uri="{9D8B030D-6E8A-4147-A177-3AD203B41FA5}">
                      <a16:colId xmlns:a16="http://schemas.microsoft.com/office/drawing/2014/main" val="1786995905"/>
                    </a:ext>
                  </a:extLst>
                </a:gridCol>
                <a:gridCol w="780160">
                  <a:extLst>
                    <a:ext uri="{9D8B030D-6E8A-4147-A177-3AD203B41FA5}">
                      <a16:colId xmlns:a16="http://schemas.microsoft.com/office/drawing/2014/main" val="3079304365"/>
                    </a:ext>
                  </a:extLst>
                </a:gridCol>
                <a:gridCol w="862237">
                  <a:extLst>
                    <a:ext uri="{9D8B030D-6E8A-4147-A177-3AD203B41FA5}">
                      <a16:colId xmlns:a16="http://schemas.microsoft.com/office/drawing/2014/main" val="413515537"/>
                    </a:ext>
                  </a:extLst>
                </a:gridCol>
                <a:gridCol w="984849">
                  <a:extLst>
                    <a:ext uri="{9D8B030D-6E8A-4147-A177-3AD203B41FA5}">
                      <a16:colId xmlns:a16="http://schemas.microsoft.com/office/drawing/2014/main" val="3980543675"/>
                    </a:ext>
                  </a:extLst>
                </a:gridCol>
              </a:tblGrid>
              <a:tr h="379860">
                <a:tc>
                  <a:txBody>
                    <a:bodyPr/>
                    <a:lstStyle/>
                    <a:p>
                      <a:endParaRPr lang="en-CN"/>
                    </a:p>
                  </a:txBody>
                  <a:tcPr/>
                </a:tc>
                <a:tc>
                  <a:txBody>
                    <a:bodyPr/>
                    <a:lstStyle/>
                    <a:p>
                      <a:pPr algn="ctr"/>
                      <a:r>
                        <a:rPr lang="en-US" altLang="zh-CN" sz="1800"/>
                        <a:t>White</a:t>
                      </a:r>
                      <a:r>
                        <a:rPr lang="zh-CN" altLang="en-US" sz="1800"/>
                        <a:t> </a:t>
                      </a:r>
                      <a:r>
                        <a:rPr lang="en-US" altLang="zh-CN" sz="1800"/>
                        <a:t>Noise</a:t>
                      </a:r>
                      <a:endParaRPr lang="en-CN"/>
                    </a:p>
                  </a:txBody>
                  <a:tcPr/>
                </a:tc>
                <a:tc>
                  <a:txBody>
                    <a:bodyPr/>
                    <a:lstStyle/>
                    <a:p>
                      <a:pPr algn="ctr"/>
                      <a:r>
                        <a:rPr lang="en-US"/>
                        <a:t>Coeff</a:t>
                      </a:r>
                      <a:r>
                        <a:rPr lang="zh-CN" altLang="en-US"/>
                        <a:t> </a:t>
                      </a:r>
                      <a:r>
                        <a:rPr lang="en-US" altLang="zh-CN"/>
                        <a:t>Sig</a:t>
                      </a:r>
                      <a:endParaRPr lang="en-CN"/>
                    </a:p>
                  </a:txBody>
                  <a:tcPr/>
                </a:tc>
                <a:tc>
                  <a:txBody>
                    <a:bodyPr/>
                    <a:lstStyle/>
                    <a:p>
                      <a:pPr algn="ctr"/>
                      <a:r>
                        <a:rPr lang="en-US" altLang="zh-CN" sz="1800"/>
                        <a:t>MAPE</a:t>
                      </a:r>
                      <a:endParaRPr lang="en-CN"/>
                    </a:p>
                  </a:txBody>
                  <a:tcPr/>
                </a:tc>
                <a:tc>
                  <a:txBody>
                    <a:bodyPr/>
                    <a:lstStyle/>
                    <a:p>
                      <a:pPr algn="ctr"/>
                      <a:r>
                        <a:rPr lang="en-US" altLang="zh-CN" sz="1800"/>
                        <a:t>MSE</a:t>
                      </a:r>
                      <a:endParaRPr lang="en-CN"/>
                    </a:p>
                  </a:txBody>
                  <a:tcPr/>
                </a:tc>
                <a:tc>
                  <a:txBody>
                    <a:bodyPr/>
                    <a:lstStyle/>
                    <a:p>
                      <a:pPr algn="ctr"/>
                      <a:r>
                        <a:rPr lang="en-US" altLang="zh-CN" sz="1800" err="1"/>
                        <a:t>AICc</a:t>
                      </a:r>
                      <a:endParaRPr lang="en-CN"/>
                    </a:p>
                  </a:txBody>
                  <a:tcPr/>
                </a:tc>
                <a:extLst>
                  <a:ext uri="{0D108BD9-81ED-4DB2-BD59-A6C34878D82A}">
                    <a16:rowId xmlns:a16="http://schemas.microsoft.com/office/drawing/2014/main" val="1298719864"/>
                  </a:ext>
                </a:extLst>
              </a:tr>
              <a:tr h="379860">
                <a:tc>
                  <a:txBody>
                    <a:bodyPr/>
                    <a:lstStyle/>
                    <a:p>
                      <a:r>
                        <a:rPr lang="en-US" sz="1600"/>
                        <a:t>Arima</a:t>
                      </a:r>
                      <a:endParaRPr lang="en-CN" sz="1600"/>
                    </a:p>
                  </a:txBody>
                  <a:tcPr/>
                </a:tc>
                <a:tc>
                  <a:txBody>
                    <a:bodyPr/>
                    <a:lstStyle/>
                    <a:p>
                      <a:pPr algn="ctr"/>
                      <a:r>
                        <a:rPr lang="en-US" altLang="zh-CN" sz="1600"/>
                        <a:t>YES</a:t>
                      </a:r>
                      <a:endParaRPr lang="en-CN" sz="1600"/>
                    </a:p>
                  </a:txBody>
                  <a:tcPr/>
                </a:tc>
                <a:tc>
                  <a:txBody>
                    <a:bodyPr/>
                    <a:lstStyle/>
                    <a:p>
                      <a:pPr algn="ctr"/>
                      <a:r>
                        <a:rPr lang="en-US" sz="1600"/>
                        <a:t>YES</a:t>
                      </a:r>
                      <a:endParaRPr lang="en-CN" sz="1600"/>
                    </a:p>
                  </a:txBody>
                  <a:tcPr/>
                </a:tc>
                <a:tc>
                  <a:txBody>
                    <a:bodyPr/>
                    <a:lstStyle/>
                    <a:p>
                      <a:pPr algn="ctr"/>
                      <a:r>
                        <a:rPr lang="en-CN" sz="1600"/>
                        <a:t>2.6</a:t>
                      </a:r>
                      <a:r>
                        <a:rPr lang="en-US" altLang="zh-CN" sz="1600"/>
                        <a:t>9</a:t>
                      </a:r>
                      <a:endParaRPr lang="en-CN" sz="1600"/>
                    </a:p>
                  </a:txBody>
                  <a:tcPr/>
                </a:tc>
                <a:tc>
                  <a:txBody>
                    <a:bodyPr/>
                    <a:lstStyle/>
                    <a:p>
                      <a:pPr algn="ctr"/>
                      <a:r>
                        <a:rPr lang="en-CN" sz="1600"/>
                        <a:t>12.</a:t>
                      </a:r>
                      <a:r>
                        <a:rPr lang="en-US" altLang="zh-CN" sz="1600"/>
                        <a:t>90</a:t>
                      </a:r>
                      <a:endParaRPr lang="en-CN" sz="1600"/>
                    </a:p>
                  </a:txBody>
                  <a:tcPr/>
                </a:tc>
                <a:tc>
                  <a:txBody>
                    <a:bodyPr/>
                    <a:lstStyle/>
                    <a:p>
                      <a:pPr algn="ctr"/>
                      <a:r>
                        <a:rPr lang="en-CN" sz="1600"/>
                        <a:t>8954.7</a:t>
                      </a:r>
                      <a:r>
                        <a:rPr lang="en-US" altLang="zh-CN" sz="1600"/>
                        <a:t>5</a:t>
                      </a:r>
                      <a:endParaRPr lang="en-CN" sz="1600"/>
                    </a:p>
                  </a:txBody>
                  <a:tcPr/>
                </a:tc>
                <a:extLst>
                  <a:ext uri="{0D108BD9-81ED-4DB2-BD59-A6C34878D82A}">
                    <a16:rowId xmlns:a16="http://schemas.microsoft.com/office/drawing/2014/main" val="2887439084"/>
                  </a:ext>
                </a:extLst>
              </a:tr>
              <a:tr h="379860">
                <a:tc>
                  <a:txBody>
                    <a:bodyPr/>
                    <a:lstStyle/>
                    <a:p>
                      <a:r>
                        <a:rPr lang="en-US" altLang="zh-CN" sz="1600"/>
                        <a:t>ETS</a:t>
                      </a:r>
                      <a:endParaRPr lang="en-CN" sz="1600"/>
                    </a:p>
                  </a:txBody>
                  <a:tcPr/>
                </a:tc>
                <a:tc>
                  <a:txBody>
                    <a:bodyPr/>
                    <a:lstStyle/>
                    <a:p>
                      <a:pPr algn="ctr"/>
                      <a:r>
                        <a:rPr lang="en-US" altLang="zh-CN" sz="1600"/>
                        <a:t>NO</a:t>
                      </a:r>
                      <a:endParaRPr lang="en-CN" sz="1600"/>
                    </a:p>
                  </a:txBody>
                  <a:tcPr/>
                </a:tc>
                <a:tc>
                  <a:txBody>
                    <a:bodyPr/>
                    <a:lstStyle/>
                    <a:p>
                      <a:pPr algn="ctr"/>
                      <a:r>
                        <a:rPr lang="en-US" sz="1600"/>
                        <a:t>N/A</a:t>
                      </a:r>
                      <a:endParaRPr lang="en-CN" sz="1600"/>
                    </a:p>
                  </a:txBody>
                  <a:tcPr/>
                </a:tc>
                <a:tc>
                  <a:txBody>
                    <a:bodyPr/>
                    <a:lstStyle/>
                    <a:p>
                      <a:pPr algn="ctr"/>
                      <a:r>
                        <a:rPr lang="en-CN" sz="1600"/>
                        <a:t>4.65</a:t>
                      </a:r>
                    </a:p>
                  </a:txBody>
                  <a:tcPr/>
                </a:tc>
                <a:tc>
                  <a:txBody>
                    <a:bodyPr/>
                    <a:lstStyle/>
                    <a:p>
                      <a:pPr algn="ctr"/>
                      <a:r>
                        <a:rPr lang="en-CN" sz="1600"/>
                        <a:t>35.43</a:t>
                      </a:r>
                    </a:p>
                  </a:txBody>
                  <a:tcPr/>
                </a:tc>
                <a:tc>
                  <a:txBody>
                    <a:bodyPr/>
                    <a:lstStyle/>
                    <a:p>
                      <a:pPr algn="ctr"/>
                      <a:r>
                        <a:rPr lang="en-CN" sz="1600"/>
                        <a:t>11127.9</a:t>
                      </a:r>
                      <a:r>
                        <a:rPr lang="en-US" altLang="zh-CN" sz="1600"/>
                        <a:t>2</a:t>
                      </a:r>
                      <a:endParaRPr lang="en-CN" sz="1600"/>
                    </a:p>
                  </a:txBody>
                  <a:tcPr/>
                </a:tc>
                <a:extLst>
                  <a:ext uri="{0D108BD9-81ED-4DB2-BD59-A6C34878D82A}">
                    <a16:rowId xmlns:a16="http://schemas.microsoft.com/office/drawing/2014/main" val="68518841"/>
                  </a:ext>
                </a:extLst>
              </a:tr>
              <a:tr h="379860">
                <a:tc>
                  <a:txBody>
                    <a:bodyPr/>
                    <a:lstStyle/>
                    <a:p>
                      <a:r>
                        <a:rPr lang="en-US" sz="1600"/>
                        <a:t>Linear reg</a:t>
                      </a:r>
                      <a:endParaRPr lang="en-CN" sz="1600"/>
                    </a:p>
                  </a:txBody>
                  <a:tcPr/>
                </a:tc>
                <a:tc>
                  <a:txBody>
                    <a:bodyPr/>
                    <a:lstStyle/>
                    <a:p>
                      <a:pPr algn="ctr"/>
                      <a:r>
                        <a:rPr lang="en-US" altLang="zh-CN" sz="1600"/>
                        <a:t>NO</a:t>
                      </a:r>
                      <a:endParaRPr lang="en-CN" sz="1600"/>
                    </a:p>
                  </a:txBody>
                  <a:tcPr/>
                </a:tc>
                <a:tc>
                  <a:txBody>
                    <a:bodyPr/>
                    <a:lstStyle/>
                    <a:p>
                      <a:pPr algn="ctr"/>
                      <a:r>
                        <a:rPr lang="en-US" sz="1600"/>
                        <a:t>YES</a:t>
                      </a:r>
                      <a:endParaRPr lang="en-CN" sz="1600"/>
                    </a:p>
                  </a:txBody>
                  <a:tcPr/>
                </a:tc>
                <a:tc>
                  <a:txBody>
                    <a:bodyPr/>
                    <a:lstStyle/>
                    <a:p>
                      <a:pPr algn="ctr"/>
                      <a:r>
                        <a:rPr lang="en-US" altLang="zh-CN" sz="1600"/>
                        <a:t>6.08</a:t>
                      </a:r>
                      <a:endParaRPr lang="en-CN" sz="1600"/>
                    </a:p>
                  </a:txBody>
                  <a:tcPr/>
                </a:tc>
                <a:tc>
                  <a:txBody>
                    <a:bodyPr/>
                    <a:lstStyle/>
                    <a:p>
                      <a:pPr algn="ctr"/>
                      <a:r>
                        <a:rPr lang="en-US" altLang="zh-CN" sz="1600"/>
                        <a:t>64.35</a:t>
                      </a:r>
                      <a:endParaRPr lang="en-CN" sz="1600"/>
                    </a:p>
                  </a:txBody>
                  <a:tcPr/>
                </a:tc>
                <a:tc>
                  <a:txBody>
                    <a:bodyPr/>
                    <a:lstStyle/>
                    <a:p>
                      <a:pPr algn="ctr"/>
                      <a:r>
                        <a:rPr lang="en-CN" sz="1600"/>
                        <a:t>9</a:t>
                      </a:r>
                      <a:r>
                        <a:rPr lang="en-US" altLang="zh-CN" sz="1600"/>
                        <a:t>114.18</a:t>
                      </a:r>
                      <a:endParaRPr lang="en-CN" sz="1600"/>
                    </a:p>
                  </a:txBody>
                  <a:tcPr/>
                </a:tc>
                <a:extLst>
                  <a:ext uri="{0D108BD9-81ED-4DB2-BD59-A6C34878D82A}">
                    <a16:rowId xmlns:a16="http://schemas.microsoft.com/office/drawing/2014/main" val="3335497477"/>
                  </a:ext>
                </a:extLst>
              </a:tr>
              <a:tr h="379860">
                <a:tc>
                  <a:txBody>
                    <a:bodyPr/>
                    <a:lstStyle/>
                    <a:p>
                      <a:r>
                        <a:rPr lang="en-US" altLang="zh-CN" sz="1600" err="1"/>
                        <a:t>x_reg</a:t>
                      </a:r>
                      <a:endParaRPr lang="en-CN" sz="1600"/>
                    </a:p>
                  </a:txBody>
                  <a:tcPr/>
                </a:tc>
                <a:tc>
                  <a:txBody>
                    <a:bodyPr/>
                    <a:lstStyle/>
                    <a:p>
                      <a:pPr algn="ctr"/>
                      <a:r>
                        <a:rPr lang="en-US" altLang="zh-CN" sz="1600"/>
                        <a:t>YES</a:t>
                      </a:r>
                      <a:endParaRPr lang="en-CN" sz="1600"/>
                    </a:p>
                  </a:txBody>
                  <a:tcPr/>
                </a:tc>
                <a:tc>
                  <a:txBody>
                    <a:bodyPr/>
                    <a:lstStyle/>
                    <a:p>
                      <a:pPr algn="ctr"/>
                      <a:r>
                        <a:rPr lang="en-US" altLang="zh-CN" sz="1600"/>
                        <a:t>NO</a:t>
                      </a:r>
                      <a:endParaRPr lang="en-CN" sz="1600"/>
                    </a:p>
                  </a:txBody>
                  <a:tcPr/>
                </a:tc>
                <a:tc>
                  <a:txBody>
                    <a:bodyPr/>
                    <a:lstStyle/>
                    <a:p>
                      <a:pPr algn="ctr"/>
                      <a:r>
                        <a:rPr lang="en-US" altLang="zh-CN" sz="1600"/>
                        <a:t>2.49</a:t>
                      </a:r>
                      <a:endParaRPr lang="en-CN" sz="1600"/>
                    </a:p>
                  </a:txBody>
                  <a:tcPr/>
                </a:tc>
                <a:tc>
                  <a:txBody>
                    <a:bodyPr/>
                    <a:lstStyle/>
                    <a:p>
                      <a:pPr algn="ctr"/>
                      <a:r>
                        <a:rPr lang="en-US" altLang="zh-CN" sz="1600"/>
                        <a:t>11.48</a:t>
                      </a:r>
                      <a:endParaRPr lang="en-CN" sz="1600"/>
                    </a:p>
                  </a:txBody>
                  <a:tcPr/>
                </a:tc>
                <a:tc>
                  <a:txBody>
                    <a:bodyPr/>
                    <a:lstStyle/>
                    <a:p>
                      <a:pPr algn="ctr"/>
                      <a:r>
                        <a:rPr lang="en-CN" sz="1600"/>
                        <a:t>8956.</a:t>
                      </a:r>
                      <a:r>
                        <a:rPr lang="en-US" altLang="zh-CN" sz="1600"/>
                        <a:t>84</a:t>
                      </a:r>
                      <a:endParaRPr lang="en-CN" sz="1600"/>
                    </a:p>
                  </a:txBody>
                  <a:tcPr/>
                </a:tc>
                <a:extLst>
                  <a:ext uri="{0D108BD9-81ED-4DB2-BD59-A6C34878D82A}">
                    <a16:rowId xmlns:a16="http://schemas.microsoft.com/office/drawing/2014/main" val="2492856459"/>
                  </a:ext>
                </a:extLst>
              </a:tr>
              <a:tr h="379860">
                <a:tc>
                  <a:txBody>
                    <a:bodyPr/>
                    <a:lstStyle/>
                    <a:p>
                      <a:pPr lvl="0">
                        <a:buNone/>
                      </a:pPr>
                      <a:r>
                        <a:rPr lang="en-US" sz="1600"/>
                        <a:t>VAR</a:t>
                      </a:r>
                    </a:p>
                  </a:txBody>
                  <a:tcPr/>
                </a:tc>
                <a:tc>
                  <a:txBody>
                    <a:bodyPr/>
                    <a:lstStyle/>
                    <a:p>
                      <a:pPr lvl="0" algn="ctr">
                        <a:buNone/>
                      </a:pPr>
                      <a:r>
                        <a:rPr lang="en-US" altLang="zh-CN" sz="1600"/>
                        <a:t>NO</a:t>
                      </a:r>
                      <a:endParaRPr lang="en-US" sz="1600"/>
                    </a:p>
                  </a:txBody>
                  <a:tcPr/>
                </a:tc>
                <a:tc>
                  <a:txBody>
                    <a:bodyPr/>
                    <a:lstStyle/>
                    <a:p>
                      <a:pPr lvl="0" algn="ctr">
                        <a:buNone/>
                      </a:pPr>
                      <a:r>
                        <a:rPr lang="en-US" altLang="zh-CN" sz="1600"/>
                        <a:t>NO</a:t>
                      </a:r>
                      <a:endParaRPr lang="en-US" sz="1600"/>
                    </a:p>
                  </a:txBody>
                  <a:tcPr/>
                </a:tc>
                <a:tc>
                  <a:txBody>
                    <a:bodyPr/>
                    <a:lstStyle/>
                    <a:p>
                      <a:pPr lvl="0" algn="ctr">
                        <a:buNone/>
                      </a:pPr>
                      <a:r>
                        <a:rPr lang="en-US" altLang="zh-CN" sz="1600"/>
                        <a:t>4.47</a:t>
                      </a:r>
                      <a:endParaRPr lang="en-US" sz="1600"/>
                    </a:p>
                  </a:txBody>
                  <a:tcPr/>
                </a:tc>
                <a:tc>
                  <a:txBody>
                    <a:bodyPr/>
                    <a:lstStyle/>
                    <a:p>
                      <a:pPr lvl="0" algn="ctr">
                        <a:buNone/>
                      </a:pPr>
                      <a:r>
                        <a:rPr lang="en-US" altLang="zh-CN" sz="1600"/>
                        <a:t>37.88</a:t>
                      </a:r>
                      <a:endParaRPr lang="en-US" sz="1600"/>
                    </a:p>
                  </a:txBody>
                  <a:tcPr/>
                </a:tc>
                <a:tc>
                  <a:txBody>
                    <a:bodyPr/>
                    <a:lstStyle/>
                    <a:p>
                      <a:pPr lvl="0" algn="ctr">
                        <a:buNone/>
                      </a:pPr>
                      <a:r>
                        <a:rPr lang="en-US" altLang="zh-CN" sz="1600"/>
                        <a:t>5.29</a:t>
                      </a:r>
                      <a:endParaRPr lang="en-US" sz="1600"/>
                    </a:p>
                  </a:txBody>
                  <a:tcPr/>
                </a:tc>
                <a:extLst>
                  <a:ext uri="{0D108BD9-81ED-4DB2-BD59-A6C34878D82A}">
                    <a16:rowId xmlns:a16="http://schemas.microsoft.com/office/drawing/2014/main" val="1219690677"/>
                  </a:ext>
                </a:extLst>
              </a:tr>
              <a:tr h="379860">
                <a:tc>
                  <a:txBody>
                    <a:bodyPr/>
                    <a:lstStyle/>
                    <a:p>
                      <a:r>
                        <a:rPr lang="en-US" sz="1600"/>
                        <a:t>ARFIMA</a:t>
                      </a:r>
                      <a:endParaRPr lang="en-CN" sz="1600"/>
                    </a:p>
                  </a:txBody>
                  <a:tcPr/>
                </a:tc>
                <a:tc>
                  <a:txBody>
                    <a:bodyPr/>
                    <a:lstStyle/>
                    <a:p>
                      <a:pPr algn="ctr"/>
                      <a:r>
                        <a:rPr lang="en-US" altLang="zh-CN" sz="1600"/>
                        <a:t>NO</a:t>
                      </a:r>
                      <a:endParaRPr lang="en-CN" sz="160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a:t>N/A</a:t>
                      </a:r>
                      <a:endParaRPr lang="en-CN" sz="1600"/>
                    </a:p>
                  </a:txBody>
                  <a:tcPr/>
                </a:tc>
                <a:tc>
                  <a:txBody>
                    <a:bodyPr/>
                    <a:lstStyle/>
                    <a:p>
                      <a:pPr algn="ctr"/>
                      <a:r>
                        <a:rPr lang="en-CN" sz="1600"/>
                        <a:t>5.11</a:t>
                      </a:r>
                    </a:p>
                  </a:txBody>
                  <a:tcPr/>
                </a:tc>
                <a:tc>
                  <a:txBody>
                    <a:bodyPr/>
                    <a:lstStyle/>
                    <a:p>
                      <a:pPr algn="ctr"/>
                      <a:r>
                        <a:rPr lang="en-CN" sz="1600"/>
                        <a:t>74.69</a:t>
                      </a:r>
                    </a:p>
                  </a:txBody>
                  <a:tcPr/>
                </a:tc>
                <a:tc>
                  <a:txBody>
                    <a:bodyPr/>
                    <a:lstStyle/>
                    <a:p>
                      <a:pPr algn="ctr"/>
                      <a:r>
                        <a:rPr lang="en-CN" sz="1600"/>
                        <a:t>9911.39</a:t>
                      </a:r>
                    </a:p>
                  </a:txBody>
                  <a:tcPr/>
                </a:tc>
                <a:extLst>
                  <a:ext uri="{0D108BD9-81ED-4DB2-BD59-A6C34878D82A}">
                    <a16:rowId xmlns:a16="http://schemas.microsoft.com/office/drawing/2014/main" val="3479705231"/>
                  </a:ext>
                </a:extLst>
              </a:tr>
              <a:tr h="379860">
                <a:tc>
                  <a:txBody>
                    <a:bodyPr/>
                    <a:lstStyle/>
                    <a:p>
                      <a:r>
                        <a:rPr lang="en-US" altLang="zh-CN" sz="1600"/>
                        <a:t>Fourier</a:t>
                      </a:r>
                      <a:endParaRPr lang="en-CN" sz="1600"/>
                    </a:p>
                  </a:txBody>
                  <a:tcPr/>
                </a:tc>
                <a:tc>
                  <a:txBody>
                    <a:bodyPr/>
                    <a:lstStyle/>
                    <a:p>
                      <a:pPr algn="ctr"/>
                      <a:r>
                        <a:rPr lang="en-US" altLang="zh-CN" sz="1600"/>
                        <a:t>NO</a:t>
                      </a:r>
                      <a:endParaRPr lang="en-CN" sz="1600"/>
                    </a:p>
                  </a:txBody>
                  <a:tcPr/>
                </a:tc>
                <a:tc>
                  <a:txBody>
                    <a:bodyPr/>
                    <a:lstStyle/>
                    <a:p>
                      <a:pPr algn="ctr"/>
                      <a:r>
                        <a:rPr lang="en-US" altLang="zh-CN" sz="1600"/>
                        <a:t>NO</a:t>
                      </a:r>
                      <a:endParaRPr lang="en-CN" sz="1600"/>
                    </a:p>
                  </a:txBody>
                  <a:tcPr/>
                </a:tc>
                <a:tc>
                  <a:txBody>
                    <a:bodyPr/>
                    <a:lstStyle/>
                    <a:p>
                      <a:pPr algn="ctr"/>
                      <a:r>
                        <a:rPr lang="en-CN" sz="1600"/>
                        <a:t>4.9</a:t>
                      </a:r>
                      <a:r>
                        <a:rPr lang="en-US" altLang="zh-CN" sz="1600"/>
                        <a:t>9</a:t>
                      </a:r>
                      <a:endParaRPr lang="en-CN" sz="1600"/>
                    </a:p>
                  </a:txBody>
                  <a:tcPr/>
                </a:tc>
                <a:tc>
                  <a:txBody>
                    <a:bodyPr/>
                    <a:lstStyle/>
                    <a:p>
                      <a:pPr algn="ctr"/>
                      <a:r>
                        <a:rPr lang="en-CN" sz="1600"/>
                        <a:t>45.51</a:t>
                      </a:r>
                    </a:p>
                  </a:txBody>
                  <a:tcPr/>
                </a:tc>
                <a:tc>
                  <a:txBody>
                    <a:bodyPr/>
                    <a:lstStyle/>
                    <a:p>
                      <a:pPr algn="ctr"/>
                      <a:r>
                        <a:rPr lang="en-CN" sz="1600"/>
                        <a:t>9232.13</a:t>
                      </a:r>
                    </a:p>
                  </a:txBody>
                  <a:tcPr/>
                </a:tc>
                <a:extLst>
                  <a:ext uri="{0D108BD9-81ED-4DB2-BD59-A6C34878D82A}">
                    <a16:rowId xmlns:a16="http://schemas.microsoft.com/office/drawing/2014/main" val="388978755"/>
                  </a:ext>
                </a:extLst>
              </a:tr>
              <a:tr h="379860">
                <a:tc>
                  <a:txBody>
                    <a:bodyPr/>
                    <a:lstStyle/>
                    <a:p>
                      <a:r>
                        <a:rPr lang="en-US" sz="1600"/>
                        <a:t>TBATS</a:t>
                      </a:r>
                      <a:endParaRPr lang="en-CN" sz="1600"/>
                    </a:p>
                  </a:txBody>
                  <a:tcPr/>
                </a:tc>
                <a:tc>
                  <a:txBody>
                    <a:bodyPr/>
                    <a:lstStyle/>
                    <a:p>
                      <a:pPr algn="ctr"/>
                      <a:r>
                        <a:rPr lang="en-US" altLang="zh-CN" sz="1600"/>
                        <a:t>NO</a:t>
                      </a:r>
                      <a:endParaRPr lang="en-CN" sz="160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a:t>N/A</a:t>
                      </a:r>
                      <a:endParaRPr lang="en-CN" sz="1600"/>
                    </a:p>
                  </a:txBody>
                  <a:tcPr/>
                </a:tc>
                <a:tc>
                  <a:txBody>
                    <a:bodyPr/>
                    <a:lstStyle/>
                    <a:p>
                      <a:pPr algn="ctr"/>
                      <a:r>
                        <a:rPr lang="en-CN" sz="1600"/>
                        <a:t>6.2</a:t>
                      </a:r>
                      <a:r>
                        <a:rPr lang="en-US" altLang="zh-CN" sz="1600"/>
                        <a:t>1</a:t>
                      </a:r>
                      <a:endParaRPr lang="en-CN" sz="1600"/>
                    </a:p>
                  </a:txBody>
                  <a:tcPr/>
                </a:tc>
                <a:tc>
                  <a:txBody>
                    <a:bodyPr/>
                    <a:lstStyle/>
                    <a:p>
                      <a:pPr algn="ctr"/>
                      <a:r>
                        <a:rPr lang="en-CN" sz="1600"/>
                        <a:t>67.01</a:t>
                      </a:r>
                    </a:p>
                  </a:txBody>
                  <a:tcPr/>
                </a:tc>
                <a:tc>
                  <a:txBody>
                    <a:bodyPr/>
                    <a:lstStyle/>
                    <a:p>
                      <a:pPr algn="ctr"/>
                      <a:r>
                        <a:rPr lang="en-CN" sz="1600"/>
                        <a:t>5140.64</a:t>
                      </a:r>
                    </a:p>
                  </a:txBody>
                  <a:tcPr/>
                </a:tc>
                <a:extLst>
                  <a:ext uri="{0D108BD9-81ED-4DB2-BD59-A6C34878D82A}">
                    <a16:rowId xmlns:a16="http://schemas.microsoft.com/office/drawing/2014/main" val="1191043160"/>
                  </a:ext>
                </a:extLst>
              </a:tr>
              <a:tr h="379860">
                <a:tc>
                  <a:txBody>
                    <a:bodyPr/>
                    <a:lstStyle/>
                    <a:p>
                      <a:r>
                        <a:rPr lang="en-US" altLang="zh-CN" sz="1600" b="1"/>
                        <a:t>I</a:t>
                      </a:r>
                      <a:r>
                        <a:rPr lang="en-US" sz="1600" b="1"/>
                        <a:t>ntervention</a:t>
                      </a:r>
                      <a:endParaRPr lang="en-CN" sz="1600" b="1"/>
                    </a:p>
                  </a:txBody>
                  <a:tcPr/>
                </a:tc>
                <a:tc>
                  <a:txBody>
                    <a:bodyPr/>
                    <a:lstStyle/>
                    <a:p>
                      <a:pPr algn="ctr"/>
                      <a:r>
                        <a:rPr lang="en-US" altLang="zh-CN" sz="1600" b="1"/>
                        <a:t>YES</a:t>
                      </a:r>
                      <a:endParaRPr lang="en-CN" sz="1600" b="1"/>
                    </a:p>
                  </a:txBody>
                  <a:tcPr/>
                </a:tc>
                <a:tc>
                  <a:txBody>
                    <a:bodyPr/>
                    <a:lstStyle/>
                    <a:p>
                      <a:pPr algn="ctr"/>
                      <a:r>
                        <a:rPr lang="en-US" sz="1600"/>
                        <a:t>YES</a:t>
                      </a:r>
                      <a:endParaRPr lang="en-CN" sz="1600" b="1"/>
                    </a:p>
                  </a:txBody>
                  <a:tcPr/>
                </a:tc>
                <a:tc>
                  <a:txBody>
                    <a:bodyPr/>
                    <a:lstStyle/>
                    <a:p>
                      <a:pPr algn="ctr"/>
                      <a:r>
                        <a:rPr lang="en-US" altLang="zh-CN" sz="1600" b="1"/>
                        <a:t>1.79</a:t>
                      </a:r>
                      <a:endParaRPr lang="en-CN" sz="1600" b="1"/>
                    </a:p>
                  </a:txBody>
                  <a:tcPr/>
                </a:tc>
                <a:tc>
                  <a:txBody>
                    <a:bodyPr/>
                    <a:lstStyle/>
                    <a:p>
                      <a:pPr algn="ctr"/>
                      <a:r>
                        <a:rPr lang="en-US" altLang="zh-CN" sz="1600" b="1"/>
                        <a:t>7.20</a:t>
                      </a:r>
                      <a:endParaRPr lang="en-CN" sz="1600" b="1"/>
                    </a:p>
                  </a:txBody>
                  <a:tcPr/>
                </a:tc>
                <a:tc>
                  <a:txBody>
                    <a:bodyPr/>
                    <a:lstStyle/>
                    <a:p>
                      <a:pPr algn="ctr"/>
                      <a:r>
                        <a:rPr lang="en-CN" sz="1600" b="1"/>
                        <a:t>8945.64</a:t>
                      </a:r>
                    </a:p>
                  </a:txBody>
                  <a:tcPr/>
                </a:tc>
                <a:extLst>
                  <a:ext uri="{0D108BD9-81ED-4DB2-BD59-A6C34878D82A}">
                    <a16:rowId xmlns:a16="http://schemas.microsoft.com/office/drawing/2014/main" val="1539004437"/>
                  </a:ext>
                </a:extLst>
              </a:tr>
            </a:tbl>
          </a:graphicData>
        </a:graphic>
      </p:graphicFrame>
      <p:sp>
        <p:nvSpPr>
          <p:cNvPr id="12" name="í$ḷîḋê">
            <a:extLst>
              <a:ext uri="{FF2B5EF4-FFF2-40B4-BE49-F238E27FC236}">
                <a16:creationId xmlns:a16="http://schemas.microsoft.com/office/drawing/2014/main" id="{39393102-09FE-5D47-AC65-D12080194365}"/>
              </a:ext>
            </a:extLst>
          </p:cNvPr>
          <p:cNvSpPr/>
          <p:nvPr/>
        </p:nvSpPr>
        <p:spPr>
          <a:xfrm>
            <a:off x="5324002" y="1636713"/>
            <a:ext cx="6398604" cy="431800"/>
          </a:xfrm>
          <a:prstGeom prst="roundRect">
            <a:avLst>
              <a:gd name="adj" fmla="val 14866"/>
            </a:avLst>
          </a:prstGeom>
          <a:solidFill>
            <a:schemeClr val="accent1"/>
          </a:solidFill>
          <a:ln w="38100">
            <a:noFill/>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none" lIns="68580" tIns="34290" rIns="68580" bIns="34290" numCol="1" spcCol="0" rtlCol="0" fromWordArt="0" anchor="t" anchorCtr="0" forceAA="0" compatLnSpc="1">
            <a:prstTxWarp prst="textNoShape">
              <a:avLst/>
            </a:prstTxWarp>
            <a:noAutofit/>
          </a:bodyPr>
          <a:lstStyle/>
          <a:p>
            <a:pPr algn="ctr"/>
            <a:r>
              <a:rPr lang="en-US" altLang="zh-CN" b="1" kern="1200">
                <a:solidFill>
                  <a:srgbClr val="FFFFFF"/>
                </a:solidFill>
              </a:rPr>
              <a:t>Overall</a:t>
            </a:r>
            <a:r>
              <a:rPr lang="zh-CN" altLang="en-US" b="1" kern="1200">
                <a:solidFill>
                  <a:srgbClr val="FFFFFF"/>
                </a:solidFill>
              </a:rPr>
              <a:t> </a:t>
            </a:r>
            <a:r>
              <a:rPr lang="en-US" altLang="zh-CN" b="1" kern="1200">
                <a:solidFill>
                  <a:srgbClr val="FFFFFF"/>
                </a:solidFill>
              </a:rPr>
              <a:t>Performance</a:t>
            </a:r>
            <a:endParaRPr lang="zh-CN" altLang="en-US">
              <a:solidFill>
                <a:srgbClr val="FFFFFF"/>
              </a:solidFill>
            </a:endParaRPr>
          </a:p>
        </p:txBody>
      </p:sp>
      <p:sp>
        <p:nvSpPr>
          <p:cNvPr id="13" name="Rectangle 12">
            <a:extLst>
              <a:ext uri="{FF2B5EF4-FFF2-40B4-BE49-F238E27FC236}">
                <a16:creationId xmlns:a16="http://schemas.microsoft.com/office/drawing/2014/main" id="{9539E7F6-9798-7B45-AB8D-1A5859284CEA}"/>
              </a:ext>
            </a:extLst>
          </p:cNvPr>
          <p:cNvSpPr/>
          <p:nvPr/>
        </p:nvSpPr>
        <p:spPr>
          <a:xfrm>
            <a:off x="5232400" y="5662616"/>
            <a:ext cx="5466080" cy="5334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14" name="Rectangle 13">
            <a:extLst>
              <a:ext uri="{FF2B5EF4-FFF2-40B4-BE49-F238E27FC236}">
                <a16:creationId xmlns:a16="http://schemas.microsoft.com/office/drawing/2014/main" id="{B5EE8AEE-5B3A-3445-9286-DAAA1E9A7DF0}"/>
              </a:ext>
            </a:extLst>
          </p:cNvPr>
          <p:cNvSpPr/>
          <p:nvPr/>
        </p:nvSpPr>
        <p:spPr>
          <a:xfrm>
            <a:off x="982341" y="5029959"/>
            <a:ext cx="3614304" cy="1477328"/>
          </a:xfrm>
          <a:prstGeom prst="rect">
            <a:avLst/>
          </a:prstGeom>
        </p:spPr>
        <p:txBody>
          <a:bodyPr wrap="square">
            <a:spAutoFit/>
          </a:bodyPr>
          <a:lstStyle/>
          <a:p>
            <a:pPr algn="just"/>
            <a:r>
              <a:rPr lang="en-US" altLang="zh-CN" b="1">
                <a:solidFill>
                  <a:srgbClr val="333333"/>
                </a:solidFill>
              </a:rPr>
              <a:t>Intervention</a:t>
            </a:r>
            <a:r>
              <a:rPr lang="zh-CN" altLang="en-US" b="1">
                <a:solidFill>
                  <a:srgbClr val="333333"/>
                </a:solidFill>
              </a:rPr>
              <a:t> </a:t>
            </a:r>
            <a:r>
              <a:rPr lang="en-US" b="1">
                <a:solidFill>
                  <a:srgbClr val="333333"/>
                </a:solidFill>
              </a:rPr>
              <a:t>model</a:t>
            </a:r>
            <a:r>
              <a:rPr lang="zh-CN" altLang="en-US" b="1">
                <a:solidFill>
                  <a:srgbClr val="333333"/>
                </a:solidFill>
              </a:rPr>
              <a:t> </a:t>
            </a:r>
            <a:r>
              <a:rPr lang="en-US" altLang="zh-CN">
                <a:solidFill>
                  <a:srgbClr val="333333"/>
                </a:solidFill>
              </a:rPr>
              <a:t>is</a:t>
            </a:r>
            <a:r>
              <a:rPr lang="zh-CN" altLang="en-US">
                <a:solidFill>
                  <a:srgbClr val="333333"/>
                </a:solidFill>
              </a:rPr>
              <a:t> </a:t>
            </a:r>
            <a:r>
              <a:rPr lang="en-US" altLang="zh-CN">
                <a:solidFill>
                  <a:srgbClr val="333333"/>
                </a:solidFill>
              </a:rPr>
              <a:t>the</a:t>
            </a:r>
            <a:r>
              <a:rPr lang="zh-CN" altLang="en-US">
                <a:solidFill>
                  <a:srgbClr val="333333"/>
                </a:solidFill>
              </a:rPr>
              <a:t> </a:t>
            </a:r>
            <a:r>
              <a:rPr lang="en-US" altLang="zh-CN">
                <a:solidFill>
                  <a:srgbClr val="333333"/>
                </a:solidFill>
              </a:rPr>
              <a:t>best</a:t>
            </a:r>
            <a:r>
              <a:rPr lang="zh-CN" altLang="en-US">
                <a:solidFill>
                  <a:srgbClr val="333333"/>
                </a:solidFill>
              </a:rPr>
              <a:t> </a:t>
            </a:r>
            <a:r>
              <a:rPr lang="en-US" altLang="zh-CN">
                <a:solidFill>
                  <a:srgbClr val="333333"/>
                </a:solidFill>
              </a:rPr>
              <a:t>model</a:t>
            </a:r>
            <a:r>
              <a:rPr lang="zh-CN" altLang="en-US">
                <a:solidFill>
                  <a:srgbClr val="333333"/>
                </a:solidFill>
              </a:rPr>
              <a:t> </a:t>
            </a:r>
            <a:r>
              <a:rPr lang="en-US" altLang="zh-CN">
                <a:solidFill>
                  <a:srgbClr val="333333"/>
                </a:solidFill>
              </a:rPr>
              <a:t>because</a:t>
            </a:r>
            <a:r>
              <a:rPr lang="zh-CN" altLang="en-US">
                <a:solidFill>
                  <a:srgbClr val="333333"/>
                </a:solidFill>
              </a:rPr>
              <a:t> </a:t>
            </a:r>
            <a:r>
              <a:rPr lang="en-US" altLang="zh-CN">
                <a:solidFill>
                  <a:srgbClr val="333333"/>
                </a:solidFill>
              </a:rPr>
              <a:t>the</a:t>
            </a:r>
            <a:r>
              <a:rPr lang="zh-CN" altLang="en-US">
                <a:solidFill>
                  <a:srgbClr val="333333"/>
                </a:solidFill>
              </a:rPr>
              <a:t> </a:t>
            </a:r>
            <a:r>
              <a:rPr lang="en-US" altLang="zh-CN">
                <a:solidFill>
                  <a:srgbClr val="333333"/>
                </a:solidFill>
              </a:rPr>
              <a:t>residuals</a:t>
            </a:r>
            <a:r>
              <a:rPr lang="zh-CN" altLang="en-US">
                <a:solidFill>
                  <a:srgbClr val="333333"/>
                </a:solidFill>
              </a:rPr>
              <a:t> </a:t>
            </a:r>
            <a:r>
              <a:rPr lang="en-US" altLang="zh-CN">
                <a:solidFill>
                  <a:srgbClr val="333333"/>
                </a:solidFill>
              </a:rPr>
              <a:t>are</a:t>
            </a:r>
            <a:r>
              <a:rPr lang="zh-CN" altLang="en-US">
                <a:solidFill>
                  <a:srgbClr val="333333"/>
                </a:solidFill>
              </a:rPr>
              <a:t> </a:t>
            </a:r>
            <a:r>
              <a:rPr lang="en-US" altLang="zh-CN">
                <a:solidFill>
                  <a:srgbClr val="333333"/>
                </a:solidFill>
              </a:rPr>
              <a:t>white</a:t>
            </a:r>
            <a:r>
              <a:rPr lang="zh-CN" altLang="en-US">
                <a:solidFill>
                  <a:srgbClr val="333333"/>
                </a:solidFill>
              </a:rPr>
              <a:t> </a:t>
            </a:r>
            <a:r>
              <a:rPr lang="en-US" altLang="zh-CN">
                <a:solidFill>
                  <a:srgbClr val="333333"/>
                </a:solidFill>
              </a:rPr>
              <a:t>noise</a:t>
            </a:r>
            <a:r>
              <a:rPr lang="zh-CN" altLang="en-US">
                <a:solidFill>
                  <a:srgbClr val="333333"/>
                </a:solidFill>
              </a:rPr>
              <a:t> </a:t>
            </a:r>
            <a:r>
              <a:rPr lang="en-US" altLang="zh-CN">
                <a:solidFill>
                  <a:srgbClr val="333333"/>
                </a:solidFill>
              </a:rPr>
              <a:t>and</a:t>
            </a:r>
            <a:r>
              <a:rPr lang="zh-CN" altLang="en-US">
                <a:solidFill>
                  <a:srgbClr val="333333"/>
                </a:solidFill>
              </a:rPr>
              <a:t> </a:t>
            </a:r>
            <a:r>
              <a:rPr lang="en-US" altLang="zh-CN">
                <a:solidFill>
                  <a:srgbClr val="333333"/>
                </a:solidFill>
              </a:rPr>
              <a:t>the</a:t>
            </a:r>
            <a:r>
              <a:rPr lang="zh-CN" altLang="en-US">
                <a:solidFill>
                  <a:srgbClr val="333333"/>
                </a:solidFill>
              </a:rPr>
              <a:t> </a:t>
            </a:r>
            <a:r>
              <a:rPr lang="en-US" altLang="zh-CN">
                <a:solidFill>
                  <a:srgbClr val="333333"/>
                </a:solidFill>
              </a:rPr>
              <a:t>coefficients</a:t>
            </a:r>
            <a:r>
              <a:rPr lang="zh-CN" altLang="en-US">
                <a:solidFill>
                  <a:srgbClr val="333333"/>
                </a:solidFill>
              </a:rPr>
              <a:t> </a:t>
            </a:r>
            <a:r>
              <a:rPr lang="en-US" altLang="zh-CN">
                <a:solidFill>
                  <a:srgbClr val="333333"/>
                </a:solidFill>
              </a:rPr>
              <a:t>are</a:t>
            </a:r>
            <a:r>
              <a:rPr lang="zh-CN" altLang="en-US">
                <a:solidFill>
                  <a:srgbClr val="333333"/>
                </a:solidFill>
              </a:rPr>
              <a:t> </a:t>
            </a:r>
            <a:r>
              <a:rPr lang="en-US" altLang="zh-CN">
                <a:solidFill>
                  <a:srgbClr val="333333"/>
                </a:solidFill>
              </a:rPr>
              <a:t>significant.</a:t>
            </a:r>
            <a:r>
              <a:rPr lang="zh-CN" altLang="en-US">
                <a:solidFill>
                  <a:srgbClr val="333333"/>
                </a:solidFill>
              </a:rPr>
              <a:t> </a:t>
            </a:r>
            <a:r>
              <a:rPr lang="en-US" altLang="zh-CN">
                <a:solidFill>
                  <a:srgbClr val="333333"/>
                </a:solidFill>
              </a:rPr>
              <a:t>It</a:t>
            </a:r>
            <a:r>
              <a:rPr lang="zh-CN" altLang="en-US">
                <a:solidFill>
                  <a:srgbClr val="333333"/>
                </a:solidFill>
              </a:rPr>
              <a:t> </a:t>
            </a:r>
            <a:r>
              <a:rPr lang="en-US" altLang="zh-CN">
                <a:solidFill>
                  <a:srgbClr val="333333"/>
                </a:solidFill>
              </a:rPr>
              <a:t>also</a:t>
            </a:r>
            <a:r>
              <a:rPr lang="zh-CN" altLang="en-US">
                <a:solidFill>
                  <a:srgbClr val="333333"/>
                </a:solidFill>
              </a:rPr>
              <a:t> </a:t>
            </a:r>
            <a:r>
              <a:rPr lang="en-US" altLang="zh-CN">
                <a:solidFill>
                  <a:srgbClr val="333333"/>
                </a:solidFill>
              </a:rPr>
              <a:t>has</a:t>
            </a:r>
            <a:r>
              <a:rPr lang="zh-CN" altLang="en-US">
                <a:solidFill>
                  <a:srgbClr val="333333"/>
                </a:solidFill>
              </a:rPr>
              <a:t> </a:t>
            </a:r>
            <a:r>
              <a:rPr lang="en-US" altLang="zh-CN">
                <a:solidFill>
                  <a:srgbClr val="333333"/>
                </a:solidFill>
              </a:rPr>
              <a:t>the</a:t>
            </a:r>
            <a:r>
              <a:rPr lang="zh-CN" altLang="en-US">
                <a:solidFill>
                  <a:srgbClr val="333333"/>
                </a:solidFill>
              </a:rPr>
              <a:t> </a:t>
            </a:r>
            <a:r>
              <a:rPr lang="en-US" altLang="zh-CN">
                <a:solidFill>
                  <a:srgbClr val="333333"/>
                </a:solidFill>
              </a:rPr>
              <a:t>lowest</a:t>
            </a:r>
            <a:r>
              <a:rPr lang="zh-CN" altLang="en-US">
                <a:solidFill>
                  <a:srgbClr val="333333"/>
                </a:solidFill>
              </a:rPr>
              <a:t> </a:t>
            </a:r>
            <a:r>
              <a:rPr lang="en-US" altLang="zh-CN">
                <a:solidFill>
                  <a:srgbClr val="333333"/>
                </a:solidFill>
              </a:rPr>
              <a:t>MAPE</a:t>
            </a:r>
            <a:r>
              <a:rPr lang="zh-CN" altLang="en-US">
                <a:solidFill>
                  <a:srgbClr val="333333"/>
                </a:solidFill>
              </a:rPr>
              <a:t> </a:t>
            </a:r>
            <a:r>
              <a:rPr lang="en-US" altLang="zh-CN">
                <a:solidFill>
                  <a:srgbClr val="333333"/>
                </a:solidFill>
              </a:rPr>
              <a:t>and</a:t>
            </a:r>
            <a:r>
              <a:rPr lang="zh-CN" altLang="en-US">
                <a:solidFill>
                  <a:srgbClr val="333333"/>
                </a:solidFill>
              </a:rPr>
              <a:t> </a:t>
            </a:r>
            <a:r>
              <a:rPr lang="en-US" altLang="zh-CN">
                <a:solidFill>
                  <a:srgbClr val="333333"/>
                </a:solidFill>
              </a:rPr>
              <a:t>MSE</a:t>
            </a:r>
            <a:endParaRPr lang="en-CN"/>
          </a:p>
        </p:txBody>
      </p:sp>
      <p:sp>
        <p:nvSpPr>
          <p:cNvPr id="16" name="Right Arrow 15">
            <a:extLst>
              <a:ext uri="{FF2B5EF4-FFF2-40B4-BE49-F238E27FC236}">
                <a16:creationId xmlns:a16="http://schemas.microsoft.com/office/drawing/2014/main" id="{5AE74A3E-88C4-F245-8E9B-8C1EF30DEB10}"/>
              </a:ext>
            </a:extLst>
          </p:cNvPr>
          <p:cNvSpPr/>
          <p:nvPr/>
        </p:nvSpPr>
        <p:spPr>
          <a:xfrm>
            <a:off x="4576648" y="5635843"/>
            <a:ext cx="592281" cy="3467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11" name="Rectangle 10">
            <a:extLst>
              <a:ext uri="{FF2B5EF4-FFF2-40B4-BE49-F238E27FC236}">
                <a16:creationId xmlns:a16="http://schemas.microsoft.com/office/drawing/2014/main" id="{DD8A2460-6663-CE47-907C-C312ACEB35E1}"/>
              </a:ext>
            </a:extLst>
          </p:cNvPr>
          <p:cNvSpPr/>
          <p:nvPr/>
        </p:nvSpPr>
        <p:spPr>
          <a:xfrm>
            <a:off x="0" y="6550223"/>
            <a:ext cx="10706100" cy="307777"/>
          </a:xfrm>
          <a:prstGeom prst="rect">
            <a:avLst/>
          </a:prstGeom>
        </p:spPr>
        <p:txBody>
          <a:bodyPr wrap="square">
            <a:spAutoFit/>
          </a:bodyPr>
          <a:lstStyle/>
          <a:p>
            <a:pPr lvl="0">
              <a:defRPr/>
            </a:pPr>
            <a:r>
              <a:rPr lang="en-US" sz="1400">
                <a:solidFill>
                  <a:schemeClr val="accent3"/>
                </a:solidFill>
                <a:latin typeface="Arial"/>
                <a:cs typeface="Arial"/>
              </a:rPr>
              <a:t>Project Goal and Use Case </a:t>
            </a:r>
            <a:r>
              <a:rPr lang="en-US" altLang="zh-CN" sz="1400">
                <a:solidFill>
                  <a:schemeClr val="accent3"/>
                </a:solidFill>
                <a:latin typeface="Arial"/>
                <a:cs typeface="Arial"/>
              </a:rPr>
              <a:t>-</a:t>
            </a:r>
            <a:r>
              <a:rPr lang="zh-CN" altLang="en-US" sz="1400">
                <a:solidFill>
                  <a:schemeClr val="accent3"/>
                </a:solidFill>
                <a:latin typeface="Arial"/>
                <a:cs typeface="Arial"/>
              </a:rPr>
              <a:t> </a:t>
            </a:r>
            <a:r>
              <a:rPr lang="en-US" altLang="zh-CN" sz="1400">
                <a:solidFill>
                  <a:schemeClr val="accent3"/>
                </a:solidFill>
                <a:latin typeface="Arial"/>
                <a:cs typeface="Arial"/>
              </a:rPr>
              <a:t>Data</a:t>
            </a:r>
            <a:r>
              <a:rPr lang="zh-CN" altLang="en-US" sz="1400">
                <a:solidFill>
                  <a:schemeClr val="accent3"/>
                </a:solidFill>
                <a:latin typeface="Arial"/>
                <a:cs typeface="Arial"/>
              </a:rPr>
              <a:t> </a:t>
            </a:r>
            <a:r>
              <a:rPr lang="en-US" altLang="zh-CN" sz="1400">
                <a:solidFill>
                  <a:schemeClr val="accent3"/>
                </a:solidFill>
                <a:latin typeface="Arial"/>
                <a:cs typeface="Arial"/>
              </a:rPr>
              <a:t>Intro</a:t>
            </a:r>
            <a:r>
              <a:rPr lang="zh-CN" altLang="en-US" sz="1400">
                <a:solidFill>
                  <a:schemeClr val="accent3"/>
                </a:solidFill>
                <a:latin typeface="Arial"/>
                <a:cs typeface="Arial"/>
              </a:rPr>
              <a:t> </a:t>
            </a:r>
            <a:r>
              <a:rPr lang="en-US" altLang="zh-CN" sz="1400">
                <a:solidFill>
                  <a:schemeClr val="accent3"/>
                </a:solidFill>
                <a:latin typeface="Arial"/>
                <a:cs typeface="Arial"/>
              </a:rPr>
              <a:t>-</a:t>
            </a:r>
            <a:r>
              <a:rPr lang="zh-CN" altLang="en-US" sz="1400">
                <a:solidFill>
                  <a:schemeClr val="accent3"/>
                </a:solidFill>
                <a:latin typeface="Arial"/>
                <a:cs typeface="Arial"/>
              </a:rPr>
              <a:t> </a:t>
            </a:r>
            <a:r>
              <a:rPr lang="en-US" altLang="zh-CN" sz="1400">
                <a:solidFill>
                  <a:schemeClr val="accent3"/>
                </a:solidFill>
                <a:latin typeface="Arial"/>
                <a:cs typeface="Arial"/>
              </a:rPr>
              <a:t>Data</a:t>
            </a:r>
            <a:r>
              <a:rPr lang="zh-CN" altLang="en-US" sz="1400">
                <a:solidFill>
                  <a:schemeClr val="accent3"/>
                </a:solidFill>
                <a:latin typeface="Arial"/>
                <a:cs typeface="Arial"/>
              </a:rPr>
              <a:t> </a:t>
            </a:r>
            <a:r>
              <a:rPr lang="en-US" altLang="zh-CN" sz="1400">
                <a:solidFill>
                  <a:schemeClr val="accent3"/>
                </a:solidFill>
                <a:latin typeface="Arial"/>
                <a:cs typeface="Arial"/>
              </a:rPr>
              <a:t>Exploration</a:t>
            </a:r>
            <a:r>
              <a:rPr lang="zh-CN" altLang="en-US" sz="1400" b="1">
                <a:solidFill>
                  <a:schemeClr val="accent3"/>
                </a:solidFill>
                <a:latin typeface="Arial"/>
                <a:cs typeface="Arial"/>
              </a:rPr>
              <a:t> </a:t>
            </a:r>
            <a:r>
              <a:rPr lang="en-US" altLang="zh-CN" sz="1400">
                <a:solidFill>
                  <a:schemeClr val="accent3"/>
                </a:solidFill>
                <a:latin typeface="Arial"/>
                <a:cs typeface="Arial"/>
              </a:rPr>
              <a:t>-Data</a:t>
            </a:r>
            <a:r>
              <a:rPr lang="zh-CN" altLang="en-US" sz="1400">
                <a:solidFill>
                  <a:schemeClr val="accent3"/>
                </a:solidFill>
                <a:latin typeface="Arial"/>
                <a:cs typeface="Arial"/>
              </a:rPr>
              <a:t> </a:t>
            </a:r>
            <a:r>
              <a:rPr lang="en-US" altLang="zh-CN" sz="1400">
                <a:solidFill>
                  <a:schemeClr val="accent3"/>
                </a:solidFill>
                <a:latin typeface="Arial"/>
                <a:cs typeface="Arial"/>
              </a:rPr>
              <a:t>Modeling</a:t>
            </a:r>
            <a:r>
              <a:rPr lang="zh-CN" altLang="en-US" sz="1400">
                <a:solidFill>
                  <a:schemeClr val="accent3"/>
                </a:solidFill>
                <a:latin typeface="Arial"/>
                <a:cs typeface="Arial"/>
              </a:rPr>
              <a:t> </a:t>
            </a:r>
            <a:r>
              <a:rPr lang="en-US" altLang="zh-CN" sz="1400">
                <a:solidFill>
                  <a:schemeClr val="accent3"/>
                </a:solidFill>
                <a:latin typeface="Arial"/>
                <a:cs typeface="Arial"/>
              </a:rPr>
              <a:t>-</a:t>
            </a:r>
            <a:r>
              <a:rPr lang="en-US" altLang="zh-CN" sz="1400" b="1">
                <a:solidFill>
                  <a:schemeClr val="accent3"/>
                </a:solidFill>
                <a:latin typeface="Arial"/>
                <a:cs typeface="Arial"/>
              </a:rPr>
              <a:t>Result</a:t>
            </a:r>
            <a:r>
              <a:rPr lang="zh-CN" altLang="en-US" sz="1400" b="1">
                <a:solidFill>
                  <a:schemeClr val="accent3"/>
                </a:solidFill>
                <a:latin typeface="Arial"/>
                <a:cs typeface="Arial"/>
              </a:rPr>
              <a:t> </a:t>
            </a:r>
            <a:r>
              <a:rPr lang="en-US" altLang="zh-CN" sz="1400" b="1">
                <a:solidFill>
                  <a:schemeClr val="accent3"/>
                </a:solidFill>
                <a:latin typeface="Arial"/>
                <a:cs typeface="Arial"/>
              </a:rPr>
              <a:t>and</a:t>
            </a:r>
            <a:r>
              <a:rPr lang="zh-CN" altLang="en-US" sz="1400" b="1">
                <a:solidFill>
                  <a:schemeClr val="accent3"/>
                </a:solidFill>
                <a:latin typeface="Arial"/>
                <a:cs typeface="Arial"/>
              </a:rPr>
              <a:t> </a:t>
            </a:r>
            <a:r>
              <a:rPr lang="en-US" altLang="zh-CN" sz="1400" b="1">
                <a:solidFill>
                  <a:schemeClr val="accent3"/>
                </a:solidFill>
                <a:latin typeface="Arial"/>
                <a:cs typeface="Arial"/>
              </a:rPr>
              <a:t>Evaluation</a:t>
            </a:r>
            <a:r>
              <a:rPr lang="en-US" altLang="zh-CN" sz="1400">
                <a:solidFill>
                  <a:schemeClr val="accent3"/>
                </a:solidFill>
                <a:latin typeface="Arial"/>
                <a:cs typeface="Arial"/>
              </a:rPr>
              <a:t>-Conclusion</a:t>
            </a:r>
            <a:r>
              <a:rPr lang="zh-CN" altLang="en-US" sz="1400">
                <a:solidFill>
                  <a:schemeClr val="accent3"/>
                </a:solidFill>
                <a:latin typeface="Arial"/>
                <a:cs typeface="Arial"/>
              </a:rPr>
              <a:t> </a:t>
            </a:r>
            <a:r>
              <a:rPr lang="en-US" altLang="zh-CN" sz="1400">
                <a:solidFill>
                  <a:schemeClr val="accent3"/>
                </a:solidFill>
                <a:latin typeface="Arial"/>
                <a:cs typeface="Arial"/>
              </a:rPr>
              <a:t>and</a:t>
            </a:r>
            <a:r>
              <a:rPr lang="zh-CN" altLang="en-US" sz="1400">
                <a:solidFill>
                  <a:schemeClr val="accent3"/>
                </a:solidFill>
                <a:latin typeface="Arial"/>
                <a:cs typeface="Arial"/>
              </a:rPr>
              <a:t> </a:t>
            </a:r>
            <a:r>
              <a:rPr lang="en-US" altLang="zh-CN" sz="1400">
                <a:solidFill>
                  <a:schemeClr val="accent3"/>
                </a:solidFill>
                <a:latin typeface="Arial"/>
                <a:cs typeface="Arial"/>
              </a:rPr>
              <a:t>Future</a:t>
            </a:r>
            <a:r>
              <a:rPr lang="zh-CN" altLang="en-US" sz="1400">
                <a:solidFill>
                  <a:schemeClr val="accent3"/>
                </a:solidFill>
                <a:latin typeface="Arial"/>
                <a:cs typeface="Arial"/>
              </a:rPr>
              <a:t> </a:t>
            </a:r>
            <a:r>
              <a:rPr lang="en-US" altLang="zh-CN" sz="1400">
                <a:solidFill>
                  <a:schemeClr val="accent3"/>
                </a:solidFill>
                <a:latin typeface="Arial"/>
                <a:cs typeface="Arial"/>
              </a:rPr>
              <a:t>Work</a:t>
            </a:r>
            <a:endParaRPr lang="en-US" sz="1400">
              <a:solidFill>
                <a:schemeClr val="accent3"/>
              </a:solidFill>
              <a:latin typeface="Arial"/>
              <a:cs typeface="Arial"/>
            </a:endParaRPr>
          </a:p>
        </p:txBody>
      </p:sp>
    </p:spTree>
    <p:extLst>
      <p:ext uri="{BB962C8B-B14F-4D97-AF65-F5344CB8AC3E}">
        <p14:creationId xmlns:p14="http://schemas.microsoft.com/office/powerpoint/2010/main" val="39036043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5638595-3DCE-1D43-9A24-87F373F534B4}"/>
              </a:ext>
            </a:extLst>
          </p:cNvPr>
          <p:cNvSpPr>
            <a:spLocks noGrp="1"/>
          </p:cNvSpPr>
          <p:nvPr>
            <p:ph type="title"/>
          </p:nvPr>
        </p:nvSpPr>
        <p:spPr/>
        <p:txBody>
          <a:bodyPr/>
          <a:lstStyle/>
          <a:p>
            <a:r>
              <a:rPr lang="en-US" altLang="zh-CN"/>
              <a:t>Improve</a:t>
            </a:r>
            <a:r>
              <a:rPr lang="zh-CN" altLang="en-US"/>
              <a:t> </a:t>
            </a:r>
            <a:r>
              <a:rPr lang="en-US" altLang="zh-CN"/>
              <a:t>Performance</a:t>
            </a:r>
            <a:r>
              <a:rPr lang="zh-CN" altLang="en-US"/>
              <a:t> </a:t>
            </a:r>
            <a:r>
              <a:rPr lang="en-US" altLang="zh-CN"/>
              <a:t>By</a:t>
            </a:r>
            <a:r>
              <a:rPr lang="zh-CN" altLang="en-US"/>
              <a:t> </a:t>
            </a:r>
            <a:r>
              <a:rPr lang="en-US" altLang="zh-CN"/>
              <a:t>Cross-validation</a:t>
            </a:r>
            <a:endParaRPr lang="en-CN"/>
          </a:p>
        </p:txBody>
      </p:sp>
      <p:cxnSp>
        <p:nvCxnSpPr>
          <p:cNvPr id="34" name="直接连接符 7">
            <a:extLst>
              <a:ext uri="{FF2B5EF4-FFF2-40B4-BE49-F238E27FC236}">
                <a16:creationId xmlns:a16="http://schemas.microsoft.com/office/drawing/2014/main" id="{EF000A4A-E841-2243-B532-C2430B7841BF}"/>
              </a:ext>
            </a:extLst>
          </p:cNvPr>
          <p:cNvCxnSpPr/>
          <p:nvPr/>
        </p:nvCxnSpPr>
        <p:spPr>
          <a:xfrm>
            <a:off x="660400" y="1284826"/>
            <a:ext cx="0" cy="5400000"/>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7" name="直接连接符 10">
            <a:extLst>
              <a:ext uri="{FF2B5EF4-FFF2-40B4-BE49-F238E27FC236}">
                <a16:creationId xmlns:a16="http://schemas.microsoft.com/office/drawing/2014/main" id="{9F36EF6C-23B5-6540-B4F8-F08CCC131C79}"/>
              </a:ext>
            </a:extLst>
          </p:cNvPr>
          <p:cNvCxnSpPr/>
          <p:nvPr/>
        </p:nvCxnSpPr>
        <p:spPr>
          <a:xfrm>
            <a:off x="4318959" y="1284826"/>
            <a:ext cx="0" cy="5400000"/>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0" name="直接连接符 13">
            <a:extLst>
              <a:ext uri="{FF2B5EF4-FFF2-40B4-BE49-F238E27FC236}">
                <a16:creationId xmlns:a16="http://schemas.microsoft.com/office/drawing/2014/main" id="{E4F68D3A-BAF2-1B48-B5AC-EA1ABF807923}"/>
              </a:ext>
            </a:extLst>
          </p:cNvPr>
          <p:cNvCxnSpPr/>
          <p:nvPr/>
        </p:nvCxnSpPr>
        <p:spPr>
          <a:xfrm>
            <a:off x="7977517" y="1284826"/>
            <a:ext cx="0" cy="5400000"/>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57" name="Group 56">
            <a:extLst>
              <a:ext uri="{FF2B5EF4-FFF2-40B4-BE49-F238E27FC236}">
                <a16:creationId xmlns:a16="http://schemas.microsoft.com/office/drawing/2014/main" id="{A2D57435-3209-094D-A92C-62CD48584C61}"/>
              </a:ext>
            </a:extLst>
          </p:cNvPr>
          <p:cNvGrpSpPr/>
          <p:nvPr/>
        </p:nvGrpSpPr>
        <p:grpSpPr>
          <a:xfrm>
            <a:off x="660400" y="1416127"/>
            <a:ext cx="3780581" cy="3803573"/>
            <a:chOff x="660400" y="1416127"/>
            <a:chExt cx="3780581" cy="3803573"/>
          </a:xfrm>
        </p:grpSpPr>
        <p:sp>
          <p:nvSpPr>
            <p:cNvPr id="33" name="íṧḻídê">
              <a:extLst>
                <a:ext uri="{FF2B5EF4-FFF2-40B4-BE49-F238E27FC236}">
                  <a16:creationId xmlns:a16="http://schemas.microsoft.com/office/drawing/2014/main" id="{77C470A7-CE27-5D43-A434-DB3798AD3F42}"/>
                </a:ext>
              </a:extLst>
            </p:cNvPr>
            <p:cNvSpPr/>
            <p:nvPr/>
          </p:nvSpPr>
          <p:spPr>
            <a:xfrm>
              <a:off x="3589351" y="1416127"/>
              <a:ext cx="594390" cy="563827"/>
            </a:xfrm>
            <a:custGeom>
              <a:avLst/>
              <a:gdLst>
                <a:gd name="T0" fmla="*/ 1312 w 1990"/>
                <a:gd name="T1" fmla="*/ 1552 h 1954"/>
                <a:gd name="T2" fmla="*/ 291 w 1990"/>
                <a:gd name="T3" fmla="*/ 1746 h 1954"/>
                <a:gd name="T4" fmla="*/ 0 w 1990"/>
                <a:gd name="T5" fmla="*/ 540 h 1954"/>
                <a:gd name="T6" fmla="*/ 515 w 1990"/>
                <a:gd name="T7" fmla="*/ 249 h 1954"/>
                <a:gd name="T8" fmla="*/ 1205 w 1990"/>
                <a:gd name="T9" fmla="*/ 0 h 1954"/>
                <a:gd name="T10" fmla="*/ 1496 w 1990"/>
                <a:gd name="T11" fmla="*/ 489 h 1954"/>
                <a:gd name="T12" fmla="*/ 1413 w 1990"/>
                <a:gd name="T13" fmla="*/ 291 h 1954"/>
                <a:gd name="T14" fmla="*/ 802 w 1990"/>
                <a:gd name="T15" fmla="*/ 83 h 1954"/>
                <a:gd name="T16" fmla="*/ 1039 w 1990"/>
                <a:gd name="T17" fmla="*/ 249 h 1954"/>
                <a:gd name="T18" fmla="*/ 1243 w 1990"/>
                <a:gd name="T19" fmla="*/ 499 h 1954"/>
                <a:gd name="T20" fmla="*/ 291 w 1990"/>
                <a:gd name="T21" fmla="*/ 333 h 1954"/>
                <a:gd name="T22" fmla="*/ 83 w 1990"/>
                <a:gd name="T23" fmla="*/ 1455 h 1954"/>
                <a:gd name="T24" fmla="*/ 1039 w 1990"/>
                <a:gd name="T25" fmla="*/ 1663 h 1954"/>
                <a:gd name="T26" fmla="*/ 1641 w 1990"/>
                <a:gd name="T27" fmla="*/ 1453 h 1954"/>
                <a:gd name="T28" fmla="*/ 1138 w 1990"/>
                <a:gd name="T29" fmla="*/ 583 h 1954"/>
                <a:gd name="T30" fmla="*/ 1641 w 1990"/>
                <a:gd name="T31" fmla="*/ 1453 h 1954"/>
                <a:gd name="T32" fmla="*/ 1752 w 1990"/>
                <a:gd name="T33" fmla="*/ 809 h 1954"/>
                <a:gd name="T34" fmla="*/ 1026 w 1990"/>
                <a:gd name="T35" fmla="*/ 1228 h 1954"/>
                <a:gd name="T36" fmla="*/ 1767 w 1990"/>
                <a:gd name="T37" fmla="*/ 1422 h 1954"/>
                <a:gd name="T38" fmla="*/ 1717 w 1990"/>
                <a:gd name="T39" fmla="*/ 1835 h 1954"/>
                <a:gd name="T40" fmla="*/ 1767 w 1990"/>
                <a:gd name="T41" fmla="*/ 1422 h 1954"/>
                <a:gd name="T42" fmla="*/ 1739 w 1990"/>
                <a:gd name="T43" fmla="*/ 1874 h 1954"/>
                <a:gd name="T44" fmla="*/ 1956 w 1990"/>
                <a:gd name="T45" fmla="*/ 1749 h 1954"/>
                <a:gd name="T46" fmla="*/ 249 w 1990"/>
                <a:gd name="T47" fmla="*/ 551 h 1954"/>
                <a:gd name="T48" fmla="*/ 803 w 1990"/>
                <a:gd name="T49" fmla="*/ 613 h 1954"/>
                <a:gd name="T50" fmla="*/ 675 w 1990"/>
                <a:gd name="T51" fmla="*/ 828 h 1954"/>
                <a:gd name="T52" fmla="*/ 249 w 1990"/>
                <a:gd name="T53" fmla="*/ 890 h 1954"/>
                <a:gd name="T54" fmla="*/ 675 w 1990"/>
                <a:gd name="T55" fmla="*/ 828 h 1954"/>
                <a:gd name="T56" fmla="*/ 675 w 1990"/>
                <a:gd name="T57" fmla="*/ 1167 h 1954"/>
                <a:gd name="T58" fmla="*/ 249 w 1990"/>
                <a:gd name="T59" fmla="*/ 1105 h 1954"/>
                <a:gd name="T60" fmla="*/ 249 w 1990"/>
                <a:gd name="T61" fmla="*/ 1444 h 1954"/>
                <a:gd name="T62" fmla="*/ 803 w 1990"/>
                <a:gd name="T63" fmla="*/ 1382 h 1954"/>
                <a:gd name="T64" fmla="*/ 249 w 1990"/>
                <a:gd name="T65" fmla="*/ 1444 h 1954"/>
                <a:gd name="T66" fmla="*/ 1179 w 1990"/>
                <a:gd name="T67" fmla="*/ 961 h 1954"/>
                <a:gd name="T68" fmla="*/ 1300 w 1990"/>
                <a:gd name="T69" fmla="*/ 1219 h 1954"/>
                <a:gd name="T70" fmla="*/ 1604 w 1990"/>
                <a:gd name="T71" fmla="*/ 858 h 1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990" h="1954">
                  <a:moveTo>
                    <a:pt x="1231" y="1534"/>
                  </a:moveTo>
                  <a:cubicBezTo>
                    <a:pt x="1258" y="1542"/>
                    <a:pt x="1285" y="1548"/>
                    <a:pt x="1312" y="1552"/>
                  </a:cubicBezTo>
                  <a:cubicBezTo>
                    <a:pt x="1272" y="1665"/>
                    <a:pt x="1165" y="1746"/>
                    <a:pt x="1039" y="1746"/>
                  </a:cubicBezTo>
                  <a:lnTo>
                    <a:pt x="291" y="1746"/>
                  </a:lnTo>
                  <a:cubicBezTo>
                    <a:pt x="131" y="1746"/>
                    <a:pt x="0" y="1615"/>
                    <a:pt x="0" y="1455"/>
                  </a:cubicBezTo>
                  <a:lnTo>
                    <a:pt x="0" y="540"/>
                  </a:lnTo>
                  <a:cubicBezTo>
                    <a:pt x="0" y="380"/>
                    <a:pt x="131" y="249"/>
                    <a:pt x="291" y="249"/>
                  </a:cubicBezTo>
                  <a:lnTo>
                    <a:pt x="515" y="249"/>
                  </a:lnTo>
                  <a:cubicBezTo>
                    <a:pt x="535" y="109"/>
                    <a:pt x="656" y="0"/>
                    <a:pt x="802" y="0"/>
                  </a:cubicBezTo>
                  <a:lnTo>
                    <a:pt x="1205" y="0"/>
                  </a:lnTo>
                  <a:cubicBezTo>
                    <a:pt x="1366" y="0"/>
                    <a:pt x="1496" y="131"/>
                    <a:pt x="1496" y="291"/>
                  </a:cubicBezTo>
                  <a:lnTo>
                    <a:pt x="1496" y="489"/>
                  </a:lnTo>
                  <a:cubicBezTo>
                    <a:pt x="1469" y="484"/>
                    <a:pt x="1441" y="480"/>
                    <a:pt x="1413" y="479"/>
                  </a:cubicBezTo>
                  <a:lnTo>
                    <a:pt x="1413" y="291"/>
                  </a:lnTo>
                  <a:cubicBezTo>
                    <a:pt x="1413" y="176"/>
                    <a:pt x="1320" y="83"/>
                    <a:pt x="1205" y="83"/>
                  </a:cubicBezTo>
                  <a:lnTo>
                    <a:pt x="802" y="83"/>
                  </a:lnTo>
                  <a:cubicBezTo>
                    <a:pt x="701" y="83"/>
                    <a:pt x="617" y="155"/>
                    <a:pt x="598" y="249"/>
                  </a:cubicBezTo>
                  <a:lnTo>
                    <a:pt x="1039" y="249"/>
                  </a:lnTo>
                  <a:cubicBezTo>
                    <a:pt x="1180" y="249"/>
                    <a:pt x="1297" y="349"/>
                    <a:pt x="1324" y="482"/>
                  </a:cubicBezTo>
                  <a:cubicBezTo>
                    <a:pt x="1297" y="485"/>
                    <a:pt x="1270" y="491"/>
                    <a:pt x="1243" y="499"/>
                  </a:cubicBezTo>
                  <a:cubicBezTo>
                    <a:pt x="1224" y="404"/>
                    <a:pt x="1140" y="333"/>
                    <a:pt x="1039" y="333"/>
                  </a:cubicBezTo>
                  <a:lnTo>
                    <a:pt x="291" y="333"/>
                  </a:lnTo>
                  <a:cubicBezTo>
                    <a:pt x="177" y="333"/>
                    <a:pt x="83" y="426"/>
                    <a:pt x="83" y="540"/>
                  </a:cubicBezTo>
                  <a:lnTo>
                    <a:pt x="83" y="1455"/>
                  </a:lnTo>
                  <a:cubicBezTo>
                    <a:pt x="83" y="1569"/>
                    <a:pt x="177" y="1663"/>
                    <a:pt x="291" y="1663"/>
                  </a:cubicBezTo>
                  <a:lnTo>
                    <a:pt x="1039" y="1663"/>
                  </a:lnTo>
                  <a:cubicBezTo>
                    <a:pt x="1126" y="1663"/>
                    <a:pt x="1200" y="1609"/>
                    <a:pt x="1231" y="1534"/>
                  </a:cubicBezTo>
                  <a:close/>
                  <a:moveTo>
                    <a:pt x="1641" y="1453"/>
                  </a:moveTo>
                  <a:cubicBezTo>
                    <a:pt x="1401" y="1591"/>
                    <a:pt x="1093" y="1509"/>
                    <a:pt x="955" y="1269"/>
                  </a:cubicBezTo>
                  <a:cubicBezTo>
                    <a:pt x="816" y="1029"/>
                    <a:pt x="899" y="722"/>
                    <a:pt x="1138" y="583"/>
                  </a:cubicBezTo>
                  <a:cubicBezTo>
                    <a:pt x="1378" y="445"/>
                    <a:pt x="1686" y="527"/>
                    <a:pt x="1824" y="767"/>
                  </a:cubicBezTo>
                  <a:cubicBezTo>
                    <a:pt x="1963" y="1007"/>
                    <a:pt x="1880" y="1314"/>
                    <a:pt x="1641" y="1453"/>
                  </a:cubicBezTo>
                  <a:close/>
                  <a:moveTo>
                    <a:pt x="1599" y="1381"/>
                  </a:moveTo>
                  <a:cubicBezTo>
                    <a:pt x="1799" y="1266"/>
                    <a:pt x="1868" y="1009"/>
                    <a:pt x="1752" y="809"/>
                  </a:cubicBezTo>
                  <a:cubicBezTo>
                    <a:pt x="1637" y="608"/>
                    <a:pt x="1380" y="539"/>
                    <a:pt x="1180" y="655"/>
                  </a:cubicBezTo>
                  <a:cubicBezTo>
                    <a:pt x="980" y="771"/>
                    <a:pt x="911" y="1027"/>
                    <a:pt x="1026" y="1228"/>
                  </a:cubicBezTo>
                  <a:cubicBezTo>
                    <a:pt x="1142" y="1428"/>
                    <a:pt x="1399" y="1497"/>
                    <a:pt x="1599" y="1381"/>
                  </a:cubicBezTo>
                  <a:close/>
                  <a:moveTo>
                    <a:pt x="1767" y="1422"/>
                  </a:moveTo>
                  <a:lnTo>
                    <a:pt x="1551" y="1547"/>
                  </a:lnTo>
                  <a:lnTo>
                    <a:pt x="1717" y="1835"/>
                  </a:lnTo>
                  <a:lnTo>
                    <a:pt x="1933" y="1710"/>
                  </a:lnTo>
                  <a:lnTo>
                    <a:pt x="1767" y="1422"/>
                  </a:lnTo>
                  <a:close/>
                  <a:moveTo>
                    <a:pt x="1956" y="1749"/>
                  </a:moveTo>
                  <a:lnTo>
                    <a:pt x="1739" y="1874"/>
                  </a:lnTo>
                  <a:cubicBezTo>
                    <a:pt x="1774" y="1934"/>
                    <a:pt x="1850" y="1954"/>
                    <a:pt x="1910" y="1919"/>
                  </a:cubicBezTo>
                  <a:cubicBezTo>
                    <a:pt x="1969" y="1885"/>
                    <a:pt x="1990" y="1809"/>
                    <a:pt x="1956" y="1749"/>
                  </a:cubicBezTo>
                  <a:close/>
                  <a:moveTo>
                    <a:pt x="803" y="551"/>
                  </a:moveTo>
                  <a:lnTo>
                    <a:pt x="249" y="551"/>
                  </a:lnTo>
                  <a:lnTo>
                    <a:pt x="249" y="613"/>
                  </a:lnTo>
                  <a:lnTo>
                    <a:pt x="803" y="613"/>
                  </a:lnTo>
                  <a:lnTo>
                    <a:pt x="803" y="551"/>
                  </a:lnTo>
                  <a:close/>
                  <a:moveTo>
                    <a:pt x="675" y="828"/>
                  </a:moveTo>
                  <a:lnTo>
                    <a:pt x="249" y="828"/>
                  </a:lnTo>
                  <a:lnTo>
                    <a:pt x="249" y="890"/>
                  </a:lnTo>
                  <a:lnTo>
                    <a:pt x="675" y="890"/>
                  </a:lnTo>
                  <a:lnTo>
                    <a:pt x="675" y="828"/>
                  </a:lnTo>
                  <a:close/>
                  <a:moveTo>
                    <a:pt x="249" y="1167"/>
                  </a:moveTo>
                  <a:lnTo>
                    <a:pt x="675" y="1167"/>
                  </a:lnTo>
                  <a:lnTo>
                    <a:pt x="675" y="1105"/>
                  </a:lnTo>
                  <a:lnTo>
                    <a:pt x="249" y="1105"/>
                  </a:lnTo>
                  <a:lnTo>
                    <a:pt x="249" y="1167"/>
                  </a:lnTo>
                  <a:close/>
                  <a:moveTo>
                    <a:pt x="249" y="1444"/>
                  </a:moveTo>
                  <a:lnTo>
                    <a:pt x="803" y="1444"/>
                  </a:lnTo>
                  <a:lnTo>
                    <a:pt x="803" y="1382"/>
                  </a:lnTo>
                  <a:lnTo>
                    <a:pt x="249" y="1382"/>
                  </a:lnTo>
                  <a:lnTo>
                    <a:pt x="249" y="1444"/>
                  </a:lnTo>
                  <a:close/>
                  <a:moveTo>
                    <a:pt x="1308" y="1105"/>
                  </a:moveTo>
                  <a:lnTo>
                    <a:pt x="1179" y="961"/>
                  </a:lnTo>
                  <a:lnTo>
                    <a:pt x="1118" y="1017"/>
                  </a:lnTo>
                  <a:lnTo>
                    <a:pt x="1300" y="1219"/>
                  </a:lnTo>
                  <a:lnTo>
                    <a:pt x="1657" y="922"/>
                  </a:lnTo>
                  <a:lnTo>
                    <a:pt x="1604" y="858"/>
                  </a:lnTo>
                  <a:lnTo>
                    <a:pt x="1308" y="1105"/>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defPPr>
                <a:defRPr lang="zh-CN"/>
              </a:defPPr>
              <a:lvl1pPr marL="0" algn="l" defTabSz="913765" rtl="0" eaLnBrk="1" latinLnBrk="0" hangingPunct="1">
                <a:defRPr sz="1800" kern="1200">
                  <a:solidFill>
                    <a:schemeClr val="lt1"/>
                  </a:solidFill>
                </a:defRPr>
              </a:lvl1pPr>
              <a:lvl2pPr marL="457200" algn="l" defTabSz="913765" rtl="0" eaLnBrk="1" latinLnBrk="0" hangingPunct="1">
                <a:defRPr sz="1800" kern="1200">
                  <a:solidFill>
                    <a:schemeClr val="lt1"/>
                  </a:solidFill>
                </a:defRPr>
              </a:lvl2pPr>
              <a:lvl3pPr marL="914400" algn="l" defTabSz="913765" rtl="0" eaLnBrk="1" latinLnBrk="0" hangingPunct="1">
                <a:defRPr sz="1800" kern="1200">
                  <a:solidFill>
                    <a:schemeClr val="lt1"/>
                  </a:solidFill>
                </a:defRPr>
              </a:lvl3pPr>
              <a:lvl4pPr marL="1371600" algn="l" defTabSz="913765" rtl="0" eaLnBrk="1" latinLnBrk="0" hangingPunct="1">
                <a:defRPr sz="1800" kern="1200">
                  <a:solidFill>
                    <a:schemeClr val="lt1"/>
                  </a:solidFill>
                </a:defRPr>
              </a:lvl4pPr>
              <a:lvl5pPr marL="1828800" algn="l" defTabSz="913765" rtl="0" eaLnBrk="1" latinLnBrk="0" hangingPunct="1">
                <a:defRPr sz="1800" kern="1200">
                  <a:solidFill>
                    <a:schemeClr val="lt1"/>
                  </a:solidFill>
                </a:defRPr>
              </a:lvl5pPr>
              <a:lvl6pPr marL="2286000" algn="l" defTabSz="913765" rtl="0" eaLnBrk="1" latinLnBrk="0" hangingPunct="1">
                <a:defRPr sz="1800" kern="1200">
                  <a:solidFill>
                    <a:schemeClr val="lt1"/>
                  </a:solidFill>
                </a:defRPr>
              </a:lvl6pPr>
              <a:lvl7pPr marL="2743200" algn="l" defTabSz="913765" rtl="0" eaLnBrk="1" latinLnBrk="0" hangingPunct="1">
                <a:defRPr sz="1800" kern="1200">
                  <a:solidFill>
                    <a:schemeClr val="lt1"/>
                  </a:solidFill>
                </a:defRPr>
              </a:lvl7pPr>
              <a:lvl8pPr marL="3200400" algn="l" defTabSz="913765" rtl="0" eaLnBrk="1" latinLnBrk="0" hangingPunct="1">
                <a:defRPr sz="1800" kern="1200">
                  <a:solidFill>
                    <a:schemeClr val="lt1"/>
                  </a:solidFill>
                </a:defRPr>
              </a:lvl8pPr>
              <a:lvl9pPr marL="3657600" algn="l" defTabSz="913765" rtl="0" eaLnBrk="1" latinLnBrk="0" hangingPunct="1">
                <a:defRPr sz="1800" kern="1200">
                  <a:solidFill>
                    <a:schemeClr val="lt1"/>
                  </a:solidFill>
                </a:defRPr>
              </a:lvl9pPr>
            </a:lstStyle>
            <a:p>
              <a:endParaRPr/>
            </a:p>
          </p:txBody>
        </p:sp>
        <p:sp>
          <p:nvSpPr>
            <p:cNvPr id="49" name="îṣļïḋè">
              <a:extLst>
                <a:ext uri="{FF2B5EF4-FFF2-40B4-BE49-F238E27FC236}">
                  <a16:creationId xmlns:a16="http://schemas.microsoft.com/office/drawing/2014/main" id="{3EECB800-7533-C949-A68F-C360702FCF5F}"/>
                </a:ext>
              </a:extLst>
            </p:cNvPr>
            <p:cNvSpPr txBox="1"/>
            <p:nvPr/>
          </p:nvSpPr>
          <p:spPr bwMode="auto">
            <a:xfrm>
              <a:off x="660401" y="1538151"/>
              <a:ext cx="1951702"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eaLnBrk="1" hangingPunct="1">
                <a:lnSpc>
                  <a:spcPct val="100000"/>
                </a:lnSpc>
                <a:spcBef>
                  <a:spcPct val="0"/>
                </a:spcBef>
              </a:pPr>
              <a:r>
                <a:rPr lang="en-US" altLang="zh-CN" sz="2000" b="1"/>
                <a:t>Set</a:t>
              </a:r>
              <a:r>
                <a:rPr lang="zh-CN" altLang="en-US" sz="2000" b="1"/>
                <a:t> </a:t>
              </a:r>
              <a:r>
                <a:rPr lang="en-US" altLang="zh-CN" sz="2000" b="1"/>
                <a:t>Parameters</a:t>
              </a:r>
            </a:p>
          </p:txBody>
        </p:sp>
        <p:sp>
          <p:nvSpPr>
            <p:cNvPr id="50" name="Rectangle 49">
              <a:extLst>
                <a:ext uri="{FF2B5EF4-FFF2-40B4-BE49-F238E27FC236}">
                  <a16:creationId xmlns:a16="http://schemas.microsoft.com/office/drawing/2014/main" id="{26C518C0-4900-CC43-91FE-50953C352FFA}"/>
                </a:ext>
              </a:extLst>
            </p:cNvPr>
            <p:cNvSpPr/>
            <p:nvPr/>
          </p:nvSpPr>
          <p:spPr>
            <a:xfrm>
              <a:off x="660400" y="1970901"/>
              <a:ext cx="3780581" cy="1200329"/>
            </a:xfrm>
            <a:prstGeom prst="rect">
              <a:avLst/>
            </a:prstGeom>
          </p:spPr>
          <p:txBody>
            <a:bodyPr wrap="square">
              <a:spAutoFit/>
            </a:bodyPr>
            <a:lstStyle/>
            <a:p>
              <a:r>
                <a:rPr lang="en-US" altLang="zh-CN">
                  <a:latin typeface="Calibri" panose="020F0502020204030204" pitchFamily="34" charset="0"/>
                </a:rPr>
                <a:t>Set</a:t>
              </a:r>
              <a:r>
                <a:rPr lang="zh-CN" altLang="en-US">
                  <a:latin typeface="Calibri" panose="020F0502020204030204" pitchFamily="34" charset="0"/>
                </a:rPr>
                <a:t> </a:t>
              </a:r>
              <a:r>
                <a:rPr lang="en-US">
                  <a:solidFill>
                    <a:srgbClr val="110E0E"/>
                  </a:solidFill>
                  <a:latin typeface="Calibri" panose="020F0502020204030204" pitchFamily="34" charset="0"/>
                </a:rPr>
                <a:t>minimum number of observations required to train the model</a:t>
              </a:r>
              <a:r>
                <a:rPr lang="en-US" altLang="zh-CN">
                  <a:solidFill>
                    <a:srgbClr val="110E0E"/>
                  </a:solidFill>
                  <a:latin typeface="Calibri" panose="020F0502020204030204" pitchFamily="34" charset="0"/>
                </a:rPr>
                <a:t>,</a:t>
              </a:r>
              <a:r>
                <a:rPr lang="zh-CN" altLang="en-US">
                  <a:solidFill>
                    <a:srgbClr val="110E0E"/>
                  </a:solidFill>
                  <a:latin typeface="Calibri" panose="020F0502020204030204" pitchFamily="34" charset="0"/>
                </a:rPr>
                <a:t> </a:t>
              </a:r>
              <a:r>
                <a:rPr lang="en-US" altLang="zh-CN">
                  <a:solidFill>
                    <a:srgbClr val="110E0E"/>
                  </a:solidFill>
                  <a:latin typeface="Calibri" panose="020F0502020204030204" pitchFamily="34" charset="0"/>
                </a:rPr>
                <a:t>number</a:t>
              </a:r>
              <a:r>
                <a:rPr lang="zh-CN" altLang="en-US">
                  <a:solidFill>
                    <a:srgbClr val="110E0E"/>
                  </a:solidFill>
                  <a:latin typeface="Calibri" panose="020F0502020204030204" pitchFamily="34" charset="0"/>
                </a:rPr>
                <a:t> </a:t>
              </a:r>
              <a:r>
                <a:rPr lang="en-US" altLang="zh-CN">
                  <a:solidFill>
                    <a:srgbClr val="110E0E"/>
                  </a:solidFill>
                  <a:latin typeface="Calibri" panose="020F0502020204030204" pitchFamily="34" charset="0"/>
                </a:rPr>
                <a:t>of</a:t>
              </a:r>
              <a:r>
                <a:rPr lang="zh-CN" altLang="en-US">
                  <a:solidFill>
                    <a:srgbClr val="110E0E"/>
                  </a:solidFill>
                  <a:latin typeface="Calibri" panose="020F0502020204030204" pitchFamily="34" charset="0"/>
                </a:rPr>
                <a:t> </a:t>
              </a:r>
              <a:r>
                <a:rPr lang="en-US" altLang="zh-CN">
                  <a:solidFill>
                    <a:srgbClr val="110E0E"/>
                  </a:solidFill>
                  <a:latin typeface="Calibri" panose="020F0502020204030204" pitchFamily="34" charset="0"/>
                </a:rPr>
                <a:t>data</a:t>
              </a:r>
              <a:r>
                <a:rPr lang="zh-CN" altLang="en-US">
                  <a:solidFill>
                    <a:srgbClr val="110E0E"/>
                  </a:solidFill>
                  <a:latin typeface="Calibri" panose="020F0502020204030204" pitchFamily="34" charset="0"/>
                </a:rPr>
                <a:t> </a:t>
              </a:r>
              <a:r>
                <a:rPr lang="en-US" altLang="zh-CN">
                  <a:solidFill>
                    <a:srgbClr val="110E0E"/>
                  </a:solidFill>
                  <a:latin typeface="Calibri" panose="020F0502020204030204" pitchFamily="34" charset="0"/>
                </a:rPr>
                <a:t>points</a:t>
              </a:r>
              <a:r>
                <a:rPr lang="zh-CN" altLang="en-US">
                  <a:solidFill>
                    <a:srgbClr val="110E0E"/>
                  </a:solidFill>
                  <a:latin typeface="Calibri" panose="020F0502020204030204" pitchFamily="34" charset="0"/>
                </a:rPr>
                <a:t> </a:t>
              </a:r>
              <a:r>
                <a:rPr lang="en-US" altLang="zh-CN">
                  <a:solidFill>
                    <a:srgbClr val="110E0E"/>
                  </a:solidFill>
                  <a:latin typeface="Calibri" panose="020F0502020204030204" pitchFamily="34" charset="0"/>
                </a:rPr>
                <a:t>and</a:t>
              </a:r>
              <a:r>
                <a:rPr lang="zh-CN" altLang="en-US">
                  <a:solidFill>
                    <a:srgbClr val="110E0E"/>
                  </a:solidFill>
                  <a:latin typeface="Calibri" panose="020F0502020204030204" pitchFamily="34" charset="0"/>
                </a:rPr>
                <a:t> </a:t>
              </a:r>
              <a:r>
                <a:rPr lang="en-US" altLang="zh-CN">
                  <a:solidFill>
                    <a:srgbClr val="110E0E"/>
                  </a:solidFill>
                  <a:latin typeface="Calibri" panose="020F0502020204030204" pitchFamily="34" charset="0"/>
                </a:rPr>
                <a:t>predicting</a:t>
              </a:r>
              <a:r>
                <a:rPr lang="zh-CN" altLang="en-US">
                  <a:solidFill>
                    <a:srgbClr val="110E0E"/>
                  </a:solidFill>
                  <a:latin typeface="Calibri" panose="020F0502020204030204" pitchFamily="34" charset="0"/>
                </a:rPr>
                <a:t> </a:t>
              </a:r>
              <a:r>
                <a:rPr lang="en-US" altLang="zh-CN">
                  <a:solidFill>
                    <a:srgbClr val="110E0E"/>
                  </a:solidFill>
                  <a:latin typeface="Calibri" panose="020F0502020204030204" pitchFamily="34" charset="0"/>
                </a:rPr>
                <a:t>period</a:t>
              </a:r>
              <a:r>
                <a:rPr lang="zh-CN" altLang="en-US">
                  <a:solidFill>
                    <a:srgbClr val="110E0E"/>
                  </a:solidFill>
                  <a:latin typeface="Calibri" panose="020F0502020204030204" pitchFamily="34" charset="0"/>
                </a:rPr>
                <a:t> </a:t>
              </a:r>
              <a:r>
                <a:rPr lang="en-US" altLang="zh-CN">
                  <a:solidFill>
                    <a:srgbClr val="110E0E"/>
                  </a:solidFill>
                  <a:latin typeface="Calibri" panose="020F0502020204030204" pitchFamily="34" charset="0"/>
                </a:rPr>
                <a:t>for</a:t>
              </a:r>
              <a:r>
                <a:rPr lang="zh-CN" altLang="en-US">
                  <a:solidFill>
                    <a:srgbClr val="110E0E"/>
                  </a:solidFill>
                  <a:latin typeface="Calibri" panose="020F0502020204030204" pitchFamily="34" charset="0"/>
                </a:rPr>
                <a:t> </a:t>
              </a:r>
              <a:r>
                <a:rPr lang="en-US" altLang="zh-CN">
                  <a:solidFill>
                    <a:srgbClr val="110E0E"/>
                  </a:solidFill>
                  <a:latin typeface="Calibri" panose="020F0502020204030204" pitchFamily="34" charset="0"/>
                </a:rPr>
                <a:t>the</a:t>
              </a:r>
              <a:r>
                <a:rPr lang="zh-CN" altLang="en-US">
                  <a:solidFill>
                    <a:srgbClr val="110E0E"/>
                  </a:solidFill>
                  <a:latin typeface="Calibri" panose="020F0502020204030204" pitchFamily="34" charset="0"/>
                </a:rPr>
                <a:t> </a:t>
              </a:r>
              <a:r>
                <a:rPr lang="en-US" altLang="zh-CN">
                  <a:solidFill>
                    <a:srgbClr val="110E0E"/>
                  </a:solidFill>
                  <a:latin typeface="Calibri" panose="020F0502020204030204" pitchFamily="34" charset="0"/>
                </a:rPr>
                <a:t>model</a:t>
              </a:r>
              <a:endParaRPr lang="en-US">
                <a:solidFill>
                  <a:srgbClr val="110E0E"/>
                </a:solidFill>
                <a:latin typeface="Calibri" panose="020F0502020204030204" pitchFamily="34" charset="0"/>
              </a:endParaRPr>
            </a:p>
          </p:txBody>
        </p:sp>
        <p:pic>
          <p:nvPicPr>
            <p:cNvPr id="51" name="Picture 50">
              <a:extLst>
                <a:ext uri="{FF2B5EF4-FFF2-40B4-BE49-F238E27FC236}">
                  <a16:creationId xmlns:a16="http://schemas.microsoft.com/office/drawing/2014/main" id="{857C5340-A365-5B49-8871-F72324CED9B3}"/>
                </a:ext>
              </a:extLst>
            </p:cNvPr>
            <p:cNvPicPr>
              <a:picLocks noChangeAspect="1"/>
            </p:cNvPicPr>
            <p:nvPr/>
          </p:nvPicPr>
          <p:blipFill>
            <a:blip r:embed="rId2"/>
            <a:stretch>
              <a:fillRect/>
            </a:stretch>
          </p:blipFill>
          <p:spPr>
            <a:xfrm>
              <a:off x="844581" y="3429000"/>
              <a:ext cx="3302000" cy="1790700"/>
            </a:xfrm>
            <a:prstGeom prst="rect">
              <a:avLst/>
            </a:prstGeom>
          </p:spPr>
        </p:pic>
      </p:grpSp>
      <p:grpSp>
        <p:nvGrpSpPr>
          <p:cNvPr id="58" name="Group 57">
            <a:extLst>
              <a:ext uri="{FF2B5EF4-FFF2-40B4-BE49-F238E27FC236}">
                <a16:creationId xmlns:a16="http://schemas.microsoft.com/office/drawing/2014/main" id="{BAF8A3A7-1997-6F40-AC2A-150B531BE41C}"/>
              </a:ext>
            </a:extLst>
          </p:cNvPr>
          <p:cNvGrpSpPr/>
          <p:nvPr/>
        </p:nvGrpSpPr>
        <p:grpSpPr>
          <a:xfrm>
            <a:off x="4279937" y="1416127"/>
            <a:ext cx="3681526" cy="4756073"/>
            <a:chOff x="4279937" y="1416127"/>
            <a:chExt cx="3681526" cy="4756073"/>
          </a:xfrm>
        </p:grpSpPr>
        <p:sp>
          <p:nvSpPr>
            <p:cNvPr id="36" name="î$ļide">
              <a:extLst>
                <a:ext uri="{FF2B5EF4-FFF2-40B4-BE49-F238E27FC236}">
                  <a16:creationId xmlns:a16="http://schemas.microsoft.com/office/drawing/2014/main" id="{29DE6347-88D2-2C4F-A7D9-8C80C98D0F4E}"/>
                </a:ext>
              </a:extLst>
            </p:cNvPr>
            <p:cNvSpPr/>
            <p:nvPr/>
          </p:nvSpPr>
          <p:spPr>
            <a:xfrm>
              <a:off x="7323260" y="1416127"/>
              <a:ext cx="594390" cy="563827"/>
            </a:xfrm>
            <a:custGeom>
              <a:avLst/>
              <a:gdLst>
                <a:gd name="T0" fmla="*/ 1312 w 1990"/>
                <a:gd name="T1" fmla="*/ 1552 h 1954"/>
                <a:gd name="T2" fmla="*/ 291 w 1990"/>
                <a:gd name="T3" fmla="*/ 1746 h 1954"/>
                <a:gd name="T4" fmla="*/ 0 w 1990"/>
                <a:gd name="T5" fmla="*/ 540 h 1954"/>
                <a:gd name="T6" fmla="*/ 515 w 1990"/>
                <a:gd name="T7" fmla="*/ 249 h 1954"/>
                <a:gd name="T8" fmla="*/ 1205 w 1990"/>
                <a:gd name="T9" fmla="*/ 0 h 1954"/>
                <a:gd name="T10" fmla="*/ 1496 w 1990"/>
                <a:gd name="T11" fmla="*/ 489 h 1954"/>
                <a:gd name="T12" fmla="*/ 1413 w 1990"/>
                <a:gd name="T13" fmla="*/ 291 h 1954"/>
                <a:gd name="T14" fmla="*/ 802 w 1990"/>
                <a:gd name="T15" fmla="*/ 83 h 1954"/>
                <a:gd name="T16" fmla="*/ 1039 w 1990"/>
                <a:gd name="T17" fmla="*/ 249 h 1954"/>
                <a:gd name="T18" fmla="*/ 1243 w 1990"/>
                <a:gd name="T19" fmla="*/ 499 h 1954"/>
                <a:gd name="T20" fmla="*/ 291 w 1990"/>
                <a:gd name="T21" fmla="*/ 333 h 1954"/>
                <a:gd name="T22" fmla="*/ 83 w 1990"/>
                <a:gd name="T23" fmla="*/ 1455 h 1954"/>
                <a:gd name="T24" fmla="*/ 1039 w 1990"/>
                <a:gd name="T25" fmla="*/ 1663 h 1954"/>
                <a:gd name="T26" fmla="*/ 1641 w 1990"/>
                <a:gd name="T27" fmla="*/ 1453 h 1954"/>
                <a:gd name="T28" fmla="*/ 1138 w 1990"/>
                <a:gd name="T29" fmla="*/ 583 h 1954"/>
                <a:gd name="T30" fmla="*/ 1641 w 1990"/>
                <a:gd name="T31" fmla="*/ 1453 h 1954"/>
                <a:gd name="T32" fmla="*/ 1752 w 1990"/>
                <a:gd name="T33" fmla="*/ 809 h 1954"/>
                <a:gd name="T34" fmla="*/ 1026 w 1990"/>
                <a:gd name="T35" fmla="*/ 1228 h 1954"/>
                <a:gd name="T36" fmla="*/ 1767 w 1990"/>
                <a:gd name="T37" fmla="*/ 1422 h 1954"/>
                <a:gd name="T38" fmla="*/ 1717 w 1990"/>
                <a:gd name="T39" fmla="*/ 1835 h 1954"/>
                <a:gd name="T40" fmla="*/ 1767 w 1990"/>
                <a:gd name="T41" fmla="*/ 1422 h 1954"/>
                <a:gd name="T42" fmla="*/ 1739 w 1990"/>
                <a:gd name="T43" fmla="*/ 1874 h 1954"/>
                <a:gd name="T44" fmla="*/ 1956 w 1990"/>
                <a:gd name="T45" fmla="*/ 1749 h 1954"/>
                <a:gd name="T46" fmla="*/ 249 w 1990"/>
                <a:gd name="T47" fmla="*/ 551 h 1954"/>
                <a:gd name="T48" fmla="*/ 803 w 1990"/>
                <a:gd name="T49" fmla="*/ 613 h 1954"/>
                <a:gd name="T50" fmla="*/ 675 w 1990"/>
                <a:gd name="T51" fmla="*/ 828 h 1954"/>
                <a:gd name="T52" fmla="*/ 249 w 1990"/>
                <a:gd name="T53" fmla="*/ 890 h 1954"/>
                <a:gd name="T54" fmla="*/ 675 w 1990"/>
                <a:gd name="T55" fmla="*/ 828 h 1954"/>
                <a:gd name="T56" fmla="*/ 675 w 1990"/>
                <a:gd name="T57" fmla="*/ 1167 h 1954"/>
                <a:gd name="T58" fmla="*/ 249 w 1990"/>
                <a:gd name="T59" fmla="*/ 1105 h 1954"/>
                <a:gd name="T60" fmla="*/ 249 w 1990"/>
                <a:gd name="T61" fmla="*/ 1444 h 1954"/>
                <a:gd name="T62" fmla="*/ 803 w 1990"/>
                <a:gd name="T63" fmla="*/ 1382 h 1954"/>
                <a:gd name="T64" fmla="*/ 249 w 1990"/>
                <a:gd name="T65" fmla="*/ 1444 h 1954"/>
                <a:gd name="T66" fmla="*/ 1179 w 1990"/>
                <a:gd name="T67" fmla="*/ 961 h 1954"/>
                <a:gd name="T68" fmla="*/ 1300 w 1990"/>
                <a:gd name="T69" fmla="*/ 1219 h 1954"/>
                <a:gd name="T70" fmla="*/ 1604 w 1990"/>
                <a:gd name="T71" fmla="*/ 858 h 1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990" h="1954">
                  <a:moveTo>
                    <a:pt x="1231" y="1534"/>
                  </a:moveTo>
                  <a:cubicBezTo>
                    <a:pt x="1258" y="1542"/>
                    <a:pt x="1285" y="1548"/>
                    <a:pt x="1312" y="1552"/>
                  </a:cubicBezTo>
                  <a:cubicBezTo>
                    <a:pt x="1272" y="1665"/>
                    <a:pt x="1165" y="1746"/>
                    <a:pt x="1039" y="1746"/>
                  </a:cubicBezTo>
                  <a:lnTo>
                    <a:pt x="291" y="1746"/>
                  </a:lnTo>
                  <a:cubicBezTo>
                    <a:pt x="131" y="1746"/>
                    <a:pt x="0" y="1615"/>
                    <a:pt x="0" y="1455"/>
                  </a:cubicBezTo>
                  <a:lnTo>
                    <a:pt x="0" y="540"/>
                  </a:lnTo>
                  <a:cubicBezTo>
                    <a:pt x="0" y="380"/>
                    <a:pt x="131" y="249"/>
                    <a:pt x="291" y="249"/>
                  </a:cubicBezTo>
                  <a:lnTo>
                    <a:pt x="515" y="249"/>
                  </a:lnTo>
                  <a:cubicBezTo>
                    <a:pt x="535" y="109"/>
                    <a:pt x="656" y="0"/>
                    <a:pt x="802" y="0"/>
                  </a:cubicBezTo>
                  <a:lnTo>
                    <a:pt x="1205" y="0"/>
                  </a:lnTo>
                  <a:cubicBezTo>
                    <a:pt x="1366" y="0"/>
                    <a:pt x="1496" y="131"/>
                    <a:pt x="1496" y="291"/>
                  </a:cubicBezTo>
                  <a:lnTo>
                    <a:pt x="1496" y="489"/>
                  </a:lnTo>
                  <a:cubicBezTo>
                    <a:pt x="1469" y="484"/>
                    <a:pt x="1441" y="480"/>
                    <a:pt x="1413" y="479"/>
                  </a:cubicBezTo>
                  <a:lnTo>
                    <a:pt x="1413" y="291"/>
                  </a:lnTo>
                  <a:cubicBezTo>
                    <a:pt x="1413" y="176"/>
                    <a:pt x="1320" y="83"/>
                    <a:pt x="1205" y="83"/>
                  </a:cubicBezTo>
                  <a:lnTo>
                    <a:pt x="802" y="83"/>
                  </a:lnTo>
                  <a:cubicBezTo>
                    <a:pt x="701" y="83"/>
                    <a:pt x="617" y="155"/>
                    <a:pt x="598" y="249"/>
                  </a:cubicBezTo>
                  <a:lnTo>
                    <a:pt x="1039" y="249"/>
                  </a:lnTo>
                  <a:cubicBezTo>
                    <a:pt x="1180" y="249"/>
                    <a:pt x="1297" y="349"/>
                    <a:pt x="1324" y="482"/>
                  </a:cubicBezTo>
                  <a:cubicBezTo>
                    <a:pt x="1297" y="485"/>
                    <a:pt x="1270" y="491"/>
                    <a:pt x="1243" y="499"/>
                  </a:cubicBezTo>
                  <a:cubicBezTo>
                    <a:pt x="1224" y="404"/>
                    <a:pt x="1140" y="333"/>
                    <a:pt x="1039" y="333"/>
                  </a:cubicBezTo>
                  <a:lnTo>
                    <a:pt x="291" y="333"/>
                  </a:lnTo>
                  <a:cubicBezTo>
                    <a:pt x="177" y="333"/>
                    <a:pt x="83" y="426"/>
                    <a:pt x="83" y="540"/>
                  </a:cubicBezTo>
                  <a:lnTo>
                    <a:pt x="83" y="1455"/>
                  </a:lnTo>
                  <a:cubicBezTo>
                    <a:pt x="83" y="1569"/>
                    <a:pt x="177" y="1663"/>
                    <a:pt x="291" y="1663"/>
                  </a:cubicBezTo>
                  <a:lnTo>
                    <a:pt x="1039" y="1663"/>
                  </a:lnTo>
                  <a:cubicBezTo>
                    <a:pt x="1126" y="1663"/>
                    <a:pt x="1200" y="1609"/>
                    <a:pt x="1231" y="1534"/>
                  </a:cubicBezTo>
                  <a:close/>
                  <a:moveTo>
                    <a:pt x="1641" y="1453"/>
                  </a:moveTo>
                  <a:cubicBezTo>
                    <a:pt x="1401" y="1591"/>
                    <a:pt x="1093" y="1509"/>
                    <a:pt x="955" y="1269"/>
                  </a:cubicBezTo>
                  <a:cubicBezTo>
                    <a:pt x="816" y="1029"/>
                    <a:pt x="899" y="722"/>
                    <a:pt x="1138" y="583"/>
                  </a:cubicBezTo>
                  <a:cubicBezTo>
                    <a:pt x="1378" y="445"/>
                    <a:pt x="1686" y="527"/>
                    <a:pt x="1824" y="767"/>
                  </a:cubicBezTo>
                  <a:cubicBezTo>
                    <a:pt x="1963" y="1007"/>
                    <a:pt x="1880" y="1314"/>
                    <a:pt x="1641" y="1453"/>
                  </a:cubicBezTo>
                  <a:close/>
                  <a:moveTo>
                    <a:pt x="1599" y="1381"/>
                  </a:moveTo>
                  <a:cubicBezTo>
                    <a:pt x="1799" y="1266"/>
                    <a:pt x="1868" y="1009"/>
                    <a:pt x="1752" y="809"/>
                  </a:cubicBezTo>
                  <a:cubicBezTo>
                    <a:pt x="1637" y="608"/>
                    <a:pt x="1380" y="539"/>
                    <a:pt x="1180" y="655"/>
                  </a:cubicBezTo>
                  <a:cubicBezTo>
                    <a:pt x="980" y="771"/>
                    <a:pt x="911" y="1027"/>
                    <a:pt x="1026" y="1228"/>
                  </a:cubicBezTo>
                  <a:cubicBezTo>
                    <a:pt x="1142" y="1428"/>
                    <a:pt x="1399" y="1497"/>
                    <a:pt x="1599" y="1381"/>
                  </a:cubicBezTo>
                  <a:close/>
                  <a:moveTo>
                    <a:pt x="1767" y="1422"/>
                  </a:moveTo>
                  <a:lnTo>
                    <a:pt x="1551" y="1547"/>
                  </a:lnTo>
                  <a:lnTo>
                    <a:pt x="1717" y="1835"/>
                  </a:lnTo>
                  <a:lnTo>
                    <a:pt x="1933" y="1710"/>
                  </a:lnTo>
                  <a:lnTo>
                    <a:pt x="1767" y="1422"/>
                  </a:lnTo>
                  <a:close/>
                  <a:moveTo>
                    <a:pt x="1956" y="1749"/>
                  </a:moveTo>
                  <a:lnTo>
                    <a:pt x="1739" y="1874"/>
                  </a:lnTo>
                  <a:cubicBezTo>
                    <a:pt x="1774" y="1934"/>
                    <a:pt x="1850" y="1954"/>
                    <a:pt x="1910" y="1919"/>
                  </a:cubicBezTo>
                  <a:cubicBezTo>
                    <a:pt x="1969" y="1885"/>
                    <a:pt x="1990" y="1809"/>
                    <a:pt x="1956" y="1749"/>
                  </a:cubicBezTo>
                  <a:close/>
                  <a:moveTo>
                    <a:pt x="803" y="551"/>
                  </a:moveTo>
                  <a:lnTo>
                    <a:pt x="249" y="551"/>
                  </a:lnTo>
                  <a:lnTo>
                    <a:pt x="249" y="613"/>
                  </a:lnTo>
                  <a:lnTo>
                    <a:pt x="803" y="613"/>
                  </a:lnTo>
                  <a:lnTo>
                    <a:pt x="803" y="551"/>
                  </a:lnTo>
                  <a:close/>
                  <a:moveTo>
                    <a:pt x="675" y="828"/>
                  </a:moveTo>
                  <a:lnTo>
                    <a:pt x="249" y="828"/>
                  </a:lnTo>
                  <a:lnTo>
                    <a:pt x="249" y="890"/>
                  </a:lnTo>
                  <a:lnTo>
                    <a:pt x="675" y="890"/>
                  </a:lnTo>
                  <a:lnTo>
                    <a:pt x="675" y="828"/>
                  </a:lnTo>
                  <a:close/>
                  <a:moveTo>
                    <a:pt x="249" y="1167"/>
                  </a:moveTo>
                  <a:lnTo>
                    <a:pt x="675" y="1167"/>
                  </a:lnTo>
                  <a:lnTo>
                    <a:pt x="675" y="1105"/>
                  </a:lnTo>
                  <a:lnTo>
                    <a:pt x="249" y="1105"/>
                  </a:lnTo>
                  <a:lnTo>
                    <a:pt x="249" y="1167"/>
                  </a:lnTo>
                  <a:close/>
                  <a:moveTo>
                    <a:pt x="249" y="1444"/>
                  </a:moveTo>
                  <a:lnTo>
                    <a:pt x="803" y="1444"/>
                  </a:lnTo>
                  <a:lnTo>
                    <a:pt x="803" y="1382"/>
                  </a:lnTo>
                  <a:lnTo>
                    <a:pt x="249" y="1382"/>
                  </a:lnTo>
                  <a:lnTo>
                    <a:pt x="249" y="1444"/>
                  </a:lnTo>
                  <a:close/>
                  <a:moveTo>
                    <a:pt x="1308" y="1105"/>
                  </a:moveTo>
                  <a:lnTo>
                    <a:pt x="1179" y="961"/>
                  </a:lnTo>
                  <a:lnTo>
                    <a:pt x="1118" y="1017"/>
                  </a:lnTo>
                  <a:lnTo>
                    <a:pt x="1300" y="1219"/>
                  </a:lnTo>
                  <a:lnTo>
                    <a:pt x="1657" y="922"/>
                  </a:lnTo>
                  <a:lnTo>
                    <a:pt x="1604" y="858"/>
                  </a:lnTo>
                  <a:lnTo>
                    <a:pt x="1308" y="1105"/>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defPPr>
                <a:defRPr lang="zh-CN"/>
              </a:defPPr>
              <a:lvl1pPr marL="0" algn="l" defTabSz="913765" rtl="0" eaLnBrk="1" latinLnBrk="0" hangingPunct="1">
                <a:defRPr sz="1800" kern="1200">
                  <a:solidFill>
                    <a:schemeClr val="lt1"/>
                  </a:solidFill>
                </a:defRPr>
              </a:lvl1pPr>
              <a:lvl2pPr marL="457200" algn="l" defTabSz="913765" rtl="0" eaLnBrk="1" latinLnBrk="0" hangingPunct="1">
                <a:defRPr sz="1800" kern="1200">
                  <a:solidFill>
                    <a:schemeClr val="lt1"/>
                  </a:solidFill>
                </a:defRPr>
              </a:lvl2pPr>
              <a:lvl3pPr marL="914400" algn="l" defTabSz="913765" rtl="0" eaLnBrk="1" latinLnBrk="0" hangingPunct="1">
                <a:defRPr sz="1800" kern="1200">
                  <a:solidFill>
                    <a:schemeClr val="lt1"/>
                  </a:solidFill>
                </a:defRPr>
              </a:lvl3pPr>
              <a:lvl4pPr marL="1371600" algn="l" defTabSz="913765" rtl="0" eaLnBrk="1" latinLnBrk="0" hangingPunct="1">
                <a:defRPr sz="1800" kern="1200">
                  <a:solidFill>
                    <a:schemeClr val="lt1"/>
                  </a:solidFill>
                </a:defRPr>
              </a:lvl4pPr>
              <a:lvl5pPr marL="1828800" algn="l" defTabSz="913765" rtl="0" eaLnBrk="1" latinLnBrk="0" hangingPunct="1">
                <a:defRPr sz="1800" kern="1200">
                  <a:solidFill>
                    <a:schemeClr val="lt1"/>
                  </a:solidFill>
                </a:defRPr>
              </a:lvl5pPr>
              <a:lvl6pPr marL="2286000" algn="l" defTabSz="913765" rtl="0" eaLnBrk="1" latinLnBrk="0" hangingPunct="1">
                <a:defRPr sz="1800" kern="1200">
                  <a:solidFill>
                    <a:schemeClr val="lt1"/>
                  </a:solidFill>
                </a:defRPr>
              </a:lvl6pPr>
              <a:lvl7pPr marL="2743200" algn="l" defTabSz="913765" rtl="0" eaLnBrk="1" latinLnBrk="0" hangingPunct="1">
                <a:defRPr sz="1800" kern="1200">
                  <a:solidFill>
                    <a:schemeClr val="lt1"/>
                  </a:solidFill>
                </a:defRPr>
              </a:lvl7pPr>
              <a:lvl8pPr marL="3200400" algn="l" defTabSz="913765" rtl="0" eaLnBrk="1" latinLnBrk="0" hangingPunct="1">
                <a:defRPr sz="1800" kern="1200">
                  <a:solidFill>
                    <a:schemeClr val="lt1"/>
                  </a:solidFill>
                </a:defRPr>
              </a:lvl8pPr>
              <a:lvl9pPr marL="3657600" algn="l" defTabSz="913765" rtl="0" eaLnBrk="1" latinLnBrk="0" hangingPunct="1">
                <a:defRPr sz="1800" kern="1200">
                  <a:solidFill>
                    <a:schemeClr val="lt1"/>
                  </a:solidFill>
                </a:defRPr>
              </a:lvl9pPr>
            </a:lstStyle>
            <a:p>
              <a:endParaRPr/>
            </a:p>
          </p:txBody>
        </p:sp>
        <p:sp>
          <p:nvSpPr>
            <p:cNvPr id="47" name="íṣ1ide">
              <a:extLst>
                <a:ext uri="{FF2B5EF4-FFF2-40B4-BE49-F238E27FC236}">
                  <a16:creationId xmlns:a16="http://schemas.microsoft.com/office/drawing/2014/main" id="{1B55822F-23B2-E64B-8CC4-049425370AD2}"/>
                </a:ext>
              </a:extLst>
            </p:cNvPr>
            <p:cNvSpPr txBox="1"/>
            <p:nvPr/>
          </p:nvSpPr>
          <p:spPr bwMode="auto">
            <a:xfrm>
              <a:off x="4320170" y="1538151"/>
              <a:ext cx="2865445"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eaLnBrk="1" hangingPunct="1">
                <a:lnSpc>
                  <a:spcPct val="100000"/>
                </a:lnSpc>
                <a:spcBef>
                  <a:spcPct val="0"/>
                </a:spcBef>
              </a:pPr>
              <a:r>
                <a:rPr lang="en-US" altLang="zh-CN" sz="2000" b="1"/>
                <a:t>Set</a:t>
              </a:r>
              <a:r>
                <a:rPr lang="zh-CN" altLang="en-US" sz="2000" b="1"/>
                <a:t> </a:t>
              </a:r>
              <a:r>
                <a:rPr lang="en-US" altLang="zh-CN" sz="2000" b="1"/>
                <a:t>Train</a:t>
              </a:r>
              <a:r>
                <a:rPr lang="zh-CN" altLang="en-US" sz="2000" b="1"/>
                <a:t> </a:t>
              </a:r>
              <a:r>
                <a:rPr lang="en-US" altLang="zh-CN" sz="2000" b="1"/>
                <a:t>&amp;</a:t>
              </a:r>
              <a:r>
                <a:rPr lang="zh-CN" altLang="en-US" sz="2000" b="1"/>
                <a:t> </a:t>
              </a:r>
              <a:r>
                <a:rPr lang="en-US" altLang="zh-CN" sz="2000" b="1"/>
                <a:t>Test</a:t>
              </a:r>
              <a:r>
                <a:rPr lang="zh-CN" altLang="en-US" sz="2000" b="1"/>
                <a:t> </a:t>
              </a:r>
              <a:r>
                <a:rPr lang="en-US" altLang="zh-CN" sz="2000" b="1"/>
                <a:t>Dataset</a:t>
              </a:r>
            </a:p>
          </p:txBody>
        </p:sp>
        <p:pic>
          <p:nvPicPr>
            <p:cNvPr id="53" name="Picture 52">
              <a:extLst>
                <a:ext uri="{FF2B5EF4-FFF2-40B4-BE49-F238E27FC236}">
                  <a16:creationId xmlns:a16="http://schemas.microsoft.com/office/drawing/2014/main" id="{5820AB27-255A-3449-9345-D721A76CE5D1}"/>
                </a:ext>
              </a:extLst>
            </p:cNvPr>
            <p:cNvPicPr>
              <a:picLocks noChangeAspect="1"/>
            </p:cNvPicPr>
            <p:nvPr/>
          </p:nvPicPr>
          <p:blipFill>
            <a:blip r:embed="rId3"/>
            <a:stretch>
              <a:fillRect/>
            </a:stretch>
          </p:blipFill>
          <p:spPr>
            <a:xfrm>
              <a:off x="4440981" y="3429000"/>
              <a:ext cx="3520482" cy="2743200"/>
            </a:xfrm>
            <a:prstGeom prst="rect">
              <a:avLst/>
            </a:prstGeom>
          </p:spPr>
        </p:pic>
        <p:sp>
          <p:nvSpPr>
            <p:cNvPr id="54" name="Rectangle 53">
              <a:extLst>
                <a:ext uri="{FF2B5EF4-FFF2-40B4-BE49-F238E27FC236}">
                  <a16:creationId xmlns:a16="http://schemas.microsoft.com/office/drawing/2014/main" id="{E579A093-D975-344F-BD09-3B86FF2892EF}"/>
                </a:ext>
              </a:extLst>
            </p:cNvPr>
            <p:cNvSpPr/>
            <p:nvPr/>
          </p:nvSpPr>
          <p:spPr>
            <a:xfrm>
              <a:off x="4279937" y="1979954"/>
              <a:ext cx="3562362" cy="1477328"/>
            </a:xfrm>
            <a:prstGeom prst="rect">
              <a:avLst/>
            </a:prstGeom>
          </p:spPr>
          <p:txBody>
            <a:bodyPr wrap="square">
              <a:spAutoFit/>
            </a:bodyPr>
            <a:lstStyle/>
            <a:p>
              <a:r>
                <a:rPr lang="en-US" altLang="zh-CN">
                  <a:latin typeface="Calibri" panose="020F0502020204030204" pitchFamily="34" charset="0"/>
                </a:rPr>
                <a:t>Expanding</a:t>
              </a:r>
              <a:r>
                <a:rPr lang="zh-CN" altLang="en-US">
                  <a:latin typeface="Calibri" panose="020F0502020204030204" pitchFamily="34" charset="0"/>
                </a:rPr>
                <a:t> </a:t>
              </a:r>
              <a:r>
                <a:rPr lang="en-US" altLang="zh-CN">
                  <a:latin typeface="Calibri" panose="020F0502020204030204" pitchFamily="34" charset="0"/>
                </a:rPr>
                <a:t>Window:</a:t>
              </a:r>
              <a:r>
                <a:rPr lang="zh-CN" altLang="en-US">
                  <a:latin typeface="Calibri" panose="020F0502020204030204" pitchFamily="34" charset="0"/>
                </a:rPr>
                <a:t> </a:t>
              </a:r>
              <a:r>
                <a:rPr lang="en-US" altLang="zh-CN">
                  <a:latin typeface="Calibri" panose="020F0502020204030204" pitchFamily="34" charset="0"/>
                </a:rPr>
                <a:t>Length= </a:t>
              </a:r>
              <a:r>
                <a:rPr lang="en-US" altLang="zh-CN" err="1">
                  <a:latin typeface="Calibri" panose="020F0502020204030204" pitchFamily="34" charset="0"/>
                </a:rPr>
                <a:t>k+i</a:t>
              </a:r>
              <a:endParaRPr lang="en-US" altLang="zh-CN">
                <a:latin typeface="Calibri" panose="020F0502020204030204" pitchFamily="34" charset="0"/>
              </a:endParaRPr>
            </a:p>
            <a:p>
              <a:r>
                <a:rPr lang="en-US">
                  <a:solidFill>
                    <a:srgbClr val="110E0E"/>
                  </a:solidFill>
                  <a:latin typeface="Calibri" panose="020F0502020204030204" pitchFamily="34" charset="0"/>
                </a:rPr>
                <a:t>Sliding Window</a:t>
              </a:r>
              <a:r>
                <a:rPr lang="en-US" altLang="zh-CN">
                  <a:solidFill>
                    <a:srgbClr val="110E0E"/>
                  </a:solidFill>
                  <a:latin typeface="Calibri" panose="020F0502020204030204" pitchFamily="34" charset="0"/>
                </a:rPr>
                <a:t>:</a:t>
              </a:r>
              <a:r>
                <a:rPr lang="zh-CN" altLang="en-US">
                  <a:solidFill>
                    <a:srgbClr val="110E0E"/>
                  </a:solidFill>
                  <a:latin typeface="Calibri" panose="020F0502020204030204" pitchFamily="34" charset="0"/>
                </a:rPr>
                <a:t> </a:t>
              </a:r>
              <a:r>
                <a:rPr lang="en-US">
                  <a:solidFill>
                    <a:srgbClr val="110E0E"/>
                  </a:solidFill>
                  <a:latin typeface="Calibri" panose="020F0502020204030204" pitchFamily="34" charset="0"/>
                </a:rPr>
                <a:t>keep the training window of fixed length</a:t>
              </a:r>
            </a:p>
            <a:p>
              <a:r>
                <a:rPr lang="en-US">
                  <a:solidFill>
                    <a:srgbClr val="110E0E"/>
                  </a:solidFill>
                  <a:latin typeface="Calibri" panose="020F0502020204030204" pitchFamily="34" charset="0"/>
                </a:rPr>
                <a:t>The training set always consists of k observations</a:t>
              </a:r>
            </a:p>
          </p:txBody>
        </p:sp>
      </p:grpSp>
      <p:sp>
        <p:nvSpPr>
          <p:cNvPr id="39" name="işḷíďê">
            <a:extLst>
              <a:ext uri="{FF2B5EF4-FFF2-40B4-BE49-F238E27FC236}">
                <a16:creationId xmlns:a16="http://schemas.microsoft.com/office/drawing/2014/main" id="{734F4123-4DB3-1644-899D-1236FE35C552}"/>
              </a:ext>
            </a:extLst>
          </p:cNvPr>
          <p:cNvSpPr/>
          <p:nvPr/>
        </p:nvSpPr>
        <p:spPr>
          <a:xfrm>
            <a:off x="10981818" y="1416127"/>
            <a:ext cx="594390" cy="563827"/>
          </a:xfrm>
          <a:custGeom>
            <a:avLst/>
            <a:gdLst>
              <a:gd name="T0" fmla="*/ 1312 w 1990"/>
              <a:gd name="T1" fmla="*/ 1552 h 1954"/>
              <a:gd name="T2" fmla="*/ 291 w 1990"/>
              <a:gd name="T3" fmla="*/ 1746 h 1954"/>
              <a:gd name="T4" fmla="*/ 0 w 1990"/>
              <a:gd name="T5" fmla="*/ 540 h 1954"/>
              <a:gd name="T6" fmla="*/ 515 w 1990"/>
              <a:gd name="T7" fmla="*/ 249 h 1954"/>
              <a:gd name="T8" fmla="*/ 1205 w 1990"/>
              <a:gd name="T9" fmla="*/ 0 h 1954"/>
              <a:gd name="T10" fmla="*/ 1496 w 1990"/>
              <a:gd name="T11" fmla="*/ 489 h 1954"/>
              <a:gd name="T12" fmla="*/ 1413 w 1990"/>
              <a:gd name="T13" fmla="*/ 291 h 1954"/>
              <a:gd name="T14" fmla="*/ 802 w 1990"/>
              <a:gd name="T15" fmla="*/ 83 h 1954"/>
              <a:gd name="T16" fmla="*/ 1039 w 1990"/>
              <a:gd name="T17" fmla="*/ 249 h 1954"/>
              <a:gd name="T18" fmla="*/ 1243 w 1990"/>
              <a:gd name="T19" fmla="*/ 499 h 1954"/>
              <a:gd name="T20" fmla="*/ 291 w 1990"/>
              <a:gd name="T21" fmla="*/ 333 h 1954"/>
              <a:gd name="T22" fmla="*/ 83 w 1990"/>
              <a:gd name="T23" fmla="*/ 1455 h 1954"/>
              <a:gd name="T24" fmla="*/ 1039 w 1990"/>
              <a:gd name="T25" fmla="*/ 1663 h 1954"/>
              <a:gd name="T26" fmla="*/ 1641 w 1990"/>
              <a:gd name="T27" fmla="*/ 1453 h 1954"/>
              <a:gd name="T28" fmla="*/ 1138 w 1990"/>
              <a:gd name="T29" fmla="*/ 583 h 1954"/>
              <a:gd name="T30" fmla="*/ 1641 w 1990"/>
              <a:gd name="T31" fmla="*/ 1453 h 1954"/>
              <a:gd name="T32" fmla="*/ 1752 w 1990"/>
              <a:gd name="T33" fmla="*/ 809 h 1954"/>
              <a:gd name="T34" fmla="*/ 1026 w 1990"/>
              <a:gd name="T35" fmla="*/ 1228 h 1954"/>
              <a:gd name="T36" fmla="*/ 1767 w 1990"/>
              <a:gd name="T37" fmla="*/ 1422 h 1954"/>
              <a:gd name="T38" fmla="*/ 1717 w 1990"/>
              <a:gd name="T39" fmla="*/ 1835 h 1954"/>
              <a:gd name="T40" fmla="*/ 1767 w 1990"/>
              <a:gd name="T41" fmla="*/ 1422 h 1954"/>
              <a:gd name="T42" fmla="*/ 1739 w 1990"/>
              <a:gd name="T43" fmla="*/ 1874 h 1954"/>
              <a:gd name="T44" fmla="*/ 1956 w 1990"/>
              <a:gd name="T45" fmla="*/ 1749 h 1954"/>
              <a:gd name="T46" fmla="*/ 249 w 1990"/>
              <a:gd name="T47" fmla="*/ 551 h 1954"/>
              <a:gd name="T48" fmla="*/ 803 w 1990"/>
              <a:gd name="T49" fmla="*/ 613 h 1954"/>
              <a:gd name="T50" fmla="*/ 675 w 1990"/>
              <a:gd name="T51" fmla="*/ 828 h 1954"/>
              <a:gd name="T52" fmla="*/ 249 w 1990"/>
              <a:gd name="T53" fmla="*/ 890 h 1954"/>
              <a:gd name="T54" fmla="*/ 675 w 1990"/>
              <a:gd name="T55" fmla="*/ 828 h 1954"/>
              <a:gd name="T56" fmla="*/ 675 w 1990"/>
              <a:gd name="T57" fmla="*/ 1167 h 1954"/>
              <a:gd name="T58" fmla="*/ 249 w 1990"/>
              <a:gd name="T59" fmla="*/ 1105 h 1954"/>
              <a:gd name="T60" fmla="*/ 249 w 1990"/>
              <a:gd name="T61" fmla="*/ 1444 h 1954"/>
              <a:gd name="T62" fmla="*/ 803 w 1990"/>
              <a:gd name="T63" fmla="*/ 1382 h 1954"/>
              <a:gd name="T64" fmla="*/ 249 w 1990"/>
              <a:gd name="T65" fmla="*/ 1444 h 1954"/>
              <a:gd name="T66" fmla="*/ 1179 w 1990"/>
              <a:gd name="T67" fmla="*/ 961 h 1954"/>
              <a:gd name="T68" fmla="*/ 1300 w 1990"/>
              <a:gd name="T69" fmla="*/ 1219 h 1954"/>
              <a:gd name="T70" fmla="*/ 1604 w 1990"/>
              <a:gd name="T71" fmla="*/ 858 h 1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990" h="1954">
                <a:moveTo>
                  <a:pt x="1231" y="1534"/>
                </a:moveTo>
                <a:cubicBezTo>
                  <a:pt x="1258" y="1542"/>
                  <a:pt x="1285" y="1548"/>
                  <a:pt x="1312" y="1552"/>
                </a:cubicBezTo>
                <a:cubicBezTo>
                  <a:pt x="1272" y="1665"/>
                  <a:pt x="1165" y="1746"/>
                  <a:pt x="1039" y="1746"/>
                </a:cubicBezTo>
                <a:lnTo>
                  <a:pt x="291" y="1746"/>
                </a:lnTo>
                <a:cubicBezTo>
                  <a:pt x="131" y="1746"/>
                  <a:pt x="0" y="1615"/>
                  <a:pt x="0" y="1455"/>
                </a:cubicBezTo>
                <a:lnTo>
                  <a:pt x="0" y="540"/>
                </a:lnTo>
                <a:cubicBezTo>
                  <a:pt x="0" y="380"/>
                  <a:pt x="131" y="249"/>
                  <a:pt x="291" y="249"/>
                </a:cubicBezTo>
                <a:lnTo>
                  <a:pt x="515" y="249"/>
                </a:lnTo>
                <a:cubicBezTo>
                  <a:pt x="535" y="109"/>
                  <a:pt x="656" y="0"/>
                  <a:pt x="802" y="0"/>
                </a:cubicBezTo>
                <a:lnTo>
                  <a:pt x="1205" y="0"/>
                </a:lnTo>
                <a:cubicBezTo>
                  <a:pt x="1366" y="0"/>
                  <a:pt x="1496" y="131"/>
                  <a:pt x="1496" y="291"/>
                </a:cubicBezTo>
                <a:lnTo>
                  <a:pt x="1496" y="489"/>
                </a:lnTo>
                <a:cubicBezTo>
                  <a:pt x="1469" y="484"/>
                  <a:pt x="1441" y="480"/>
                  <a:pt x="1413" y="479"/>
                </a:cubicBezTo>
                <a:lnTo>
                  <a:pt x="1413" y="291"/>
                </a:lnTo>
                <a:cubicBezTo>
                  <a:pt x="1413" y="176"/>
                  <a:pt x="1320" y="83"/>
                  <a:pt x="1205" y="83"/>
                </a:cubicBezTo>
                <a:lnTo>
                  <a:pt x="802" y="83"/>
                </a:lnTo>
                <a:cubicBezTo>
                  <a:pt x="701" y="83"/>
                  <a:pt x="617" y="155"/>
                  <a:pt x="598" y="249"/>
                </a:cubicBezTo>
                <a:lnTo>
                  <a:pt x="1039" y="249"/>
                </a:lnTo>
                <a:cubicBezTo>
                  <a:pt x="1180" y="249"/>
                  <a:pt x="1297" y="349"/>
                  <a:pt x="1324" y="482"/>
                </a:cubicBezTo>
                <a:cubicBezTo>
                  <a:pt x="1297" y="485"/>
                  <a:pt x="1270" y="491"/>
                  <a:pt x="1243" y="499"/>
                </a:cubicBezTo>
                <a:cubicBezTo>
                  <a:pt x="1224" y="404"/>
                  <a:pt x="1140" y="333"/>
                  <a:pt x="1039" y="333"/>
                </a:cubicBezTo>
                <a:lnTo>
                  <a:pt x="291" y="333"/>
                </a:lnTo>
                <a:cubicBezTo>
                  <a:pt x="177" y="333"/>
                  <a:pt x="83" y="426"/>
                  <a:pt x="83" y="540"/>
                </a:cubicBezTo>
                <a:lnTo>
                  <a:pt x="83" y="1455"/>
                </a:lnTo>
                <a:cubicBezTo>
                  <a:pt x="83" y="1569"/>
                  <a:pt x="177" y="1663"/>
                  <a:pt x="291" y="1663"/>
                </a:cubicBezTo>
                <a:lnTo>
                  <a:pt x="1039" y="1663"/>
                </a:lnTo>
                <a:cubicBezTo>
                  <a:pt x="1126" y="1663"/>
                  <a:pt x="1200" y="1609"/>
                  <a:pt x="1231" y="1534"/>
                </a:cubicBezTo>
                <a:close/>
                <a:moveTo>
                  <a:pt x="1641" y="1453"/>
                </a:moveTo>
                <a:cubicBezTo>
                  <a:pt x="1401" y="1591"/>
                  <a:pt x="1093" y="1509"/>
                  <a:pt x="955" y="1269"/>
                </a:cubicBezTo>
                <a:cubicBezTo>
                  <a:pt x="816" y="1029"/>
                  <a:pt x="899" y="722"/>
                  <a:pt x="1138" y="583"/>
                </a:cubicBezTo>
                <a:cubicBezTo>
                  <a:pt x="1378" y="445"/>
                  <a:pt x="1686" y="527"/>
                  <a:pt x="1824" y="767"/>
                </a:cubicBezTo>
                <a:cubicBezTo>
                  <a:pt x="1963" y="1007"/>
                  <a:pt x="1880" y="1314"/>
                  <a:pt x="1641" y="1453"/>
                </a:cubicBezTo>
                <a:close/>
                <a:moveTo>
                  <a:pt x="1599" y="1381"/>
                </a:moveTo>
                <a:cubicBezTo>
                  <a:pt x="1799" y="1266"/>
                  <a:pt x="1868" y="1009"/>
                  <a:pt x="1752" y="809"/>
                </a:cubicBezTo>
                <a:cubicBezTo>
                  <a:pt x="1637" y="608"/>
                  <a:pt x="1380" y="539"/>
                  <a:pt x="1180" y="655"/>
                </a:cubicBezTo>
                <a:cubicBezTo>
                  <a:pt x="980" y="771"/>
                  <a:pt x="911" y="1027"/>
                  <a:pt x="1026" y="1228"/>
                </a:cubicBezTo>
                <a:cubicBezTo>
                  <a:pt x="1142" y="1428"/>
                  <a:pt x="1399" y="1497"/>
                  <a:pt x="1599" y="1381"/>
                </a:cubicBezTo>
                <a:close/>
                <a:moveTo>
                  <a:pt x="1767" y="1422"/>
                </a:moveTo>
                <a:lnTo>
                  <a:pt x="1551" y="1547"/>
                </a:lnTo>
                <a:lnTo>
                  <a:pt x="1717" y="1835"/>
                </a:lnTo>
                <a:lnTo>
                  <a:pt x="1933" y="1710"/>
                </a:lnTo>
                <a:lnTo>
                  <a:pt x="1767" y="1422"/>
                </a:lnTo>
                <a:close/>
                <a:moveTo>
                  <a:pt x="1956" y="1749"/>
                </a:moveTo>
                <a:lnTo>
                  <a:pt x="1739" y="1874"/>
                </a:lnTo>
                <a:cubicBezTo>
                  <a:pt x="1774" y="1934"/>
                  <a:pt x="1850" y="1954"/>
                  <a:pt x="1910" y="1919"/>
                </a:cubicBezTo>
                <a:cubicBezTo>
                  <a:pt x="1969" y="1885"/>
                  <a:pt x="1990" y="1809"/>
                  <a:pt x="1956" y="1749"/>
                </a:cubicBezTo>
                <a:close/>
                <a:moveTo>
                  <a:pt x="803" y="551"/>
                </a:moveTo>
                <a:lnTo>
                  <a:pt x="249" y="551"/>
                </a:lnTo>
                <a:lnTo>
                  <a:pt x="249" y="613"/>
                </a:lnTo>
                <a:lnTo>
                  <a:pt x="803" y="613"/>
                </a:lnTo>
                <a:lnTo>
                  <a:pt x="803" y="551"/>
                </a:lnTo>
                <a:close/>
                <a:moveTo>
                  <a:pt x="675" y="828"/>
                </a:moveTo>
                <a:lnTo>
                  <a:pt x="249" y="828"/>
                </a:lnTo>
                <a:lnTo>
                  <a:pt x="249" y="890"/>
                </a:lnTo>
                <a:lnTo>
                  <a:pt x="675" y="890"/>
                </a:lnTo>
                <a:lnTo>
                  <a:pt x="675" y="828"/>
                </a:lnTo>
                <a:close/>
                <a:moveTo>
                  <a:pt x="249" y="1167"/>
                </a:moveTo>
                <a:lnTo>
                  <a:pt x="675" y="1167"/>
                </a:lnTo>
                <a:lnTo>
                  <a:pt x="675" y="1105"/>
                </a:lnTo>
                <a:lnTo>
                  <a:pt x="249" y="1105"/>
                </a:lnTo>
                <a:lnTo>
                  <a:pt x="249" y="1167"/>
                </a:lnTo>
                <a:close/>
                <a:moveTo>
                  <a:pt x="249" y="1444"/>
                </a:moveTo>
                <a:lnTo>
                  <a:pt x="803" y="1444"/>
                </a:lnTo>
                <a:lnTo>
                  <a:pt x="803" y="1382"/>
                </a:lnTo>
                <a:lnTo>
                  <a:pt x="249" y="1382"/>
                </a:lnTo>
                <a:lnTo>
                  <a:pt x="249" y="1444"/>
                </a:lnTo>
                <a:close/>
                <a:moveTo>
                  <a:pt x="1308" y="1105"/>
                </a:moveTo>
                <a:lnTo>
                  <a:pt x="1179" y="961"/>
                </a:lnTo>
                <a:lnTo>
                  <a:pt x="1118" y="1017"/>
                </a:lnTo>
                <a:lnTo>
                  <a:pt x="1300" y="1219"/>
                </a:lnTo>
                <a:lnTo>
                  <a:pt x="1657" y="922"/>
                </a:lnTo>
                <a:lnTo>
                  <a:pt x="1604" y="858"/>
                </a:lnTo>
                <a:lnTo>
                  <a:pt x="1308" y="1105"/>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defPPr>
              <a:defRPr lang="zh-CN"/>
            </a:defPPr>
            <a:lvl1pPr marL="0" algn="l" defTabSz="913765" rtl="0" eaLnBrk="1" latinLnBrk="0" hangingPunct="1">
              <a:defRPr sz="1800" kern="1200">
                <a:solidFill>
                  <a:schemeClr val="lt1"/>
                </a:solidFill>
              </a:defRPr>
            </a:lvl1pPr>
            <a:lvl2pPr marL="457200" algn="l" defTabSz="913765" rtl="0" eaLnBrk="1" latinLnBrk="0" hangingPunct="1">
              <a:defRPr sz="1800" kern="1200">
                <a:solidFill>
                  <a:schemeClr val="lt1"/>
                </a:solidFill>
              </a:defRPr>
            </a:lvl2pPr>
            <a:lvl3pPr marL="914400" algn="l" defTabSz="913765" rtl="0" eaLnBrk="1" latinLnBrk="0" hangingPunct="1">
              <a:defRPr sz="1800" kern="1200">
                <a:solidFill>
                  <a:schemeClr val="lt1"/>
                </a:solidFill>
              </a:defRPr>
            </a:lvl3pPr>
            <a:lvl4pPr marL="1371600" algn="l" defTabSz="913765" rtl="0" eaLnBrk="1" latinLnBrk="0" hangingPunct="1">
              <a:defRPr sz="1800" kern="1200">
                <a:solidFill>
                  <a:schemeClr val="lt1"/>
                </a:solidFill>
              </a:defRPr>
            </a:lvl4pPr>
            <a:lvl5pPr marL="1828800" algn="l" defTabSz="913765" rtl="0" eaLnBrk="1" latinLnBrk="0" hangingPunct="1">
              <a:defRPr sz="1800" kern="1200">
                <a:solidFill>
                  <a:schemeClr val="lt1"/>
                </a:solidFill>
              </a:defRPr>
            </a:lvl5pPr>
            <a:lvl6pPr marL="2286000" algn="l" defTabSz="913765" rtl="0" eaLnBrk="1" latinLnBrk="0" hangingPunct="1">
              <a:defRPr sz="1800" kern="1200">
                <a:solidFill>
                  <a:schemeClr val="lt1"/>
                </a:solidFill>
              </a:defRPr>
            </a:lvl6pPr>
            <a:lvl7pPr marL="2743200" algn="l" defTabSz="913765" rtl="0" eaLnBrk="1" latinLnBrk="0" hangingPunct="1">
              <a:defRPr sz="1800" kern="1200">
                <a:solidFill>
                  <a:schemeClr val="lt1"/>
                </a:solidFill>
              </a:defRPr>
            </a:lvl7pPr>
            <a:lvl8pPr marL="3200400" algn="l" defTabSz="913765" rtl="0" eaLnBrk="1" latinLnBrk="0" hangingPunct="1">
              <a:defRPr sz="1800" kern="1200">
                <a:solidFill>
                  <a:schemeClr val="lt1"/>
                </a:solidFill>
              </a:defRPr>
            </a:lvl8pPr>
            <a:lvl9pPr marL="3657600" algn="l" defTabSz="913765" rtl="0" eaLnBrk="1" latinLnBrk="0" hangingPunct="1">
              <a:defRPr sz="1800" kern="1200">
                <a:solidFill>
                  <a:schemeClr val="lt1"/>
                </a:solidFill>
              </a:defRPr>
            </a:lvl9pPr>
          </a:lstStyle>
          <a:p>
            <a:endParaRPr/>
          </a:p>
        </p:txBody>
      </p:sp>
      <p:sp>
        <p:nvSpPr>
          <p:cNvPr id="45" name="iśľíḋé">
            <a:extLst>
              <a:ext uri="{FF2B5EF4-FFF2-40B4-BE49-F238E27FC236}">
                <a16:creationId xmlns:a16="http://schemas.microsoft.com/office/drawing/2014/main" id="{008E6E70-8C65-184E-AF27-F3E1162FBFEC}"/>
              </a:ext>
            </a:extLst>
          </p:cNvPr>
          <p:cNvSpPr txBox="1"/>
          <p:nvPr/>
        </p:nvSpPr>
        <p:spPr bwMode="auto">
          <a:xfrm>
            <a:off x="7979945" y="1538151"/>
            <a:ext cx="2749968"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eaLnBrk="1" hangingPunct="1">
              <a:lnSpc>
                <a:spcPct val="100000"/>
              </a:lnSpc>
              <a:spcBef>
                <a:spcPct val="0"/>
              </a:spcBef>
            </a:pPr>
            <a:r>
              <a:rPr lang="en-US" altLang="zh-CN" sz="2000" b="1"/>
              <a:t>Fit</a:t>
            </a:r>
            <a:r>
              <a:rPr lang="zh-CN" altLang="en-US" sz="2000" b="1"/>
              <a:t> </a:t>
            </a:r>
            <a:r>
              <a:rPr lang="en-US" altLang="zh-CN" sz="2000" b="1"/>
              <a:t>Models</a:t>
            </a:r>
            <a:r>
              <a:rPr lang="zh-CN" altLang="en-US" sz="2000" b="1"/>
              <a:t> </a:t>
            </a:r>
            <a:r>
              <a:rPr lang="en-US" altLang="zh-CN" sz="2000" b="1"/>
              <a:t>(Example)</a:t>
            </a:r>
          </a:p>
        </p:txBody>
      </p:sp>
      <p:sp>
        <p:nvSpPr>
          <p:cNvPr id="21" name="Rectangle 20">
            <a:extLst>
              <a:ext uri="{FF2B5EF4-FFF2-40B4-BE49-F238E27FC236}">
                <a16:creationId xmlns:a16="http://schemas.microsoft.com/office/drawing/2014/main" id="{EFE50057-C114-F54A-89BA-B18475A8C9BF}"/>
              </a:ext>
            </a:extLst>
          </p:cNvPr>
          <p:cNvSpPr/>
          <p:nvPr/>
        </p:nvSpPr>
        <p:spPr>
          <a:xfrm>
            <a:off x="0" y="6550223"/>
            <a:ext cx="10706100" cy="307777"/>
          </a:xfrm>
          <a:prstGeom prst="rect">
            <a:avLst/>
          </a:prstGeom>
        </p:spPr>
        <p:txBody>
          <a:bodyPr wrap="square">
            <a:spAutoFit/>
          </a:bodyPr>
          <a:lstStyle/>
          <a:p>
            <a:pPr lvl="0">
              <a:defRPr/>
            </a:pPr>
            <a:r>
              <a:rPr lang="en-US" sz="1400">
                <a:solidFill>
                  <a:schemeClr val="accent3"/>
                </a:solidFill>
                <a:latin typeface="Arial"/>
                <a:cs typeface="Arial"/>
              </a:rPr>
              <a:t>Project Goal and Use Case </a:t>
            </a:r>
            <a:r>
              <a:rPr lang="en-US" altLang="zh-CN" sz="1400">
                <a:solidFill>
                  <a:schemeClr val="accent3"/>
                </a:solidFill>
                <a:latin typeface="Arial"/>
                <a:cs typeface="Arial"/>
              </a:rPr>
              <a:t>-</a:t>
            </a:r>
            <a:r>
              <a:rPr lang="zh-CN" altLang="en-US" sz="1400">
                <a:solidFill>
                  <a:schemeClr val="accent3"/>
                </a:solidFill>
                <a:latin typeface="Arial"/>
                <a:cs typeface="Arial"/>
              </a:rPr>
              <a:t> </a:t>
            </a:r>
            <a:r>
              <a:rPr lang="en-US" altLang="zh-CN" sz="1400">
                <a:solidFill>
                  <a:schemeClr val="accent3"/>
                </a:solidFill>
                <a:latin typeface="Arial"/>
                <a:cs typeface="Arial"/>
              </a:rPr>
              <a:t>Data</a:t>
            </a:r>
            <a:r>
              <a:rPr lang="zh-CN" altLang="en-US" sz="1400">
                <a:solidFill>
                  <a:schemeClr val="accent3"/>
                </a:solidFill>
                <a:latin typeface="Arial"/>
                <a:cs typeface="Arial"/>
              </a:rPr>
              <a:t> </a:t>
            </a:r>
            <a:r>
              <a:rPr lang="en-US" altLang="zh-CN" sz="1400">
                <a:solidFill>
                  <a:schemeClr val="accent3"/>
                </a:solidFill>
                <a:latin typeface="Arial"/>
                <a:cs typeface="Arial"/>
              </a:rPr>
              <a:t>Intro</a:t>
            </a:r>
            <a:r>
              <a:rPr lang="zh-CN" altLang="en-US" sz="1400">
                <a:solidFill>
                  <a:schemeClr val="accent3"/>
                </a:solidFill>
                <a:latin typeface="Arial"/>
                <a:cs typeface="Arial"/>
              </a:rPr>
              <a:t> </a:t>
            </a:r>
            <a:r>
              <a:rPr lang="en-US" altLang="zh-CN" sz="1400">
                <a:solidFill>
                  <a:schemeClr val="accent3"/>
                </a:solidFill>
                <a:latin typeface="Arial"/>
                <a:cs typeface="Arial"/>
              </a:rPr>
              <a:t>-</a:t>
            </a:r>
            <a:r>
              <a:rPr lang="zh-CN" altLang="en-US" sz="1400">
                <a:solidFill>
                  <a:schemeClr val="accent3"/>
                </a:solidFill>
                <a:latin typeface="Arial"/>
                <a:cs typeface="Arial"/>
              </a:rPr>
              <a:t> </a:t>
            </a:r>
            <a:r>
              <a:rPr lang="en-US" altLang="zh-CN" sz="1400">
                <a:solidFill>
                  <a:schemeClr val="accent3"/>
                </a:solidFill>
                <a:latin typeface="Arial"/>
                <a:cs typeface="Arial"/>
              </a:rPr>
              <a:t>Data</a:t>
            </a:r>
            <a:r>
              <a:rPr lang="zh-CN" altLang="en-US" sz="1400">
                <a:solidFill>
                  <a:schemeClr val="accent3"/>
                </a:solidFill>
                <a:latin typeface="Arial"/>
                <a:cs typeface="Arial"/>
              </a:rPr>
              <a:t> </a:t>
            </a:r>
            <a:r>
              <a:rPr lang="en-US" altLang="zh-CN" sz="1400">
                <a:solidFill>
                  <a:schemeClr val="accent3"/>
                </a:solidFill>
                <a:latin typeface="Arial"/>
                <a:cs typeface="Arial"/>
              </a:rPr>
              <a:t>Exploration</a:t>
            </a:r>
            <a:r>
              <a:rPr lang="zh-CN" altLang="en-US" sz="1400" b="1">
                <a:solidFill>
                  <a:schemeClr val="accent3"/>
                </a:solidFill>
                <a:latin typeface="Arial"/>
                <a:cs typeface="Arial"/>
              </a:rPr>
              <a:t> </a:t>
            </a:r>
            <a:r>
              <a:rPr lang="en-US" altLang="zh-CN" sz="1400">
                <a:solidFill>
                  <a:schemeClr val="accent3"/>
                </a:solidFill>
                <a:latin typeface="Arial"/>
                <a:cs typeface="Arial"/>
              </a:rPr>
              <a:t>-Data</a:t>
            </a:r>
            <a:r>
              <a:rPr lang="zh-CN" altLang="en-US" sz="1400">
                <a:solidFill>
                  <a:schemeClr val="accent3"/>
                </a:solidFill>
                <a:latin typeface="Arial"/>
                <a:cs typeface="Arial"/>
              </a:rPr>
              <a:t> </a:t>
            </a:r>
            <a:r>
              <a:rPr lang="en-US" altLang="zh-CN" sz="1400">
                <a:solidFill>
                  <a:schemeClr val="accent3"/>
                </a:solidFill>
                <a:latin typeface="Arial"/>
                <a:cs typeface="Arial"/>
              </a:rPr>
              <a:t>Modeling</a:t>
            </a:r>
            <a:r>
              <a:rPr lang="zh-CN" altLang="en-US" sz="1400">
                <a:solidFill>
                  <a:schemeClr val="accent3"/>
                </a:solidFill>
                <a:latin typeface="Arial"/>
                <a:cs typeface="Arial"/>
              </a:rPr>
              <a:t> </a:t>
            </a:r>
            <a:r>
              <a:rPr lang="en-US" altLang="zh-CN" sz="1400">
                <a:solidFill>
                  <a:schemeClr val="accent3"/>
                </a:solidFill>
                <a:latin typeface="Arial"/>
                <a:cs typeface="Arial"/>
              </a:rPr>
              <a:t>-</a:t>
            </a:r>
            <a:r>
              <a:rPr lang="en-US" altLang="zh-CN" sz="1400" b="1">
                <a:solidFill>
                  <a:schemeClr val="accent3"/>
                </a:solidFill>
                <a:latin typeface="Arial"/>
                <a:cs typeface="Arial"/>
              </a:rPr>
              <a:t>Result</a:t>
            </a:r>
            <a:r>
              <a:rPr lang="zh-CN" altLang="en-US" sz="1400" b="1">
                <a:solidFill>
                  <a:schemeClr val="accent3"/>
                </a:solidFill>
                <a:latin typeface="Arial"/>
                <a:cs typeface="Arial"/>
              </a:rPr>
              <a:t> </a:t>
            </a:r>
            <a:r>
              <a:rPr lang="en-US" altLang="zh-CN" sz="1400" b="1">
                <a:solidFill>
                  <a:schemeClr val="accent3"/>
                </a:solidFill>
                <a:latin typeface="Arial"/>
                <a:cs typeface="Arial"/>
              </a:rPr>
              <a:t>and</a:t>
            </a:r>
            <a:r>
              <a:rPr lang="zh-CN" altLang="en-US" sz="1400" b="1">
                <a:solidFill>
                  <a:schemeClr val="accent3"/>
                </a:solidFill>
                <a:latin typeface="Arial"/>
                <a:cs typeface="Arial"/>
              </a:rPr>
              <a:t> </a:t>
            </a:r>
            <a:r>
              <a:rPr lang="en-US" altLang="zh-CN" sz="1400" b="1">
                <a:solidFill>
                  <a:schemeClr val="accent3"/>
                </a:solidFill>
                <a:latin typeface="Arial"/>
                <a:cs typeface="Arial"/>
              </a:rPr>
              <a:t>Evaluation</a:t>
            </a:r>
            <a:r>
              <a:rPr lang="en-US" altLang="zh-CN" sz="1400">
                <a:solidFill>
                  <a:schemeClr val="accent3"/>
                </a:solidFill>
                <a:latin typeface="Arial"/>
                <a:cs typeface="Arial"/>
              </a:rPr>
              <a:t>-Conclusion</a:t>
            </a:r>
            <a:r>
              <a:rPr lang="zh-CN" altLang="en-US" sz="1400">
                <a:solidFill>
                  <a:schemeClr val="accent3"/>
                </a:solidFill>
                <a:latin typeface="Arial"/>
                <a:cs typeface="Arial"/>
              </a:rPr>
              <a:t> </a:t>
            </a:r>
            <a:r>
              <a:rPr lang="en-US" altLang="zh-CN" sz="1400">
                <a:solidFill>
                  <a:schemeClr val="accent3"/>
                </a:solidFill>
                <a:latin typeface="Arial"/>
                <a:cs typeface="Arial"/>
              </a:rPr>
              <a:t>and</a:t>
            </a:r>
            <a:r>
              <a:rPr lang="zh-CN" altLang="en-US" sz="1400">
                <a:solidFill>
                  <a:schemeClr val="accent3"/>
                </a:solidFill>
                <a:latin typeface="Arial"/>
                <a:cs typeface="Arial"/>
              </a:rPr>
              <a:t> </a:t>
            </a:r>
            <a:r>
              <a:rPr lang="en-US" altLang="zh-CN" sz="1400">
                <a:solidFill>
                  <a:schemeClr val="accent3"/>
                </a:solidFill>
                <a:latin typeface="Arial"/>
                <a:cs typeface="Arial"/>
              </a:rPr>
              <a:t>Future</a:t>
            </a:r>
            <a:r>
              <a:rPr lang="zh-CN" altLang="en-US" sz="1400">
                <a:solidFill>
                  <a:schemeClr val="accent3"/>
                </a:solidFill>
                <a:latin typeface="Arial"/>
                <a:cs typeface="Arial"/>
              </a:rPr>
              <a:t> </a:t>
            </a:r>
            <a:r>
              <a:rPr lang="en-US" altLang="zh-CN" sz="1400">
                <a:solidFill>
                  <a:schemeClr val="accent3"/>
                </a:solidFill>
                <a:latin typeface="Arial"/>
                <a:cs typeface="Arial"/>
              </a:rPr>
              <a:t>Work</a:t>
            </a:r>
            <a:endParaRPr lang="en-US" sz="1400">
              <a:solidFill>
                <a:schemeClr val="accent3"/>
              </a:solidFill>
              <a:latin typeface="Arial"/>
              <a:cs typeface="Arial"/>
            </a:endParaRPr>
          </a:p>
        </p:txBody>
      </p:sp>
      <p:pic>
        <p:nvPicPr>
          <p:cNvPr id="4" name="Picture 4" descr="Text&#10;&#10;Description automatically generated">
            <a:extLst>
              <a:ext uri="{FF2B5EF4-FFF2-40B4-BE49-F238E27FC236}">
                <a16:creationId xmlns:a16="http://schemas.microsoft.com/office/drawing/2014/main" id="{D6CCD397-12FB-474A-ACD2-A9D26BDAE678}"/>
              </a:ext>
            </a:extLst>
          </p:cNvPr>
          <p:cNvPicPr>
            <a:picLocks noChangeAspect="1"/>
          </p:cNvPicPr>
          <p:nvPr/>
        </p:nvPicPr>
        <p:blipFill>
          <a:blip r:embed="rId4"/>
          <a:stretch>
            <a:fillRect/>
          </a:stretch>
        </p:blipFill>
        <p:spPr>
          <a:xfrm>
            <a:off x="8125436" y="2156665"/>
            <a:ext cx="3860222" cy="3798959"/>
          </a:xfrm>
          <a:prstGeom prst="rect">
            <a:avLst/>
          </a:prstGeom>
        </p:spPr>
      </p:pic>
    </p:spTree>
    <p:extLst>
      <p:ext uri="{BB962C8B-B14F-4D97-AF65-F5344CB8AC3E}">
        <p14:creationId xmlns:p14="http://schemas.microsoft.com/office/powerpoint/2010/main" val="32887713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a:extLst>
              <a:ext uri="{FF2B5EF4-FFF2-40B4-BE49-F238E27FC236}">
                <a16:creationId xmlns:a16="http://schemas.microsoft.com/office/drawing/2014/main" id="{2FBE6139-ED64-4FD2-B0E8-E553B8897A69}"/>
              </a:ext>
            </a:extLst>
          </p:cNvPr>
          <p:cNvGraphicFramePr>
            <a:graphicFrameLocks noGrp="1"/>
          </p:cNvGraphicFramePr>
          <p:nvPr>
            <p:ph idx="1"/>
            <p:extLst>
              <p:ext uri="{D42A27DB-BD31-4B8C-83A1-F6EECF244321}">
                <p14:modId xmlns:p14="http://schemas.microsoft.com/office/powerpoint/2010/main" val="770170470"/>
              </p:ext>
            </p:extLst>
          </p:nvPr>
        </p:nvGraphicFramePr>
        <p:xfrm>
          <a:off x="420624" y="1411222"/>
          <a:ext cx="6894574" cy="5034273"/>
        </p:xfrm>
        <a:graphic>
          <a:graphicData uri="http://schemas.openxmlformats.org/drawingml/2006/table">
            <a:tbl>
              <a:tblPr firstRow="1" bandRow="1">
                <a:tableStyleId>{F5AB1C69-6EDB-4FF4-983F-18BD219EF322}</a:tableStyleId>
              </a:tblPr>
              <a:tblGrid>
                <a:gridCol w="2515290">
                  <a:extLst>
                    <a:ext uri="{9D8B030D-6E8A-4147-A177-3AD203B41FA5}">
                      <a16:colId xmlns:a16="http://schemas.microsoft.com/office/drawing/2014/main" val="2855766111"/>
                    </a:ext>
                  </a:extLst>
                </a:gridCol>
                <a:gridCol w="1081437">
                  <a:extLst>
                    <a:ext uri="{9D8B030D-6E8A-4147-A177-3AD203B41FA5}">
                      <a16:colId xmlns:a16="http://schemas.microsoft.com/office/drawing/2014/main" val="3847234607"/>
                    </a:ext>
                  </a:extLst>
                </a:gridCol>
                <a:gridCol w="1081437">
                  <a:extLst>
                    <a:ext uri="{9D8B030D-6E8A-4147-A177-3AD203B41FA5}">
                      <a16:colId xmlns:a16="http://schemas.microsoft.com/office/drawing/2014/main" val="824579221"/>
                    </a:ext>
                  </a:extLst>
                </a:gridCol>
                <a:gridCol w="717389">
                  <a:extLst>
                    <a:ext uri="{9D8B030D-6E8A-4147-A177-3AD203B41FA5}">
                      <a16:colId xmlns:a16="http://schemas.microsoft.com/office/drawing/2014/main" val="3643197090"/>
                    </a:ext>
                  </a:extLst>
                </a:gridCol>
                <a:gridCol w="717389">
                  <a:extLst>
                    <a:ext uri="{9D8B030D-6E8A-4147-A177-3AD203B41FA5}">
                      <a16:colId xmlns:a16="http://schemas.microsoft.com/office/drawing/2014/main" val="4219679919"/>
                    </a:ext>
                  </a:extLst>
                </a:gridCol>
                <a:gridCol w="781632">
                  <a:extLst>
                    <a:ext uri="{9D8B030D-6E8A-4147-A177-3AD203B41FA5}">
                      <a16:colId xmlns:a16="http://schemas.microsoft.com/office/drawing/2014/main" val="3109770919"/>
                    </a:ext>
                  </a:extLst>
                </a:gridCol>
              </a:tblGrid>
              <a:tr h="488340">
                <a:tc>
                  <a:txBody>
                    <a:bodyPr/>
                    <a:lstStyle/>
                    <a:p>
                      <a:pPr algn="ctr" fontAlgn="b"/>
                      <a:endParaRPr lang="en-CN" sz="1800" b="1" kern="1200">
                        <a:solidFill>
                          <a:schemeClr val="lt1"/>
                        </a:solidFill>
                        <a:latin typeface="+mn-lt"/>
                        <a:ea typeface="+mn-ea"/>
                        <a:cs typeface="+mn-cs"/>
                      </a:endParaRPr>
                    </a:p>
                  </a:txBody>
                  <a:tcPr marL="9525" marR="9525" marT="9525" marB="0"/>
                </a:tc>
                <a:tc>
                  <a:txBody>
                    <a:bodyPr/>
                    <a:lstStyle/>
                    <a:p>
                      <a:pPr algn="ctr" fontAlgn="b"/>
                      <a:r>
                        <a:rPr lang="en-US" sz="1800" b="1" kern="1200">
                          <a:solidFill>
                            <a:schemeClr val="lt1"/>
                          </a:solidFill>
                        </a:rPr>
                        <a:t>White Noise</a:t>
                      </a:r>
                      <a:endParaRPr lang="en-US" sz="1800" b="1" kern="1200">
                        <a:solidFill>
                          <a:schemeClr val="lt1"/>
                        </a:solidFill>
                        <a:latin typeface="+mn-lt"/>
                        <a:ea typeface="+mn-ea"/>
                        <a:cs typeface="+mn-cs"/>
                      </a:endParaRPr>
                    </a:p>
                  </a:txBody>
                  <a:tcPr marL="9525" marR="9525" marT="9525" marB="0" anchor="ct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a:t>Coeff</a:t>
                      </a:r>
                      <a:r>
                        <a:rPr lang="zh-CN" altLang="en-US"/>
                        <a:t> </a:t>
                      </a:r>
                      <a:r>
                        <a:rPr lang="en-US" altLang="zh-CN"/>
                        <a:t>Sig</a:t>
                      </a:r>
                      <a:endParaRPr lang="en-CN"/>
                    </a:p>
                  </a:txBody>
                  <a:tcPr marL="9525" marR="9525" marT="9525" marB="0" anchor="ctr"/>
                </a:tc>
                <a:tc>
                  <a:txBody>
                    <a:bodyPr/>
                    <a:lstStyle/>
                    <a:p>
                      <a:pPr algn="ctr" fontAlgn="b"/>
                      <a:r>
                        <a:rPr lang="en-US" sz="1800" b="1" kern="1200">
                          <a:solidFill>
                            <a:schemeClr val="lt1"/>
                          </a:solidFill>
                        </a:rPr>
                        <a:t>MAPE</a:t>
                      </a:r>
                      <a:endParaRPr lang="en-US" sz="1800" b="1" kern="1200">
                        <a:solidFill>
                          <a:schemeClr val="lt1"/>
                        </a:solidFill>
                        <a:latin typeface="+mn-lt"/>
                        <a:ea typeface="+mn-ea"/>
                        <a:cs typeface="+mn-cs"/>
                      </a:endParaRPr>
                    </a:p>
                  </a:txBody>
                  <a:tcPr marL="9525" marR="9525" marT="9525" marB="0" anchor="ctr"/>
                </a:tc>
                <a:tc>
                  <a:txBody>
                    <a:bodyPr/>
                    <a:lstStyle/>
                    <a:p>
                      <a:pPr algn="ctr" fontAlgn="b"/>
                      <a:r>
                        <a:rPr lang="en-US" sz="1800" b="1" kern="1200">
                          <a:solidFill>
                            <a:schemeClr val="lt1"/>
                          </a:solidFill>
                        </a:rPr>
                        <a:t>MSE</a:t>
                      </a:r>
                      <a:endParaRPr lang="en-US" sz="1800" b="1" kern="1200">
                        <a:solidFill>
                          <a:schemeClr val="lt1"/>
                        </a:solidFill>
                        <a:latin typeface="+mn-lt"/>
                        <a:ea typeface="+mn-ea"/>
                        <a:cs typeface="+mn-cs"/>
                      </a:endParaRPr>
                    </a:p>
                  </a:txBody>
                  <a:tcPr marL="9525" marR="9525" marT="9525" marB="0" anchor="ctr"/>
                </a:tc>
                <a:tc>
                  <a:txBody>
                    <a:bodyPr/>
                    <a:lstStyle/>
                    <a:p>
                      <a:pPr algn="ctr" fontAlgn="b"/>
                      <a:r>
                        <a:rPr lang="en-US" sz="1800" b="1" kern="1200">
                          <a:solidFill>
                            <a:schemeClr val="lt1"/>
                          </a:solidFill>
                        </a:rPr>
                        <a:t>AIC</a:t>
                      </a:r>
                      <a:endParaRPr lang="en-US" sz="1800" b="1" kern="1200">
                        <a:solidFill>
                          <a:schemeClr val="lt1"/>
                        </a:solidFill>
                        <a:latin typeface="+mn-lt"/>
                        <a:ea typeface="+mn-ea"/>
                        <a:cs typeface="+mn-cs"/>
                      </a:endParaRPr>
                    </a:p>
                  </a:txBody>
                  <a:tcPr marL="9525" marR="9525" marT="9525" marB="0" anchor="ctr"/>
                </a:tc>
                <a:extLst>
                  <a:ext uri="{0D108BD9-81ED-4DB2-BD59-A6C34878D82A}">
                    <a16:rowId xmlns:a16="http://schemas.microsoft.com/office/drawing/2014/main" val="2913248170"/>
                  </a:ext>
                </a:extLst>
              </a:tr>
              <a:tr h="488340">
                <a:tc>
                  <a:txBody>
                    <a:bodyPr/>
                    <a:lstStyle/>
                    <a:p>
                      <a:pPr algn="l" fontAlgn="b"/>
                      <a:r>
                        <a:rPr lang="en-US" sz="1600" b="1" kern="1200">
                          <a:solidFill>
                            <a:schemeClr val="dk1"/>
                          </a:solidFill>
                        </a:rPr>
                        <a:t>Arima model                                         </a:t>
                      </a:r>
                      <a:endParaRPr lang="en-US" sz="1600" b="1" kern="1200">
                        <a:solidFill>
                          <a:schemeClr val="dk1"/>
                        </a:solidFill>
                        <a:latin typeface="+mn-lt"/>
                        <a:ea typeface="+mn-ea"/>
                        <a:cs typeface="+mn-cs"/>
                      </a:endParaRPr>
                    </a:p>
                  </a:txBody>
                  <a:tcPr marL="9525" marR="9525" marT="9525" marB="0" anchor="ctr"/>
                </a:tc>
                <a:tc>
                  <a:txBody>
                    <a:bodyPr/>
                    <a:lstStyle/>
                    <a:p>
                      <a:pPr algn="ctr" fontAlgn="b"/>
                      <a:r>
                        <a:rPr lang="en-US" sz="1600" b="1" kern="1200">
                          <a:solidFill>
                            <a:schemeClr val="dk1"/>
                          </a:solidFill>
                        </a:rPr>
                        <a:t>YES</a:t>
                      </a:r>
                      <a:endParaRPr lang="en-US" sz="1600" b="1" kern="1200">
                        <a:solidFill>
                          <a:schemeClr val="dk1"/>
                        </a:solidFill>
                        <a:latin typeface="+mn-lt"/>
                        <a:ea typeface="+mn-ea"/>
                        <a:cs typeface="+mn-cs"/>
                      </a:endParaRPr>
                    </a:p>
                  </a:txBody>
                  <a:tcPr marL="9525" marR="9525" marT="9525" marB="0" anchor="ctr"/>
                </a:tc>
                <a:tc>
                  <a:txBody>
                    <a:bodyPr/>
                    <a:lstStyle/>
                    <a:p>
                      <a:pPr algn="ctr" fontAlgn="b"/>
                      <a:r>
                        <a:rPr lang="en-US" sz="1600"/>
                        <a:t>YES</a:t>
                      </a:r>
                      <a:endParaRPr lang="en-US" sz="1600" b="1" kern="1200">
                        <a:solidFill>
                          <a:schemeClr val="dk1"/>
                        </a:solidFill>
                        <a:latin typeface="+mn-lt"/>
                        <a:ea typeface="+mn-ea"/>
                        <a:cs typeface="+mn-cs"/>
                      </a:endParaRPr>
                    </a:p>
                  </a:txBody>
                  <a:tcPr marL="9525" marR="9525" marT="9525" marB="0" anchor="ctr"/>
                </a:tc>
                <a:tc>
                  <a:txBody>
                    <a:bodyPr/>
                    <a:lstStyle/>
                    <a:p>
                      <a:pPr algn="ctr" fontAlgn="t"/>
                      <a:r>
                        <a:rPr lang="en-CN" sz="1600" b="1" kern="1200">
                          <a:solidFill>
                            <a:schemeClr val="dk1"/>
                          </a:solidFill>
                        </a:rPr>
                        <a:t>2.6</a:t>
                      </a:r>
                      <a:r>
                        <a:rPr lang="en-US" altLang="zh-CN" sz="1600" b="1" kern="1200">
                          <a:solidFill>
                            <a:schemeClr val="dk1"/>
                          </a:solidFill>
                        </a:rPr>
                        <a:t>9</a:t>
                      </a:r>
                      <a:endParaRPr lang="en-CN" sz="1600" b="1" kern="1200">
                        <a:solidFill>
                          <a:schemeClr val="dk1"/>
                        </a:solidFill>
                        <a:latin typeface="+mn-lt"/>
                        <a:ea typeface="+mn-ea"/>
                        <a:cs typeface="+mn-cs"/>
                      </a:endParaRPr>
                    </a:p>
                  </a:txBody>
                  <a:tcPr marL="9525" marR="9525" marT="9525" marB="0" anchor="ctr"/>
                </a:tc>
                <a:tc>
                  <a:txBody>
                    <a:bodyPr/>
                    <a:lstStyle/>
                    <a:p>
                      <a:pPr algn="ctr" fontAlgn="t"/>
                      <a:r>
                        <a:rPr lang="en-US" altLang="zh-CN" sz="1600" b="1" kern="1200">
                          <a:solidFill>
                            <a:schemeClr val="dk1"/>
                          </a:solidFill>
                        </a:rPr>
                        <a:t>12.90</a:t>
                      </a:r>
                      <a:endParaRPr lang="en-CN" sz="1600" b="1" kern="1200">
                        <a:solidFill>
                          <a:schemeClr val="dk1"/>
                        </a:solidFill>
                        <a:latin typeface="+mn-lt"/>
                        <a:ea typeface="+mn-ea"/>
                        <a:cs typeface="+mn-cs"/>
                      </a:endParaRPr>
                    </a:p>
                  </a:txBody>
                  <a:tcPr marL="9525" marR="9525" marT="9525" marB="0" anchor="ctr"/>
                </a:tc>
                <a:tc>
                  <a:txBody>
                    <a:bodyPr/>
                    <a:lstStyle/>
                    <a:p>
                      <a:pPr algn="ctr" fontAlgn="t"/>
                      <a:r>
                        <a:rPr lang="en-US" altLang="zh-CN" sz="1600" b="1" kern="1200">
                          <a:solidFill>
                            <a:schemeClr val="dk1"/>
                          </a:solidFill>
                        </a:rPr>
                        <a:t>8955.75</a:t>
                      </a:r>
                      <a:endParaRPr lang="en-CN" sz="1600" b="1" kern="1200">
                        <a:solidFill>
                          <a:schemeClr val="dk1"/>
                        </a:solidFill>
                        <a:latin typeface="+mn-lt"/>
                        <a:ea typeface="+mn-ea"/>
                        <a:cs typeface="+mn-cs"/>
                      </a:endParaRPr>
                    </a:p>
                  </a:txBody>
                  <a:tcPr marL="9525" marR="9525" marT="9525" marB="0" anchor="ctr"/>
                </a:tc>
                <a:extLst>
                  <a:ext uri="{0D108BD9-81ED-4DB2-BD59-A6C34878D82A}">
                    <a16:rowId xmlns:a16="http://schemas.microsoft.com/office/drawing/2014/main" val="3282844044"/>
                  </a:ext>
                </a:extLst>
              </a:tr>
              <a:tr h="488340">
                <a:tc>
                  <a:txBody>
                    <a:bodyPr/>
                    <a:lstStyle/>
                    <a:p>
                      <a:pPr algn="l" fontAlgn="b"/>
                      <a:r>
                        <a:rPr lang="en-US" sz="1600" kern="1200">
                          <a:solidFill>
                            <a:schemeClr val="dk1"/>
                          </a:solidFill>
                        </a:rPr>
                        <a:t>ARIMA - Expanding Window                            </a:t>
                      </a:r>
                      <a:endParaRPr lang="en-US" sz="1600" kern="1200">
                        <a:solidFill>
                          <a:schemeClr val="dk1"/>
                        </a:solidFill>
                        <a:latin typeface="+mn-lt"/>
                        <a:ea typeface="+mn-ea"/>
                        <a:cs typeface="+mn-cs"/>
                      </a:endParaRPr>
                    </a:p>
                  </a:txBody>
                  <a:tcPr marL="9525" marR="9525" marT="9525" marB="0" anchor="ctr"/>
                </a:tc>
                <a:tc>
                  <a:txBody>
                    <a:bodyPr/>
                    <a:lstStyle/>
                    <a:p>
                      <a:pPr algn="ctr" fontAlgn="b"/>
                      <a:r>
                        <a:rPr lang="en-US" sz="1600" kern="1200">
                          <a:solidFill>
                            <a:schemeClr val="dk1"/>
                          </a:solidFill>
                        </a:rPr>
                        <a:t>YES</a:t>
                      </a:r>
                      <a:endParaRPr lang="en-US" sz="1600" kern="1200">
                        <a:solidFill>
                          <a:schemeClr val="dk1"/>
                        </a:solidFill>
                        <a:latin typeface="+mn-lt"/>
                        <a:ea typeface="+mn-ea"/>
                        <a:cs typeface="+mn-cs"/>
                      </a:endParaRPr>
                    </a:p>
                  </a:txBody>
                  <a:tcPr marL="9525" marR="9525" marT="9525" marB="0" anchor="ctr"/>
                </a:tc>
                <a:tc>
                  <a:txBody>
                    <a:bodyPr/>
                    <a:lstStyle/>
                    <a:p>
                      <a:pPr algn="ctr" fontAlgn="b"/>
                      <a:r>
                        <a:rPr lang="en-US" sz="1600"/>
                        <a:t>YES</a:t>
                      </a:r>
                      <a:endParaRPr lang="en-US" sz="1600" kern="1200">
                        <a:solidFill>
                          <a:schemeClr val="dk1"/>
                        </a:solidFill>
                        <a:latin typeface="+mn-lt"/>
                        <a:ea typeface="+mn-ea"/>
                        <a:cs typeface="+mn-cs"/>
                      </a:endParaRPr>
                    </a:p>
                  </a:txBody>
                  <a:tcPr marL="9525" marR="9525" marT="9525" marB="0" anchor="ctr"/>
                </a:tc>
                <a:tc>
                  <a:txBody>
                    <a:bodyPr/>
                    <a:lstStyle/>
                    <a:p>
                      <a:pPr algn="ctr" fontAlgn="t"/>
                      <a:r>
                        <a:rPr lang="en-US" altLang="zh-CN" sz="1600" kern="1200">
                          <a:solidFill>
                            <a:schemeClr val="dk1"/>
                          </a:solidFill>
                        </a:rPr>
                        <a:t>1.45</a:t>
                      </a:r>
                      <a:endParaRPr lang="en-CN" sz="1600" kern="1200">
                        <a:solidFill>
                          <a:schemeClr val="dk1"/>
                        </a:solidFill>
                        <a:latin typeface="+mn-lt"/>
                        <a:ea typeface="+mn-ea"/>
                        <a:cs typeface="+mn-cs"/>
                      </a:endParaRPr>
                    </a:p>
                  </a:txBody>
                  <a:tcPr marL="9525" marR="9525" marT="9525" marB="0" anchor="ctr"/>
                </a:tc>
                <a:tc>
                  <a:txBody>
                    <a:bodyPr/>
                    <a:lstStyle/>
                    <a:p>
                      <a:pPr algn="ctr" fontAlgn="t"/>
                      <a:r>
                        <a:rPr lang="en-US" altLang="zh-CN" sz="1600" kern="1200">
                          <a:solidFill>
                            <a:schemeClr val="dk1"/>
                          </a:solidFill>
                        </a:rPr>
                        <a:t>6.06</a:t>
                      </a:r>
                      <a:endParaRPr lang="en-CN" sz="1600" kern="1200">
                        <a:solidFill>
                          <a:schemeClr val="dk1"/>
                        </a:solidFill>
                        <a:latin typeface="+mn-lt"/>
                        <a:ea typeface="+mn-ea"/>
                        <a:cs typeface="+mn-cs"/>
                      </a:endParaRPr>
                    </a:p>
                  </a:txBody>
                  <a:tcPr marL="9525" marR="9525" marT="9525" marB="0" anchor="ctr"/>
                </a:tc>
                <a:tc>
                  <a:txBody>
                    <a:bodyPr/>
                    <a:lstStyle/>
                    <a:p>
                      <a:pPr algn="ctr" fontAlgn="t"/>
                      <a:r>
                        <a:rPr lang="en-US" altLang="zh-CN" sz="1600" kern="1200">
                          <a:solidFill>
                            <a:schemeClr val="dk1"/>
                          </a:solidFill>
                        </a:rPr>
                        <a:t>9014.55</a:t>
                      </a:r>
                      <a:endParaRPr lang="en-CN" sz="1600" kern="1200">
                        <a:solidFill>
                          <a:schemeClr val="dk1"/>
                        </a:solidFill>
                        <a:latin typeface="+mn-lt"/>
                        <a:ea typeface="+mn-ea"/>
                        <a:cs typeface="+mn-cs"/>
                      </a:endParaRPr>
                    </a:p>
                  </a:txBody>
                  <a:tcPr marL="9525" marR="9525" marT="9525" marB="0" anchor="ctr"/>
                </a:tc>
                <a:extLst>
                  <a:ext uri="{0D108BD9-81ED-4DB2-BD59-A6C34878D82A}">
                    <a16:rowId xmlns:a16="http://schemas.microsoft.com/office/drawing/2014/main" val="3029320170"/>
                  </a:ext>
                </a:extLst>
              </a:tr>
              <a:tr h="488340">
                <a:tc>
                  <a:txBody>
                    <a:bodyPr/>
                    <a:lstStyle/>
                    <a:p>
                      <a:pPr algn="l" fontAlgn="b"/>
                      <a:r>
                        <a:rPr lang="en-US" sz="1600" kern="1200">
                          <a:solidFill>
                            <a:schemeClr val="dk1"/>
                          </a:solidFill>
                        </a:rPr>
                        <a:t>ARIMA - Sliding Window                              </a:t>
                      </a:r>
                      <a:endParaRPr lang="en-US" sz="1600" kern="1200">
                        <a:solidFill>
                          <a:schemeClr val="dk1"/>
                        </a:solidFill>
                        <a:latin typeface="+mn-lt"/>
                        <a:ea typeface="+mn-ea"/>
                        <a:cs typeface="+mn-cs"/>
                      </a:endParaRPr>
                    </a:p>
                  </a:txBody>
                  <a:tcPr marL="9525" marR="9525" marT="9525" marB="0" anchor="ctr"/>
                </a:tc>
                <a:tc>
                  <a:txBody>
                    <a:bodyPr/>
                    <a:lstStyle/>
                    <a:p>
                      <a:pPr algn="ctr" fontAlgn="b"/>
                      <a:r>
                        <a:rPr lang="en-US" sz="1600" kern="1200">
                          <a:solidFill>
                            <a:schemeClr val="dk1"/>
                          </a:solidFill>
                        </a:rPr>
                        <a:t>YES</a:t>
                      </a:r>
                      <a:endParaRPr lang="en-US" sz="1600" kern="1200">
                        <a:solidFill>
                          <a:schemeClr val="dk1"/>
                        </a:solidFill>
                        <a:latin typeface="+mn-lt"/>
                        <a:ea typeface="+mn-ea"/>
                        <a:cs typeface="+mn-cs"/>
                      </a:endParaRPr>
                    </a:p>
                  </a:txBody>
                  <a:tcPr marL="9525" marR="9525" marT="9525" marB="0" anchor="ctr"/>
                </a:tc>
                <a:tc>
                  <a:txBody>
                    <a:bodyPr/>
                    <a:lstStyle/>
                    <a:p>
                      <a:pPr algn="ctr" fontAlgn="b"/>
                      <a:r>
                        <a:rPr lang="en-US" sz="1600"/>
                        <a:t>YES</a:t>
                      </a:r>
                      <a:endParaRPr lang="en-US" sz="1600" kern="1200">
                        <a:solidFill>
                          <a:schemeClr val="dk1"/>
                        </a:solidFill>
                        <a:latin typeface="+mn-lt"/>
                        <a:ea typeface="+mn-ea"/>
                        <a:cs typeface="+mn-cs"/>
                      </a:endParaRPr>
                    </a:p>
                  </a:txBody>
                  <a:tcPr marL="9525" marR="9525" marT="9525" marB="0" anchor="ctr"/>
                </a:tc>
                <a:tc>
                  <a:txBody>
                    <a:bodyPr/>
                    <a:lstStyle/>
                    <a:p>
                      <a:pPr algn="ctr" fontAlgn="t"/>
                      <a:r>
                        <a:rPr lang="en-CN" sz="1600" kern="1200">
                          <a:solidFill>
                            <a:schemeClr val="dk1"/>
                          </a:solidFill>
                        </a:rPr>
                        <a:t>1.44</a:t>
                      </a:r>
                      <a:endParaRPr lang="en-CN" sz="1600" kern="1200">
                        <a:solidFill>
                          <a:schemeClr val="dk1"/>
                        </a:solidFill>
                        <a:latin typeface="+mn-lt"/>
                        <a:ea typeface="+mn-ea"/>
                        <a:cs typeface="+mn-cs"/>
                      </a:endParaRPr>
                    </a:p>
                  </a:txBody>
                  <a:tcPr marL="9525" marR="9525" marT="9525" marB="0" anchor="ctr"/>
                </a:tc>
                <a:tc>
                  <a:txBody>
                    <a:bodyPr/>
                    <a:lstStyle/>
                    <a:p>
                      <a:pPr algn="ctr" fontAlgn="t"/>
                      <a:r>
                        <a:rPr lang="en-US" altLang="zh-CN" sz="1600" kern="1200">
                          <a:solidFill>
                            <a:schemeClr val="dk1"/>
                          </a:solidFill>
                        </a:rPr>
                        <a:t>5.97</a:t>
                      </a:r>
                      <a:endParaRPr lang="en-CN" sz="1600" kern="1200">
                        <a:solidFill>
                          <a:schemeClr val="dk1"/>
                        </a:solidFill>
                        <a:latin typeface="+mn-lt"/>
                        <a:ea typeface="+mn-ea"/>
                        <a:cs typeface="+mn-cs"/>
                      </a:endParaRPr>
                    </a:p>
                  </a:txBody>
                  <a:tcPr marL="9525" marR="9525" marT="9525" marB="0" anchor="ctr"/>
                </a:tc>
                <a:tc>
                  <a:txBody>
                    <a:bodyPr/>
                    <a:lstStyle/>
                    <a:p>
                      <a:pPr algn="ctr" fontAlgn="t"/>
                      <a:r>
                        <a:rPr lang="en-US" altLang="zh-CN" sz="1600" kern="1200">
                          <a:solidFill>
                            <a:schemeClr val="dk1"/>
                          </a:solidFill>
                        </a:rPr>
                        <a:t>8956.42</a:t>
                      </a:r>
                      <a:endParaRPr lang="en-CN" sz="1600" kern="1200">
                        <a:solidFill>
                          <a:schemeClr val="dk1"/>
                        </a:solidFill>
                        <a:latin typeface="+mn-lt"/>
                        <a:ea typeface="+mn-ea"/>
                        <a:cs typeface="+mn-cs"/>
                      </a:endParaRPr>
                    </a:p>
                  </a:txBody>
                  <a:tcPr marL="9525" marR="9525" marT="9525" marB="0" anchor="ctr"/>
                </a:tc>
                <a:extLst>
                  <a:ext uri="{0D108BD9-81ED-4DB2-BD59-A6C34878D82A}">
                    <a16:rowId xmlns:a16="http://schemas.microsoft.com/office/drawing/2014/main" val="1700217110"/>
                  </a:ext>
                </a:extLst>
              </a:tr>
              <a:tr h="488340">
                <a:tc>
                  <a:txBody>
                    <a:bodyPr/>
                    <a:lstStyle/>
                    <a:p>
                      <a:pPr algn="l" fontAlgn="b"/>
                      <a:r>
                        <a:rPr lang="en-US" sz="1600" b="1" kern="1200">
                          <a:solidFill>
                            <a:schemeClr val="dk1"/>
                          </a:solidFill>
                        </a:rPr>
                        <a:t>regression model with ARIMA errors                    </a:t>
                      </a:r>
                      <a:endParaRPr lang="en-US" sz="1600" b="1" kern="1200">
                        <a:solidFill>
                          <a:schemeClr val="dk1"/>
                        </a:solidFill>
                        <a:latin typeface="+mn-lt"/>
                        <a:ea typeface="+mn-ea"/>
                        <a:cs typeface="+mn-cs"/>
                      </a:endParaRPr>
                    </a:p>
                  </a:txBody>
                  <a:tcPr marL="9525" marR="9525" marT="9525" marB="0" anchor="ctr"/>
                </a:tc>
                <a:tc>
                  <a:txBody>
                    <a:bodyPr/>
                    <a:lstStyle/>
                    <a:p>
                      <a:pPr algn="ctr" fontAlgn="b"/>
                      <a:r>
                        <a:rPr lang="en-US" sz="1600" b="1" kern="1200">
                          <a:solidFill>
                            <a:schemeClr val="dk1"/>
                          </a:solidFill>
                        </a:rPr>
                        <a:t>YES</a:t>
                      </a:r>
                      <a:endParaRPr lang="en-US" sz="1600" b="1" kern="1200">
                        <a:solidFill>
                          <a:schemeClr val="dk1"/>
                        </a:solidFill>
                        <a:latin typeface="+mn-lt"/>
                        <a:ea typeface="+mn-ea"/>
                        <a:cs typeface="+mn-cs"/>
                      </a:endParaRPr>
                    </a:p>
                  </a:txBody>
                  <a:tcPr marL="9525" marR="9525" marT="9525" marB="0" anchor="ctr"/>
                </a:tc>
                <a:tc>
                  <a:txBody>
                    <a:bodyPr/>
                    <a:lstStyle/>
                    <a:p>
                      <a:pPr algn="ctr" fontAlgn="b"/>
                      <a:r>
                        <a:rPr lang="en-US" sz="1600"/>
                        <a:t>NO</a:t>
                      </a:r>
                      <a:endParaRPr lang="en-US" sz="1600" b="1" kern="1200">
                        <a:solidFill>
                          <a:schemeClr val="dk1"/>
                        </a:solidFill>
                        <a:latin typeface="+mn-lt"/>
                        <a:ea typeface="+mn-ea"/>
                        <a:cs typeface="+mn-cs"/>
                      </a:endParaRPr>
                    </a:p>
                  </a:txBody>
                  <a:tcPr marL="9525" marR="9525" marT="9525" marB="0" anchor="ctr"/>
                </a:tc>
                <a:tc>
                  <a:txBody>
                    <a:bodyPr/>
                    <a:lstStyle/>
                    <a:p>
                      <a:pPr algn="ctr" fontAlgn="t"/>
                      <a:r>
                        <a:rPr lang="en-US" altLang="zh-CN" sz="1600" b="1" kern="1200">
                          <a:solidFill>
                            <a:schemeClr val="dk1"/>
                          </a:solidFill>
                        </a:rPr>
                        <a:t>2.49</a:t>
                      </a:r>
                      <a:endParaRPr lang="en-CN" sz="1600" b="1" kern="1200">
                        <a:solidFill>
                          <a:schemeClr val="dk1"/>
                        </a:solidFill>
                        <a:latin typeface="+mn-lt"/>
                        <a:ea typeface="+mn-ea"/>
                        <a:cs typeface="+mn-cs"/>
                      </a:endParaRPr>
                    </a:p>
                  </a:txBody>
                  <a:tcPr marL="9525" marR="9525" marT="9525" marB="0" anchor="ctr"/>
                </a:tc>
                <a:tc>
                  <a:txBody>
                    <a:bodyPr/>
                    <a:lstStyle/>
                    <a:p>
                      <a:pPr algn="ctr" fontAlgn="t"/>
                      <a:r>
                        <a:rPr lang="en-US" altLang="zh-CN" sz="1600" b="1" kern="1200">
                          <a:solidFill>
                            <a:schemeClr val="dk1"/>
                          </a:solidFill>
                        </a:rPr>
                        <a:t>11.48</a:t>
                      </a:r>
                      <a:endParaRPr lang="en-CN" sz="1600" b="1" kern="1200">
                        <a:solidFill>
                          <a:schemeClr val="dk1"/>
                        </a:solidFill>
                        <a:latin typeface="+mn-lt"/>
                        <a:ea typeface="+mn-ea"/>
                        <a:cs typeface="+mn-cs"/>
                      </a:endParaRPr>
                    </a:p>
                  </a:txBody>
                  <a:tcPr marL="9525" marR="9525" marT="9525" marB="0" anchor="ctr"/>
                </a:tc>
                <a:tc>
                  <a:txBody>
                    <a:bodyPr/>
                    <a:lstStyle/>
                    <a:p>
                      <a:pPr algn="ctr" fontAlgn="t"/>
                      <a:r>
                        <a:rPr lang="en-CN" sz="1600" b="1" kern="1200">
                          <a:solidFill>
                            <a:schemeClr val="dk1"/>
                          </a:solidFill>
                        </a:rPr>
                        <a:t>8956.</a:t>
                      </a:r>
                      <a:r>
                        <a:rPr lang="en-US" altLang="zh-CN" sz="1600" b="1" kern="1200">
                          <a:solidFill>
                            <a:schemeClr val="dk1"/>
                          </a:solidFill>
                        </a:rPr>
                        <a:t>84</a:t>
                      </a:r>
                      <a:endParaRPr lang="en-CN" sz="1600" b="1" kern="1200">
                        <a:solidFill>
                          <a:schemeClr val="dk1"/>
                        </a:solidFill>
                        <a:latin typeface="+mn-lt"/>
                        <a:ea typeface="+mn-ea"/>
                        <a:cs typeface="+mn-cs"/>
                      </a:endParaRPr>
                    </a:p>
                  </a:txBody>
                  <a:tcPr marL="9525" marR="9525" marT="9525" marB="0" anchor="ctr"/>
                </a:tc>
                <a:extLst>
                  <a:ext uri="{0D108BD9-81ED-4DB2-BD59-A6C34878D82A}">
                    <a16:rowId xmlns:a16="http://schemas.microsoft.com/office/drawing/2014/main" val="850779513"/>
                  </a:ext>
                </a:extLst>
              </a:tr>
              <a:tr h="519999">
                <a:tc>
                  <a:txBody>
                    <a:bodyPr/>
                    <a:lstStyle/>
                    <a:p>
                      <a:pPr algn="l" fontAlgn="b"/>
                      <a:r>
                        <a:rPr lang="en-US" sz="1600" kern="1200">
                          <a:solidFill>
                            <a:schemeClr val="dk1"/>
                          </a:solidFill>
                        </a:rPr>
                        <a:t>regression model with ARIMA errors - Expanding Window </a:t>
                      </a:r>
                      <a:endParaRPr lang="en-US" sz="1600" kern="1200">
                        <a:solidFill>
                          <a:schemeClr val="dk1"/>
                        </a:solidFill>
                        <a:latin typeface="+mn-lt"/>
                        <a:ea typeface="+mn-ea"/>
                        <a:cs typeface="+mn-cs"/>
                      </a:endParaRPr>
                    </a:p>
                  </a:txBody>
                  <a:tcPr marL="9525" marR="9525" marT="9525" marB="0" anchor="ctr"/>
                </a:tc>
                <a:tc>
                  <a:txBody>
                    <a:bodyPr/>
                    <a:lstStyle/>
                    <a:p>
                      <a:pPr algn="ctr" fontAlgn="b"/>
                      <a:r>
                        <a:rPr lang="en-US" sz="1600" kern="1200">
                          <a:solidFill>
                            <a:schemeClr val="dk1"/>
                          </a:solidFill>
                        </a:rPr>
                        <a:t>YES</a:t>
                      </a:r>
                      <a:endParaRPr lang="en-US" sz="1600" kern="1200">
                        <a:solidFill>
                          <a:schemeClr val="dk1"/>
                        </a:solidFill>
                        <a:latin typeface="+mn-lt"/>
                        <a:ea typeface="+mn-ea"/>
                        <a:cs typeface="+mn-cs"/>
                      </a:endParaRPr>
                    </a:p>
                  </a:txBody>
                  <a:tcPr marL="9525" marR="9525" marT="9525" marB="0" anchor="ctr"/>
                </a:tc>
                <a:tc>
                  <a:txBody>
                    <a:bodyPr/>
                    <a:lstStyle/>
                    <a:p>
                      <a:pPr algn="ctr" fontAlgn="b"/>
                      <a:r>
                        <a:rPr lang="en-US" sz="1600"/>
                        <a:t>NO</a:t>
                      </a:r>
                      <a:endParaRPr lang="en-US" sz="1600" kern="1200">
                        <a:solidFill>
                          <a:schemeClr val="dk1"/>
                        </a:solidFill>
                        <a:latin typeface="+mn-lt"/>
                        <a:ea typeface="+mn-ea"/>
                        <a:cs typeface="+mn-cs"/>
                      </a:endParaRPr>
                    </a:p>
                  </a:txBody>
                  <a:tcPr marL="9525" marR="9525" marT="9525" marB="0" anchor="ctr"/>
                </a:tc>
                <a:tc>
                  <a:txBody>
                    <a:bodyPr/>
                    <a:lstStyle/>
                    <a:p>
                      <a:pPr algn="ctr" fontAlgn="t"/>
                      <a:r>
                        <a:rPr lang="en-US" altLang="zh-CN" sz="1600" kern="1200">
                          <a:solidFill>
                            <a:schemeClr val="dk1"/>
                          </a:solidFill>
                        </a:rPr>
                        <a:t>1.38</a:t>
                      </a:r>
                      <a:endParaRPr lang="en-CN" sz="1600" kern="1200">
                        <a:solidFill>
                          <a:schemeClr val="dk1"/>
                        </a:solidFill>
                        <a:latin typeface="+mn-lt"/>
                        <a:ea typeface="+mn-ea"/>
                        <a:cs typeface="+mn-cs"/>
                      </a:endParaRPr>
                    </a:p>
                  </a:txBody>
                  <a:tcPr marL="9525" marR="9525" marT="9525" marB="0" anchor="ctr"/>
                </a:tc>
                <a:tc>
                  <a:txBody>
                    <a:bodyPr/>
                    <a:lstStyle/>
                    <a:p>
                      <a:pPr algn="ctr" fontAlgn="t"/>
                      <a:r>
                        <a:rPr lang="en-US" altLang="zh-CN" sz="1600" kern="1200">
                          <a:solidFill>
                            <a:schemeClr val="dk1"/>
                          </a:solidFill>
                        </a:rPr>
                        <a:t>5.64</a:t>
                      </a:r>
                      <a:endParaRPr lang="en-CN" sz="1600" kern="1200">
                        <a:solidFill>
                          <a:schemeClr val="dk1"/>
                        </a:solidFill>
                        <a:latin typeface="+mn-lt"/>
                        <a:ea typeface="+mn-ea"/>
                        <a:cs typeface="+mn-cs"/>
                      </a:endParaRPr>
                    </a:p>
                  </a:txBody>
                  <a:tcPr marL="9525" marR="9525" marT="9525" marB="0" anchor="ctr"/>
                </a:tc>
                <a:tc>
                  <a:txBody>
                    <a:bodyPr/>
                    <a:lstStyle/>
                    <a:p>
                      <a:pPr algn="ctr" fontAlgn="t"/>
                      <a:r>
                        <a:rPr lang="en-CN" sz="1600" kern="1200">
                          <a:solidFill>
                            <a:schemeClr val="dk1"/>
                          </a:solidFill>
                        </a:rPr>
                        <a:t>9015.</a:t>
                      </a:r>
                      <a:r>
                        <a:rPr lang="en-US" altLang="zh-CN" sz="1600" kern="1200">
                          <a:solidFill>
                            <a:schemeClr val="dk1"/>
                          </a:solidFill>
                        </a:rPr>
                        <a:t>58</a:t>
                      </a:r>
                      <a:endParaRPr lang="en-CN" sz="1600" kern="1200">
                        <a:solidFill>
                          <a:schemeClr val="dk1"/>
                        </a:solidFill>
                        <a:latin typeface="+mn-lt"/>
                        <a:ea typeface="+mn-ea"/>
                        <a:cs typeface="+mn-cs"/>
                      </a:endParaRPr>
                    </a:p>
                  </a:txBody>
                  <a:tcPr marL="9525" marR="9525" marT="9525" marB="0" anchor="ctr"/>
                </a:tc>
                <a:extLst>
                  <a:ext uri="{0D108BD9-81ED-4DB2-BD59-A6C34878D82A}">
                    <a16:rowId xmlns:a16="http://schemas.microsoft.com/office/drawing/2014/main" val="686331416"/>
                  </a:ext>
                </a:extLst>
              </a:tr>
              <a:tr h="519999">
                <a:tc>
                  <a:txBody>
                    <a:bodyPr/>
                    <a:lstStyle/>
                    <a:p>
                      <a:pPr algn="l" fontAlgn="b"/>
                      <a:r>
                        <a:rPr lang="en-US" sz="1600" kern="1200">
                          <a:solidFill>
                            <a:schemeClr val="dk1"/>
                          </a:solidFill>
                        </a:rPr>
                        <a:t>regression model with ARIMA errors - Sliding Window  </a:t>
                      </a:r>
                      <a:endParaRPr lang="en-US" sz="1600" kern="1200">
                        <a:solidFill>
                          <a:schemeClr val="dk1"/>
                        </a:solidFill>
                        <a:latin typeface="+mn-lt"/>
                        <a:ea typeface="+mn-ea"/>
                        <a:cs typeface="+mn-cs"/>
                      </a:endParaRPr>
                    </a:p>
                  </a:txBody>
                  <a:tcPr marL="9525" marR="9525" marT="9525" marB="0" anchor="ctr"/>
                </a:tc>
                <a:tc>
                  <a:txBody>
                    <a:bodyPr/>
                    <a:lstStyle/>
                    <a:p>
                      <a:pPr algn="ctr" fontAlgn="b"/>
                      <a:r>
                        <a:rPr lang="en-US" sz="1600" kern="1200">
                          <a:solidFill>
                            <a:schemeClr val="dk1"/>
                          </a:solidFill>
                        </a:rPr>
                        <a:t>YES</a:t>
                      </a:r>
                      <a:endParaRPr lang="en-US" sz="1600" kern="1200">
                        <a:solidFill>
                          <a:schemeClr val="dk1"/>
                        </a:solidFill>
                        <a:latin typeface="+mn-lt"/>
                        <a:ea typeface="+mn-ea"/>
                        <a:cs typeface="+mn-cs"/>
                      </a:endParaRPr>
                    </a:p>
                  </a:txBody>
                  <a:tcPr marL="9525" marR="9525" marT="9525" marB="0" anchor="ctr"/>
                </a:tc>
                <a:tc>
                  <a:txBody>
                    <a:bodyPr/>
                    <a:lstStyle/>
                    <a:p>
                      <a:pPr algn="ctr" fontAlgn="b"/>
                      <a:r>
                        <a:rPr lang="en-US" sz="1600"/>
                        <a:t>NO</a:t>
                      </a:r>
                      <a:endParaRPr lang="en-US" sz="1600" kern="1200">
                        <a:solidFill>
                          <a:schemeClr val="dk1"/>
                        </a:solidFill>
                        <a:latin typeface="+mn-lt"/>
                        <a:ea typeface="+mn-ea"/>
                        <a:cs typeface="+mn-cs"/>
                      </a:endParaRPr>
                    </a:p>
                  </a:txBody>
                  <a:tcPr marL="9525" marR="9525" marT="9525" marB="0" anchor="ctr"/>
                </a:tc>
                <a:tc>
                  <a:txBody>
                    <a:bodyPr/>
                    <a:lstStyle/>
                    <a:p>
                      <a:pPr algn="ctr" fontAlgn="t"/>
                      <a:r>
                        <a:rPr lang="en-US" altLang="zh-CN" sz="1600" kern="1200">
                          <a:solidFill>
                            <a:schemeClr val="dk1"/>
                          </a:solidFill>
                        </a:rPr>
                        <a:t>1.37</a:t>
                      </a:r>
                      <a:endParaRPr lang="en-CN" sz="1600" kern="1200">
                        <a:solidFill>
                          <a:schemeClr val="dk1"/>
                        </a:solidFill>
                        <a:latin typeface="+mn-lt"/>
                        <a:ea typeface="+mn-ea"/>
                        <a:cs typeface="+mn-cs"/>
                      </a:endParaRPr>
                    </a:p>
                  </a:txBody>
                  <a:tcPr marL="9525" marR="9525" marT="9525" marB="0" anchor="ctr"/>
                </a:tc>
                <a:tc>
                  <a:txBody>
                    <a:bodyPr/>
                    <a:lstStyle/>
                    <a:p>
                      <a:pPr algn="ctr" fontAlgn="t"/>
                      <a:r>
                        <a:rPr lang="en-US" altLang="zh-CN" sz="1600" kern="1200">
                          <a:solidFill>
                            <a:schemeClr val="dk1"/>
                          </a:solidFill>
                        </a:rPr>
                        <a:t>5.61</a:t>
                      </a:r>
                      <a:endParaRPr lang="en-CN" sz="1600" kern="1200">
                        <a:solidFill>
                          <a:schemeClr val="dk1"/>
                        </a:solidFill>
                        <a:latin typeface="+mn-lt"/>
                        <a:ea typeface="+mn-ea"/>
                        <a:cs typeface="+mn-cs"/>
                      </a:endParaRPr>
                    </a:p>
                  </a:txBody>
                  <a:tcPr marL="9525" marR="9525" marT="9525" marB="0" anchor="ctr"/>
                </a:tc>
                <a:tc>
                  <a:txBody>
                    <a:bodyPr/>
                    <a:lstStyle/>
                    <a:p>
                      <a:pPr algn="ctr" fontAlgn="t"/>
                      <a:r>
                        <a:rPr lang="en-CN" sz="1600" kern="1200">
                          <a:solidFill>
                            <a:schemeClr val="dk1"/>
                          </a:solidFill>
                        </a:rPr>
                        <a:t>8957.</a:t>
                      </a:r>
                      <a:r>
                        <a:rPr lang="en-US" altLang="zh-CN" sz="1600" kern="1200">
                          <a:solidFill>
                            <a:schemeClr val="dk1"/>
                          </a:solidFill>
                        </a:rPr>
                        <a:t>58</a:t>
                      </a:r>
                      <a:endParaRPr lang="en-CN" sz="1600" kern="1200">
                        <a:solidFill>
                          <a:schemeClr val="dk1"/>
                        </a:solidFill>
                        <a:latin typeface="+mn-lt"/>
                        <a:ea typeface="+mn-ea"/>
                        <a:cs typeface="+mn-cs"/>
                      </a:endParaRPr>
                    </a:p>
                  </a:txBody>
                  <a:tcPr marL="9525" marR="9525" marT="9525" marB="0" anchor="ctr"/>
                </a:tc>
                <a:extLst>
                  <a:ext uri="{0D108BD9-81ED-4DB2-BD59-A6C34878D82A}">
                    <a16:rowId xmlns:a16="http://schemas.microsoft.com/office/drawing/2014/main" val="718360105"/>
                  </a:ext>
                </a:extLst>
              </a:tr>
              <a:tr h="488340">
                <a:tc>
                  <a:txBody>
                    <a:bodyPr/>
                    <a:lstStyle/>
                    <a:p>
                      <a:pPr algn="l" fontAlgn="b"/>
                      <a:r>
                        <a:rPr lang="en-US" sz="1600" b="1" kern="1200">
                          <a:solidFill>
                            <a:schemeClr val="dk1"/>
                          </a:solidFill>
                        </a:rPr>
                        <a:t>intervention model                                   </a:t>
                      </a:r>
                      <a:endParaRPr lang="en-US" sz="1600" b="1" kern="1200">
                        <a:solidFill>
                          <a:schemeClr val="dk1"/>
                        </a:solidFill>
                        <a:latin typeface="+mn-lt"/>
                        <a:ea typeface="+mn-ea"/>
                        <a:cs typeface="+mn-cs"/>
                      </a:endParaRPr>
                    </a:p>
                  </a:txBody>
                  <a:tcPr marL="9525" marR="9525" marT="9525" marB="0" anchor="ctr"/>
                </a:tc>
                <a:tc>
                  <a:txBody>
                    <a:bodyPr/>
                    <a:lstStyle/>
                    <a:p>
                      <a:pPr algn="ctr" fontAlgn="b"/>
                      <a:r>
                        <a:rPr lang="en-US" sz="1600" b="1" kern="1200">
                          <a:solidFill>
                            <a:schemeClr val="dk1"/>
                          </a:solidFill>
                        </a:rPr>
                        <a:t>YES</a:t>
                      </a:r>
                      <a:endParaRPr lang="en-US" sz="1600" b="1" kern="1200">
                        <a:solidFill>
                          <a:schemeClr val="dk1"/>
                        </a:solidFill>
                        <a:latin typeface="+mn-lt"/>
                        <a:ea typeface="+mn-ea"/>
                        <a:cs typeface="+mn-cs"/>
                      </a:endParaRPr>
                    </a:p>
                  </a:txBody>
                  <a:tcPr marL="9525" marR="9525" marT="9525" marB="0" anchor="ctr"/>
                </a:tc>
                <a:tc>
                  <a:txBody>
                    <a:bodyPr/>
                    <a:lstStyle/>
                    <a:p>
                      <a:pPr algn="ctr" fontAlgn="b"/>
                      <a:r>
                        <a:rPr lang="en-US" sz="1600"/>
                        <a:t>YES</a:t>
                      </a:r>
                      <a:endParaRPr lang="en-US" sz="1600" b="1" kern="1200">
                        <a:solidFill>
                          <a:schemeClr val="dk1"/>
                        </a:solidFill>
                        <a:latin typeface="+mn-lt"/>
                        <a:ea typeface="+mn-ea"/>
                        <a:cs typeface="+mn-cs"/>
                      </a:endParaRPr>
                    </a:p>
                  </a:txBody>
                  <a:tcPr marL="9525" marR="9525" marT="9525" marB="0" anchor="ctr"/>
                </a:tc>
                <a:tc>
                  <a:txBody>
                    <a:bodyPr/>
                    <a:lstStyle/>
                    <a:p>
                      <a:pPr algn="ctr" fontAlgn="t"/>
                      <a:r>
                        <a:rPr lang="en-US" altLang="zh-CN" sz="1600" b="1" kern="1200">
                          <a:solidFill>
                            <a:schemeClr val="dk1"/>
                          </a:solidFill>
                        </a:rPr>
                        <a:t>1.78</a:t>
                      </a:r>
                      <a:endParaRPr lang="en-CN" sz="1600" b="1" kern="1200">
                        <a:solidFill>
                          <a:schemeClr val="dk1"/>
                        </a:solidFill>
                        <a:latin typeface="+mn-lt"/>
                        <a:ea typeface="+mn-ea"/>
                        <a:cs typeface="+mn-cs"/>
                      </a:endParaRPr>
                    </a:p>
                  </a:txBody>
                  <a:tcPr marL="9525" marR="9525" marT="9525" marB="0" anchor="ctr"/>
                </a:tc>
                <a:tc>
                  <a:txBody>
                    <a:bodyPr/>
                    <a:lstStyle/>
                    <a:p>
                      <a:pPr algn="ctr" fontAlgn="t"/>
                      <a:r>
                        <a:rPr lang="en-US" altLang="zh-CN" sz="1600" b="1" kern="1200">
                          <a:solidFill>
                            <a:schemeClr val="dk1"/>
                          </a:solidFill>
                        </a:rPr>
                        <a:t>7.20</a:t>
                      </a:r>
                      <a:endParaRPr lang="en-CN" sz="1600" b="1" kern="1200">
                        <a:solidFill>
                          <a:schemeClr val="dk1"/>
                        </a:solidFill>
                        <a:latin typeface="+mn-lt"/>
                        <a:ea typeface="+mn-ea"/>
                        <a:cs typeface="+mn-cs"/>
                      </a:endParaRPr>
                    </a:p>
                  </a:txBody>
                  <a:tcPr marL="9525" marR="9525" marT="9525" marB="0" anchor="ctr"/>
                </a:tc>
                <a:tc>
                  <a:txBody>
                    <a:bodyPr/>
                    <a:lstStyle/>
                    <a:p>
                      <a:pPr algn="ctr" fontAlgn="t"/>
                      <a:r>
                        <a:rPr lang="en-US" altLang="zh-CN" sz="1600" b="1" kern="1200">
                          <a:solidFill>
                            <a:schemeClr val="dk1"/>
                          </a:solidFill>
                        </a:rPr>
                        <a:t>8924.98</a:t>
                      </a:r>
                      <a:endParaRPr lang="en-CN" sz="1600" b="1" kern="1200">
                        <a:solidFill>
                          <a:schemeClr val="dk1"/>
                        </a:solidFill>
                        <a:latin typeface="+mn-lt"/>
                        <a:ea typeface="+mn-ea"/>
                        <a:cs typeface="+mn-cs"/>
                      </a:endParaRPr>
                    </a:p>
                  </a:txBody>
                  <a:tcPr marL="9525" marR="9525" marT="9525" marB="0" anchor="ctr"/>
                </a:tc>
                <a:extLst>
                  <a:ext uri="{0D108BD9-81ED-4DB2-BD59-A6C34878D82A}">
                    <a16:rowId xmlns:a16="http://schemas.microsoft.com/office/drawing/2014/main" val="2437285557"/>
                  </a:ext>
                </a:extLst>
              </a:tr>
              <a:tr h="488340">
                <a:tc>
                  <a:txBody>
                    <a:bodyPr/>
                    <a:lstStyle/>
                    <a:p>
                      <a:pPr algn="l" fontAlgn="b"/>
                      <a:r>
                        <a:rPr lang="en-US" sz="1600" kern="1200">
                          <a:solidFill>
                            <a:schemeClr val="dk1"/>
                          </a:solidFill>
                        </a:rPr>
                        <a:t>Intervention - Expanding Window                   </a:t>
                      </a:r>
                      <a:endParaRPr lang="en-US" sz="1600" kern="1200">
                        <a:solidFill>
                          <a:schemeClr val="dk1"/>
                        </a:solidFill>
                        <a:latin typeface="+mn-lt"/>
                        <a:ea typeface="+mn-ea"/>
                        <a:cs typeface="+mn-cs"/>
                      </a:endParaRPr>
                    </a:p>
                  </a:txBody>
                  <a:tcPr marL="9525" marR="9525" marT="9525" marB="0" anchor="ctr"/>
                </a:tc>
                <a:tc>
                  <a:txBody>
                    <a:bodyPr/>
                    <a:lstStyle/>
                    <a:p>
                      <a:pPr algn="ctr" fontAlgn="b"/>
                      <a:r>
                        <a:rPr lang="en-US" sz="1600" kern="1200">
                          <a:solidFill>
                            <a:schemeClr val="dk1"/>
                          </a:solidFill>
                        </a:rPr>
                        <a:t>YES</a:t>
                      </a:r>
                      <a:endParaRPr lang="en-US" sz="1600" kern="1200">
                        <a:solidFill>
                          <a:schemeClr val="dk1"/>
                        </a:solidFill>
                        <a:latin typeface="+mn-lt"/>
                        <a:ea typeface="+mn-ea"/>
                        <a:cs typeface="+mn-cs"/>
                      </a:endParaRPr>
                    </a:p>
                  </a:txBody>
                  <a:tcPr marL="9525" marR="9525" marT="9525" marB="0" anchor="ctr"/>
                </a:tc>
                <a:tc>
                  <a:txBody>
                    <a:bodyPr/>
                    <a:lstStyle/>
                    <a:p>
                      <a:pPr algn="ctr" fontAlgn="b"/>
                      <a:r>
                        <a:rPr lang="en-US" sz="1600"/>
                        <a:t>YES</a:t>
                      </a:r>
                      <a:endParaRPr lang="en-US" sz="1600" kern="1200">
                        <a:solidFill>
                          <a:schemeClr val="dk1"/>
                        </a:solidFill>
                        <a:latin typeface="+mn-lt"/>
                        <a:ea typeface="+mn-ea"/>
                        <a:cs typeface="+mn-cs"/>
                      </a:endParaRPr>
                    </a:p>
                  </a:txBody>
                  <a:tcPr marL="9525" marR="9525" marT="9525" marB="0" anchor="ctr"/>
                </a:tc>
                <a:tc>
                  <a:txBody>
                    <a:bodyPr/>
                    <a:lstStyle/>
                    <a:p>
                      <a:pPr algn="ctr" fontAlgn="t"/>
                      <a:r>
                        <a:rPr lang="en-US" altLang="zh-CN" sz="1600" kern="1200">
                          <a:solidFill>
                            <a:schemeClr val="dk1"/>
                          </a:solidFill>
                        </a:rPr>
                        <a:t>1.16</a:t>
                      </a:r>
                      <a:endParaRPr lang="en-CN" sz="1600" kern="1200">
                        <a:solidFill>
                          <a:schemeClr val="dk1"/>
                        </a:solidFill>
                        <a:latin typeface="+mn-lt"/>
                        <a:ea typeface="+mn-ea"/>
                        <a:cs typeface="+mn-cs"/>
                      </a:endParaRPr>
                    </a:p>
                  </a:txBody>
                  <a:tcPr marL="9525" marR="9525" marT="9525" marB="0" anchor="ctr"/>
                </a:tc>
                <a:tc>
                  <a:txBody>
                    <a:bodyPr/>
                    <a:lstStyle/>
                    <a:p>
                      <a:pPr algn="ctr" fontAlgn="t"/>
                      <a:r>
                        <a:rPr lang="en-US" altLang="zh-CN" sz="1600" kern="1200">
                          <a:solidFill>
                            <a:schemeClr val="dk1"/>
                          </a:solidFill>
                        </a:rPr>
                        <a:t>4.19</a:t>
                      </a:r>
                      <a:endParaRPr lang="en-CN" sz="1600" kern="1200">
                        <a:solidFill>
                          <a:schemeClr val="dk1"/>
                        </a:solidFill>
                        <a:latin typeface="+mn-lt"/>
                        <a:ea typeface="+mn-ea"/>
                        <a:cs typeface="+mn-cs"/>
                      </a:endParaRPr>
                    </a:p>
                  </a:txBody>
                  <a:tcPr marL="9525" marR="9525" marT="9525" marB="0" anchor="ctr"/>
                </a:tc>
                <a:tc>
                  <a:txBody>
                    <a:bodyPr/>
                    <a:lstStyle/>
                    <a:p>
                      <a:pPr algn="ctr" fontAlgn="t"/>
                      <a:r>
                        <a:rPr lang="en-US" altLang="zh-CN" sz="1600" kern="1200">
                          <a:solidFill>
                            <a:schemeClr val="dk1"/>
                          </a:solidFill>
                        </a:rPr>
                        <a:t>8983.74</a:t>
                      </a:r>
                      <a:endParaRPr lang="en-CN" sz="1600" kern="1200">
                        <a:solidFill>
                          <a:schemeClr val="dk1"/>
                        </a:solidFill>
                        <a:latin typeface="+mn-lt"/>
                        <a:ea typeface="+mn-ea"/>
                        <a:cs typeface="+mn-cs"/>
                      </a:endParaRPr>
                    </a:p>
                  </a:txBody>
                  <a:tcPr marL="9525" marR="9525" marT="9525" marB="0" anchor="ctr"/>
                </a:tc>
                <a:extLst>
                  <a:ext uri="{0D108BD9-81ED-4DB2-BD59-A6C34878D82A}">
                    <a16:rowId xmlns:a16="http://schemas.microsoft.com/office/drawing/2014/main" val="3837891282"/>
                  </a:ext>
                </a:extLst>
              </a:tr>
              <a:tr h="488340">
                <a:tc>
                  <a:txBody>
                    <a:bodyPr/>
                    <a:lstStyle/>
                    <a:p>
                      <a:pPr algn="l" fontAlgn="b"/>
                      <a:r>
                        <a:rPr lang="en-US" sz="1600" kern="1200">
                          <a:solidFill>
                            <a:schemeClr val="dk1"/>
                          </a:solidFill>
                        </a:rPr>
                        <a:t>Intervention - Sliding Window                         </a:t>
                      </a:r>
                      <a:endParaRPr lang="en-US" sz="1600" kern="1200">
                        <a:solidFill>
                          <a:schemeClr val="dk1"/>
                        </a:solidFill>
                        <a:latin typeface="+mn-lt"/>
                        <a:ea typeface="+mn-ea"/>
                        <a:cs typeface="+mn-cs"/>
                      </a:endParaRPr>
                    </a:p>
                  </a:txBody>
                  <a:tcPr marL="9525" marR="9525" marT="9525" marB="0" anchor="ctr"/>
                </a:tc>
                <a:tc>
                  <a:txBody>
                    <a:bodyPr/>
                    <a:lstStyle/>
                    <a:p>
                      <a:pPr algn="ctr" fontAlgn="b"/>
                      <a:r>
                        <a:rPr lang="en-US" sz="1600" kern="1200">
                          <a:solidFill>
                            <a:schemeClr val="dk1"/>
                          </a:solidFill>
                        </a:rPr>
                        <a:t>YES</a:t>
                      </a:r>
                      <a:endParaRPr lang="en-US" sz="1600" kern="1200">
                        <a:solidFill>
                          <a:schemeClr val="dk1"/>
                        </a:solidFill>
                        <a:latin typeface="+mn-lt"/>
                        <a:ea typeface="+mn-ea"/>
                        <a:cs typeface="+mn-cs"/>
                      </a:endParaRPr>
                    </a:p>
                  </a:txBody>
                  <a:tcPr marL="9525" marR="9525" marT="9525" marB="0" anchor="ctr"/>
                </a:tc>
                <a:tc>
                  <a:txBody>
                    <a:bodyPr/>
                    <a:lstStyle/>
                    <a:p>
                      <a:pPr algn="ctr" fontAlgn="b"/>
                      <a:r>
                        <a:rPr lang="en-US" sz="1600"/>
                        <a:t>YES</a:t>
                      </a:r>
                      <a:endParaRPr lang="en-US" sz="1600" kern="1200">
                        <a:solidFill>
                          <a:schemeClr val="dk1"/>
                        </a:solidFill>
                        <a:latin typeface="+mn-lt"/>
                        <a:ea typeface="+mn-ea"/>
                        <a:cs typeface="+mn-cs"/>
                      </a:endParaRPr>
                    </a:p>
                  </a:txBody>
                  <a:tcPr marL="9525" marR="9525" marT="9525" marB="0" anchor="ctr"/>
                </a:tc>
                <a:tc>
                  <a:txBody>
                    <a:bodyPr/>
                    <a:lstStyle/>
                    <a:p>
                      <a:pPr algn="ctr" fontAlgn="t"/>
                      <a:r>
                        <a:rPr lang="en-US" altLang="zh-CN" sz="1600" kern="1200">
                          <a:solidFill>
                            <a:schemeClr val="dk1"/>
                          </a:solidFill>
                        </a:rPr>
                        <a:t>1.14</a:t>
                      </a:r>
                      <a:endParaRPr lang="en-CN" sz="1600" kern="1200">
                        <a:solidFill>
                          <a:schemeClr val="dk1"/>
                        </a:solidFill>
                        <a:latin typeface="+mn-lt"/>
                        <a:ea typeface="+mn-ea"/>
                        <a:cs typeface="+mn-cs"/>
                      </a:endParaRPr>
                    </a:p>
                  </a:txBody>
                  <a:tcPr marL="9525" marR="9525" marT="9525" marB="0" anchor="ctr"/>
                </a:tc>
                <a:tc>
                  <a:txBody>
                    <a:bodyPr/>
                    <a:lstStyle/>
                    <a:p>
                      <a:pPr algn="ctr" fontAlgn="t"/>
                      <a:r>
                        <a:rPr lang="en-US" altLang="zh-CN" sz="1600" kern="1200">
                          <a:solidFill>
                            <a:schemeClr val="dk1"/>
                          </a:solidFill>
                        </a:rPr>
                        <a:t>4.16</a:t>
                      </a:r>
                      <a:endParaRPr lang="en-CN" sz="1600" kern="1200">
                        <a:solidFill>
                          <a:schemeClr val="dk1"/>
                        </a:solidFill>
                        <a:latin typeface="+mn-lt"/>
                        <a:ea typeface="+mn-ea"/>
                        <a:cs typeface="+mn-cs"/>
                      </a:endParaRPr>
                    </a:p>
                  </a:txBody>
                  <a:tcPr marL="9525" marR="9525" marT="9525" marB="0" anchor="ctr"/>
                </a:tc>
                <a:tc>
                  <a:txBody>
                    <a:bodyPr/>
                    <a:lstStyle/>
                    <a:p>
                      <a:pPr algn="ctr" fontAlgn="t"/>
                      <a:r>
                        <a:rPr lang="en-US" altLang="zh-CN" sz="1600" kern="1200">
                          <a:solidFill>
                            <a:schemeClr val="dk1"/>
                          </a:solidFill>
                        </a:rPr>
                        <a:t>8926.34</a:t>
                      </a:r>
                      <a:endParaRPr lang="en-CN" sz="1600" kern="1200">
                        <a:solidFill>
                          <a:schemeClr val="dk1"/>
                        </a:solidFill>
                        <a:latin typeface="+mn-lt"/>
                        <a:ea typeface="+mn-ea"/>
                        <a:cs typeface="+mn-cs"/>
                      </a:endParaRPr>
                    </a:p>
                  </a:txBody>
                  <a:tcPr marL="9525" marR="9525" marT="9525" marB="0" anchor="ctr"/>
                </a:tc>
                <a:extLst>
                  <a:ext uri="{0D108BD9-81ED-4DB2-BD59-A6C34878D82A}">
                    <a16:rowId xmlns:a16="http://schemas.microsoft.com/office/drawing/2014/main" val="2919448492"/>
                  </a:ext>
                </a:extLst>
              </a:tr>
            </a:tbl>
          </a:graphicData>
        </a:graphic>
      </p:graphicFrame>
      <p:sp>
        <p:nvSpPr>
          <p:cNvPr id="3" name="Title 2">
            <a:extLst>
              <a:ext uri="{FF2B5EF4-FFF2-40B4-BE49-F238E27FC236}">
                <a16:creationId xmlns:a16="http://schemas.microsoft.com/office/drawing/2014/main" id="{64114A25-0403-4502-93DB-863622993D36}"/>
              </a:ext>
            </a:extLst>
          </p:cNvPr>
          <p:cNvSpPr>
            <a:spLocks noGrp="1"/>
          </p:cNvSpPr>
          <p:nvPr>
            <p:ph type="title"/>
          </p:nvPr>
        </p:nvSpPr>
        <p:spPr/>
        <p:txBody>
          <a:bodyPr/>
          <a:lstStyle/>
          <a:p>
            <a:r>
              <a:rPr lang="en-US" altLang="zh-CN"/>
              <a:t>Model</a:t>
            </a:r>
            <a:r>
              <a:rPr lang="zh-CN" altLang="en-US"/>
              <a:t> </a:t>
            </a:r>
            <a:r>
              <a:rPr lang="en-US" altLang="zh-CN"/>
              <a:t>Evaluation</a:t>
            </a:r>
            <a:r>
              <a:rPr lang="zh-CN" altLang="en-US"/>
              <a:t> </a:t>
            </a:r>
            <a:r>
              <a:rPr lang="en-US" altLang="zh-CN"/>
              <a:t>with</a:t>
            </a:r>
            <a:r>
              <a:rPr lang="zh-CN" altLang="en-US"/>
              <a:t> </a:t>
            </a:r>
            <a:r>
              <a:rPr lang="en-US" altLang="zh-CN"/>
              <a:t>Improved</a:t>
            </a:r>
            <a:r>
              <a:rPr lang="zh-CN" altLang="en-US"/>
              <a:t> </a:t>
            </a:r>
            <a:r>
              <a:rPr lang="en-US" altLang="zh-CN"/>
              <a:t>Model</a:t>
            </a:r>
            <a:endParaRPr lang="en-US"/>
          </a:p>
        </p:txBody>
      </p:sp>
      <p:grpSp>
        <p:nvGrpSpPr>
          <p:cNvPr id="14" name="Group 13">
            <a:extLst>
              <a:ext uri="{FF2B5EF4-FFF2-40B4-BE49-F238E27FC236}">
                <a16:creationId xmlns:a16="http://schemas.microsoft.com/office/drawing/2014/main" id="{C4116E2F-A017-D24E-9EA3-CE3EDE179D8B}"/>
              </a:ext>
            </a:extLst>
          </p:cNvPr>
          <p:cNvGrpSpPr/>
          <p:nvPr/>
        </p:nvGrpSpPr>
        <p:grpSpPr>
          <a:xfrm>
            <a:off x="7785100" y="1411222"/>
            <a:ext cx="4254500" cy="2267751"/>
            <a:chOff x="7785100" y="1411222"/>
            <a:chExt cx="4244975" cy="2267751"/>
          </a:xfrm>
        </p:grpSpPr>
        <p:sp>
          <p:nvSpPr>
            <p:cNvPr id="6" name="object 16">
              <a:extLst>
                <a:ext uri="{FF2B5EF4-FFF2-40B4-BE49-F238E27FC236}">
                  <a16:creationId xmlns:a16="http://schemas.microsoft.com/office/drawing/2014/main" id="{0AFB2CD5-7CC4-8F45-9C1E-6066854659CB}"/>
                </a:ext>
              </a:extLst>
            </p:cNvPr>
            <p:cNvSpPr txBox="1"/>
            <p:nvPr/>
          </p:nvSpPr>
          <p:spPr>
            <a:xfrm>
              <a:off x="8259343" y="1411222"/>
              <a:ext cx="3236659" cy="358431"/>
            </a:xfrm>
            <a:prstGeom prst="rect">
              <a:avLst/>
            </a:prstGeom>
          </p:spPr>
          <p:txBody>
            <a:bodyPr vert="horz" wrap="square" lIns="0" tIns="80645" rIns="0" bIns="0" rtlCol="0">
              <a:spAutoFit/>
            </a:bodyPr>
            <a:lstStyle/>
            <a:p>
              <a:r>
                <a:rPr lang="en-US" altLang="zh-CN" b="1" spc="-5">
                  <a:latin typeface="Arial" panose="020B0604020202020204" pitchFamily="34" charset="0"/>
                  <a:cs typeface="Arial" panose="020B0604020202020204" pitchFamily="34" charset="0"/>
                </a:rPr>
                <a:t>Model</a:t>
              </a:r>
              <a:r>
                <a:rPr lang="zh-CN" altLang="en-US" b="1" spc="-5">
                  <a:latin typeface="Arial" panose="020B0604020202020204" pitchFamily="34" charset="0"/>
                  <a:cs typeface="Arial" panose="020B0604020202020204" pitchFamily="34" charset="0"/>
                </a:rPr>
                <a:t> </a:t>
              </a:r>
              <a:r>
                <a:rPr lang="en-US" altLang="zh-CN" b="1" spc="-5">
                  <a:latin typeface="Arial" panose="020B0604020202020204" pitchFamily="34" charset="0"/>
                  <a:cs typeface="Arial" panose="020B0604020202020204" pitchFamily="34" charset="0"/>
                </a:rPr>
                <a:t>Performance</a:t>
              </a:r>
            </a:p>
          </p:txBody>
        </p:sp>
        <p:sp>
          <p:nvSpPr>
            <p:cNvPr id="8" name="object 28">
              <a:extLst>
                <a:ext uri="{FF2B5EF4-FFF2-40B4-BE49-F238E27FC236}">
                  <a16:creationId xmlns:a16="http://schemas.microsoft.com/office/drawing/2014/main" id="{86F945EA-B009-7C4B-A354-9DE3EE660531}"/>
                </a:ext>
              </a:extLst>
            </p:cNvPr>
            <p:cNvSpPr>
              <a:spLocks noChangeAspect="1"/>
            </p:cNvSpPr>
            <p:nvPr/>
          </p:nvSpPr>
          <p:spPr>
            <a:xfrm>
              <a:off x="7785100" y="1511214"/>
              <a:ext cx="216000" cy="216000"/>
            </a:xfrm>
            <a:custGeom>
              <a:avLst/>
              <a:gdLst/>
              <a:ahLst/>
              <a:cxnLst/>
              <a:rect l="l" t="t" r="r" b="b"/>
              <a:pathLst>
                <a:path w="360045" h="360044">
                  <a:moveTo>
                    <a:pt x="179997" y="0"/>
                  </a:moveTo>
                  <a:lnTo>
                    <a:pt x="132149" y="6424"/>
                  </a:lnTo>
                  <a:lnTo>
                    <a:pt x="89152" y="24558"/>
                  </a:lnTo>
                  <a:lnTo>
                    <a:pt x="52722" y="52689"/>
                  </a:lnTo>
                  <a:lnTo>
                    <a:pt x="24576" y="89106"/>
                  </a:lnTo>
                  <a:lnTo>
                    <a:pt x="6430" y="132100"/>
                  </a:lnTo>
                  <a:lnTo>
                    <a:pt x="0" y="179959"/>
                  </a:lnTo>
                  <a:lnTo>
                    <a:pt x="6430" y="227817"/>
                  </a:lnTo>
                  <a:lnTo>
                    <a:pt x="24576" y="270811"/>
                  </a:lnTo>
                  <a:lnTo>
                    <a:pt x="52722" y="307228"/>
                  </a:lnTo>
                  <a:lnTo>
                    <a:pt x="89152" y="335359"/>
                  </a:lnTo>
                  <a:lnTo>
                    <a:pt x="132149" y="353493"/>
                  </a:lnTo>
                  <a:lnTo>
                    <a:pt x="179997" y="359918"/>
                  </a:lnTo>
                  <a:lnTo>
                    <a:pt x="227849" y="353493"/>
                  </a:lnTo>
                  <a:lnTo>
                    <a:pt x="270847" y="335359"/>
                  </a:lnTo>
                  <a:lnTo>
                    <a:pt x="307276" y="307228"/>
                  </a:lnTo>
                  <a:lnTo>
                    <a:pt x="335420" y="270811"/>
                  </a:lnTo>
                  <a:lnTo>
                    <a:pt x="353564" y="227817"/>
                  </a:lnTo>
                  <a:lnTo>
                    <a:pt x="359994" y="179959"/>
                  </a:lnTo>
                  <a:lnTo>
                    <a:pt x="353564" y="132100"/>
                  </a:lnTo>
                  <a:lnTo>
                    <a:pt x="335420" y="89106"/>
                  </a:lnTo>
                  <a:lnTo>
                    <a:pt x="307276" y="52689"/>
                  </a:lnTo>
                  <a:lnTo>
                    <a:pt x="270847" y="24558"/>
                  </a:lnTo>
                  <a:lnTo>
                    <a:pt x="227849" y="6424"/>
                  </a:lnTo>
                  <a:lnTo>
                    <a:pt x="179997" y="0"/>
                  </a:lnTo>
                  <a:close/>
                </a:path>
              </a:pathLst>
            </a:custGeom>
            <a:solidFill>
              <a:schemeClr val="accent1"/>
            </a:solidFill>
          </p:spPr>
          <p:txBody>
            <a:bodyPr wrap="square" lIns="0" tIns="0" rIns="0" bIns="0" rtlCol="0"/>
            <a:lstStyle/>
            <a:p>
              <a:endParaRPr sz="1300">
                <a:latin typeface="Arial" panose="020B0604020202020204" pitchFamily="34" charset="0"/>
                <a:cs typeface="Arial" panose="020B0604020202020204" pitchFamily="34" charset="0"/>
              </a:endParaRPr>
            </a:p>
          </p:txBody>
        </p:sp>
        <p:sp>
          <p:nvSpPr>
            <p:cNvPr id="4" name="Rectangle 3">
              <a:extLst>
                <a:ext uri="{FF2B5EF4-FFF2-40B4-BE49-F238E27FC236}">
                  <a16:creationId xmlns:a16="http://schemas.microsoft.com/office/drawing/2014/main" id="{15B9C19F-69DB-E249-B810-511100F43FC5}"/>
                </a:ext>
              </a:extLst>
            </p:cNvPr>
            <p:cNvSpPr/>
            <p:nvPr/>
          </p:nvSpPr>
          <p:spPr>
            <a:xfrm>
              <a:off x="8148687" y="1841034"/>
              <a:ext cx="3881388" cy="1837939"/>
            </a:xfrm>
            <a:prstGeom prst="rect">
              <a:avLst/>
            </a:prstGeom>
          </p:spPr>
          <p:txBody>
            <a:bodyPr wrap="square">
              <a:spAutoFit/>
            </a:bodyPr>
            <a:lstStyle/>
            <a:p>
              <a:pPr>
                <a:lnSpc>
                  <a:spcPct val="120000"/>
                </a:lnSpc>
              </a:pPr>
              <a:r>
                <a:rPr lang="en-US" altLang="zh-CN" sz="1600">
                  <a:latin typeface="Arial" panose="020B0604020202020204" pitchFamily="34" charset="0"/>
                  <a:cs typeface="Arial" panose="020B0604020202020204" pitchFamily="34" charset="0"/>
                </a:rPr>
                <a:t>E</a:t>
              </a:r>
              <a:r>
                <a:rPr lang="en-US" sz="1600">
                  <a:latin typeface="Arial" panose="020B0604020202020204" pitchFamily="34" charset="0"/>
                  <a:cs typeface="Arial" panose="020B0604020202020204" pitchFamily="34" charset="0"/>
                </a:rPr>
                <a:t>xpanding or sliding windows techniques</a:t>
              </a:r>
              <a:r>
                <a:rPr lang="zh-CN" altLang="en-US" sz="1600">
                  <a:latin typeface="Arial" panose="020B0604020202020204" pitchFamily="34" charset="0"/>
                  <a:cs typeface="Arial" panose="020B0604020202020204" pitchFamily="34" charset="0"/>
                </a:rPr>
                <a:t> </a:t>
              </a:r>
              <a:r>
                <a:rPr lang="en-US" altLang="zh-CN" sz="1600">
                  <a:latin typeface="Arial" panose="020B0604020202020204" pitchFamily="34" charset="0"/>
                  <a:cs typeface="Arial" panose="020B0604020202020204" pitchFamily="34" charset="0"/>
                </a:rPr>
                <a:t>greatly</a:t>
              </a:r>
              <a:r>
                <a:rPr lang="zh-CN" altLang="en-US" sz="1600">
                  <a:latin typeface="Arial" panose="020B0604020202020204" pitchFamily="34" charset="0"/>
                  <a:cs typeface="Arial" panose="020B0604020202020204" pitchFamily="34" charset="0"/>
                </a:rPr>
                <a:t> </a:t>
              </a:r>
              <a:r>
                <a:rPr lang="en-US" altLang="zh-CN" sz="1600">
                  <a:latin typeface="Arial" panose="020B0604020202020204" pitchFamily="34" charset="0"/>
                  <a:cs typeface="Arial" panose="020B0604020202020204" pitchFamily="34" charset="0"/>
                </a:rPr>
                <a:t>reduced</a:t>
              </a:r>
              <a:r>
                <a:rPr lang="zh-CN" altLang="en-US" sz="1600">
                  <a:latin typeface="Arial" panose="020B0604020202020204" pitchFamily="34" charset="0"/>
                  <a:cs typeface="Arial" panose="020B0604020202020204" pitchFamily="34" charset="0"/>
                </a:rPr>
                <a:t> </a:t>
              </a:r>
              <a:r>
                <a:rPr lang="en-US" altLang="zh-CN" sz="1600">
                  <a:latin typeface="Arial" panose="020B0604020202020204" pitchFamily="34" charset="0"/>
                  <a:cs typeface="Arial" panose="020B0604020202020204" pitchFamily="34" charset="0"/>
                </a:rPr>
                <a:t>MAPE</a:t>
              </a:r>
              <a:r>
                <a:rPr lang="zh-CN" altLang="en-US" sz="1600">
                  <a:latin typeface="Arial" panose="020B0604020202020204" pitchFamily="34" charset="0"/>
                  <a:cs typeface="Arial" panose="020B0604020202020204" pitchFamily="34" charset="0"/>
                </a:rPr>
                <a:t> </a:t>
              </a:r>
              <a:r>
                <a:rPr lang="en-US" altLang="zh-CN" sz="1600">
                  <a:latin typeface="Arial" panose="020B0604020202020204" pitchFamily="34" charset="0"/>
                  <a:cs typeface="Arial" panose="020B0604020202020204" pitchFamily="34" charset="0"/>
                </a:rPr>
                <a:t>and</a:t>
              </a:r>
              <a:r>
                <a:rPr lang="zh-CN" altLang="en-US" sz="1600">
                  <a:latin typeface="Arial" panose="020B0604020202020204" pitchFamily="34" charset="0"/>
                  <a:cs typeface="Arial" panose="020B0604020202020204" pitchFamily="34" charset="0"/>
                </a:rPr>
                <a:t> </a:t>
              </a:r>
              <a:r>
                <a:rPr lang="en-US" altLang="zh-CN" sz="1600">
                  <a:latin typeface="Arial" panose="020B0604020202020204" pitchFamily="34" charset="0"/>
                  <a:cs typeface="Arial" panose="020B0604020202020204" pitchFamily="34" charset="0"/>
                </a:rPr>
                <a:t>MSE</a:t>
              </a:r>
            </a:p>
            <a:p>
              <a:pPr>
                <a:lnSpc>
                  <a:spcPct val="120000"/>
                </a:lnSpc>
              </a:pPr>
              <a:r>
                <a:rPr lang="en-US" altLang="zh-CN" sz="1600">
                  <a:latin typeface="Arial" panose="020B0604020202020204" pitchFamily="34" charset="0"/>
                  <a:cs typeface="Arial" panose="020B0604020202020204" pitchFamily="34" charset="0"/>
                </a:rPr>
                <a:t>T</a:t>
              </a:r>
              <a:r>
                <a:rPr lang="en-US" sz="1600">
                  <a:latin typeface="Arial" panose="020B0604020202020204" pitchFamily="34" charset="0"/>
                  <a:cs typeface="Arial" panose="020B0604020202020204" pitchFamily="34" charset="0"/>
                </a:rPr>
                <a:t>he expanding window increases the </a:t>
              </a:r>
              <a:r>
                <a:rPr lang="en-US" sz="1600" err="1">
                  <a:latin typeface="Arial" panose="020B0604020202020204" pitchFamily="34" charset="0"/>
                  <a:cs typeface="Arial" panose="020B0604020202020204" pitchFamily="34" charset="0"/>
                </a:rPr>
                <a:t>AICc</a:t>
              </a:r>
              <a:r>
                <a:rPr lang="en-US" sz="1600">
                  <a:latin typeface="Arial" panose="020B0604020202020204" pitchFamily="34" charset="0"/>
                  <a:cs typeface="Arial" panose="020B0604020202020204" pitchFamily="34" charset="0"/>
                </a:rPr>
                <a:t> for the three models while sliding window keep the values almost the same. </a:t>
              </a:r>
              <a:endParaRPr lang="en-US" altLang="zh-CN" sz="1600">
                <a:latin typeface="Arial" panose="020B0604020202020204" pitchFamily="34" charset="0"/>
                <a:cs typeface="Arial" panose="020B0604020202020204" pitchFamily="34" charset="0"/>
              </a:endParaRPr>
            </a:p>
          </p:txBody>
        </p:sp>
      </p:grpSp>
      <p:grpSp>
        <p:nvGrpSpPr>
          <p:cNvPr id="15" name="Group 14">
            <a:extLst>
              <a:ext uri="{FF2B5EF4-FFF2-40B4-BE49-F238E27FC236}">
                <a16:creationId xmlns:a16="http://schemas.microsoft.com/office/drawing/2014/main" id="{D9E3F42C-6DF3-D94C-A869-681DC7F1F9EE}"/>
              </a:ext>
            </a:extLst>
          </p:cNvPr>
          <p:cNvGrpSpPr/>
          <p:nvPr/>
        </p:nvGrpSpPr>
        <p:grpSpPr>
          <a:xfrm>
            <a:off x="7785100" y="3782422"/>
            <a:ext cx="4141067" cy="1481673"/>
            <a:chOff x="7785100" y="3782422"/>
            <a:chExt cx="4141067" cy="1481673"/>
          </a:xfrm>
        </p:grpSpPr>
        <p:sp>
          <p:nvSpPr>
            <p:cNvPr id="2" name="Rectangle 1">
              <a:extLst>
                <a:ext uri="{FF2B5EF4-FFF2-40B4-BE49-F238E27FC236}">
                  <a16:creationId xmlns:a16="http://schemas.microsoft.com/office/drawing/2014/main" id="{8553DFF3-EE5C-D347-A9BF-D0C412F714B8}"/>
                </a:ext>
              </a:extLst>
            </p:cNvPr>
            <p:cNvSpPr/>
            <p:nvPr/>
          </p:nvSpPr>
          <p:spPr>
            <a:xfrm>
              <a:off x="8155435" y="4312552"/>
              <a:ext cx="3770732" cy="951543"/>
            </a:xfrm>
            <a:prstGeom prst="rect">
              <a:avLst/>
            </a:prstGeom>
          </p:spPr>
          <p:txBody>
            <a:bodyPr wrap="square" lIns="91440" tIns="45720" rIns="91440" bIns="45720" anchor="t">
              <a:spAutoFit/>
            </a:bodyPr>
            <a:lstStyle/>
            <a:p>
              <a:pPr>
                <a:lnSpc>
                  <a:spcPct val="120000"/>
                </a:lnSpc>
              </a:pPr>
              <a:r>
                <a:rPr lang="en-US" altLang="zh-CN" sz="1600">
                  <a:latin typeface="Arial"/>
                  <a:ea typeface="宋体"/>
                  <a:cs typeface="Arial"/>
                </a:rPr>
                <a:t>T</a:t>
              </a:r>
              <a:r>
                <a:rPr lang="en-US" sz="1600">
                  <a:latin typeface="Arial"/>
                  <a:cs typeface="Arial"/>
                </a:rPr>
                <a:t>he </a:t>
              </a:r>
              <a:r>
                <a:rPr lang="en-US" sz="1600" b="1">
                  <a:latin typeface="Arial"/>
                  <a:cs typeface="Arial"/>
                </a:rPr>
                <a:t>intervention model with sliding window </a:t>
              </a:r>
              <a:r>
                <a:rPr lang="en-US" sz="1600">
                  <a:latin typeface="Arial"/>
                  <a:cs typeface="Arial"/>
                </a:rPr>
                <a:t>wins other models</a:t>
              </a:r>
              <a:r>
                <a:rPr lang="zh-CN" altLang="en-US" sz="1600">
                  <a:latin typeface="Arial"/>
                  <a:ea typeface="宋体"/>
                  <a:cs typeface="Arial"/>
                </a:rPr>
                <a:t> </a:t>
              </a:r>
              <a:r>
                <a:rPr lang="en-US" altLang="zh-CN" sz="1600">
                  <a:latin typeface="Arial"/>
                  <a:ea typeface="宋体"/>
                  <a:cs typeface="Arial"/>
                </a:rPr>
                <a:t>because</a:t>
              </a:r>
              <a:r>
                <a:rPr lang="zh-CN" altLang="en-US" sz="1600">
                  <a:latin typeface="Arial"/>
                  <a:ea typeface="宋体"/>
                  <a:cs typeface="Arial"/>
                </a:rPr>
                <a:t> </a:t>
              </a:r>
              <a:r>
                <a:rPr lang="en-US" altLang="zh-CN" sz="1600">
                  <a:latin typeface="Arial"/>
                  <a:ea typeface="宋体"/>
                  <a:cs typeface="Arial"/>
                </a:rPr>
                <a:t>it</a:t>
              </a:r>
              <a:r>
                <a:rPr lang="zh-CN" altLang="en-US" sz="1600">
                  <a:latin typeface="Arial"/>
                  <a:ea typeface="宋体"/>
                  <a:cs typeface="Arial"/>
                </a:rPr>
                <a:t>s </a:t>
              </a:r>
              <a:r>
                <a:rPr lang="en-US" altLang="zh-CN" sz="1600">
                  <a:latin typeface="Arial"/>
                  <a:ea typeface="宋体"/>
                  <a:cs typeface="Arial"/>
                </a:rPr>
                <a:t>lowest</a:t>
              </a:r>
              <a:r>
                <a:rPr lang="zh-CN" altLang="en-US" sz="1600">
                  <a:latin typeface="Arial"/>
                  <a:ea typeface="宋体"/>
                  <a:cs typeface="Arial"/>
                </a:rPr>
                <a:t> </a:t>
              </a:r>
              <a:r>
                <a:rPr lang="en-US" sz="1600">
                  <a:latin typeface="Arial"/>
                  <a:cs typeface="Arial"/>
                </a:rPr>
                <a:t>MAPE and </a:t>
              </a:r>
              <a:r>
                <a:rPr lang="en-US" altLang="zh-CN" sz="1600">
                  <a:latin typeface="Arial"/>
                  <a:ea typeface="宋体"/>
                  <a:cs typeface="Arial"/>
                </a:rPr>
                <a:t>MSE, and AICc.</a:t>
              </a:r>
              <a:endParaRPr lang="en-CN" sz="1600">
                <a:latin typeface="Arial"/>
                <a:ea typeface="宋体"/>
                <a:cs typeface="Arial"/>
              </a:endParaRPr>
            </a:p>
          </p:txBody>
        </p:sp>
        <p:sp>
          <p:nvSpPr>
            <p:cNvPr id="10" name="object 16">
              <a:extLst>
                <a:ext uri="{FF2B5EF4-FFF2-40B4-BE49-F238E27FC236}">
                  <a16:creationId xmlns:a16="http://schemas.microsoft.com/office/drawing/2014/main" id="{D4FCA68E-4813-624C-8662-282D618433ED}"/>
                </a:ext>
              </a:extLst>
            </p:cNvPr>
            <p:cNvSpPr txBox="1"/>
            <p:nvPr/>
          </p:nvSpPr>
          <p:spPr>
            <a:xfrm>
              <a:off x="8259343" y="3782422"/>
              <a:ext cx="3236659" cy="358431"/>
            </a:xfrm>
            <a:prstGeom prst="rect">
              <a:avLst/>
            </a:prstGeom>
          </p:spPr>
          <p:txBody>
            <a:bodyPr vert="horz" wrap="square" lIns="0" tIns="80645" rIns="0" bIns="0" rtlCol="0">
              <a:spAutoFit/>
            </a:bodyPr>
            <a:lstStyle/>
            <a:p>
              <a:r>
                <a:rPr lang="en-US" altLang="zh-CN" b="1" spc="-5">
                  <a:latin typeface="Arial" panose="020B0604020202020204" pitchFamily="34" charset="0"/>
                  <a:cs typeface="Arial" panose="020B0604020202020204" pitchFamily="34" charset="0"/>
                </a:rPr>
                <a:t>Choose</a:t>
              </a:r>
              <a:r>
                <a:rPr lang="zh-CN" altLang="en-US" b="1" spc="-5">
                  <a:latin typeface="Arial" panose="020B0604020202020204" pitchFamily="34" charset="0"/>
                  <a:cs typeface="Arial" panose="020B0604020202020204" pitchFamily="34" charset="0"/>
                </a:rPr>
                <a:t> </a:t>
              </a:r>
              <a:r>
                <a:rPr lang="en-US" altLang="zh-CN" b="1" spc="-5">
                  <a:latin typeface="Arial" panose="020B0604020202020204" pitchFamily="34" charset="0"/>
                  <a:cs typeface="Arial" panose="020B0604020202020204" pitchFamily="34" charset="0"/>
                </a:rPr>
                <a:t>the</a:t>
              </a:r>
              <a:r>
                <a:rPr lang="zh-CN" altLang="en-US" b="1" spc="-5">
                  <a:latin typeface="Arial" panose="020B0604020202020204" pitchFamily="34" charset="0"/>
                  <a:cs typeface="Arial" panose="020B0604020202020204" pitchFamily="34" charset="0"/>
                </a:rPr>
                <a:t> </a:t>
              </a:r>
              <a:r>
                <a:rPr lang="en-US" altLang="zh-CN" b="1" spc="-5">
                  <a:latin typeface="Arial" panose="020B0604020202020204" pitchFamily="34" charset="0"/>
                  <a:cs typeface="Arial" panose="020B0604020202020204" pitchFamily="34" charset="0"/>
                </a:rPr>
                <a:t>Right</a:t>
              </a:r>
              <a:r>
                <a:rPr lang="zh-CN" altLang="en-US" b="1" spc="-5">
                  <a:latin typeface="Arial" panose="020B0604020202020204" pitchFamily="34" charset="0"/>
                  <a:cs typeface="Arial" panose="020B0604020202020204" pitchFamily="34" charset="0"/>
                </a:rPr>
                <a:t> </a:t>
              </a:r>
              <a:r>
                <a:rPr lang="en-US" altLang="zh-CN" b="1" spc="-5">
                  <a:latin typeface="Arial" panose="020B0604020202020204" pitchFamily="34" charset="0"/>
                  <a:cs typeface="Arial" panose="020B0604020202020204" pitchFamily="34" charset="0"/>
                </a:rPr>
                <a:t>Model</a:t>
              </a:r>
            </a:p>
          </p:txBody>
        </p:sp>
        <p:sp>
          <p:nvSpPr>
            <p:cNvPr id="11" name="object 28">
              <a:extLst>
                <a:ext uri="{FF2B5EF4-FFF2-40B4-BE49-F238E27FC236}">
                  <a16:creationId xmlns:a16="http://schemas.microsoft.com/office/drawing/2014/main" id="{B5C1D811-1297-EE40-BB02-1079E955DD17}"/>
                </a:ext>
              </a:extLst>
            </p:cNvPr>
            <p:cNvSpPr>
              <a:spLocks noChangeAspect="1"/>
            </p:cNvSpPr>
            <p:nvPr/>
          </p:nvSpPr>
          <p:spPr>
            <a:xfrm>
              <a:off x="7785100" y="3882414"/>
              <a:ext cx="216000" cy="216000"/>
            </a:xfrm>
            <a:custGeom>
              <a:avLst/>
              <a:gdLst/>
              <a:ahLst/>
              <a:cxnLst/>
              <a:rect l="l" t="t" r="r" b="b"/>
              <a:pathLst>
                <a:path w="360045" h="360044">
                  <a:moveTo>
                    <a:pt x="179997" y="0"/>
                  </a:moveTo>
                  <a:lnTo>
                    <a:pt x="132149" y="6424"/>
                  </a:lnTo>
                  <a:lnTo>
                    <a:pt x="89152" y="24558"/>
                  </a:lnTo>
                  <a:lnTo>
                    <a:pt x="52722" y="52689"/>
                  </a:lnTo>
                  <a:lnTo>
                    <a:pt x="24576" y="89106"/>
                  </a:lnTo>
                  <a:lnTo>
                    <a:pt x="6430" y="132100"/>
                  </a:lnTo>
                  <a:lnTo>
                    <a:pt x="0" y="179959"/>
                  </a:lnTo>
                  <a:lnTo>
                    <a:pt x="6430" y="227817"/>
                  </a:lnTo>
                  <a:lnTo>
                    <a:pt x="24576" y="270811"/>
                  </a:lnTo>
                  <a:lnTo>
                    <a:pt x="52722" y="307228"/>
                  </a:lnTo>
                  <a:lnTo>
                    <a:pt x="89152" y="335359"/>
                  </a:lnTo>
                  <a:lnTo>
                    <a:pt x="132149" y="353493"/>
                  </a:lnTo>
                  <a:lnTo>
                    <a:pt x="179997" y="359918"/>
                  </a:lnTo>
                  <a:lnTo>
                    <a:pt x="227849" y="353493"/>
                  </a:lnTo>
                  <a:lnTo>
                    <a:pt x="270847" y="335359"/>
                  </a:lnTo>
                  <a:lnTo>
                    <a:pt x="307276" y="307228"/>
                  </a:lnTo>
                  <a:lnTo>
                    <a:pt x="335420" y="270811"/>
                  </a:lnTo>
                  <a:lnTo>
                    <a:pt x="353564" y="227817"/>
                  </a:lnTo>
                  <a:lnTo>
                    <a:pt x="359994" y="179959"/>
                  </a:lnTo>
                  <a:lnTo>
                    <a:pt x="353564" y="132100"/>
                  </a:lnTo>
                  <a:lnTo>
                    <a:pt x="335420" y="89106"/>
                  </a:lnTo>
                  <a:lnTo>
                    <a:pt x="307276" y="52689"/>
                  </a:lnTo>
                  <a:lnTo>
                    <a:pt x="270847" y="24558"/>
                  </a:lnTo>
                  <a:lnTo>
                    <a:pt x="227849" y="6424"/>
                  </a:lnTo>
                  <a:lnTo>
                    <a:pt x="179997" y="0"/>
                  </a:lnTo>
                  <a:close/>
                </a:path>
              </a:pathLst>
            </a:custGeom>
            <a:solidFill>
              <a:schemeClr val="accent1"/>
            </a:solidFill>
          </p:spPr>
          <p:txBody>
            <a:bodyPr wrap="square" lIns="0" tIns="0" rIns="0" bIns="0" rtlCol="0"/>
            <a:lstStyle/>
            <a:p>
              <a:endParaRPr sz="1300">
                <a:latin typeface="Arial" panose="020B0604020202020204" pitchFamily="34" charset="0"/>
                <a:cs typeface="Arial" panose="020B0604020202020204" pitchFamily="34" charset="0"/>
              </a:endParaRPr>
            </a:p>
          </p:txBody>
        </p:sp>
      </p:grpSp>
      <p:sp>
        <p:nvSpPr>
          <p:cNvPr id="16" name="Rectangle 15">
            <a:extLst>
              <a:ext uri="{FF2B5EF4-FFF2-40B4-BE49-F238E27FC236}">
                <a16:creationId xmlns:a16="http://schemas.microsoft.com/office/drawing/2014/main" id="{5981632E-9118-BC49-8A99-08ABFB8ECA97}"/>
              </a:ext>
            </a:extLst>
          </p:cNvPr>
          <p:cNvSpPr/>
          <p:nvPr/>
        </p:nvSpPr>
        <p:spPr>
          <a:xfrm>
            <a:off x="0" y="6550223"/>
            <a:ext cx="10706100" cy="307777"/>
          </a:xfrm>
          <a:prstGeom prst="rect">
            <a:avLst/>
          </a:prstGeom>
        </p:spPr>
        <p:txBody>
          <a:bodyPr wrap="square">
            <a:spAutoFit/>
          </a:bodyPr>
          <a:lstStyle/>
          <a:p>
            <a:pPr lvl="0">
              <a:defRPr/>
            </a:pPr>
            <a:r>
              <a:rPr lang="en-US" sz="1400">
                <a:solidFill>
                  <a:schemeClr val="accent3"/>
                </a:solidFill>
                <a:latin typeface="Arial"/>
                <a:cs typeface="Arial"/>
              </a:rPr>
              <a:t>Project Goal and Use Case </a:t>
            </a:r>
            <a:r>
              <a:rPr lang="en-US" altLang="zh-CN" sz="1400">
                <a:solidFill>
                  <a:schemeClr val="accent3"/>
                </a:solidFill>
                <a:latin typeface="Arial"/>
                <a:cs typeface="Arial"/>
              </a:rPr>
              <a:t>-</a:t>
            </a:r>
            <a:r>
              <a:rPr lang="zh-CN" altLang="en-US" sz="1400">
                <a:solidFill>
                  <a:schemeClr val="accent3"/>
                </a:solidFill>
                <a:latin typeface="Arial"/>
                <a:cs typeface="Arial"/>
              </a:rPr>
              <a:t> </a:t>
            </a:r>
            <a:r>
              <a:rPr lang="en-US" altLang="zh-CN" sz="1400">
                <a:solidFill>
                  <a:schemeClr val="accent3"/>
                </a:solidFill>
                <a:latin typeface="Arial"/>
                <a:cs typeface="Arial"/>
              </a:rPr>
              <a:t>Data</a:t>
            </a:r>
            <a:r>
              <a:rPr lang="zh-CN" altLang="en-US" sz="1400">
                <a:solidFill>
                  <a:schemeClr val="accent3"/>
                </a:solidFill>
                <a:latin typeface="Arial"/>
                <a:cs typeface="Arial"/>
              </a:rPr>
              <a:t> </a:t>
            </a:r>
            <a:r>
              <a:rPr lang="en-US" altLang="zh-CN" sz="1400">
                <a:solidFill>
                  <a:schemeClr val="accent3"/>
                </a:solidFill>
                <a:latin typeface="Arial"/>
                <a:cs typeface="Arial"/>
              </a:rPr>
              <a:t>Intro</a:t>
            </a:r>
            <a:r>
              <a:rPr lang="zh-CN" altLang="en-US" sz="1400">
                <a:solidFill>
                  <a:schemeClr val="accent3"/>
                </a:solidFill>
                <a:latin typeface="Arial"/>
                <a:cs typeface="Arial"/>
              </a:rPr>
              <a:t> </a:t>
            </a:r>
            <a:r>
              <a:rPr lang="en-US" altLang="zh-CN" sz="1400">
                <a:solidFill>
                  <a:schemeClr val="accent3"/>
                </a:solidFill>
                <a:latin typeface="Arial"/>
                <a:cs typeface="Arial"/>
              </a:rPr>
              <a:t>-</a:t>
            </a:r>
            <a:r>
              <a:rPr lang="zh-CN" altLang="en-US" sz="1400">
                <a:solidFill>
                  <a:schemeClr val="accent3"/>
                </a:solidFill>
                <a:latin typeface="Arial"/>
                <a:cs typeface="Arial"/>
              </a:rPr>
              <a:t> </a:t>
            </a:r>
            <a:r>
              <a:rPr lang="en-US" altLang="zh-CN" sz="1400">
                <a:solidFill>
                  <a:schemeClr val="accent3"/>
                </a:solidFill>
                <a:latin typeface="Arial"/>
                <a:cs typeface="Arial"/>
              </a:rPr>
              <a:t>Data</a:t>
            </a:r>
            <a:r>
              <a:rPr lang="zh-CN" altLang="en-US" sz="1400">
                <a:solidFill>
                  <a:schemeClr val="accent3"/>
                </a:solidFill>
                <a:latin typeface="Arial"/>
                <a:cs typeface="Arial"/>
              </a:rPr>
              <a:t> </a:t>
            </a:r>
            <a:r>
              <a:rPr lang="en-US" altLang="zh-CN" sz="1400">
                <a:solidFill>
                  <a:schemeClr val="accent3"/>
                </a:solidFill>
                <a:latin typeface="Arial"/>
                <a:cs typeface="Arial"/>
              </a:rPr>
              <a:t>Exploration</a:t>
            </a:r>
            <a:r>
              <a:rPr lang="zh-CN" altLang="en-US" sz="1400" b="1">
                <a:solidFill>
                  <a:schemeClr val="accent3"/>
                </a:solidFill>
                <a:latin typeface="Arial"/>
                <a:cs typeface="Arial"/>
              </a:rPr>
              <a:t> </a:t>
            </a:r>
            <a:r>
              <a:rPr lang="en-US" altLang="zh-CN" sz="1400">
                <a:solidFill>
                  <a:schemeClr val="accent3"/>
                </a:solidFill>
                <a:latin typeface="Arial"/>
                <a:cs typeface="Arial"/>
              </a:rPr>
              <a:t>-Data</a:t>
            </a:r>
            <a:r>
              <a:rPr lang="zh-CN" altLang="en-US" sz="1400">
                <a:solidFill>
                  <a:schemeClr val="accent3"/>
                </a:solidFill>
                <a:latin typeface="Arial"/>
                <a:cs typeface="Arial"/>
              </a:rPr>
              <a:t> </a:t>
            </a:r>
            <a:r>
              <a:rPr lang="en-US" altLang="zh-CN" sz="1400">
                <a:solidFill>
                  <a:schemeClr val="accent3"/>
                </a:solidFill>
                <a:latin typeface="Arial"/>
                <a:cs typeface="Arial"/>
              </a:rPr>
              <a:t>Modeling</a:t>
            </a:r>
            <a:r>
              <a:rPr lang="zh-CN" altLang="en-US" sz="1400">
                <a:solidFill>
                  <a:schemeClr val="accent3"/>
                </a:solidFill>
                <a:latin typeface="Arial"/>
                <a:cs typeface="Arial"/>
              </a:rPr>
              <a:t> </a:t>
            </a:r>
            <a:r>
              <a:rPr lang="en-US" altLang="zh-CN" sz="1400">
                <a:solidFill>
                  <a:schemeClr val="accent3"/>
                </a:solidFill>
                <a:latin typeface="Arial"/>
                <a:cs typeface="Arial"/>
              </a:rPr>
              <a:t>-</a:t>
            </a:r>
            <a:r>
              <a:rPr lang="en-US" altLang="zh-CN" sz="1400" b="1">
                <a:solidFill>
                  <a:schemeClr val="accent3"/>
                </a:solidFill>
                <a:latin typeface="Arial"/>
                <a:cs typeface="Arial"/>
              </a:rPr>
              <a:t>Result</a:t>
            </a:r>
            <a:r>
              <a:rPr lang="zh-CN" altLang="en-US" sz="1400" b="1">
                <a:solidFill>
                  <a:schemeClr val="accent3"/>
                </a:solidFill>
                <a:latin typeface="Arial"/>
                <a:cs typeface="Arial"/>
              </a:rPr>
              <a:t> </a:t>
            </a:r>
            <a:r>
              <a:rPr lang="en-US" altLang="zh-CN" sz="1400" b="1">
                <a:solidFill>
                  <a:schemeClr val="accent3"/>
                </a:solidFill>
                <a:latin typeface="Arial"/>
                <a:cs typeface="Arial"/>
              </a:rPr>
              <a:t>and</a:t>
            </a:r>
            <a:r>
              <a:rPr lang="zh-CN" altLang="en-US" sz="1400" b="1">
                <a:solidFill>
                  <a:schemeClr val="accent3"/>
                </a:solidFill>
                <a:latin typeface="Arial"/>
                <a:cs typeface="Arial"/>
              </a:rPr>
              <a:t> </a:t>
            </a:r>
            <a:r>
              <a:rPr lang="en-US" altLang="zh-CN" sz="1400" b="1">
                <a:solidFill>
                  <a:schemeClr val="accent3"/>
                </a:solidFill>
                <a:latin typeface="Arial"/>
                <a:cs typeface="Arial"/>
              </a:rPr>
              <a:t>Evaluation</a:t>
            </a:r>
            <a:r>
              <a:rPr lang="en-US" altLang="zh-CN" sz="1400">
                <a:solidFill>
                  <a:schemeClr val="accent3"/>
                </a:solidFill>
                <a:latin typeface="Arial"/>
                <a:cs typeface="Arial"/>
              </a:rPr>
              <a:t>-Conclusion</a:t>
            </a:r>
            <a:r>
              <a:rPr lang="zh-CN" altLang="en-US" sz="1400">
                <a:solidFill>
                  <a:schemeClr val="accent3"/>
                </a:solidFill>
                <a:latin typeface="Arial"/>
                <a:cs typeface="Arial"/>
              </a:rPr>
              <a:t> </a:t>
            </a:r>
            <a:r>
              <a:rPr lang="en-US" altLang="zh-CN" sz="1400">
                <a:solidFill>
                  <a:schemeClr val="accent3"/>
                </a:solidFill>
                <a:latin typeface="Arial"/>
                <a:cs typeface="Arial"/>
              </a:rPr>
              <a:t>and</a:t>
            </a:r>
            <a:r>
              <a:rPr lang="zh-CN" altLang="en-US" sz="1400">
                <a:solidFill>
                  <a:schemeClr val="accent3"/>
                </a:solidFill>
                <a:latin typeface="Arial"/>
                <a:cs typeface="Arial"/>
              </a:rPr>
              <a:t> </a:t>
            </a:r>
            <a:r>
              <a:rPr lang="en-US" altLang="zh-CN" sz="1400">
                <a:solidFill>
                  <a:schemeClr val="accent3"/>
                </a:solidFill>
                <a:latin typeface="Arial"/>
                <a:cs typeface="Arial"/>
              </a:rPr>
              <a:t>Future</a:t>
            </a:r>
            <a:r>
              <a:rPr lang="zh-CN" altLang="en-US" sz="1400">
                <a:solidFill>
                  <a:schemeClr val="accent3"/>
                </a:solidFill>
                <a:latin typeface="Arial"/>
                <a:cs typeface="Arial"/>
              </a:rPr>
              <a:t> </a:t>
            </a:r>
            <a:r>
              <a:rPr lang="en-US" altLang="zh-CN" sz="1400">
                <a:solidFill>
                  <a:schemeClr val="accent3"/>
                </a:solidFill>
                <a:latin typeface="Arial"/>
                <a:cs typeface="Arial"/>
              </a:rPr>
              <a:t>Work</a:t>
            </a:r>
            <a:endParaRPr lang="en-US" sz="1400">
              <a:solidFill>
                <a:schemeClr val="accent3"/>
              </a:solidFill>
              <a:latin typeface="Arial"/>
              <a:cs typeface="Arial"/>
            </a:endParaRPr>
          </a:p>
        </p:txBody>
      </p:sp>
    </p:spTree>
    <p:extLst>
      <p:ext uri="{BB962C8B-B14F-4D97-AF65-F5344CB8AC3E}">
        <p14:creationId xmlns:p14="http://schemas.microsoft.com/office/powerpoint/2010/main" val="32223745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3A55EFD-0008-1349-80D4-C0B6E6A477B9}"/>
              </a:ext>
            </a:extLst>
          </p:cNvPr>
          <p:cNvSpPr>
            <a:spLocks noGrp="1"/>
          </p:cNvSpPr>
          <p:nvPr>
            <p:ph type="title"/>
          </p:nvPr>
        </p:nvSpPr>
        <p:spPr/>
        <p:txBody>
          <a:bodyPr/>
          <a:lstStyle/>
          <a:p>
            <a:r>
              <a:rPr lang="en-US" altLang="zh-CN"/>
              <a:t>Data</a:t>
            </a:r>
            <a:r>
              <a:rPr lang="zh-CN" altLang="en-US"/>
              <a:t> </a:t>
            </a:r>
            <a:r>
              <a:rPr lang="en-US" altLang="zh-CN"/>
              <a:t>Visualization</a:t>
            </a:r>
            <a:endParaRPr lang="en-CN"/>
          </a:p>
        </p:txBody>
      </p:sp>
      <p:pic>
        <p:nvPicPr>
          <p:cNvPr id="36" name="Picture 36" descr="Chart, line chart&#10;&#10;Description automatically generated">
            <a:extLst>
              <a:ext uri="{FF2B5EF4-FFF2-40B4-BE49-F238E27FC236}">
                <a16:creationId xmlns:a16="http://schemas.microsoft.com/office/drawing/2014/main" id="{E053A0E3-89E8-49DD-8F87-9EF240BB796B}"/>
              </a:ext>
            </a:extLst>
          </p:cNvPr>
          <p:cNvPicPr>
            <a:picLocks noChangeAspect="1"/>
          </p:cNvPicPr>
          <p:nvPr/>
        </p:nvPicPr>
        <p:blipFill>
          <a:blip r:embed="rId3"/>
          <a:stretch>
            <a:fillRect/>
          </a:stretch>
        </p:blipFill>
        <p:spPr>
          <a:xfrm>
            <a:off x="611332" y="1631514"/>
            <a:ext cx="5698272" cy="4259398"/>
          </a:xfrm>
          <a:prstGeom prst="rect">
            <a:avLst/>
          </a:prstGeom>
        </p:spPr>
      </p:pic>
      <p:pic>
        <p:nvPicPr>
          <p:cNvPr id="44" name="Picture 44" descr="Chart&#10;&#10;Description automatically generated">
            <a:extLst>
              <a:ext uri="{FF2B5EF4-FFF2-40B4-BE49-F238E27FC236}">
                <a16:creationId xmlns:a16="http://schemas.microsoft.com/office/drawing/2014/main" id="{05F68FF2-DD60-4193-8EEA-298BF6439BE7}"/>
              </a:ext>
            </a:extLst>
          </p:cNvPr>
          <p:cNvPicPr>
            <a:picLocks noChangeAspect="1"/>
          </p:cNvPicPr>
          <p:nvPr/>
        </p:nvPicPr>
        <p:blipFill>
          <a:blip r:embed="rId4"/>
          <a:stretch>
            <a:fillRect/>
          </a:stretch>
        </p:blipFill>
        <p:spPr>
          <a:xfrm>
            <a:off x="6127595" y="1550202"/>
            <a:ext cx="5828370" cy="4343033"/>
          </a:xfrm>
          <a:prstGeom prst="rect">
            <a:avLst/>
          </a:prstGeom>
        </p:spPr>
      </p:pic>
      <p:sp>
        <p:nvSpPr>
          <p:cNvPr id="8" name="Rectangle 7">
            <a:extLst>
              <a:ext uri="{FF2B5EF4-FFF2-40B4-BE49-F238E27FC236}">
                <a16:creationId xmlns:a16="http://schemas.microsoft.com/office/drawing/2014/main" id="{E16AEB9C-79EE-5F40-A417-6E0ADCAFB3D5}"/>
              </a:ext>
            </a:extLst>
          </p:cNvPr>
          <p:cNvSpPr/>
          <p:nvPr/>
        </p:nvSpPr>
        <p:spPr>
          <a:xfrm>
            <a:off x="0" y="6550223"/>
            <a:ext cx="10706100" cy="307777"/>
          </a:xfrm>
          <a:prstGeom prst="rect">
            <a:avLst/>
          </a:prstGeom>
        </p:spPr>
        <p:txBody>
          <a:bodyPr wrap="square">
            <a:spAutoFit/>
          </a:bodyPr>
          <a:lstStyle/>
          <a:p>
            <a:pPr lvl="0">
              <a:defRPr/>
            </a:pPr>
            <a:r>
              <a:rPr lang="en-US" sz="1400">
                <a:solidFill>
                  <a:schemeClr val="accent3"/>
                </a:solidFill>
                <a:latin typeface="Arial"/>
                <a:cs typeface="Arial"/>
              </a:rPr>
              <a:t>Project Goal and Use Case </a:t>
            </a:r>
            <a:r>
              <a:rPr lang="en-US" altLang="zh-CN" sz="1400">
                <a:solidFill>
                  <a:schemeClr val="accent3"/>
                </a:solidFill>
                <a:latin typeface="Arial"/>
                <a:cs typeface="Arial"/>
              </a:rPr>
              <a:t>-</a:t>
            </a:r>
            <a:r>
              <a:rPr lang="zh-CN" altLang="en-US" sz="1400">
                <a:solidFill>
                  <a:schemeClr val="accent3"/>
                </a:solidFill>
                <a:latin typeface="Arial"/>
                <a:cs typeface="Arial"/>
              </a:rPr>
              <a:t> </a:t>
            </a:r>
            <a:r>
              <a:rPr lang="en-US" altLang="zh-CN" sz="1400">
                <a:solidFill>
                  <a:schemeClr val="accent3"/>
                </a:solidFill>
                <a:latin typeface="Arial"/>
                <a:cs typeface="Arial"/>
              </a:rPr>
              <a:t>Data</a:t>
            </a:r>
            <a:r>
              <a:rPr lang="zh-CN" altLang="en-US" sz="1400">
                <a:solidFill>
                  <a:schemeClr val="accent3"/>
                </a:solidFill>
                <a:latin typeface="Arial"/>
                <a:cs typeface="Arial"/>
              </a:rPr>
              <a:t> </a:t>
            </a:r>
            <a:r>
              <a:rPr lang="en-US" altLang="zh-CN" sz="1400">
                <a:solidFill>
                  <a:schemeClr val="accent3"/>
                </a:solidFill>
                <a:latin typeface="Arial"/>
                <a:cs typeface="Arial"/>
              </a:rPr>
              <a:t>Intro</a:t>
            </a:r>
            <a:r>
              <a:rPr lang="zh-CN" altLang="en-US" sz="1400">
                <a:solidFill>
                  <a:schemeClr val="accent3"/>
                </a:solidFill>
                <a:latin typeface="Arial"/>
                <a:cs typeface="Arial"/>
              </a:rPr>
              <a:t> </a:t>
            </a:r>
            <a:r>
              <a:rPr lang="en-US" altLang="zh-CN" sz="1400">
                <a:solidFill>
                  <a:schemeClr val="accent3"/>
                </a:solidFill>
                <a:latin typeface="Arial"/>
                <a:cs typeface="Arial"/>
              </a:rPr>
              <a:t>-</a:t>
            </a:r>
            <a:r>
              <a:rPr lang="zh-CN" altLang="en-US" sz="1400">
                <a:solidFill>
                  <a:schemeClr val="accent3"/>
                </a:solidFill>
                <a:latin typeface="Arial"/>
                <a:cs typeface="Arial"/>
              </a:rPr>
              <a:t> </a:t>
            </a:r>
            <a:r>
              <a:rPr lang="en-US" altLang="zh-CN" sz="1400">
                <a:solidFill>
                  <a:schemeClr val="accent3"/>
                </a:solidFill>
                <a:latin typeface="Arial"/>
                <a:cs typeface="Arial"/>
              </a:rPr>
              <a:t>Data</a:t>
            </a:r>
            <a:r>
              <a:rPr lang="zh-CN" altLang="en-US" sz="1400">
                <a:solidFill>
                  <a:schemeClr val="accent3"/>
                </a:solidFill>
                <a:latin typeface="Arial"/>
                <a:cs typeface="Arial"/>
              </a:rPr>
              <a:t> </a:t>
            </a:r>
            <a:r>
              <a:rPr lang="en-US" altLang="zh-CN" sz="1400">
                <a:solidFill>
                  <a:schemeClr val="accent3"/>
                </a:solidFill>
                <a:latin typeface="Arial"/>
                <a:cs typeface="Arial"/>
              </a:rPr>
              <a:t>Exploration</a:t>
            </a:r>
            <a:r>
              <a:rPr lang="zh-CN" altLang="en-US" sz="1400" b="1">
                <a:solidFill>
                  <a:schemeClr val="accent3"/>
                </a:solidFill>
                <a:latin typeface="Arial"/>
                <a:cs typeface="Arial"/>
              </a:rPr>
              <a:t> </a:t>
            </a:r>
            <a:r>
              <a:rPr lang="en-US" altLang="zh-CN" sz="1400">
                <a:solidFill>
                  <a:schemeClr val="accent3"/>
                </a:solidFill>
                <a:latin typeface="Arial"/>
                <a:cs typeface="Arial"/>
              </a:rPr>
              <a:t>-Data</a:t>
            </a:r>
            <a:r>
              <a:rPr lang="zh-CN" altLang="en-US" sz="1400">
                <a:solidFill>
                  <a:schemeClr val="accent3"/>
                </a:solidFill>
                <a:latin typeface="Arial"/>
                <a:cs typeface="Arial"/>
              </a:rPr>
              <a:t> </a:t>
            </a:r>
            <a:r>
              <a:rPr lang="en-US" altLang="zh-CN" sz="1400">
                <a:solidFill>
                  <a:schemeClr val="accent3"/>
                </a:solidFill>
                <a:latin typeface="Arial"/>
                <a:cs typeface="Arial"/>
              </a:rPr>
              <a:t>Modeling</a:t>
            </a:r>
            <a:r>
              <a:rPr lang="zh-CN" altLang="en-US" sz="1400">
                <a:solidFill>
                  <a:schemeClr val="accent3"/>
                </a:solidFill>
                <a:latin typeface="Arial"/>
                <a:cs typeface="Arial"/>
              </a:rPr>
              <a:t> </a:t>
            </a:r>
            <a:r>
              <a:rPr lang="en-US" altLang="zh-CN" sz="1400">
                <a:solidFill>
                  <a:schemeClr val="accent3"/>
                </a:solidFill>
                <a:latin typeface="Arial"/>
                <a:cs typeface="Arial"/>
              </a:rPr>
              <a:t>-</a:t>
            </a:r>
            <a:r>
              <a:rPr lang="en-US" altLang="zh-CN" sz="1400" b="1">
                <a:solidFill>
                  <a:schemeClr val="accent3"/>
                </a:solidFill>
                <a:latin typeface="Arial"/>
                <a:cs typeface="Arial"/>
              </a:rPr>
              <a:t>Result</a:t>
            </a:r>
            <a:r>
              <a:rPr lang="zh-CN" altLang="en-US" sz="1400" b="1">
                <a:solidFill>
                  <a:schemeClr val="accent3"/>
                </a:solidFill>
                <a:latin typeface="Arial"/>
                <a:cs typeface="Arial"/>
              </a:rPr>
              <a:t> </a:t>
            </a:r>
            <a:r>
              <a:rPr lang="en-US" altLang="zh-CN" sz="1400" b="1">
                <a:solidFill>
                  <a:schemeClr val="accent3"/>
                </a:solidFill>
                <a:latin typeface="Arial"/>
                <a:cs typeface="Arial"/>
              </a:rPr>
              <a:t>and</a:t>
            </a:r>
            <a:r>
              <a:rPr lang="zh-CN" altLang="en-US" sz="1400" b="1">
                <a:solidFill>
                  <a:schemeClr val="accent3"/>
                </a:solidFill>
                <a:latin typeface="Arial"/>
                <a:cs typeface="Arial"/>
              </a:rPr>
              <a:t> </a:t>
            </a:r>
            <a:r>
              <a:rPr lang="en-US" altLang="zh-CN" sz="1400" b="1">
                <a:solidFill>
                  <a:schemeClr val="accent3"/>
                </a:solidFill>
                <a:latin typeface="Arial"/>
                <a:cs typeface="Arial"/>
              </a:rPr>
              <a:t>Evaluation</a:t>
            </a:r>
            <a:r>
              <a:rPr lang="en-US" altLang="zh-CN" sz="1400">
                <a:solidFill>
                  <a:schemeClr val="accent3"/>
                </a:solidFill>
                <a:latin typeface="Arial"/>
                <a:cs typeface="Arial"/>
              </a:rPr>
              <a:t>-Conclusion</a:t>
            </a:r>
            <a:r>
              <a:rPr lang="zh-CN" altLang="en-US" sz="1400">
                <a:solidFill>
                  <a:schemeClr val="accent3"/>
                </a:solidFill>
                <a:latin typeface="Arial"/>
                <a:cs typeface="Arial"/>
              </a:rPr>
              <a:t> </a:t>
            </a:r>
            <a:r>
              <a:rPr lang="en-US" altLang="zh-CN" sz="1400">
                <a:solidFill>
                  <a:schemeClr val="accent3"/>
                </a:solidFill>
                <a:latin typeface="Arial"/>
                <a:cs typeface="Arial"/>
              </a:rPr>
              <a:t>and</a:t>
            </a:r>
            <a:r>
              <a:rPr lang="zh-CN" altLang="en-US" sz="1400">
                <a:solidFill>
                  <a:schemeClr val="accent3"/>
                </a:solidFill>
                <a:latin typeface="Arial"/>
                <a:cs typeface="Arial"/>
              </a:rPr>
              <a:t> </a:t>
            </a:r>
            <a:r>
              <a:rPr lang="en-US" altLang="zh-CN" sz="1400">
                <a:solidFill>
                  <a:schemeClr val="accent3"/>
                </a:solidFill>
                <a:latin typeface="Arial"/>
                <a:cs typeface="Arial"/>
              </a:rPr>
              <a:t>Future</a:t>
            </a:r>
            <a:r>
              <a:rPr lang="zh-CN" altLang="en-US" sz="1400">
                <a:solidFill>
                  <a:schemeClr val="accent3"/>
                </a:solidFill>
                <a:latin typeface="Arial"/>
                <a:cs typeface="Arial"/>
              </a:rPr>
              <a:t> </a:t>
            </a:r>
            <a:r>
              <a:rPr lang="en-US" altLang="zh-CN" sz="1400">
                <a:solidFill>
                  <a:schemeClr val="accent3"/>
                </a:solidFill>
                <a:latin typeface="Arial"/>
                <a:cs typeface="Arial"/>
              </a:rPr>
              <a:t>Work</a:t>
            </a:r>
            <a:endParaRPr lang="en-US" sz="1400">
              <a:solidFill>
                <a:schemeClr val="accent3"/>
              </a:solidFill>
              <a:latin typeface="Arial"/>
              <a:cs typeface="Arial"/>
            </a:endParaRPr>
          </a:p>
        </p:txBody>
      </p:sp>
    </p:spTree>
    <p:extLst>
      <p:ext uri="{BB962C8B-B14F-4D97-AF65-F5344CB8AC3E}">
        <p14:creationId xmlns:p14="http://schemas.microsoft.com/office/powerpoint/2010/main" val="530894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5275846-9228-49FE-9221-F39D9FE72E37}"/>
              </a:ext>
            </a:extLst>
          </p:cNvPr>
          <p:cNvSpPr>
            <a:spLocks noGrp="1"/>
          </p:cNvSpPr>
          <p:nvPr>
            <p:ph type="title"/>
          </p:nvPr>
        </p:nvSpPr>
        <p:spPr/>
        <p:txBody>
          <a:bodyPr/>
          <a:lstStyle/>
          <a:p>
            <a:r>
              <a:rPr lang="en-US">
                <a:latin typeface="Arial"/>
                <a:cs typeface="Arial"/>
              </a:rPr>
              <a:t>Why intervention model works well?</a:t>
            </a:r>
            <a:endParaRPr lang="en-US"/>
          </a:p>
        </p:txBody>
      </p:sp>
      <p:pic>
        <p:nvPicPr>
          <p:cNvPr id="4" name="Picture 5" descr="Chart&#10;&#10;Description automatically generated">
            <a:extLst>
              <a:ext uri="{FF2B5EF4-FFF2-40B4-BE49-F238E27FC236}">
                <a16:creationId xmlns:a16="http://schemas.microsoft.com/office/drawing/2014/main" id="{B937514C-7CC1-4334-B43D-2AB7E9E45208}"/>
              </a:ext>
            </a:extLst>
          </p:cNvPr>
          <p:cNvPicPr>
            <a:picLocks noChangeAspect="1"/>
          </p:cNvPicPr>
          <p:nvPr/>
        </p:nvPicPr>
        <p:blipFill>
          <a:blip r:embed="rId2"/>
          <a:stretch>
            <a:fillRect/>
          </a:stretch>
        </p:blipFill>
        <p:spPr>
          <a:xfrm>
            <a:off x="609600" y="1557337"/>
            <a:ext cx="6315074" cy="4397672"/>
          </a:xfrm>
          <a:prstGeom prst="rect">
            <a:avLst/>
          </a:prstGeom>
        </p:spPr>
      </p:pic>
      <p:sp>
        <p:nvSpPr>
          <p:cNvPr id="6" name="TextBox 5">
            <a:extLst>
              <a:ext uri="{FF2B5EF4-FFF2-40B4-BE49-F238E27FC236}">
                <a16:creationId xmlns:a16="http://schemas.microsoft.com/office/drawing/2014/main" id="{D240230B-B25E-4123-9048-3858E3A08F52}"/>
              </a:ext>
            </a:extLst>
          </p:cNvPr>
          <p:cNvSpPr txBox="1"/>
          <p:nvPr/>
        </p:nvSpPr>
        <p:spPr>
          <a:xfrm>
            <a:off x="7328918" y="2598311"/>
            <a:ext cx="4241801" cy="12875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nSpc>
                <a:spcPct val="150000"/>
              </a:lnSpc>
              <a:buFont typeface="Arial" panose="020B0604020202020204" pitchFamily="34" charset="0"/>
              <a:buChar char="•"/>
            </a:pPr>
            <a:r>
              <a:rPr lang="en-US">
                <a:latin typeface="Arial"/>
                <a:cs typeface="Segoe UI"/>
              </a:rPr>
              <a:t>The trend in this dataset is not </a:t>
            </a:r>
            <a:r>
              <a:rPr lang="en-US" b="1">
                <a:latin typeface="Arial"/>
                <a:cs typeface="Segoe UI"/>
              </a:rPr>
              <a:t>monotonically</a:t>
            </a:r>
            <a:r>
              <a:rPr lang="en-US">
                <a:latin typeface="Arial"/>
                <a:cs typeface="Segoe UI"/>
              </a:rPr>
              <a:t> upward or downward.</a:t>
            </a:r>
          </a:p>
        </p:txBody>
      </p:sp>
      <p:sp>
        <p:nvSpPr>
          <p:cNvPr id="8" name="Rectangle 7">
            <a:extLst>
              <a:ext uri="{FF2B5EF4-FFF2-40B4-BE49-F238E27FC236}">
                <a16:creationId xmlns:a16="http://schemas.microsoft.com/office/drawing/2014/main" id="{BC83D44E-D8B6-9942-A38A-1E586C8DCF81}"/>
              </a:ext>
            </a:extLst>
          </p:cNvPr>
          <p:cNvSpPr/>
          <p:nvPr/>
        </p:nvSpPr>
        <p:spPr>
          <a:xfrm>
            <a:off x="0" y="6550223"/>
            <a:ext cx="10706100" cy="307777"/>
          </a:xfrm>
          <a:prstGeom prst="rect">
            <a:avLst/>
          </a:prstGeom>
        </p:spPr>
        <p:txBody>
          <a:bodyPr wrap="square">
            <a:spAutoFit/>
          </a:bodyPr>
          <a:lstStyle/>
          <a:p>
            <a:pPr lvl="0">
              <a:defRPr/>
            </a:pPr>
            <a:r>
              <a:rPr lang="en-US" sz="1400">
                <a:solidFill>
                  <a:schemeClr val="accent3"/>
                </a:solidFill>
                <a:latin typeface="Arial"/>
                <a:cs typeface="Arial"/>
              </a:rPr>
              <a:t>Project Goal and Use Case </a:t>
            </a:r>
            <a:r>
              <a:rPr lang="en-US" altLang="zh-CN" sz="1400">
                <a:solidFill>
                  <a:schemeClr val="accent3"/>
                </a:solidFill>
                <a:latin typeface="Arial"/>
                <a:cs typeface="Arial"/>
              </a:rPr>
              <a:t>-</a:t>
            </a:r>
            <a:r>
              <a:rPr lang="zh-CN" altLang="en-US" sz="1400">
                <a:solidFill>
                  <a:schemeClr val="accent3"/>
                </a:solidFill>
                <a:latin typeface="Arial"/>
                <a:cs typeface="Arial"/>
              </a:rPr>
              <a:t> </a:t>
            </a:r>
            <a:r>
              <a:rPr lang="en-US" altLang="zh-CN" sz="1400">
                <a:solidFill>
                  <a:schemeClr val="accent3"/>
                </a:solidFill>
                <a:latin typeface="Arial"/>
                <a:cs typeface="Arial"/>
              </a:rPr>
              <a:t>Data</a:t>
            </a:r>
            <a:r>
              <a:rPr lang="zh-CN" altLang="en-US" sz="1400">
                <a:solidFill>
                  <a:schemeClr val="accent3"/>
                </a:solidFill>
                <a:latin typeface="Arial"/>
                <a:cs typeface="Arial"/>
              </a:rPr>
              <a:t> </a:t>
            </a:r>
            <a:r>
              <a:rPr lang="en-US" altLang="zh-CN" sz="1400">
                <a:solidFill>
                  <a:schemeClr val="accent3"/>
                </a:solidFill>
                <a:latin typeface="Arial"/>
                <a:cs typeface="Arial"/>
              </a:rPr>
              <a:t>Intro</a:t>
            </a:r>
            <a:r>
              <a:rPr lang="zh-CN" altLang="en-US" sz="1400">
                <a:solidFill>
                  <a:schemeClr val="accent3"/>
                </a:solidFill>
                <a:latin typeface="Arial"/>
                <a:cs typeface="Arial"/>
              </a:rPr>
              <a:t> </a:t>
            </a:r>
            <a:r>
              <a:rPr lang="en-US" altLang="zh-CN" sz="1400">
                <a:solidFill>
                  <a:schemeClr val="accent3"/>
                </a:solidFill>
                <a:latin typeface="Arial"/>
                <a:cs typeface="Arial"/>
              </a:rPr>
              <a:t>-</a:t>
            </a:r>
            <a:r>
              <a:rPr lang="zh-CN" altLang="en-US" sz="1400">
                <a:solidFill>
                  <a:schemeClr val="accent3"/>
                </a:solidFill>
                <a:latin typeface="Arial"/>
                <a:cs typeface="Arial"/>
              </a:rPr>
              <a:t> </a:t>
            </a:r>
            <a:r>
              <a:rPr lang="en-US" altLang="zh-CN" sz="1400">
                <a:solidFill>
                  <a:schemeClr val="accent3"/>
                </a:solidFill>
                <a:latin typeface="Arial"/>
                <a:cs typeface="Arial"/>
              </a:rPr>
              <a:t>Data</a:t>
            </a:r>
            <a:r>
              <a:rPr lang="zh-CN" altLang="en-US" sz="1400">
                <a:solidFill>
                  <a:schemeClr val="accent3"/>
                </a:solidFill>
                <a:latin typeface="Arial"/>
                <a:cs typeface="Arial"/>
              </a:rPr>
              <a:t> </a:t>
            </a:r>
            <a:r>
              <a:rPr lang="en-US" altLang="zh-CN" sz="1400">
                <a:solidFill>
                  <a:schemeClr val="accent3"/>
                </a:solidFill>
                <a:latin typeface="Arial"/>
                <a:cs typeface="Arial"/>
              </a:rPr>
              <a:t>Exploration</a:t>
            </a:r>
            <a:r>
              <a:rPr lang="zh-CN" altLang="en-US" sz="1400" b="1">
                <a:solidFill>
                  <a:schemeClr val="accent3"/>
                </a:solidFill>
                <a:latin typeface="Arial"/>
                <a:cs typeface="Arial"/>
              </a:rPr>
              <a:t> </a:t>
            </a:r>
            <a:r>
              <a:rPr lang="en-US" altLang="zh-CN" sz="1400">
                <a:solidFill>
                  <a:schemeClr val="accent3"/>
                </a:solidFill>
                <a:latin typeface="Arial"/>
                <a:cs typeface="Arial"/>
              </a:rPr>
              <a:t>-Data</a:t>
            </a:r>
            <a:r>
              <a:rPr lang="zh-CN" altLang="en-US" sz="1400">
                <a:solidFill>
                  <a:schemeClr val="accent3"/>
                </a:solidFill>
                <a:latin typeface="Arial"/>
                <a:cs typeface="Arial"/>
              </a:rPr>
              <a:t> </a:t>
            </a:r>
            <a:r>
              <a:rPr lang="en-US" altLang="zh-CN" sz="1400">
                <a:solidFill>
                  <a:schemeClr val="accent3"/>
                </a:solidFill>
                <a:latin typeface="Arial"/>
                <a:cs typeface="Arial"/>
              </a:rPr>
              <a:t>Modeling</a:t>
            </a:r>
            <a:r>
              <a:rPr lang="zh-CN" altLang="en-US" sz="1400">
                <a:solidFill>
                  <a:schemeClr val="accent3"/>
                </a:solidFill>
                <a:latin typeface="Arial"/>
                <a:cs typeface="Arial"/>
              </a:rPr>
              <a:t> </a:t>
            </a:r>
            <a:r>
              <a:rPr lang="en-US" altLang="zh-CN" sz="1400">
                <a:solidFill>
                  <a:schemeClr val="accent3"/>
                </a:solidFill>
                <a:latin typeface="Arial"/>
                <a:cs typeface="Arial"/>
              </a:rPr>
              <a:t>-</a:t>
            </a:r>
            <a:r>
              <a:rPr lang="en-US" altLang="zh-CN" sz="1400" b="1">
                <a:solidFill>
                  <a:schemeClr val="accent3"/>
                </a:solidFill>
                <a:latin typeface="Arial"/>
                <a:cs typeface="Arial"/>
              </a:rPr>
              <a:t>Result</a:t>
            </a:r>
            <a:r>
              <a:rPr lang="zh-CN" altLang="en-US" sz="1400" b="1">
                <a:solidFill>
                  <a:schemeClr val="accent3"/>
                </a:solidFill>
                <a:latin typeface="Arial"/>
                <a:cs typeface="Arial"/>
              </a:rPr>
              <a:t> </a:t>
            </a:r>
            <a:r>
              <a:rPr lang="en-US" altLang="zh-CN" sz="1400" b="1">
                <a:solidFill>
                  <a:schemeClr val="accent3"/>
                </a:solidFill>
                <a:latin typeface="Arial"/>
                <a:cs typeface="Arial"/>
              </a:rPr>
              <a:t>and</a:t>
            </a:r>
            <a:r>
              <a:rPr lang="zh-CN" altLang="en-US" sz="1400" b="1">
                <a:solidFill>
                  <a:schemeClr val="accent3"/>
                </a:solidFill>
                <a:latin typeface="Arial"/>
                <a:cs typeface="Arial"/>
              </a:rPr>
              <a:t> </a:t>
            </a:r>
            <a:r>
              <a:rPr lang="en-US" altLang="zh-CN" sz="1400" b="1">
                <a:solidFill>
                  <a:schemeClr val="accent3"/>
                </a:solidFill>
                <a:latin typeface="Arial"/>
                <a:cs typeface="Arial"/>
              </a:rPr>
              <a:t>Evaluation</a:t>
            </a:r>
            <a:r>
              <a:rPr lang="en-US" altLang="zh-CN" sz="1400">
                <a:solidFill>
                  <a:schemeClr val="accent3"/>
                </a:solidFill>
                <a:latin typeface="Arial"/>
                <a:cs typeface="Arial"/>
              </a:rPr>
              <a:t>-Conclusion</a:t>
            </a:r>
            <a:r>
              <a:rPr lang="zh-CN" altLang="en-US" sz="1400">
                <a:solidFill>
                  <a:schemeClr val="accent3"/>
                </a:solidFill>
                <a:latin typeface="Arial"/>
                <a:cs typeface="Arial"/>
              </a:rPr>
              <a:t> </a:t>
            </a:r>
            <a:r>
              <a:rPr lang="en-US" altLang="zh-CN" sz="1400">
                <a:solidFill>
                  <a:schemeClr val="accent3"/>
                </a:solidFill>
                <a:latin typeface="Arial"/>
                <a:cs typeface="Arial"/>
              </a:rPr>
              <a:t>and</a:t>
            </a:r>
            <a:r>
              <a:rPr lang="zh-CN" altLang="en-US" sz="1400">
                <a:solidFill>
                  <a:schemeClr val="accent3"/>
                </a:solidFill>
                <a:latin typeface="Arial"/>
                <a:cs typeface="Arial"/>
              </a:rPr>
              <a:t> </a:t>
            </a:r>
            <a:r>
              <a:rPr lang="en-US" altLang="zh-CN" sz="1400">
                <a:solidFill>
                  <a:schemeClr val="accent3"/>
                </a:solidFill>
                <a:latin typeface="Arial"/>
                <a:cs typeface="Arial"/>
              </a:rPr>
              <a:t>Future</a:t>
            </a:r>
            <a:r>
              <a:rPr lang="zh-CN" altLang="en-US" sz="1400">
                <a:solidFill>
                  <a:schemeClr val="accent3"/>
                </a:solidFill>
                <a:latin typeface="Arial"/>
                <a:cs typeface="Arial"/>
              </a:rPr>
              <a:t> </a:t>
            </a:r>
            <a:r>
              <a:rPr lang="en-US" altLang="zh-CN" sz="1400">
                <a:solidFill>
                  <a:schemeClr val="accent3"/>
                </a:solidFill>
                <a:latin typeface="Arial"/>
                <a:cs typeface="Arial"/>
              </a:rPr>
              <a:t>Work</a:t>
            </a:r>
            <a:endParaRPr lang="en-US" sz="1400">
              <a:solidFill>
                <a:schemeClr val="accent3"/>
              </a:solidFill>
              <a:latin typeface="Arial"/>
              <a:cs typeface="Arial"/>
            </a:endParaRPr>
          </a:p>
        </p:txBody>
      </p:sp>
      <p:cxnSp>
        <p:nvCxnSpPr>
          <p:cNvPr id="10" name="ïŝlïde">
            <a:extLst>
              <a:ext uri="{FF2B5EF4-FFF2-40B4-BE49-F238E27FC236}">
                <a16:creationId xmlns:a16="http://schemas.microsoft.com/office/drawing/2014/main" id="{765F65B8-AA74-8045-9195-F878E27CF395}"/>
              </a:ext>
            </a:extLst>
          </p:cNvPr>
          <p:cNvCxnSpPr>
            <a:cxnSpLocks/>
          </p:cNvCxnSpPr>
          <p:nvPr/>
        </p:nvCxnSpPr>
        <p:spPr>
          <a:xfrm>
            <a:off x="7328918" y="1790415"/>
            <a:ext cx="0" cy="523220"/>
          </a:xfrm>
          <a:prstGeom prst="line">
            <a:avLst/>
          </a:prstGeom>
          <a:noFill/>
          <a:ln w="25400" cap="flat">
            <a:solidFill>
              <a:schemeClr val="tx1">
                <a:lumMod val="50000"/>
                <a:lumOff val="50000"/>
                <a:alpha val="50000"/>
              </a:schemeClr>
            </a:solidFill>
            <a:prstDash val="solid"/>
            <a:bevel/>
            <a:headEnd/>
            <a:tailEnd/>
          </a:ln>
          <a:effectLst/>
        </p:spPr>
        <p:style>
          <a:lnRef idx="2">
            <a:schemeClr val="accent1">
              <a:shade val="50000"/>
            </a:schemeClr>
          </a:lnRef>
          <a:fillRef idx="1">
            <a:schemeClr val="accent1"/>
          </a:fillRef>
          <a:effectRef idx="0">
            <a:schemeClr val="accent1"/>
          </a:effectRef>
          <a:fontRef idx="minor">
            <a:schemeClr val="lt1"/>
          </a:fontRef>
        </p:style>
      </p:cxnSp>
      <p:sp>
        <p:nvSpPr>
          <p:cNvPr id="7" name="TextBox 6">
            <a:extLst>
              <a:ext uri="{FF2B5EF4-FFF2-40B4-BE49-F238E27FC236}">
                <a16:creationId xmlns:a16="http://schemas.microsoft.com/office/drawing/2014/main" id="{EBEE2E01-B99D-E144-81E2-AC954E24CC54}"/>
              </a:ext>
            </a:extLst>
          </p:cNvPr>
          <p:cNvSpPr txBox="1"/>
          <p:nvPr/>
        </p:nvSpPr>
        <p:spPr>
          <a:xfrm>
            <a:off x="7708899" y="1790415"/>
            <a:ext cx="1689093" cy="584775"/>
          </a:xfrm>
          <a:prstGeom prst="rect">
            <a:avLst/>
          </a:prstGeom>
          <a:noFill/>
        </p:spPr>
        <p:txBody>
          <a:bodyPr wrap="square" rtlCol="0">
            <a:spAutoFit/>
          </a:bodyPr>
          <a:lstStyle/>
          <a:p>
            <a:r>
              <a:rPr lang="en-US" sz="3200" b="1">
                <a:solidFill>
                  <a:schemeClr val="accent1"/>
                </a:solidFill>
              </a:rPr>
              <a:t>A</a:t>
            </a:r>
            <a:r>
              <a:rPr lang="en-CN" sz="3200" b="1">
                <a:solidFill>
                  <a:schemeClr val="accent1"/>
                </a:solidFill>
              </a:rPr>
              <a:t>nalysis</a:t>
            </a:r>
            <a:r>
              <a:rPr lang="zh-CN" altLang="en-US" sz="3200" b="1">
                <a:solidFill>
                  <a:schemeClr val="accent1"/>
                </a:solidFill>
              </a:rPr>
              <a:t> </a:t>
            </a:r>
            <a:endParaRPr lang="en-CN" sz="3200" b="1">
              <a:solidFill>
                <a:schemeClr val="accent1"/>
              </a:solidFill>
            </a:endParaRPr>
          </a:p>
        </p:txBody>
      </p:sp>
      <p:sp>
        <p:nvSpPr>
          <p:cNvPr id="12" name="Rectangle 11">
            <a:extLst>
              <a:ext uri="{FF2B5EF4-FFF2-40B4-BE49-F238E27FC236}">
                <a16:creationId xmlns:a16="http://schemas.microsoft.com/office/drawing/2014/main" id="{6F60C4EB-E2F0-7F42-8AAB-C62819102579}"/>
              </a:ext>
            </a:extLst>
          </p:cNvPr>
          <p:cNvSpPr/>
          <p:nvPr/>
        </p:nvSpPr>
        <p:spPr>
          <a:xfrm>
            <a:off x="7328051" y="3967961"/>
            <a:ext cx="4241798" cy="1287468"/>
          </a:xfrm>
          <a:prstGeom prst="rect">
            <a:avLst/>
          </a:prstGeom>
        </p:spPr>
        <p:txBody>
          <a:bodyPr wrap="square">
            <a:spAutoFit/>
          </a:bodyPr>
          <a:lstStyle/>
          <a:p>
            <a:pPr marL="285750" indent="-285750">
              <a:lnSpc>
                <a:spcPct val="150000"/>
              </a:lnSpc>
              <a:buFont typeface="Arial" panose="020B0604020202020204" pitchFamily="34" charset="0"/>
              <a:buChar char="•"/>
            </a:pPr>
            <a:r>
              <a:rPr lang="en-US" altLang="zh-CN">
                <a:latin typeface="Arial"/>
                <a:cs typeface="Segoe UI"/>
              </a:rPr>
              <a:t>A</a:t>
            </a:r>
            <a:r>
              <a:rPr lang="en-US">
                <a:latin typeface="Arial"/>
                <a:cs typeface="Segoe UI"/>
              </a:rPr>
              <a:t>n intervention function that </a:t>
            </a:r>
            <a:r>
              <a:rPr lang="en-US" b="1">
                <a:latin typeface="Arial"/>
                <a:cs typeface="Segoe UI"/>
              </a:rPr>
              <a:t>captures these ups and downs</a:t>
            </a:r>
            <a:r>
              <a:rPr lang="en-US">
                <a:latin typeface="Arial"/>
                <a:cs typeface="Segoe UI"/>
              </a:rPr>
              <a:t> is more appropriate.</a:t>
            </a:r>
          </a:p>
        </p:txBody>
      </p:sp>
    </p:spTree>
    <p:extLst>
      <p:ext uri="{BB962C8B-B14F-4D97-AF65-F5344CB8AC3E}">
        <p14:creationId xmlns:p14="http://schemas.microsoft.com/office/powerpoint/2010/main" val="40331971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BE0ECE4-159E-AE42-8C6D-425B855E7F17}"/>
              </a:ext>
            </a:extLst>
          </p:cNvPr>
          <p:cNvSpPr>
            <a:spLocks noGrp="1"/>
          </p:cNvSpPr>
          <p:nvPr>
            <p:ph type="title"/>
          </p:nvPr>
        </p:nvSpPr>
        <p:spPr/>
        <p:txBody>
          <a:bodyPr/>
          <a:lstStyle/>
          <a:p>
            <a:r>
              <a:rPr lang="en-US">
                <a:latin typeface="Arial"/>
                <a:cs typeface="Arial"/>
              </a:rPr>
              <a:t>Address overfitting problem</a:t>
            </a:r>
            <a:endParaRPr lang="en-US"/>
          </a:p>
        </p:txBody>
      </p:sp>
      <p:sp>
        <p:nvSpPr>
          <p:cNvPr id="7" name="Rectangle 6">
            <a:extLst>
              <a:ext uri="{FF2B5EF4-FFF2-40B4-BE49-F238E27FC236}">
                <a16:creationId xmlns:a16="http://schemas.microsoft.com/office/drawing/2014/main" id="{FFDB2BE1-D830-9941-AE1A-9FB90EC7E3A6}"/>
              </a:ext>
            </a:extLst>
          </p:cNvPr>
          <p:cNvSpPr/>
          <p:nvPr/>
        </p:nvSpPr>
        <p:spPr>
          <a:xfrm>
            <a:off x="0" y="6550223"/>
            <a:ext cx="10706100" cy="307777"/>
          </a:xfrm>
          <a:prstGeom prst="rect">
            <a:avLst/>
          </a:prstGeom>
        </p:spPr>
        <p:txBody>
          <a:bodyPr wrap="square">
            <a:spAutoFit/>
          </a:bodyPr>
          <a:lstStyle/>
          <a:p>
            <a:pPr lvl="0">
              <a:defRPr/>
            </a:pPr>
            <a:r>
              <a:rPr lang="en-US" sz="1400">
                <a:solidFill>
                  <a:schemeClr val="accent3"/>
                </a:solidFill>
                <a:latin typeface="Arial"/>
                <a:cs typeface="Arial"/>
              </a:rPr>
              <a:t>Project Goal and Use Case </a:t>
            </a:r>
            <a:r>
              <a:rPr lang="en-US" altLang="zh-CN" sz="1400">
                <a:solidFill>
                  <a:schemeClr val="accent3"/>
                </a:solidFill>
                <a:latin typeface="Arial"/>
                <a:cs typeface="Arial"/>
              </a:rPr>
              <a:t>-</a:t>
            </a:r>
            <a:r>
              <a:rPr lang="zh-CN" altLang="en-US" sz="1400">
                <a:solidFill>
                  <a:schemeClr val="accent3"/>
                </a:solidFill>
                <a:latin typeface="Arial"/>
                <a:cs typeface="Arial"/>
              </a:rPr>
              <a:t> </a:t>
            </a:r>
            <a:r>
              <a:rPr lang="en-US" altLang="zh-CN" sz="1400">
                <a:solidFill>
                  <a:schemeClr val="accent3"/>
                </a:solidFill>
                <a:latin typeface="Arial"/>
                <a:cs typeface="Arial"/>
              </a:rPr>
              <a:t>Data</a:t>
            </a:r>
            <a:r>
              <a:rPr lang="zh-CN" altLang="en-US" sz="1400">
                <a:solidFill>
                  <a:schemeClr val="accent3"/>
                </a:solidFill>
                <a:latin typeface="Arial"/>
                <a:cs typeface="Arial"/>
              </a:rPr>
              <a:t> </a:t>
            </a:r>
            <a:r>
              <a:rPr lang="en-US" altLang="zh-CN" sz="1400">
                <a:solidFill>
                  <a:schemeClr val="accent3"/>
                </a:solidFill>
                <a:latin typeface="Arial"/>
                <a:cs typeface="Arial"/>
              </a:rPr>
              <a:t>Intro</a:t>
            </a:r>
            <a:r>
              <a:rPr lang="zh-CN" altLang="en-US" sz="1400">
                <a:solidFill>
                  <a:schemeClr val="accent3"/>
                </a:solidFill>
                <a:latin typeface="Arial"/>
                <a:cs typeface="Arial"/>
              </a:rPr>
              <a:t> </a:t>
            </a:r>
            <a:r>
              <a:rPr lang="en-US" altLang="zh-CN" sz="1400">
                <a:solidFill>
                  <a:schemeClr val="accent3"/>
                </a:solidFill>
                <a:latin typeface="Arial"/>
                <a:cs typeface="Arial"/>
              </a:rPr>
              <a:t>-</a:t>
            </a:r>
            <a:r>
              <a:rPr lang="zh-CN" altLang="en-US" sz="1400">
                <a:solidFill>
                  <a:schemeClr val="accent3"/>
                </a:solidFill>
                <a:latin typeface="Arial"/>
                <a:cs typeface="Arial"/>
              </a:rPr>
              <a:t> </a:t>
            </a:r>
            <a:r>
              <a:rPr lang="en-US" altLang="zh-CN" sz="1400">
                <a:solidFill>
                  <a:schemeClr val="accent3"/>
                </a:solidFill>
                <a:latin typeface="Arial"/>
                <a:cs typeface="Arial"/>
              </a:rPr>
              <a:t>Data</a:t>
            </a:r>
            <a:r>
              <a:rPr lang="zh-CN" altLang="en-US" sz="1400">
                <a:solidFill>
                  <a:schemeClr val="accent3"/>
                </a:solidFill>
                <a:latin typeface="Arial"/>
                <a:cs typeface="Arial"/>
              </a:rPr>
              <a:t> </a:t>
            </a:r>
            <a:r>
              <a:rPr lang="en-US" altLang="zh-CN" sz="1400">
                <a:solidFill>
                  <a:schemeClr val="accent3"/>
                </a:solidFill>
                <a:latin typeface="Arial"/>
                <a:cs typeface="Arial"/>
              </a:rPr>
              <a:t>Exploration</a:t>
            </a:r>
            <a:r>
              <a:rPr lang="zh-CN" altLang="en-US" sz="1400" b="1">
                <a:solidFill>
                  <a:schemeClr val="accent3"/>
                </a:solidFill>
                <a:latin typeface="Arial"/>
                <a:cs typeface="Arial"/>
              </a:rPr>
              <a:t> </a:t>
            </a:r>
            <a:r>
              <a:rPr lang="en-US" altLang="zh-CN" sz="1400">
                <a:solidFill>
                  <a:schemeClr val="accent3"/>
                </a:solidFill>
                <a:latin typeface="Arial"/>
                <a:cs typeface="Arial"/>
              </a:rPr>
              <a:t>-Data</a:t>
            </a:r>
            <a:r>
              <a:rPr lang="zh-CN" altLang="en-US" sz="1400">
                <a:solidFill>
                  <a:schemeClr val="accent3"/>
                </a:solidFill>
                <a:latin typeface="Arial"/>
                <a:cs typeface="Arial"/>
              </a:rPr>
              <a:t> </a:t>
            </a:r>
            <a:r>
              <a:rPr lang="en-US" altLang="zh-CN" sz="1400">
                <a:solidFill>
                  <a:schemeClr val="accent3"/>
                </a:solidFill>
                <a:latin typeface="Arial"/>
                <a:cs typeface="Arial"/>
              </a:rPr>
              <a:t>Modeling</a:t>
            </a:r>
            <a:r>
              <a:rPr lang="zh-CN" altLang="en-US" sz="1400">
                <a:solidFill>
                  <a:schemeClr val="accent3"/>
                </a:solidFill>
                <a:latin typeface="Arial"/>
                <a:cs typeface="Arial"/>
              </a:rPr>
              <a:t> </a:t>
            </a:r>
            <a:r>
              <a:rPr lang="en-US" altLang="zh-CN" sz="1400">
                <a:solidFill>
                  <a:schemeClr val="accent3"/>
                </a:solidFill>
                <a:latin typeface="Arial"/>
                <a:cs typeface="Arial"/>
              </a:rPr>
              <a:t>-</a:t>
            </a:r>
            <a:r>
              <a:rPr lang="en-US" altLang="zh-CN" sz="1400" b="1">
                <a:solidFill>
                  <a:schemeClr val="accent3"/>
                </a:solidFill>
                <a:latin typeface="Arial"/>
                <a:cs typeface="Arial"/>
              </a:rPr>
              <a:t>Result</a:t>
            </a:r>
            <a:r>
              <a:rPr lang="zh-CN" altLang="en-US" sz="1400" b="1">
                <a:solidFill>
                  <a:schemeClr val="accent3"/>
                </a:solidFill>
                <a:latin typeface="Arial"/>
                <a:cs typeface="Arial"/>
              </a:rPr>
              <a:t> </a:t>
            </a:r>
            <a:r>
              <a:rPr lang="en-US" altLang="zh-CN" sz="1400" b="1">
                <a:solidFill>
                  <a:schemeClr val="accent3"/>
                </a:solidFill>
                <a:latin typeface="Arial"/>
                <a:cs typeface="Arial"/>
              </a:rPr>
              <a:t>and</a:t>
            </a:r>
            <a:r>
              <a:rPr lang="zh-CN" altLang="en-US" sz="1400" b="1">
                <a:solidFill>
                  <a:schemeClr val="accent3"/>
                </a:solidFill>
                <a:latin typeface="Arial"/>
                <a:cs typeface="Arial"/>
              </a:rPr>
              <a:t> </a:t>
            </a:r>
            <a:r>
              <a:rPr lang="en-US" altLang="zh-CN" sz="1400" b="1">
                <a:solidFill>
                  <a:schemeClr val="accent3"/>
                </a:solidFill>
                <a:latin typeface="Arial"/>
                <a:cs typeface="Arial"/>
              </a:rPr>
              <a:t>Evaluation</a:t>
            </a:r>
            <a:r>
              <a:rPr lang="en-US" altLang="zh-CN" sz="1400">
                <a:solidFill>
                  <a:schemeClr val="accent3"/>
                </a:solidFill>
                <a:latin typeface="Arial"/>
                <a:cs typeface="Arial"/>
              </a:rPr>
              <a:t>-Conclusion</a:t>
            </a:r>
            <a:r>
              <a:rPr lang="zh-CN" altLang="en-US" sz="1400">
                <a:solidFill>
                  <a:schemeClr val="accent3"/>
                </a:solidFill>
                <a:latin typeface="Arial"/>
                <a:cs typeface="Arial"/>
              </a:rPr>
              <a:t> </a:t>
            </a:r>
            <a:r>
              <a:rPr lang="en-US" altLang="zh-CN" sz="1400">
                <a:solidFill>
                  <a:schemeClr val="accent3"/>
                </a:solidFill>
                <a:latin typeface="Arial"/>
                <a:cs typeface="Arial"/>
              </a:rPr>
              <a:t>and</a:t>
            </a:r>
            <a:r>
              <a:rPr lang="zh-CN" altLang="en-US" sz="1400">
                <a:solidFill>
                  <a:schemeClr val="accent3"/>
                </a:solidFill>
                <a:latin typeface="Arial"/>
                <a:cs typeface="Arial"/>
              </a:rPr>
              <a:t> </a:t>
            </a:r>
            <a:r>
              <a:rPr lang="en-US" altLang="zh-CN" sz="1400">
                <a:solidFill>
                  <a:schemeClr val="accent3"/>
                </a:solidFill>
                <a:latin typeface="Arial"/>
                <a:cs typeface="Arial"/>
              </a:rPr>
              <a:t>Future</a:t>
            </a:r>
            <a:r>
              <a:rPr lang="zh-CN" altLang="en-US" sz="1400">
                <a:solidFill>
                  <a:schemeClr val="accent3"/>
                </a:solidFill>
                <a:latin typeface="Arial"/>
                <a:cs typeface="Arial"/>
              </a:rPr>
              <a:t> </a:t>
            </a:r>
            <a:r>
              <a:rPr lang="en-US" altLang="zh-CN" sz="1400">
                <a:solidFill>
                  <a:schemeClr val="accent3"/>
                </a:solidFill>
                <a:latin typeface="Arial"/>
                <a:cs typeface="Arial"/>
              </a:rPr>
              <a:t>Work</a:t>
            </a:r>
            <a:endParaRPr lang="en-US" sz="1400">
              <a:solidFill>
                <a:schemeClr val="accent3"/>
              </a:solidFill>
              <a:latin typeface="Arial"/>
              <a:cs typeface="Arial"/>
            </a:endParaRPr>
          </a:p>
        </p:txBody>
      </p:sp>
      <p:cxnSp>
        <p:nvCxnSpPr>
          <p:cNvPr id="10" name="işḷîḍè">
            <a:extLst>
              <a:ext uri="{FF2B5EF4-FFF2-40B4-BE49-F238E27FC236}">
                <a16:creationId xmlns:a16="http://schemas.microsoft.com/office/drawing/2014/main" id="{4AFEE362-CEF2-444E-A58E-9702F2EFFCCC}"/>
              </a:ext>
            </a:extLst>
          </p:cNvPr>
          <p:cNvCxnSpPr/>
          <p:nvPr/>
        </p:nvCxnSpPr>
        <p:spPr>
          <a:xfrm>
            <a:off x="1312789" y="2821511"/>
            <a:ext cx="0" cy="2407558"/>
          </a:xfrm>
          <a:prstGeom prst="line">
            <a:avLst/>
          </a:prstGeom>
          <a:noFill/>
          <a:ln w="25400" cap="flat">
            <a:solidFill>
              <a:schemeClr val="tx1">
                <a:lumMod val="50000"/>
                <a:lumOff val="50000"/>
                <a:alpha val="20000"/>
              </a:schemeClr>
            </a:solidFill>
            <a:prstDash val="solid"/>
            <a:bevel/>
            <a:headEnd/>
            <a:tailEnd/>
          </a:ln>
          <a:effectLst/>
        </p:spPr>
        <p:style>
          <a:lnRef idx="2">
            <a:schemeClr val="accent1">
              <a:shade val="50000"/>
            </a:schemeClr>
          </a:lnRef>
          <a:fillRef idx="1">
            <a:schemeClr val="accent1"/>
          </a:fillRef>
          <a:effectRef idx="0">
            <a:schemeClr val="accent1"/>
          </a:effectRef>
          <a:fontRef idx="minor">
            <a:schemeClr val="lt1"/>
          </a:fontRef>
        </p:style>
      </p:cxnSp>
      <p:sp>
        <p:nvSpPr>
          <p:cNvPr id="11" name="íṡľiďé">
            <a:extLst>
              <a:ext uri="{FF2B5EF4-FFF2-40B4-BE49-F238E27FC236}">
                <a16:creationId xmlns:a16="http://schemas.microsoft.com/office/drawing/2014/main" id="{82DB108D-053D-E54F-95ED-CD4B15E788E9}"/>
              </a:ext>
            </a:extLst>
          </p:cNvPr>
          <p:cNvSpPr txBox="1"/>
          <p:nvPr/>
        </p:nvSpPr>
        <p:spPr>
          <a:xfrm>
            <a:off x="2020983" y="1658267"/>
            <a:ext cx="7364755" cy="564233"/>
          </a:xfrm>
          <a:prstGeom prst="rect">
            <a:avLst/>
          </a:prstGeom>
          <a:noFill/>
        </p:spPr>
        <p:txBody>
          <a:bodyPr wrap="square" rtlCol="0" anchor="b">
            <a:noAutofit/>
          </a:bodyPr>
          <a:lstStyle/>
          <a:p>
            <a:r>
              <a:rPr lang="en-GB" altLang="zh-CN" sz="2800" b="1">
                <a:solidFill>
                  <a:schemeClr val="accent1"/>
                </a:solidFill>
              </a:rPr>
              <a:t>Detecting overfitting problem</a:t>
            </a:r>
          </a:p>
        </p:txBody>
      </p:sp>
      <p:sp>
        <p:nvSpPr>
          <p:cNvPr id="14" name="Content Placeholder 1">
            <a:extLst>
              <a:ext uri="{FF2B5EF4-FFF2-40B4-BE49-F238E27FC236}">
                <a16:creationId xmlns:a16="http://schemas.microsoft.com/office/drawing/2014/main" id="{891F5DD6-1864-604C-A6CE-14A72A992767}"/>
              </a:ext>
            </a:extLst>
          </p:cNvPr>
          <p:cNvSpPr>
            <a:spLocks noGrp="1"/>
          </p:cNvSpPr>
          <p:nvPr>
            <p:ph idx="1"/>
          </p:nvPr>
        </p:nvSpPr>
        <p:spPr>
          <a:xfrm>
            <a:off x="2020982" y="2383205"/>
            <a:ext cx="7821505" cy="3687396"/>
          </a:xfrm>
        </p:spPr>
        <p:txBody>
          <a:bodyPr vert="horz" lIns="91440" tIns="45720" rIns="91440" bIns="45720" rtlCol="0" anchor="t">
            <a:normAutofit fontScale="92500"/>
          </a:bodyPr>
          <a:lstStyle/>
          <a:p>
            <a:pPr algn="just">
              <a:lnSpc>
                <a:spcPct val="150000"/>
              </a:lnSpc>
              <a:buFont typeface="Wingdings" pitchFamily="2" charset="2"/>
              <a:buChar char="Ø"/>
            </a:pPr>
            <a:r>
              <a:rPr lang="en-US" sz="1800">
                <a:ea typeface="+mn-lt"/>
                <a:cs typeface="+mn-lt"/>
              </a:rPr>
              <a:t>For the final three candidates, all are built on ARIMA model so it makes sense to explore whether overfitting problem exists or not.</a:t>
            </a:r>
          </a:p>
          <a:p>
            <a:pPr algn="just">
              <a:lnSpc>
                <a:spcPct val="150000"/>
              </a:lnSpc>
              <a:buFont typeface="Wingdings" pitchFamily="2" charset="2"/>
              <a:buChar char="Ø"/>
            </a:pPr>
            <a:r>
              <a:rPr lang="en-US" sz="1800">
                <a:ea typeface="+mn-lt"/>
                <a:cs typeface="+mn-lt"/>
              </a:rPr>
              <a:t>We start by decreasing p, then q separately. Among all the simple models, we </a:t>
            </a:r>
            <a:r>
              <a:rPr lang="en-US" sz="1800" b="1">
                <a:ea typeface="+mn-lt"/>
                <a:cs typeface="+mn-lt"/>
              </a:rPr>
              <a:t>do not see significant changes</a:t>
            </a:r>
            <a:r>
              <a:rPr lang="en-US" sz="1800">
                <a:ea typeface="+mn-lt"/>
                <a:cs typeface="+mn-lt"/>
              </a:rPr>
              <a:t> in AIC/</a:t>
            </a:r>
            <a:r>
              <a:rPr lang="en-US" sz="1800" err="1">
                <a:ea typeface="+mn-lt"/>
                <a:cs typeface="+mn-lt"/>
              </a:rPr>
              <a:t>AICc</a:t>
            </a:r>
            <a:r>
              <a:rPr lang="en-US" sz="1800">
                <a:ea typeface="+mn-lt"/>
                <a:cs typeface="+mn-lt"/>
              </a:rPr>
              <a:t>, BIC and log likelihood.</a:t>
            </a:r>
            <a:endParaRPr lang="en-US" sz="1800">
              <a:cs typeface="Calibri"/>
            </a:endParaRPr>
          </a:p>
          <a:p>
            <a:pPr algn="just">
              <a:lnSpc>
                <a:spcPct val="150000"/>
              </a:lnSpc>
              <a:buFont typeface="Wingdings" pitchFamily="2" charset="2"/>
              <a:buChar char="Ø"/>
            </a:pPr>
            <a:r>
              <a:rPr lang="en-US" sz="1800">
                <a:ea typeface="+mn-lt"/>
                <a:cs typeface="+mn-lt"/>
              </a:rPr>
              <a:t>But we </a:t>
            </a:r>
            <a:r>
              <a:rPr lang="en-US" sz="1800" b="1">
                <a:ea typeface="+mn-lt"/>
                <a:cs typeface="+mn-lt"/>
              </a:rPr>
              <a:t>do see significant changes in the coefficients </a:t>
            </a:r>
            <a:r>
              <a:rPr lang="en-US" sz="1800">
                <a:ea typeface="+mn-lt"/>
                <a:cs typeface="+mn-lt"/>
              </a:rPr>
              <a:t>when decreasing p, or q. This suggests that the original models fit well and the </a:t>
            </a:r>
            <a:r>
              <a:rPr lang="en-US" sz="1800" b="1">
                <a:ea typeface="+mn-lt"/>
                <a:cs typeface="+mn-lt"/>
              </a:rPr>
              <a:t>overfitting problem does not exist</a:t>
            </a:r>
            <a:r>
              <a:rPr lang="en-US" sz="1800">
                <a:ea typeface="+mn-lt"/>
                <a:cs typeface="+mn-lt"/>
              </a:rPr>
              <a:t>.</a:t>
            </a:r>
            <a:endParaRPr lang="en-US" sz="1800">
              <a:cs typeface="Calibri" panose="020F0502020204030204"/>
            </a:endParaRPr>
          </a:p>
          <a:p>
            <a:pPr algn="just">
              <a:lnSpc>
                <a:spcPct val="150000"/>
              </a:lnSpc>
              <a:buFont typeface="Wingdings" pitchFamily="2" charset="2"/>
              <a:buChar char="Ø"/>
            </a:pPr>
            <a:r>
              <a:rPr lang="en-US" sz="1800">
                <a:ea typeface="+mn-lt"/>
                <a:cs typeface="+mn-lt"/>
              </a:rPr>
              <a:t>The potential overfitting problem is also mitigated by </a:t>
            </a:r>
            <a:r>
              <a:rPr lang="en-US" sz="1800" b="1">
                <a:ea typeface="+mn-lt"/>
                <a:cs typeface="+mn-lt"/>
              </a:rPr>
              <a:t>train-test splits </a:t>
            </a:r>
            <a:r>
              <a:rPr lang="en-US" sz="1800">
                <a:ea typeface="+mn-lt"/>
                <a:cs typeface="+mn-lt"/>
              </a:rPr>
              <a:t>and </a:t>
            </a:r>
            <a:r>
              <a:rPr lang="en-US" sz="1800" b="1">
                <a:ea typeface="+mn-lt"/>
                <a:cs typeface="+mn-lt"/>
              </a:rPr>
              <a:t>k-fold cross validation</a:t>
            </a:r>
            <a:r>
              <a:rPr lang="en-US" sz="1800">
                <a:ea typeface="+mn-lt"/>
                <a:cs typeface="+mn-lt"/>
              </a:rPr>
              <a:t>.</a:t>
            </a:r>
          </a:p>
        </p:txBody>
      </p:sp>
    </p:spTree>
    <p:extLst>
      <p:ext uri="{BB962C8B-B14F-4D97-AF65-F5344CB8AC3E}">
        <p14:creationId xmlns:p14="http://schemas.microsoft.com/office/powerpoint/2010/main" val="15074803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DA61BE02-A654-E543-8A57-5EB9361693F1}"/>
              </a:ext>
            </a:extLst>
          </p:cNvPr>
          <p:cNvGrpSpPr/>
          <p:nvPr/>
        </p:nvGrpSpPr>
        <p:grpSpPr>
          <a:xfrm>
            <a:off x="557213" y="1090672"/>
            <a:ext cx="3457575" cy="830997"/>
            <a:chOff x="714375" y="2303890"/>
            <a:chExt cx="3457575" cy="830997"/>
          </a:xfrm>
        </p:grpSpPr>
        <p:cxnSp>
          <p:nvCxnSpPr>
            <p:cNvPr id="15" name="Straight Connector 14">
              <a:extLst>
                <a:ext uri="{FF2B5EF4-FFF2-40B4-BE49-F238E27FC236}">
                  <a16:creationId xmlns:a16="http://schemas.microsoft.com/office/drawing/2014/main" id="{62DE9EC7-2C0B-8342-AFB3-4D2BEF6933C3}"/>
                </a:ext>
              </a:extLst>
            </p:cNvPr>
            <p:cNvCxnSpPr/>
            <p:nvPr/>
          </p:nvCxnSpPr>
          <p:spPr>
            <a:xfrm>
              <a:off x="714375" y="2343149"/>
              <a:ext cx="1685925"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5A2429B9-010F-0740-BBC9-160789178846}"/>
                </a:ext>
              </a:extLst>
            </p:cNvPr>
            <p:cNvCxnSpPr>
              <a:cxnSpLocks/>
            </p:cNvCxnSpPr>
            <p:nvPr/>
          </p:nvCxnSpPr>
          <p:spPr>
            <a:xfrm>
              <a:off x="1352550" y="3095626"/>
              <a:ext cx="2819400"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C51C6086-1959-4643-B3F7-E1B4889FC3EB}"/>
                </a:ext>
              </a:extLst>
            </p:cNvPr>
            <p:cNvSpPr txBox="1"/>
            <p:nvPr/>
          </p:nvSpPr>
          <p:spPr>
            <a:xfrm>
              <a:off x="1352550" y="2303890"/>
              <a:ext cx="2348015" cy="830997"/>
            </a:xfrm>
            <a:prstGeom prst="rect">
              <a:avLst/>
            </a:prstGeom>
            <a:noFill/>
          </p:spPr>
          <p:txBody>
            <a:bodyPr wrap="none" lIns="91440" tIns="45720" rIns="91440" bIns="45720" rtlCol="0" anchor="t">
              <a:spAutoFit/>
            </a:bodyPr>
            <a:lstStyle/>
            <a:p>
              <a:r>
                <a:rPr lang="en-US" altLang="zh-CN" sz="4800">
                  <a:solidFill>
                    <a:srgbClr val="C00000"/>
                  </a:solidFill>
                  <a:ea typeface="宋体"/>
                </a:rPr>
                <a:t>A</a:t>
              </a:r>
              <a:r>
                <a:rPr lang="en-US" altLang="zh-CN" sz="4800">
                  <a:solidFill>
                    <a:schemeClr val="accent2"/>
                  </a:solidFill>
                  <a:ea typeface="宋体"/>
                </a:rPr>
                <a:t>G</a:t>
              </a:r>
              <a:r>
                <a:rPr lang="en-US" altLang="zh-CN" sz="4800">
                  <a:solidFill>
                    <a:schemeClr val="accent4"/>
                  </a:solidFill>
                  <a:ea typeface="宋体"/>
                </a:rPr>
                <a:t>E</a:t>
              </a:r>
              <a:r>
                <a:rPr lang="en-US" altLang="zh-CN" sz="4800">
                  <a:solidFill>
                    <a:schemeClr val="accent6">
                      <a:lumMod val="75000"/>
                    </a:schemeClr>
                  </a:solidFill>
                  <a:ea typeface="宋体"/>
                </a:rPr>
                <a:t>N</a:t>
              </a:r>
              <a:r>
                <a:rPr lang="en-US" altLang="zh-CN" sz="4800">
                  <a:solidFill>
                    <a:srgbClr val="0070C0"/>
                  </a:solidFill>
                  <a:ea typeface="宋体"/>
                </a:rPr>
                <a:t>D</a:t>
              </a:r>
              <a:r>
                <a:rPr lang="en-US" altLang="zh-CN" sz="4800">
                  <a:solidFill>
                    <a:srgbClr val="7030A0"/>
                  </a:solidFill>
                  <a:ea typeface="宋体"/>
                </a:rPr>
                <a:t>A</a:t>
              </a:r>
              <a:endParaRPr lang="en-US" sz="4800">
                <a:solidFill>
                  <a:srgbClr val="7030A0"/>
                </a:solidFill>
                <a:ea typeface="宋体"/>
                <a:cs typeface="Calibri"/>
              </a:endParaRPr>
            </a:p>
          </p:txBody>
        </p:sp>
      </p:grpSp>
      <p:grpSp>
        <p:nvGrpSpPr>
          <p:cNvPr id="35" name="Group 34">
            <a:extLst>
              <a:ext uri="{FF2B5EF4-FFF2-40B4-BE49-F238E27FC236}">
                <a16:creationId xmlns:a16="http://schemas.microsoft.com/office/drawing/2014/main" id="{FB7B2F47-C50D-DF49-8275-6D01AEFE5F20}"/>
              </a:ext>
            </a:extLst>
          </p:cNvPr>
          <p:cNvGrpSpPr/>
          <p:nvPr/>
        </p:nvGrpSpPr>
        <p:grpSpPr>
          <a:xfrm>
            <a:off x="5067345" y="995057"/>
            <a:ext cx="5108438" cy="523220"/>
            <a:chOff x="4753019" y="995057"/>
            <a:chExt cx="5108438" cy="523220"/>
          </a:xfrm>
        </p:grpSpPr>
        <p:sp>
          <p:nvSpPr>
            <p:cNvPr id="23" name="Rectangle 22">
              <a:extLst>
                <a:ext uri="{FF2B5EF4-FFF2-40B4-BE49-F238E27FC236}">
                  <a16:creationId xmlns:a16="http://schemas.microsoft.com/office/drawing/2014/main" id="{BEBBD072-35BA-E34B-9C41-CCFF281256FC}"/>
                </a:ext>
              </a:extLst>
            </p:cNvPr>
            <p:cNvSpPr/>
            <p:nvPr/>
          </p:nvSpPr>
          <p:spPr>
            <a:xfrm>
              <a:off x="5154399" y="1056612"/>
              <a:ext cx="4707058" cy="400110"/>
            </a:xfrm>
            <a:prstGeom prst="rect">
              <a:avLst/>
            </a:prstGeom>
          </p:spPr>
          <p:txBody>
            <a:bodyPr wrap="none" lIns="91440" tIns="45720" rIns="91440" bIns="45720" anchor="t">
              <a:spAutoFit/>
            </a:bodyPr>
            <a:lstStyle/>
            <a:p>
              <a:pPr marL="230505">
                <a:spcAft>
                  <a:spcPts val="1800"/>
                </a:spcAft>
                <a:tabLst>
                  <a:tab pos="413384" algn="l"/>
                </a:tabLst>
              </a:pPr>
              <a:r>
                <a:rPr lang="en-US" sz="2000">
                  <a:solidFill>
                    <a:srgbClr val="C00000"/>
                  </a:solidFill>
                  <a:latin typeface="Arial"/>
                  <a:cs typeface="Arial"/>
                </a:rPr>
                <a:t>Project Goal and Business Use Case </a:t>
              </a:r>
            </a:p>
          </p:txBody>
        </p:sp>
        <p:sp>
          <p:nvSpPr>
            <p:cNvPr id="24" name="TextBox 23">
              <a:extLst>
                <a:ext uri="{FF2B5EF4-FFF2-40B4-BE49-F238E27FC236}">
                  <a16:creationId xmlns:a16="http://schemas.microsoft.com/office/drawing/2014/main" id="{3ED471A6-4F03-CD4B-8378-5CEC4B626D59}"/>
                </a:ext>
              </a:extLst>
            </p:cNvPr>
            <p:cNvSpPr txBox="1"/>
            <p:nvPr/>
          </p:nvSpPr>
          <p:spPr>
            <a:xfrm>
              <a:off x="4753019" y="995057"/>
              <a:ext cx="550151" cy="523220"/>
            </a:xfrm>
            <a:prstGeom prst="rect">
              <a:avLst/>
            </a:prstGeom>
            <a:noFill/>
          </p:spPr>
          <p:txBody>
            <a:bodyPr wrap="none" lIns="91440" tIns="45720" rIns="91440" bIns="45720" rtlCol="0" anchor="t">
              <a:spAutoFit/>
            </a:bodyPr>
            <a:lstStyle/>
            <a:p>
              <a:r>
                <a:rPr lang="en-US" altLang="zh-CN" sz="2800" b="1">
                  <a:solidFill>
                    <a:srgbClr val="C00000"/>
                  </a:solidFill>
                  <a:ea typeface="宋体"/>
                </a:rPr>
                <a:t>01</a:t>
              </a:r>
              <a:endParaRPr lang="en-US" sz="2800" b="1">
                <a:solidFill>
                  <a:srgbClr val="C00000"/>
                </a:solidFill>
                <a:ea typeface="宋体"/>
                <a:cs typeface="Calibri"/>
              </a:endParaRPr>
            </a:p>
          </p:txBody>
        </p:sp>
      </p:grpSp>
      <p:grpSp>
        <p:nvGrpSpPr>
          <p:cNvPr id="36" name="Group 35">
            <a:extLst>
              <a:ext uri="{FF2B5EF4-FFF2-40B4-BE49-F238E27FC236}">
                <a16:creationId xmlns:a16="http://schemas.microsoft.com/office/drawing/2014/main" id="{02FB6630-39A1-2941-821C-418F21CBAA73}"/>
              </a:ext>
            </a:extLst>
          </p:cNvPr>
          <p:cNvGrpSpPr/>
          <p:nvPr/>
        </p:nvGrpSpPr>
        <p:grpSpPr>
          <a:xfrm>
            <a:off x="5067345" y="1941305"/>
            <a:ext cx="6497380" cy="523220"/>
            <a:chOff x="4753019" y="1720744"/>
            <a:chExt cx="6497380" cy="523220"/>
          </a:xfrm>
        </p:grpSpPr>
        <p:sp>
          <p:nvSpPr>
            <p:cNvPr id="25" name="TextBox 24">
              <a:extLst>
                <a:ext uri="{FF2B5EF4-FFF2-40B4-BE49-F238E27FC236}">
                  <a16:creationId xmlns:a16="http://schemas.microsoft.com/office/drawing/2014/main" id="{AD00AAEB-5F55-5748-B7E2-1D5776A097F8}"/>
                </a:ext>
              </a:extLst>
            </p:cNvPr>
            <p:cNvSpPr txBox="1"/>
            <p:nvPr/>
          </p:nvSpPr>
          <p:spPr>
            <a:xfrm>
              <a:off x="4753019" y="1720744"/>
              <a:ext cx="550151" cy="523220"/>
            </a:xfrm>
            <a:prstGeom prst="rect">
              <a:avLst/>
            </a:prstGeom>
            <a:noFill/>
          </p:spPr>
          <p:txBody>
            <a:bodyPr wrap="none" lIns="91440" tIns="45720" rIns="91440" bIns="45720" rtlCol="0" anchor="t">
              <a:spAutoFit/>
            </a:bodyPr>
            <a:lstStyle/>
            <a:p>
              <a:r>
                <a:rPr lang="en-US" altLang="zh-CN" sz="2800" b="1">
                  <a:solidFill>
                    <a:schemeClr val="accent2"/>
                  </a:solidFill>
                  <a:ea typeface="宋体"/>
                </a:rPr>
                <a:t>02</a:t>
              </a:r>
              <a:endParaRPr lang="en-CN" sz="2800" b="1">
                <a:solidFill>
                  <a:schemeClr val="accent2"/>
                </a:solidFill>
                <a:ea typeface="宋体"/>
              </a:endParaRPr>
            </a:p>
          </p:txBody>
        </p:sp>
        <p:sp>
          <p:nvSpPr>
            <p:cNvPr id="30" name="Rectangle 29">
              <a:extLst>
                <a:ext uri="{FF2B5EF4-FFF2-40B4-BE49-F238E27FC236}">
                  <a16:creationId xmlns:a16="http://schemas.microsoft.com/office/drawing/2014/main" id="{264798E3-4AC8-284A-ACB5-48BAC06D6858}"/>
                </a:ext>
              </a:extLst>
            </p:cNvPr>
            <p:cNvSpPr/>
            <p:nvPr/>
          </p:nvSpPr>
          <p:spPr>
            <a:xfrm>
              <a:off x="5154399" y="1789483"/>
              <a:ext cx="6096000" cy="400110"/>
            </a:xfrm>
            <a:prstGeom prst="rect">
              <a:avLst/>
            </a:prstGeom>
          </p:spPr>
          <p:txBody>
            <a:bodyPr lIns="91440" tIns="45720" rIns="91440" bIns="45720" anchor="t">
              <a:spAutoFit/>
            </a:bodyPr>
            <a:lstStyle/>
            <a:p>
              <a:pPr marL="230505" lvl="0">
                <a:spcAft>
                  <a:spcPts val="1800"/>
                </a:spcAft>
                <a:tabLst>
                  <a:tab pos="413384" algn="l"/>
                </a:tabLst>
              </a:pPr>
              <a:r>
                <a:rPr lang="en-US" altLang="zh-CN" sz="2000">
                  <a:solidFill>
                    <a:schemeClr val="accent2"/>
                  </a:solidFill>
                  <a:latin typeface="Arial"/>
                  <a:ea typeface="宋体"/>
                  <a:cs typeface="Arial"/>
                </a:rPr>
                <a:t>Data</a:t>
              </a:r>
              <a:r>
                <a:rPr lang="zh-CN" altLang="en-US" sz="2000">
                  <a:solidFill>
                    <a:schemeClr val="accent2"/>
                  </a:solidFill>
                  <a:latin typeface="Arial"/>
                  <a:ea typeface="宋体"/>
                  <a:cs typeface="Arial"/>
                </a:rPr>
                <a:t> </a:t>
              </a:r>
              <a:r>
                <a:rPr lang="en-US" altLang="zh-CN" sz="2000">
                  <a:solidFill>
                    <a:schemeClr val="accent2"/>
                  </a:solidFill>
                  <a:latin typeface="Arial"/>
                  <a:ea typeface="宋体"/>
                  <a:cs typeface="Arial"/>
                </a:rPr>
                <a:t>Introduction</a:t>
              </a:r>
              <a:r>
                <a:rPr lang="zh-CN" altLang="en-US" sz="2000">
                  <a:solidFill>
                    <a:schemeClr val="accent2"/>
                  </a:solidFill>
                  <a:latin typeface="Arial"/>
                  <a:ea typeface="宋体"/>
                  <a:cs typeface="Arial"/>
                </a:rPr>
                <a:t> </a:t>
              </a:r>
              <a:r>
                <a:rPr lang="en-US" altLang="zh-CN" sz="2000">
                  <a:solidFill>
                    <a:schemeClr val="accent2"/>
                  </a:solidFill>
                  <a:latin typeface="Arial"/>
                  <a:ea typeface="宋体"/>
                  <a:cs typeface="Arial"/>
                </a:rPr>
                <a:t>And</a:t>
              </a:r>
              <a:r>
                <a:rPr lang="zh-CN" altLang="en-US" sz="2000">
                  <a:solidFill>
                    <a:schemeClr val="accent2"/>
                  </a:solidFill>
                  <a:latin typeface="Arial"/>
                  <a:ea typeface="宋体"/>
                  <a:cs typeface="Arial"/>
                </a:rPr>
                <a:t> </a:t>
              </a:r>
              <a:r>
                <a:rPr lang="en-US" altLang="zh-CN" sz="2000">
                  <a:solidFill>
                    <a:schemeClr val="accent2"/>
                  </a:solidFill>
                  <a:latin typeface="Arial"/>
                  <a:ea typeface="宋体"/>
                  <a:cs typeface="Arial"/>
                </a:rPr>
                <a:t>Visualization</a:t>
              </a:r>
            </a:p>
          </p:txBody>
        </p:sp>
      </p:grpSp>
      <p:grpSp>
        <p:nvGrpSpPr>
          <p:cNvPr id="37" name="Group 36">
            <a:extLst>
              <a:ext uri="{FF2B5EF4-FFF2-40B4-BE49-F238E27FC236}">
                <a16:creationId xmlns:a16="http://schemas.microsoft.com/office/drawing/2014/main" id="{193E1C3F-B58D-5A43-94FD-C9100234CD4B}"/>
              </a:ext>
            </a:extLst>
          </p:cNvPr>
          <p:cNvGrpSpPr/>
          <p:nvPr/>
        </p:nvGrpSpPr>
        <p:grpSpPr>
          <a:xfrm>
            <a:off x="5067345" y="2887553"/>
            <a:ext cx="6497380" cy="523220"/>
            <a:chOff x="4753019" y="3167390"/>
            <a:chExt cx="6497380" cy="523220"/>
          </a:xfrm>
        </p:grpSpPr>
        <p:sp>
          <p:nvSpPr>
            <p:cNvPr id="26" name="TextBox 25">
              <a:extLst>
                <a:ext uri="{FF2B5EF4-FFF2-40B4-BE49-F238E27FC236}">
                  <a16:creationId xmlns:a16="http://schemas.microsoft.com/office/drawing/2014/main" id="{A4C046F6-FB07-5249-8605-7114617FF3BD}"/>
                </a:ext>
              </a:extLst>
            </p:cNvPr>
            <p:cNvSpPr txBox="1"/>
            <p:nvPr/>
          </p:nvSpPr>
          <p:spPr>
            <a:xfrm>
              <a:off x="4753019" y="3167390"/>
              <a:ext cx="550151" cy="523220"/>
            </a:xfrm>
            <a:prstGeom prst="rect">
              <a:avLst/>
            </a:prstGeom>
            <a:noFill/>
          </p:spPr>
          <p:txBody>
            <a:bodyPr wrap="none" lIns="91440" tIns="45720" rIns="91440" bIns="45720" rtlCol="0" anchor="t">
              <a:spAutoFit/>
            </a:bodyPr>
            <a:lstStyle/>
            <a:p>
              <a:r>
                <a:rPr lang="en-US" altLang="zh-CN" sz="2800" b="1">
                  <a:solidFill>
                    <a:schemeClr val="accent4"/>
                  </a:solidFill>
                  <a:ea typeface="宋体"/>
                </a:rPr>
                <a:t>03</a:t>
              </a:r>
              <a:endParaRPr lang="en-CN" sz="2800" b="1">
                <a:solidFill>
                  <a:schemeClr val="accent4"/>
                </a:solidFill>
                <a:ea typeface="宋体"/>
              </a:endParaRPr>
            </a:p>
          </p:txBody>
        </p:sp>
        <p:sp>
          <p:nvSpPr>
            <p:cNvPr id="31" name="Rectangle 30">
              <a:extLst>
                <a:ext uri="{FF2B5EF4-FFF2-40B4-BE49-F238E27FC236}">
                  <a16:creationId xmlns:a16="http://schemas.microsoft.com/office/drawing/2014/main" id="{F39D959C-0189-1C4A-9CA5-D58E2E8E8017}"/>
                </a:ext>
              </a:extLst>
            </p:cNvPr>
            <p:cNvSpPr/>
            <p:nvPr/>
          </p:nvSpPr>
          <p:spPr>
            <a:xfrm>
              <a:off x="5154399" y="3210184"/>
              <a:ext cx="6096000" cy="400110"/>
            </a:xfrm>
            <a:prstGeom prst="rect">
              <a:avLst/>
            </a:prstGeom>
          </p:spPr>
          <p:txBody>
            <a:bodyPr lIns="91440" tIns="45720" rIns="91440" bIns="45720" anchor="t">
              <a:spAutoFit/>
            </a:bodyPr>
            <a:lstStyle/>
            <a:p>
              <a:pPr marL="230505" lvl="0">
                <a:spcAft>
                  <a:spcPts val="1800"/>
                </a:spcAft>
                <a:tabLst>
                  <a:tab pos="413384" algn="l"/>
                </a:tabLst>
              </a:pPr>
              <a:r>
                <a:rPr lang="en-US" altLang="zh-CN" sz="2000">
                  <a:solidFill>
                    <a:schemeClr val="accent4"/>
                  </a:solidFill>
                  <a:latin typeface="Arial"/>
                  <a:ea typeface="宋体"/>
                  <a:cs typeface="Arial"/>
                </a:rPr>
                <a:t>Data Exploration</a:t>
              </a:r>
            </a:p>
          </p:txBody>
        </p:sp>
      </p:grpSp>
      <p:grpSp>
        <p:nvGrpSpPr>
          <p:cNvPr id="38" name="Group 37">
            <a:extLst>
              <a:ext uri="{FF2B5EF4-FFF2-40B4-BE49-F238E27FC236}">
                <a16:creationId xmlns:a16="http://schemas.microsoft.com/office/drawing/2014/main" id="{52272CC8-81CE-9C4A-B180-090B6C8FFD19}"/>
              </a:ext>
            </a:extLst>
          </p:cNvPr>
          <p:cNvGrpSpPr/>
          <p:nvPr/>
        </p:nvGrpSpPr>
        <p:grpSpPr>
          <a:xfrm>
            <a:off x="5067345" y="3833801"/>
            <a:ext cx="2543633" cy="523220"/>
            <a:chOff x="4753019" y="4668750"/>
            <a:chExt cx="2543633" cy="523220"/>
          </a:xfrm>
        </p:grpSpPr>
        <p:sp>
          <p:nvSpPr>
            <p:cNvPr id="27" name="TextBox 26">
              <a:extLst>
                <a:ext uri="{FF2B5EF4-FFF2-40B4-BE49-F238E27FC236}">
                  <a16:creationId xmlns:a16="http://schemas.microsoft.com/office/drawing/2014/main" id="{1FE44F4A-A8A4-4B42-988B-0DB124F31E86}"/>
                </a:ext>
              </a:extLst>
            </p:cNvPr>
            <p:cNvSpPr txBox="1"/>
            <p:nvPr/>
          </p:nvSpPr>
          <p:spPr>
            <a:xfrm>
              <a:off x="4753019" y="4668750"/>
              <a:ext cx="550151" cy="523220"/>
            </a:xfrm>
            <a:prstGeom prst="rect">
              <a:avLst/>
            </a:prstGeom>
            <a:noFill/>
          </p:spPr>
          <p:txBody>
            <a:bodyPr wrap="none" lIns="91440" tIns="45720" rIns="91440" bIns="45720" rtlCol="0" anchor="t">
              <a:spAutoFit/>
            </a:bodyPr>
            <a:lstStyle/>
            <a:p>
              <a:r>
                <a:rPr lang="en-US" altLang="zh-CN" sz="2800" b="1">
                  <a:solidFill>
                    <a:schemeClr val="accent6"/>
                  </a:solidFill>
                  <a:ea typeface="宋体"/>
                </a:rPr>
                <a:t>04</a:t>
              </a:r>
              <a:endParaRPr lang="en-US" sz="2800" b="1">
                <a:solidFill>
                  <a:schemeClr val="accent6"/>
                </a:solidFill>
                <a:ea typeface="宋体"/>
                <a:cs typeface="Calibri"/>
              </a:endParaRPr>
            </a:p>
          </p:txBody>
        </p:sp>
        <p:sp>
          <p:nvSpPr>
            <p:cNvPr id="32" name="Rectangle 31">
              <a:extLst>
                <a:ext uri="{FF2B5EF4-FFF2-40B4-BE49-F238E27FC236}">
                  <a16:creationId xmlns:a16="http://schemas.microsoft.com/office/drawing/2014/main" id="{9AE20E8B-323A-124A-B9F8-79C0126B34DC}"/>
                </a:ext>
              </a:extLst>
            </p:cNvPr>
            <p:cNvSpPr/>
            <p:nvPr/>
          </p:nvSpPr>
          <p:spPr>
            <a:xfrm>
              <a:off x="5154399" y="4730305"/>
              <a:ext cx="2142253" cy="400110"/>
            </a:xfrm>
            <a:prstGeom prst="rect">
              <a:avLst/>
            </a:prstGeom>
          </p:spPr>
          <p:txBody>
            <a:bodyPr wrap="none" lIns="91440" tIns="45720" rIns="91440" bIns="45720" anchor="t">
              <a:spAutoFit/>
            </a:bodyPr>
            <a:lstStyle/>
            <a:p>
              <a:pPr marL="230505" lvl="0">
                <a:spcAft>
                  <a:spcPts val="1800"/>
                </a:spcAft>
                <a:tabLst>
                  <a:tab pos="413384" algn="l"/>
                </a:tabLst>
              </a:pPr>
              <a:r>
                <a:rPr lang="en-US" altLang="zh-CN" sz="2000">
                  <a:solidFill>
                    <a:schemeClr val="accent6"/>
                  </a:solidFill>
                  <a:latin typeface="Arial"/>
                  <a:ea typeface="宋体"/>
                  <a:cs typeface="Arial"/>
                </a:rPr>
                <a:t>Data Modeling </a:t>
              </a:r>
            </a:p>
          </p:txBody>
        </p:sp>
      </p:grpSp>
      <p:grpSp>
        <p:nvGrpSpPr>
          <p:cNvPr id="39" name="Group 38">
            <a:extLst>
              <a:ext uri="{FF2B5EF4-FFF2-40B4-BE49-F238E27FC236}">
                <a16:creationId xmlns:a16="http://schemas.microsoft.com/office/drawing/2014/main" id="{D2BC27DD-5902-9540-967A-EBBE282B77F4}"/>
              </a:ext>
            </a:extLst>
          </p:cNvPr>
          <p:cNvGrpSpPr/>
          <p:nvPr/>
        </p:nvGrpSpPr>
        <p:grpSpPr>
          <a:xfrm>
            <a:off x="5067345" y="4780049"/>
            <a:ext cx="3442918" cy="523220"/>
            <a:chOff x="4753019" y="5429256"/>
            <a:chExt cx="3442918" cy="523220"/>
          </a:xfrm>
        </p:grpSpPr>
        <p:sp>
          <p:nvSpPr>
            <p:cNvPr id="28" name="TextBox 27">
              <a:extLst>
                <a:ext uri="{FF2B5EF4-FFF2-40B4-BE49-F238E27FC236}">
                  <a16:creationId xmlns:a16="http://schemas.microsoft.com/office/drawing/2014/main" id="{D960FEEE-D9C5-4B43-A768-C1E48B3FF08A}"/>
                </a:ext>
              </a:extLst>
            </p:cNvPr>
            <p:cNvSpPr txBox="1"/>
            <p:nvPr/>
          </p:nvSpPr>
          <p:spPr>
            <a:xfrm>
              <a:off x="4753019" y="5429256"/>
              <a:ext cx="550151" cy="523220"/>
            </a:xfrm>
            <a:prstGeom prst="rect">
              <a:avLst/>
            </a:prstGeom>
            <a:noFill/>
          </p:spPr>
          <p:txBody>
            <a:bodyPr wrap="none" lIns="91440" tIns="45720" rIns="91440" bIns="45720" rtlCol="0" anchor="t">
              <a:spAutoFit/>
            </a:bodyPr>
            <a:lstStyle/>
            <a:p>
              <a:r>
                <a:rPr lang="en-US" altLang="zh-CN" sz="2800" b="1">
                  <a:solidFill>
                    <a:schemeClr val="accent5">
                      <a:lumMod val="75000"/>
                    </a:schemeClr>
                  </a:solidFill>
                  <a:ea typeface="宋体"/>
                </a:rPr>
                <a:t>05</a:t>
              </a:r>
              <a:endParaRPr lang="en-US" sz="2800" b="1">
                <a:solidFill>
                  <a:schemeClr val="accent5">
                    <a:lumMod val="75000"/>
                  </a:schemeClr>
                </a:solidFill>
                <a:ea typeface="宋体"/>
                <a:cs typeface="Calibri"/>
              </a:endParaRPr>
            </a:p>
          </p:txBody>
        </p:sp>
        <p:sp>
          <p:nvSpPr>
            <p:cNvPr id="33" name="Rectangle 32">
              <a:extLst>
                <a:ext uri="{FF2B5EF4-FFF2-40B4-BE49-F238E27FC236}">
                  <a16:creationId xmlns:a16="http://schemas.microsoft.com/office/drawing/2014/main" id="{6C9914AF-15F7-8048-A498-09FE65C9066E}"/>
                </a:ext>
              </a:extLst>
            </p:cNvPr>
            <p:cNvSpPr/>
            <p:nvPr/>
          </p:nvSpPr>
          <p:spPr>
            <a:xfrm>
              <a:off x="5154399" y="5490811"/>
              <a:ext cx="3041538" cy="400110"/>
            </a:xfrm>
            <a:prstGeom prst="rect">
              <a:avLst/>
            </a:prstGeom>
          </p:spPr>
          <p:txBody>
            <a:bodyPr wrap="none" lIns="91440" tIns="45720" rIns="91440" bIns="45720" anchor="t">
              <a:spAutoFit/>
            </a:bodyPr>
            <a:lstStyle/>
            <a:p>
              <a:pPr marL="230505" lvl="0">
                <a:spcAft>
                  <a:spcPts val="1800"/>
                </a:spcAft>
                <a:tabLst>
                  <a:tab pos="413384" algn="l"/>
                </a:tabLst>
              </a:pPr>
              <a:r>
                <a:rPr lang="en-US" altLang="zh-CN" sz="2000">
                  <a:solidFill>
                    <a:schemeClr val="accent5">
                      <a:lumMod val="75000"/>
                    </a:schemeClr>
                  </a:solidFill>
                  <a:latin typeface="Arial"/>
                  <a:ea typeface="宋体"/>
                  <a:cs typeface="Arial"/>
                </a:rPr>
                <a:t>Evaluation</a:t>
              </a:r>
              <a:r>
                <a:rPr lang="zh-CN" altLang="en-US" sz="2000">
                  <a:solidFill>
                    <a:schemeClr val="accent5">
                      <a:lumMod val="75000"/>
                    </a:schemeClr>
                  </a:solidFill>
                  <a:latin typeface="Arial"/>
                  <a:ea typeface="宋体"/>
                  <a:cs typeface="Arial"/>
                </a:rPr>
                <a:t> </a:t>
              </a:r>
              <a:r>
                <a:rPr lang="en-US" altLang="zh-CN" sz="2000">
                  <a:solidFill>
                    <a:schemeClr val="accent5">
                      <a:lumMod val="75000"/>
                    </a:schemeClr>
                  </a:solidFill>
                  <a:latin typeface="Arial"/>
                  <a:ea typeface="宋体"/>
                  <a:cs typeface="Arial"/>
                </a:rPr>
                <a:t>and</a:t>
              </a:r>
              <a:r>
                <a:rPr lang="zh-CN" altLang="en-US" sz="2000">
                  <a:solidFill>
                    <a:schemeClr val="accent5">
                      <a:lumMod val="75000"/>
                    </a:schemeClr>
                  </a:solidFill>
                  <a:latin typeface="Arial"/>
                  <a:ea typeface="宋体"/>
                  <a:cs typeface="Arial"/>
                </a:rPr>
                <a:t> </a:t>
              </a:r>
              <a:r>
                <a:rPr lang="en-US" altLang="zh-CN" sz="2000">
                  <a:solidFill>
                    <a:schemeClr val="accent5">
                      <a:lumMod val="75000"/>
                    </a:schemeClr>
                  </a:solidFill>
                  <a:latin typeface="Arial"/>
                  <a:ea typeface="宋体"/>
                  <a:cs typeface="Arial"/>
                </a:rPr>
                <a:t>Results</a:t>
              </a:r>
            </a:p>
          </p:txBody>
        </p:sp>
      </p:grpSp>
      <p:grpSp>
        <p:nvGrpSpPr>
          <p:cNvPr id="40" name="Group 39">
            <a:extLst>
              <a:ext uri="{FF2B5EF4-FFF2-40B4-BE49-F238E27FC236}">
                <a16:creationId xmlns:a16="http://schemas.microsoft.com/office/drawing/2014/main" id="{93507F8E-F244-C542-A367-E0D1870CD3A7}"/>
              </a:ext>
            </a:extLst>
          </p:cNvPr>
          <p:cNvGrpSpPr/>
          <p:nvPr/>
        </p:nvGrpSpPr>
        <p:grpSpPr>
          <a:xfrm>
            <a:off x="5067345" y="5726296"/>
            <a:ext cx="4063473" cy="523220"/>
            <a:chOff x="4753019" y="6216702"/>
            <a:chExt cx="4063473" cy="523220"/>
          </a:xfrm>
        </p:grpSpPr>
        <p:sp>
          <p:nvSpPr>
            <p:cNvPr id="29" name="TextBox 28">
              <a:extLst>
                <a:ext uri="{FF2B5EF4-FFF2-40B4-BE49-F238E27FC236}">
                  <a16:creationId xmlns:a16="http://schemas.microsoft.com/office/drawing/2014/main" id="{E525CF30-86B5-0443-B20A-47E5D01929D2}"/>
                </a:ext>
              </a:extLst>
            </p:cNvPr>
            <p:cNvSpPr txBox="1"/>
            <p:nvPr/>
          </p:nvSpPr>
          <p:spPr>
            <a:xfrm>
              <a:off x="4753019" y="6216702"/>
              <a:ext cx="550151" cy="523220"/>
            </a:xfrm>
            <a:prstGeom prst="rect">
              <a:avLst/>
            </a:prstGeom>
            <a:noFill/>
          </p:spPr>
          <p:txBody>
            <a:bodyPr wrap="none" lIns="91440" tIns="45720" rIns="91440" bIns="45720" rtlCol="0" anchor="t">
              <a:spAutoFit/>
            </a:bodyPr>
            <a:lstStyle/>
            <a:p>
              <a:r>
                <a:rPr lang="en-US" altLang="zh-CN" sz="2800" b="1">
                  <a:solidFill>
                    <a:srgbClr val="7030A0"/>
                  </a:solidFill>
                  <a:ea typeface="宋体"/>
                </a:rPr>
                <a:t>06</a:t>
              </a:r>
              <a:endParaRPr lang="en-US" sz="2800" b="1">
                <a:solidFill>
                  <a:srgbClr val="7030A0"/>
                </a:solidFill>
                <a:ea typeface="宋体"/>
                <a:cs typeface="Calibri"/>
              </a:endParaRPr>
            </a:p>
          </p:txBody>
        </p:sp>
        <p:sp>
          <p:nvSpPr>
            <p:cNvPr id="34" name="Rectangle 33">
              <a:extLst>
                <a:ext uri="{FF2B5EF4-FFF2-40B4-BE49-F238E27FC236}">
                  <a16:creationId xmlns:a16="http://schemas.microsoft.com/office/drawing/2014/main" id="{50E2AE81-0A82-6B4B-A2AF-A658FA4AFA8F}"/>
                </a:ext>
              </a:extLst>
            </p:cNvPr>
            <p:cNvSpPr/>
            <p:nvPr/>
          </p:nvSpPr>
          <p:spPr>
            <a:xfrm>
              <a:off x="5154399" y="6278257"/>
              <a:ext cx="3662093" cy="400110"/>
            </a:xfrm>
            <a:prstGeom prst="rect">
              <a:avLst/>
            </a:prstGeom>
          </p:spPr>
          <p:txBody>
            <a:bodyPr wrap="none" lIns="91440" tIns="45720" rIns="91440" bIns="45720" anchor="t">
              <a:spAutoFit/>
            </a:bodyPr>
            <a:lstStyle/>
            <a:p>
              <a:pPr marL="230505" lvl="0">
                <a:spcAft>
                  <a:spcPts val="1800"/>
                </a:spcAft>
                <a:tabLst>
                  <a:tab pos="413384" algn="l"/>
                </a:tabLst>
              </a:pPr>
              <a:r>
                <a:rPr lang="en-US" altLang="zh-CN" sz="2000">
                  <a:solidFill>
                    <a:srgbClr val="7030A0"/>
                  </a:solidFill>
                  <a:latin typeface="Arial"/>
                  <a:ea typeface="宋体"/>
                  <a:cs typeface="Arial"/>
                </a:rPr>
                <a:t>Conclusion</a:t>
              </a:r>
              <a:r>
                <a:rPr lang="zh-CN" altLang="en-US" sz="2000">
                  <a:solidFill>
                    <a:srgbClr val="7030A0"/>
                  </a:solidFill>
                  <a:latin typeface="Arial"/>
                  <a:ea typeface="宋体"/>
                  <a:cs typeface="Arial"/>
                </a:rPr>
                <a:t> </a:t>
              </a:r>
              <a:r>
                <a:rPr lang="en-US" altLang="zh-CN" sz="2000">
                  <a:solidFill>
                    <a:srgbClr val="7030A0"/>
                  </a:solidFill>
                  <a:latin typeface="Arial"/>
                  <a:ea typeface="宋体"/>
                  <a:cs typeface="Arial"/>
                </a:rPr>
                <a:t>and</a:t>
              </a:r>
              <a:r>
                <a:rPr lang="zh-CN" altLang="en-US" sz="2000">
                  <a:solidFill>
                    <a:srgbClr val="7030A0"/>
                  </a:solidFill>
                  <a:latin typeface="Arial"/>
                  <a:ea typeface="宋体"/>
                  <a:cs typeface="Arial"/>
                </a:rPr>
                <a:t> </a:t>
              </a:r>
              <a:r>
                <a:rPr lang="en-US" altLang="zh-CN" sz="2000">
                  <a:solidFill>
                    <a:srgbClr val="7030A0"/>
                  </a:solidFill>
                  <a:latin typeface="Arial"/>
                  <a:ea typeface="宋体"/>
                  <a:cs typeface="Arial"/>
                </a:rPr>
                <a:t>Future</a:t>
              </a:r>
              <a:r>
                <a:rPr lang="zh-CN" altLang="en-US" sz="2000">
                  <a:solidFill>
                    <a:srgbClr val="7030A0"/>
                  </a:solidFill>
                  <a:latin typeface="Arial"/>
                  <a:ea typeface="宋体"/>
                  <a:cs typeface="Arial"/>
                </a:rPr>
                <a:t> </a:t>
              </a:r>
              <a:r>
                <a:rPr lang="en-US" altLang="zh-CN" sz="2000">
                  <a:solidFill>
                    <a:srgbClr val="7030A0"/>
                  </a:solidFill>
                  <a:latin typeface="Arial"/>
                  <a:ea typeface="宋体"/>
                  <a:cs typeface="Arial"/>
                </a:rPr>
                <a:t>Work</a:t>
              </a:r>
            </a:p>
          </p:txBody>
        </p:sp>
      </p:grpSp>
      <p:pic>
        <p:nvPicPr>
          <p:cNvPr id="8" name="Graphic 8" descr="Candy outline">
            <a:extLst>
              <a:ext uri="{FF2B5EF4-FFF2-40B4-BE49-F238E27FC236}">
                <a16:creationId xmlns:a16="http://schemas.microsoft.com/office/drawing/2014/main" id="{5D8D0B4E-B620-42DB-BF8C-BF259F56F3B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172968" y="889388"/>
            <a:ext cx="751530" cy="734080"/>
          </a:xfrm>
          <a:prstGeom prst="rect">
            <a:avLst/>
          </a:prstGeom>
        </p:spPr>
      </p:pic>
      <p:pic>
        <p:nvPicPr>
          <p:cNvPr id="9" name="Graphic 9" descr="Candy cane outline">
            <a:extLst>
              <a:ext uri="{FF2B5EF4-FFF2-40B4-BE49-F238E27FC236}">
                <a16:creationId xmlns:a16="http://schemas.microsoft.com/office/drawing/2014/main" id="{110123C5-6A94-47C7-92C1-5AB5D1418D6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068265" y="1785174"/>
            <a:ext cx="751533" cy="745715"/>
          </a:xfrm>
          <a:prstGeom prst="rect">
            <a:avLst/>
          </a:prstGeom>
        </p:spPr>
      </p:pic>
      <p:pic>
        <p:nvPicPr>
          <p:cNvPr id="10" name="Graphic 10" descr="Lollipop outline">
            <a:extLst>
              <a:ext uri="{FF2B5EF4-FFF2-40B4-BE49-F238E27FC236}">
                <a16:creationId xmlns:a16="http://schemas.microsoft.com/office/drawing/2014/main" id="{462AB16A-8047-44C3-ABB5-94DCAFA1D011}"/>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079898" y="2791479"/>
            <a:ext cx="739897" cy="722448"/>
          </a:xfrm>
          <a:prstGeom prst="rect">
            <a:avLst/>
          </a:prstGeom>
        </p:spPr>
      </p:pic>
      <p:pic>
        <p:nvPicPr>
          <p:cNvPr id="41" name="Graphic 8" descr="Candy outline">
            <a:extLst>
              <a:ext uri="{FF2B5EF4-FFF2-40B4-BE49-F238E27FC236}">
                <a16:creationId xmlns:a16="http://schemas.microsoft.com/office/drawing/2014/main" id="{625959C7-8127-4705-A363-0AEE16F82413}"/>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126432" y="3727983"/>
            <a:ext cx="734080" cy="728263"/>
          </a:xfrm>
          <a:prstGeom prst="rect">
            <a:avLst/>
          </a:prstGeom>
        </p:spPr>
      </p:pic>
      <p:pic>
        <p:nvPicPr>
          <p:cNvPr id="42" name="Graphic 9" descr="Candy cane outline">
            <a:extLst>
              <a:ext uri="{FF2B5EF4-FFF2-40B4-BE49-F238E27FC236}">
                <a16:creationId xmlns:a16="http://schemas.microsoft.com/office/drawing/2014/main" id="{CC4FD42E-1550-4892-8DDB-53217B6C9FAA}"/>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4184601" y="4635403"/>
            <a:ext cx="739898" cy="728265"/>
          </a:xfrm>
          <a:prstGeom prst="rect">
            <a:avLst/>
          </a:prstGeom>
        </p:spPr>
      </p:pic>
      <p:pic>
        <p:nvPicPr>
          <p:cNvPr id="43" name="Graphic 10" descr="Lollipop outline">
            <a:extLst>
              <a:ext uri="{FF2B5EF4-FFF2-40B4-BE49-F238E27FC236}">
                <a16:creationId xmlns:a16="http://schemas.microsoft.com/office/drawing/2014/main" id="{B04F89B4-C93C-4BED-A43A-58AC0F5D870D}"/>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4132249" y="5577723"/>
            <a:ext cx="774797" cy="739898"/>
          </a:xfrm>
          <a:prstGeom prst="rect">
            <a:avLst/>
          </a:prstGeom>
        </p:spPr>
      </p:pic>
    </p:spTree>
    <p:extLst>
      <p:ext uri="{BB962C8B-B14F-4D97-AF65-F5344CB8AC3E}">
        <p14:creationId xmlns:p14="http://schemas.microsoft.com/office/powerpoint/2010/main" val="40774163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BE0ECE4-159E-AE42-8C6D-425B855E7F17}"/>
              </a:ext>
            </a:extLst>
          </p:cNvPr>
          <p:cNvSpPr>
            <a:spLocks noGrp="1"/>
          </p:cNvSpPr>
          <p:nvPr>
            <p:ph type="title"/>
          </p:nvPr>
        </p:nvSpPr>
        <p:spPr/>
        <p:txBody>
          <a:bodyPr/>
          <a:lstStyle/>
          <a:p>
            <a:r>
              <a:rPr lang="en-US" altLang="zh-CN">
                <a:latin typeface="Arial"/>
                <a:ea typeface="宋体"/>
                <a:cs typeface="Arial"/>
              </a:rPr>
              <a:t>Model</a:t>
            </a:r>
            <a:r>
              <a:rPr lang="zh-CN" altLang="en-US">
                <a:latin typeface="Arial"/>
                <a:ea typeface="宋体"/>
                <a:cs typeface="Arial"/>
              </a:rPr>
              <a:t> </a:t>
            </a:r>
            <a:r>
              <a:rPr lang="en-US" altLang="zh-CN">
                <a:latin typeface="Arial"/>
                <a:ea typeface="宋体"/>
                <a:cs typeface="Arial"/>
              </a:rPr>
              <a:t>Conclusion</a:t>
            </a:r>
            <a:endParaRPr lang="en-CN"/>
          </a:p>
        </p:txBody>
      </p:sp>
      <p:sp>
        <p:nvSpPr>
          <p:cNvPr id="7" name="Rectangle 6">
            <a:extLst>
              <a:ext uri="{FF2B5EF4-FFF2-40B4-BE49-F238E27FC236}">
                <a16:creationId xmlns:a16="http://schemas.microsoft.com/office/drawing/2014/main" id="{6247BCCD-7B71-E84E-9DA9-D823CBD41A5C}"/>
              </a:ext>
            </a:extLst>
          </p:cNvPr>
          <p:cNvSpPr/>
          <p:nvPr/>
        </p:nvSpPr>
        <p:spPr>
          <a:xfrm>
            <a:off x="0" y="6550223"/>
            <a:ext cx="10883900" cy="307777"/>
          </a:xfrm>
          <a:prstGeom prst="rect">
            <a:avLst/>
          </a:prstGeom>
        </p:spPr>
        <p:txBody>
          <a:bodyPr wrap="square">
            <a:spAutoFit/>
          </a:bodyPr>
          <a:lstStyle/>
          <a:p>
            <a:pPr lvl="0">
              <a:defRPr/>
            </a:pPr>
            <a:r>
              <a:rPr lang="en-US" sz="1400">
                <a:solidFill>
                  <a:schemeClr val="accent3"/>
                </a:solidFill>
                <a:latin typeface="Arial"/>
                <a:cs typeface="Arial"/>
              </a:rPr>
              <a:t>Project Goal and Use Case </a:t>
            </a:r>
            <a:r>
              <a:rPr lang="en-US" altLang="zh-CN" sz="1400">
                <a:solidFill>
                  <a:schemeClr val="accent3"/>
                </a:solidFill>
                <a:latin typeface="Arial"/>
                <a:cs typeface="Arial"/>
              </a:rPr>
              <a:t>-</a:t>
            </a:r>
            <a:r>
              <a:rPr lang="zh-CN" altLang="en-US" sz="1400">
                <a:solidFill>
                  <a:schemeClr val="accent3"/>
                </a:solidFill>
                <a:latin typeface="Arial"/>
                <a:cs typeface="Arial"/>
              </a:rPr>
              <a:t> </a:t>
            </a:r>
            <a:r>
              <a:rPr lang="en-US" altLang="zh-CN" sz="1400">
                <a:solidFill>
                  <a:schemeClr val="accent3"/>
                </a:solidFill>
                <a:latin typeface="Arial"/>
                <a:cs typeface="Arial"/>
              </a:rPr>
              <a:t>Data</a:t>
            </a:r>
            <a:r>
              <a:rPr lang="zh-CN" altLang="en-US" sz="1400">
                <a:solidFill>
                  <a:schemeClr val="accent3"/>
                </a:solidFill>
                <a:latin typeface="Arial"/>
                <a:cs typeface="Arial"/>
              </a:rPr>
              <a:t> </a:t>
            </a:r>
            <a:r>
              <a:rPr lang="en-US" altLang="zh-CN" sz="1400">
                <a:solidFill>
                  <a:schemeClr val="accent3"/>
                </a:solidFill>
                <a:latin typeface="Arial"/>
                <a:cs typeface="Arial"/>
              </a:rPr>
              <a:t>Intro</a:t>
            </a:r>
            <a:r>
              <a:rPr lang="zh-CN" altLang="en-US" sz="1400">
                <a:solidFill>
                  <a:schemeClr val="accent3"/>
                </a:solidFill>
                <a:latin typeface="Arial"/>
                <a:cs typeface="Arial"/>
              </a:rPr>
              <a:t> </a:t>
            </a:r>
            <a:r>
              <a:rPr lang="en-US" altLang="zh-CN" sz="1400">
                <a:solidFill>
                  <a:schemeClr val="accent3"/>
                </a:solidFill>
                <a:latin typeface="Arial"/>
                <a:cs typeface="Arial"/>
              </a:rPr>
              <a:t>-</a:t>
            </a:r>
            <a:r>
              <a:rPr lang="zh-CN" altLang="en-US" sz="1400">
                <a:solidFill>
                  <a:schemeClr val="accent3"/>
                </a:solidFill>
                <a:latin typeface="Arial"/>
                <a:cs typeface="Arial"/>
              </a:rPr>
              <a:t> </a:t>
            </a:r>
            <a:r>
              <a:rPr lang="en-US" altLang="zh-CN" sz="1400">
                <a:solidFill>
                  <a:schemeClr val="accent3"/>
                </a:solidFill>
                <a:latin typeface="Arial"/>
                <a:cs typeface="Arial"/>
              </a:rPr>
              <a:t>Data</a:t>
            </a:r>
            <a:r>
              <a:rPr lang="zh-CN" altLang="en-US" sz="1400">
                <a:solidFill>
                  <a:schemeClr val="accent3"/>
                </a:solidFill>
                <a:latin typeface="Arial"/>
                <a:cs typeface="Arial"/>
              </a:rPr>
              <a:t> </a:t>
            </a:r>
            <a:r>
              <a:rPr lang="en-US" altLang="zh-CN" sz="1400">
                <a:solidFill>
                  <a:schemeClr val="accent3"/>
                </a:solidFill>
                <a:latin typeface="Arial"/>
                <a:cs typeface="Arial"/>
              </a:rPr>
              <a:t>Exploration</a:t>
            </a:r>
            <a:r>
              <a:rPr lang="zh-CN" altLang="en-US" sz="1400" b="1">
                <a:solidFill>
                  <a:schemeClr val="accent3"/>
                </a:solidFill>
                <a:latin typeface="Arial"/>
                <a:cs typeface="Arial"/>
              </a:rPr>
              <a:t> </a:t>
            </a:r>
            <a:r>
              <a:rPr lang="en-US" altLang="zh-CN" sz="1400">
                <a:solidFill>
                  <a:schemeClr val="accent3"/>
                </a:solidFill>
                <a:latin typeface="Arial"/>
                <a:cs typeface="Arial"/>
              </a:rPr>
              <a:t>-Data</a:t>
            </a:r>
            <a:r>
              <a:rPr lang="zh-CN" altLang="en-US" sz="1400">
                <a:solidFill>
                  <a:schemeClr val="accent3"/>
                </a:solidFill>
                <a:latin typeface="Arial"/>
                <a:cs typeface="Arial"/>
              </a:rPr>
              <a:t> </a:t>
            </a:r>
            <a:r>
              <a:rPr lang="en-US" altLang="zh-CN" sz="1400">
                <a:solidFill>
                  <a:schemeClr val="accent3"/>
                </a:solidFill>
                <a:latin typeface="Arial"/>
                <a:cs typeface="Arial"/>
              </a:rPr>
              <a:t>Modeling</a:t>
            </a:r>
            <a:r>
              <a:rPr lang="zh-CN" altLang="en-US" sz="1400">
                <a:solidFill>
                  <a:schemeClr val="accent3"/>
                </a:solidFill>
                <a:latin typeface="Arial"/>
                <a:cs typeface="Arial"/>
              </a:rPr>
              <a:t> </a:t>
            </a:r>
            <a:r>
              <a:rPr lang="en-US" altLang="zh-CN" sz="1400">
                <a:solidFill>
                  <a:schemeClr val="accent3"/>
                </a:solidFill>
                <a:latin typeface="Arial"/>
                <a:cs typeface="Arial"/>
              </a:rPr>
              <a:t>-Result</a:t>
            </a:r>
            <a:r>
              <a:rPr lang="zh-CN" altLang="en-US" sz="1400">
                <a:solidFill>
                  <a:schemeClr val="accent3"/>
                </a:solidFill>
                <a:latin typeface="Arial"/>
                <a:cs typeface="Arial"/>
              </a:rPr>
              <a:t> </a:t>
            </a:r>
            <a:r>
              <a:rPr lang="en-US" altLang="zh-CN" sz="1400">
                <a:solidFill>
                  <a:schemeClr val="accent3"/>
                </a:solidFill>
                <a:latin typeface="Arial"/>
                <a:cs typeface="Arial"/>
              </a:rPr>
              <a:t>and</a:t>
            </a:r>
            <a:r>
              <a:rPr lang="zh-CN" altLang="en-US" sz="1400">
                <a:solidFill>
                  <a:schemeClr val="accent3"/>
                </a:solidFill>
                <a:latin typeface="Arial"/>
                <a:cs typeface="Arial"/>
              </a:rPr>
              <a:t> </a:t>
            </a:r>
            <a:r>
              <a:rPr lang="en-US" altLang="zh-CN" sz="1400">
                <a:solidFill>
                  <a:schemeClr val="accent3"/>
                </a:solidFill>
                <a:latin typeface="Arial"/>
                <a:cs typeface="Arial"/>
              </a:rPr>
              <a:t>Evaluation-</a:t>
            </a:r>
            <a:r>
              <a:rPr lang="zh-CN" altLang="en-US" sz="1400">
                <a:solidFill>
                  <a:schemeClr val="accent3"/>
                </a:solidFill>
                <a:latin typeface="Arial"/>
                <a:cs typeface="Arial"/>
              </a:rPr>
              <a:t> </a:t>
            </a:r>
            <a:r>
              <a:rPr lang="en-US" altLang="zh-CN" sz="1400" b="1">
                <a:solidFill>
                  <a:schemeClr val="accent3"/>
                </a:solidFill>
                <a:latin typeface="Arial"/>
                <a:cs typeface="Arial"/>
              </a:rPr>
              <a:t>Conclusion</a:t>
            </a:r>
            <a:r>
              <a:rPr lang="zh-CN" altLang="en-US" sz="1400" b="1">
                <a:solidFill>
                  <a:schemeClr val="accent3"/>
                </a:solidFill>
                <a:latin typeface="Arial"/>
                <a:cs typeface="Arial"/>
              </a:rPr>
              <a:t> </a:t>
            </a:r>
            <a:r>
              <a:rPr lang="en-US" altLang="zh-CN" sz="1400" b="1">
                <a:solidFill>
                  <a:schemeClr val="accent3"/>
                </a:solidFill>
                <a:latin typeface="Arial"/>
                <a:cs typeface="Arial"/>
              </a:rPr>
              <a:t>and</a:t>
            </a:r>
            <a:r>
              <a:rPr lang="zh-CN" altLang="en-US" sz="1400" b="1">
                <a:solidFill>
                  <a:schemeClr val="accent3"/>
                </a:solidFill>
                <a:latin typeface="Arial"/>
                <a:cs typeface="Arial"/>
              </a:rPr>
              <a:t> </a:t>
            </a:r>
            <a:r>
              <a:rPr lang="en-US" altLang="zh-CN" sz="1400" b="1">
                <a:solidFill>
                  <a:schemeClr val="accent3"/>
                </a:solidFill>
                <a:latin typeface="Arial"/>
                <a:cs typeface="Arial"/>
              </a:rPr>
              <a:t>Future</a:t>
            </a:r>
            <a:r>
              <a:rPr lang="zh-CN" altLang="en-US" sz="1400" b="1">
                <a:solidFill>
                  <a:schemeClr val="accent3"/>
                </a:solidFill>
                <a:latin typeface="Arial"/>
                <a:cs typeface="Arial"/>
              </a:rPr>
              <a:t> </a:t>
            </a:r>
            <a:r>
              <a:rPr lang="en-US" altLang="zh-CN" sz="1400" b="1">
                <a:solidFill>
                  <a:schemeClr val="accent3"/>
                </a:solidFill>
                <a:latin typeface="Arial"/>
                <a:cs typeface="Arial"/>
              </a:rPr>
              <a:t>Work</a:t>
            </a:r>
            <a:endParaRPr lang="en-US" sz="1400" b="1">
              <a:solidFill>
                <a:schemeClr val="accent3"/>
              </a:solidFill>
              <a:latin typeface="Arial"/>
              <a:cs typeface="Arial"/>
            </a:endParaRPr>
          </a:p>
        </p:txBody>
      </p:sp>
      <p:sp>
        <p:nvSpPr>
          <p:cNvPr id="9" name="ïṥļïḋe">
            <a:extLst>
              <a:ext uri="{FF2B5EF4-FFF2-40B4-BE49-F238E27FC236}">
                <a16:creationId xmlns:a16="http://schemas.microsoft.com/office/drawing/2014/main" id="{1F5A4D90-4A0E-224C-999E-51FB0BFB7911}"/>
              </a:ext>
            </a:extLst>
          </p:cNvPr>
          <p:cNvSpPr/>
          <p:nvPr/>
        </p:nvSpPr>
        <p:spPr bwMode="auto">
          <a:xfrm>
            <a:off x="1297111" y="1832634"/>
            <a:ext cx="8570789" cy="1596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rmAutofit/>
          </a:bodyPr>
          <a:lstStyle/>
          <a:p>
            <a:pPr algn="just">
              <a:lnSpc>
                <a:spcPct val="125000"/>
              </a:lnSpc>
            </a:pPr>
            <a:r>
              <a:rPr lang="en-US">
                <a:cs typeface="Calibri"/>
              </a:rPr>
              <a:t>Adding personal consumption expenditures as an exogeneous variable does work out well in a way to reduce MAPE and MSE but keep </a:t>
            </a:r>
            <a:r>
              <a:rPr lang="en-US" err="1">
                <a:cs typeface="Calibri"/>
              </a:rPr>
              <a:t>AICc</a:t>
            </a:r>
            <a:r>
              <a:rPr lang="en-US">
                <a:cs typeface="Calibri"/>
              </a:rPr>
              <a:t> value almost the same with ARIMA. However, the </a:t>
            </a:r>
            <a:r>
              <a:rPr lang="en-US" b="1">
                <a:cs typeface="Calibri"/>
              </a:rPr>
              <a:t>coefficient </a:t>
            </a:r>
            <a:r>
              <a:rPr lang="en-US" b="1" err="1">
                <a:cs typeface="Calibri"/>
              </a:rPr>
              <a:t>x_reg</a:t>
            </a:r>
            <a:r>
              <a:rPr lang="en-US" b="1">
                <a:cs typeface="Calibri"/>
              </a:rPr>
              <a:t> is not significant </a:t>
            </a:r>
            <a:r>
              <a:rPr lang="en-US">
                <a:cs typeface="Calibri"/>
              </a:rPr>
              <a:t>which suggests the model is questionable.</a:t>
            </a:r>
          </a:p>
        </p:txBody>
      </p:sp>
      <p:cxnSp>
        <p:nvCxnSpPr>
          <p:cNvPr id="11" name="直接连接符 17">
            <a:extLst>
              <a:ext uri="{FF2B5EF4-FFF2-40B4-BE49-F238E27FC236}">
                <a16:creationId xmlns:a16="http://schemas.microsoft.com/office/drawing/2014/main" id="{D1745478-2693-7F44-8A5B-E6D22033CE94}"/>
              </a:ext>
            </a:extLst>
          </p:cNvPr>
          <p:cNvCxnSpPr>
            <a:cxnSpLocks/>
          </p:cNvCxnSpPr>
          <p:nvPr/>
        </p:nvCxnSpPr>
        <p:spPr>
          <a:xfrm>
            <a:off x="1297111" y="3255008"/>
            <a:ext cx="8786689"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sp>
        <p:nvSpPr>
          <p:cNvPr id="16" name="ïṥļïḋe">
            <a:extLst>
              <a:ext uri="{FF2B5EF4-FFF2-40B4-BE49-F238E27FC236}">
                <a16:creationId xmlns:a16="http://schemas.microsoft.com/office/drawing/2014/main" id="{AD135DF3-31DD-3240-BD2C-7B0DDEB90CC0}"/>
              </a:ext>
            </a:extLst>
          </p:cNvPr>
          <p:cNvSpPr/>
          <p:nvPr/>
        </p:nvSpPr>
        <p:spPr bwMode="auto">
          <a:xfrm>
            <a:off x="1297111" y="3255105"/>
            <a:ext cx="8570789" cy="1112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rmAutofit/>
          </a:bodyPr>
          <a:lstStyle/>
          <a:p>
            <a:pPr algn="just">
              <a:lnSpc>
                <a:spcPct val="125000"/>
              </a:lnSpc>
            </a:pPr>
            <a:r>
              <a:rPr lang="en-US">
                <a:cs typeface="Calibri"/>
              </a:rPr>
              <a:t>Intervention model works very well in this dataset but sometimes fitting such model is more like an art instead of science, as the parameter tuning for the transform function could shift the results a lot.</a:t>
            </a:r>
          </a:p>
        </p:txBody>
      </p:sp>
      <p:cxnSp>
        <p:nvCxnSpPr>
          <p:cNvPr id="17" name="直接连接符 17">
            <a:extLst>
              <a:ext uri="{FF2B5EF4-FFF2-40B4-BE49-F238E27FC236}">
                <a16:creationId xmlns:a16="http://schemas.microsoft.com/office/drawing/2014/main" id="{009A0FDB-9208-E24A-9236-E7ABD06062A1}"/>
              </a:ext>
            </a:extLst>
          </p:cNvPr>
          <p:cNvCxnSpPr>
            <a:cxnSpLocks/>
          </p:cNvCxnSpPr>
          <p:nvPr/>
        </p:nvCxnSpPr>
        <p:spPr>
          <a:xfrm>
            <a:off x="1297111" y="4448878"/>
            <a:ext cx="8786689"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sp>
        <p:nvSpPr>
          <p:cNvPr id="18" name="ïṥļïḋe">
            <a:extLst>
              <a:ext uri="{FF2B5EF4-FFF2-40B4-BE49-F238E27FC236}">
                <a16:creationId xmlns:a16="http://schemas.microsoft.com/office/drawing/2014/main" id="{255A28F9-21B9-DC49-BC76-FDBD7F254A61}"/>
              </a:ext>
            </a:extLst>
          </p:cNvPr>
          <p:cNvSpPr/>
          <p:nvPr/>
        </p:nvSpPr>
        <p:spPr bwMode="auto">
          <a:xfrm>
            <a:off x="1297110" y="4520722"/>
            <a:ext cx="8570789" cy="1803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rmAutofit/>
          </a:bodyPr>
          <a:lstStyle/>
          <a:p>
            <a:pPr algn="just">
              <a:lnSpc>
                <a:spcPct val="125000"/>
              </a:lnSpc>
            </a:pPr>
            <a:r>
              <a:rPr lang="en-US">
                <a:cs typeface="Calibri"/>
              </a:rPr>
              <a:t>Hypothetically, we should find a model that satisfies all the conditions and tests: </a:t>
            </a:r>
            <a:r>
              <a:rPr lang="en-US" err="1">
                <a:cs typeface="Calibri"/>
              </a:rPr>
              <a:t>Ljung</a:t>
            </a:r>
            <a:r>
              <a:rPr lang="en-US">
                <a:cs typeface="Calibri"/>
              </a:rPr>
              <a:t>-Box test, Shapiro-Wilk test, coefficient significance, lowest </a:t>
            </a:r>
            <a:r>
              <a:rPr lang="en-US" err="1">
                <a:cs typeface="Calibri"/>
              </a:rPr>
              <a:t>AICc</a:t>
            </a:r>
            <a:r>
              <a:rPr lang="en-US">
                <a:cs typeface="Calibri"/>
              </a:rPr>
              <a:t>, lowest MAPE, lowest MSE, etc. In reality, these metrics are rarely met in a single model. Therefore, we have to compromise and decide priority on the metrics such that the model satisfying our compromised metrics wins.</a:t>
            </a:r>
          </a:p>
        </p:txBody>
      </p:sp>
      <p:sp>
        <p:nvSpPr>
          <p:cNvPr id="6" name="ïṣļïdé">
            <a:extLst>
              <a:ext uri="{FF2B5EF4-FFF2-40B4-BE49-F238E27FC236}">
                <a16:creationId xmlns:a16="http://schemas.microsoft.com/office/drawing/2014/main" id="{65203CD6-530E-4186-9DD8-1566DEAE5BA2}"/>
              </a:ext>
            </a:extLst>
          </p:cNvPr>
          <p:cNvSpPr/>
          <p:nvPr/>
        </p:nvSpPr>
        <p:spPr>
          <a:xfrm>
            <a:off x="1297109" y="1327502"/>
            <a:ext cx="8570789" cy="431800"/>
          </a:xfrm>
          <a:prstGeom prst="roundRect">
            <a:avLst>
              <a:gd name="adj" fmla="val 14866"/>
            </a:avLst>
          </a:prstGeom>
          <a:solidFill>
            <a:schemeClr val="accent3">
              <a:alpha val="20000"/>
            </a:schemeClr>
          </a:solidFill>
          <a:ln w="38100">
            <a:noFill/>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none" lIns="91440" tIns="45720" rIns="91440" bIns="45720" numCol="1" spcCol="0" rtlCol="0" fromWordArt="0" anchor="t" anchorCtr="0" forceAA="0" compatLnSpc="1">
            <a:prstTxWarp prst="textNoShape">
              <a:avLst/>
            </a:prstTxWarp>
            <a:noAutofit/>
          </a:bodyPr>
          <a:lstStyle/>
          <a:p>
            <a:pPr algn="ctr"/>
            <a:r>
              <a:rPr lang="en-US" altLang="zh-CN" b="1">
                <a:solidFill>
                  <a:schemeClr val="tx1"/>
                </a:solidFill>
                <a:ea typeface="宋体"/>
              </a:rPr>
              <a:t>Model Perspective</a:t>
            </a:r>
            <a:endParaRPr lang="en-US" altLang="zh-CN" b="1" i="0" u="none" strike="noStrike" kern="1200" cap="none" spc="0" normalizeH="0" baseline="0" noProof="0">
              <a:ln>
                <a:noFill/>
              </a:ln>
              <a:solidFill>
                <a:schemeClr val="tx1"/>
              </a:solidFill>
              <a:effectLst/>
              <a:uLnTx/>
              <a:uFillTx/>
              <a:ea typeface="宋体"/>
              <a:cs typeface="Calibri"/>
            </a:endParaRPr>
          </a:p>
        </p:txBody>
      </p:sp>
    </p:spTree>
    <p:extLst>
      <p:ext uri="{BB962C8B-B14F-4D97-AF65-F5344CB8AC3E}">
        <p14:creationId xmlns:p14="http://schemas.microsoft.com/office/powerpoint/2010/main" val="2501263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BE0ECE4-159E-AE42-8C6D-425B855E7F17}"/>
              </a:ext>
            </a:extLst>
          </p:cNvPr>
          <p:cNvSpPr>
            <a:spLocks noGrp="1"/>
          </p:cNvSpPr>
          <p:nvPr>
            <p:ph type="title"/>
          </p:nvPr>
        </p:nvSpPr>
        <p:spPr/>
        <p:txBody>
          <a:bodyPr/>
          <a:lstStyle/>
          <a:p>
            <a:r>
              <a:rPr lang="en-US" altLang="zh-CN">
                <a:latin typeface="Arial"/>
                <a:ea typeface="宋体"/>
                <a:cs typeface="Arial"/>
              </a:rPr>
              <a:t>Application</a:t>
            </a:r>
            <a:r>
              <a:rPr lang="zh-CN" altLang="en-US">
                <a:latin typeface="Arial"/>
                <a:ea typeface="宋体"/>
                <a:cs typeface="Arial"/>
              </a:rPr>
              <a:t> </a:t>
            </a:r>
            <a:r>
              <a:rPr lang="en-US" altLang="zh-CN">
                <a:latin typeface="Arial"/>
                <a:ea typeface="宋体"/>
                <a:cs typeface="Arial"/>
              </a:rPr>
              <a:t>and</a:t>
            </a:r>
            <a:r>
              <a:rPr lang="zh-CN" altLang="en-US">
                <a:latin typeface="Arial"/>
                <a:ea typeface="宋体"/>
                <a:cs typeface="Arial"/>
              </a:rPr>
              <a:t> </a:t>
            </a:r>
            <a:r>
              <a:rPr lang="en-US" altLang="zh-CN">
                <a:latin typeface="Arial"/>
                <a:ea typeface="宋体"/>
                <a:cs typeface="Arial"/>
              </a:rPr>
              <a:t>Limitation</a:t>
            </a:r>
            <a:endParaRPr lang="en-CN"/>
          </a:p>
        </p:txBody>
      </p:sp>
      <p:grpSp>
        <p:nvGrpSpPr>
          <p:cNvPr id="10" name="Group 9">
            <a:extLst>
              <a:ext uri="{FF2B5EF4-FFF2-40B4-BE49-F238E27FC236}">
                <a16:creationId xmlns:a16="http://schemas.microsoft.com/office/drawing/2014/main" id="{68BDE29E-5324-3944-B85B-08A7A8D80C1C}"/>
              </a:ext>
            </a:extLst>
          </p:cNvPr>
          <p:cNvGrpSpPr/>
          <p:nvPr/>
        </p:nvGrpSpPr>
        <p:grpSpPr>
          <a:xfrm>
            <a:off x="5581652" y="1518980"/>
            <a:ext cx="5326372" cy="1549836"/>
            <a:chOff x="5472795" y="1787094"/>
            <a:chExt cx="5146222" cy="1549836"/>
          </a:xfrm>
        </p:grpSpPr>
        <p:sp>
          <p:nvSpPr>
            <p:cNvPr id="12" name="îṩlîḍe">
              <a:extLst>
                <a:ext uri="{FF2B5EF4-FFF2-40B4-BE49-F238E27FC236}">
                  <a16:creationId xmlns:a16="http://schemas.microsoft.com/office/drawing/2014/main" id="{544A1DE4-D90F-F24B-ACB2-6F16C70C52ED}"/>
                </a:ext>
              </a:extLst>
            </p:cNvPr>
            <p:cNvSpPr txBox="1"/>
            <p:nvPr/>
          </p:nvSpPr>
          <p:spPr>
            <a:xfrm>
              <a:off x="6331905" y="1787094"/>
              <a:ext cx="2901947" cy="468703"/>
            </a:xfrm>
            <a:prstGeom prst="rect">
              <a:avLst/>
            </a:prstGeom>
            <a:noFill/>
            <a:ln>
              <a:noFill/>
            </a:ln>
          </p:spPr>
          <p:txBody>
            <a:bodyPr wrap="square" lIns="121920" tIns="60960" rIns="121920" bIns="60960" anchor="ctr" anchorCtr="0">
              <a:normAutofit fontScale="77500" lnSpcReduction="20000"/>
            </a:bodyPr>
            <a:lstStyle/>
            <a:p>
              <a:pPr>
                <a:buSzPct val="25000"/>
              </a:pPr>
              <a:r>
                <a:rPr lang="en-US" altLang="zh-CN" sz="3300" b="1">
                  <a:solidFill>
                    <a:schemeClr val="accent1"/>
                  </a:solidFill>
                </a:rPr>
                <a:t>Application</a:t>
              </a:r>
              <a:endParaRPr lang="en-US" altLang="zh-CN" sz="3200" b="1">
                <a:solidFill>
                  <a:schemeClr val="accent1"/>
                </a:solidFill>
              </a:endParaRPr>
            </a:p>
          </p:txBody>
        </p:sp>
        <p:sp>
          <p:nvSpPr>
            <p:cNvPr id="13" name="îŝ1îḋè">
              <a:extLst>
                <a:ext uri="{FF2B5EF4-FFF2-40B4-BE49-F238E27FC236}">
                  <a16:creationId xmlns:a16="http://schemas.microsoft.com/office/drawing/2014/main" id="{8F3AA4A8-6E44-9C4B-9DE8-2A38D76DAC20}"/>
                </a:ext>
              </a:extLst>
            </p:cNvPr>
            <p:cNvSpPr/>
            <p:nvPr/>
          </p:nvSpPr>
          <p:spPr>
            <a:xfrm flipH="1">
              <a:off x="5581653" y="2287885"/>
              <a:ext cx="5037364" cy="1049045"/>
            </a:xfrm>
            <a:prstGeom prst="rect">
              <a:avLst/>
            </a:prstGeom>
            <a:ln>
              <a:noFill/>
            </a:ln>
          </p:spPr>
          <p:txBody>
            <a:bodyPr wrap="square" lIns="121920" tIns="60960" rIns="121920" bIns="60960" anchor="t">
              <a:noAutofit/>
            </a:bodyPr>
            <a:lstStyle/>
            <a:p>
              <a:pPr marL="228594" indent="-228594">
                <a:lnSpc>
                  <a:spcPct val="150000"/>
                </a:lnSpc>
                <a:buFont typeface="Arial" panose="020B0604020202020204" pitchFamily="34" charset="0"/>
                <a:buChar char="•"/>
              </a:pPr>
              <a:r>
                <a:rPr lang="en-US" altLang="zh-CN" sz="1600"/>
                <a:t>Our result could be useful to candy or any other candy related company and wholesaler.</a:t>
              </a:r>
            </a:p>
          </p:txBody>
        </p:sp>
        <p:sp>
          <p:nvSpPr>
            <p:cNvPr id="14" name="is1iḍê">
              <a:extLst>
                <a:ext uri="{FF2B5EF4-FFF2-40B4-BE49-F238E27FC236}">
                  <a16:creationId xmlns:a16="http://schemas.microsoft.com/office/drawing/2014/main" id="{5817FA42-2B13-274E-97F8-CA65D9CDCFF0}"/>
                </a:ext>
              </a:extLst>
            </p:cNvPr>
            <p:cNvSpPr txBox="1"/>
            <p:nvPr/>
          </p:nvSpPr>
          <p:spPr>
            <a:xfrm>
              <a:off x="5472795" y="1787094"/>
              <a:ext cx="958850" cy="437258"/>
            </a:xfrm>
            <a:prstGeom prst="roundRect">
              <a:avLst>
                <a:gd name="adj" fmla="val 0"/>
              </a:avLst>
            </a:prstGeom>
            <a:noFill/>
            <a:ln w="57150"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none" lIns="121920" tIns="60960" rIns="121920" bIns="60960" numCol="1" spcCol="0" rtlCol="0" fromWordArt="0" anchor="ctr" anchorCtr="0" forceAA="0" compatLnSpc="1">
              <a:noAutofit/>
            </a:bodyPr>
            <a:lstStyle>
              <a:defPPr>
                <a:defRPr lang="zh-CN"/>
              </a:defPPr>
              <a:lvl1pPr algn="ctr" defTabSz="913765">
                <a:defRPr sz="2000" b="1">
                  <a:solidFill>
                    <a:schemeClr val="bg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ltLang="zh-CN" sz="2800" i="1">
                  <a:solidFill>
                    <a:schemeClr val="accent1"/>
                  </a:solidFill>
                </a:rPr>
                <a:t>01.</a:t>
              </a:r>
            </a:p>
          </p:txBody>
        </p:sp>
      </p:grpSp>
      <p:grpSp>
        <p:nvGrpSpPr>
          <p:cNvPr id="15" name="Group 14">
            <a:extLst>
              <a:ext uri="{FF2B5EF4-FFF2-40B4-BE49-F238E27FC236}">
                <a16:creationId xmlns:a16="http://schemas.microsoft.com/office/drawing/2014/main" id="{6138C882-CF45-CF46-ADD2-ADDE9A8F92EC}"/>
              </a:ext>
            </a:extLst>
          </p:cNvPr>
          <p:cNvGrpSpPr/>
          <p:nvPr/>
        </p:nvGrpSpPr>
        <p:grpSpPr>
          <a:xfrm>
            <a:off x="5581650" y="3122672"/>
            <a:ext cx="5632449" cy="3519428"/>
            <a:chOff x="5581650" y="3122672"/>
            <a:chExt cx="5632449" cy="3519428"/>
          </a:xfrm>
        </p:grpSpPr>
        <p:sp>
          <p:nvSpPr>
            <p:cNvPr id="18" name="íŝliḑe">
              <a:extLst>
                <a:ext uri="{FF2B5EF4-FFF2-40B4-BE49-F238E27FC236}">
                  <a16:creationId xmlns:a16="http://schemas.microsoft.com/office/drawing/2014/main" id="{FAA9EAF6-688C-B649-A555-0E9E34F566F1}"/>
                </a:ext>
              </a:extLst>
            </p:cNvPr>
            <p:cNvSpPr txBox="1"/>
            <p:nvPr/>
          </p:nvSpPr>
          <p:spPr>
            <a:xfrm>
              <a:off x="6493567" y="3122672"/>
              <a:ext cx="3907733" cy="468703"/>
            </a:xfrm>
            <a:prstGeom prst="rect">
              <a:avLst/>
            </a:prstGeom>
            <a:noFill/>
            <a:ln>
              <a:noFill/>
            </a:ln>
          </p:spPr>
          <p:txBody>
            <a:bodyPr wrap="square" lIns="121920" tIns="60960" rIns="121920" bIns="60960" anchor="ctr" anchorCtr="0">
              <a:noAutofit/>
            </a:bodyPr>
            <a:lstStyle/>
            <a:p>
              <a:pPr>
                <a:buSzPct val="25000"/>
              </a:pPr>
              <a:r>
                <a:rPr lang="en-US" altLang="zh-CN" sz="2800" b="1">
                  <a:solidFill>
                    <a:schemeClr val="bg1">
                      <a:lumMod val="65000"/>
                    </a:schemeClr>
                  </a:solidFill>
                </a:rPr>
                <a:t>Limitation</a:t>
              </a:r>
            </a:p>
          </p:txBody>
        </p:sp>
        <p:sp>
          <p:nvSpPr>
            <p:cNvPr id="19" name="ïṧlîḋê">
              <a:extLst>
                <a:ext uri="{FF2B5EF4-FFF2-40B4-BE49-F238E27FC236}">
                  <a16:creationId xmlns:a16="http://schemas.microsoft.com/office/drawing/2014/main" id="{91F15C25-7BAE-A742-9ECF-CA3E6FC0B5AB}"/>
                </a:ext>
              </a:extLst>
            </p:cNvPr>
            <p:cNvSpPr/>
            <p:nvPr/>
          </p:nvSpPr>
          <p:spPr>
            <a:xfrm flipH="1">
              <a:off x="5581650" y="3764772"/>
              <a:ext cx="5632449" cy="2877328"/>
            </a:xfrm>
            <a:prstGeom prst="rect">
              <a:avLst/>
            </a:prstGeom>
            <a:ln>
              <a:noFill/>
            </a:ln>
          </p:spPr>
          <p:txBody>
            <a:bodyPr wrap="square" lIns="121920" tIns="60960" rIns="121920" bIns="60960" anchor="t">
              <a:noAutofit/>
            </a:bodyPr>
            <a:lstStyle/>
            <a:p>
              <a:pPr marL="228594" indent="-228594" algn="just">
                <a:lnSpc>
                  <a:spcPct val="150000"/>
                </a:lnSpc>
                <a:buFont typeface="Arial" panose="020B0604020202020204" pitchFamily="34" charset="0"/>
                <a:buChar char="•"/>
              </a:pPr>
              <a:r>
                <a:rPr lang="en-US" altLang="zh-CN" sz="1600"/>
                <a:t>In this dataset, we only use personal consumption expenditures as an exogeneous variable but apparently there are other variables that could impact the candy production. For example, we could include the monthly obesity or BMI rate and see how they can improve the model. However, finding the monthly data for these variables are often difficult.</a:t>
              </a:r>
            </a:p>
            <a:p>
              <a:pPr marL="228594" indent="-228594">
                <a:lnSpc>
                  <a:spcPct val="150000"/>
                </a:lnSpc>
                <a:buFont typeface="Arial" panose="020B0604020202020204" pitchFamily="34" charset="0"/>
                <a:buChar char="•"/>
              </a:pPr>
              <a:endParaRPr lang="en-US" altLang="zh-CN" sz="1600"/>
            </a:p>
            <a:p>
              <a:pPr marL="228594" indent="-228594">
                <a:lnSpc>
                  <a:spcPct val="150000"/>
                </a:lnSpc>
                <a:buFont typeface="Arial" panose="020B0604020202020204" pitchFamily="34" charset="0"/>
                <a:buChar char="•"/>
              </a:pPr>
              <a:endParaRPr lang="en-US" altLang="zh-CN" sz="1600"/>
            </a:p>
          </p:txBody>
        </p:sp>
        <p:sp>
          <p:nvSpPr>
            <p:cNvPr id="20" name="ïṡlïde">
              <a:extLst>
                <a:ext uri="{FF2B5EF4-FFF2-40B4-BE49-F238E27FC236}">
                  <a16:creationId xmlns:a16="http://schemas.microsoft.com/office/drawing/2014/main" id="{E354AD31-932F-2748-AF24-C7E8FD2BF8C0}"/>
                </a:ext>
              </a:extLst>
            </p:cNvPr>
            <p:cNvSpPr txBox="1"/>
            <p:nvPr/>
          </p:nvSpPr>
          <p:spPr>
            <a:xfrm>
              <a:off x="5581653" y="3122672"/>
              <a:ext cx="958850" cy="437258"/>
            </a:xfrm>
            <a:prstGeom prst="roundRect">
              <a:avLst>
                <a:gd name="adj" fmla="val 0"/>
              </a:avLst>
            </a:prstGeom>
            <a:noFill/>
            <a:ln w="57150"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none" lIns="121920" tIns="60960" rIns="121920" bIns="60960" numCol="1" spcCol="0" rtlCol="0" fromWordArt="0" anchor="ctr" anchorCtr="0" forceAA="0" compatLnSpc="1">
              <a:noAutofit/>
            </a:bodyPr>
            <a:lstStyle>
              <a:defPPr>
                <a:defRPr lang="zh-CN"/>
              </a:defPPr>
              <a:lvl1pPr algn="ctr" defTabSz="913765">
                <a:defRPr sz="2000" b="1">
                  <a:solidFill>
                    <a:schemeClr val="bg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ltLang="zh-CN" sz="2800" i="1">
                  <a:solidFill>
                    <a:schemeClr val="bg1">
                      <a:lumMod val="65000"/>
                    </a:schemeClr>
                  </a:solidFill>
                </a:rPr>
                <a:t>02.</a:t>
              </a:r>
            </a:p>
          </p:txBody>
        </p:sp>
      </p:grpSp>
      <p:pic>
        <p:nvPicPr>
          <p:cNvPr id="21" name="Picture 79" descr="Background pattern&#10;&#10;Description automatically generated">
            <a:extLst>
              <a:ext uri="{FF2B5EF4-FFF2-40B4-BE49-F238E27FC236}">
                <a16:creationId xmlns:a16="http://schemas.microsoft.com/office/drawing/2014/main" id="{DF7486F4-76F6-9743-BE4D-896E5985D8FE}"/>
              </a:ext>
            </a:extLst>
          </p:cNvPr>
          <p:cNvPicPr>
            <a:picLocks noChangeAspect="1"/>
          </p:cNvPicPr>
          <p:nvPr/>
        </p:nvPicPr>
        <p:blipFill>
          <a:blip r:embed="rId2"/>
          <a:stretch>
            <a:fillRect/>
          </a:stretch>
        </p:blipFill>
        <p:spPr>
          <a:xfrm rot="600000">
            <a:off x="932782" y="2235405"/>
            <a:ext cx="3818911" cy="2545169"/>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
        <p:nvSpPr>
          <p:cNvPr id="22" name="Rectangle 21">
            <a:extLst>
              <a:ext uri="{FF2B5EF4-FFF2-40B4-BE49-F238E27FC236}">
                <a16:creationId xmlns:a16="http://schemas.microsoft.com/office/drawing/2014/main" id="{89D38C0C-D69F-9046-AD3A-4C9E5E96005C}"/>
              </a:ext>
            </a:extLst>
          </p:cNvPr>
          <p:cNvSpPr/>
          <p:nvPr/>
        </p:nvSpPr>
        <p:spPr>
          <a:xfrm>
            <a:off x="0" y="6550223"/>
            <a:ext cx="10883900" cy="307777"/>
          </a:xfrm>
          <a:prstGeom prst="rect">
            <a:avLst/>
          </a:prstGeom>
        </p:spPr>
        <p:txBody>
          <a:bodyPr wrap="square">
            <a:spAutoFit/>
          </a:bodyPr>
          <a:lstStyle/>
          <a:p>
            <a:pPr lvl="0">
              <a:defRPr/>
            </a:pPr>
            <a:r>
              <a:rPr lang="en-US" sz="1400">
                <a:solidFill>
                  <a:schemeClr val="accent3"/>
                </a:solidFill>
                <a:latin typeface="Arial"/>
                <a:cs typeface="Arial"/>
              </a:rPr>
              <a:t>Project Goal and Use Case </a:t>
            </a:r>
            <a:r>
              <a:rPr lang="en-US" altLang="zh-CN" sz="1400">
                <a:solidFill>
                  <a:schemeClr val="accent3"/>
                </a:solidFill>
                <a:latin typeface="Arial"/>
                <a:cs typeface="Arial"/>
              </a:rPr>
              <a:t>-</a:t>
            </a:r>
            <a:r>
              <a:rPr lang="zh-CN" altLang="en-US" sz="1400">
                <a:solidFill>
                  <a:schemeClr val="accent3"/>
                </a:solidFill>
                <a:latin typeface="Arial"/>
                <a:cs typeface="Arial"/>
              </a:rPr>
              <a:t> </a:t>
            </a:r>
            <a:r>
              <a:rPr lang="en-US" altLang="zh-CN" sz="1400">
                <a:solidFill>
                  <a:schemeClr val="accent3"/>
                </a:solidFill>
                <a:latin typeface="Arial"/>
                <a:cs typeface="Arial"/>
              </a:rPr>
              <a:t>Data</a:t>
            </a:r>
            <a:r>
              <a:rPr lang="zh-CN" altLang="en-US" sz="1400">
                <a:solidFill>
                  <a:schemeClr val="accent3"/>
                </a:solidFill>
                <a:latin typeface="Arial"/>
                <a:cs typeface="Arial"/>
              </a:rPr>
              <a:t> </a:t>
            </a:r>
            <a:r>
              <a:rPr lang="en-US" altLang="zh-CN" sz="1400">
                <a:solidFill>
                  <a:schemeClr val="accent3"/>
                </a:solidFill>
                <a:latin typeface="Arial"/>
                <a:cs typeface="Arial"/>
              </a:rPr>
              <a:t>Intro</a:t>
            </a:r>
            <a:r>
              <a:rPr lang="zh-CN" altLang="en-US" sz="1400">
                <a:solidFill>
                  <a:schemeClr val="accent3"/>
                </a:solidFill>
                <a:latin typeface="Arial"/>
                <a:cs typeface="Arial"/>
              </a:rPr>
              <a:t> </a:t>
            </a:r>
            <a:r>
              <a:rPr lang="en-US" altLang="zh-CN" sz="1400">
                <a:solidFill>
                  <a:schemeClr val="accent3"/>
                </a:solidFill>
                <a:latin typeface="Arial"/>
                <a:cs typeface="Arial"/>
              </a:rPr>
              <a:t>-</a:t>
            </a:r>
            <a:r>
              <a:rPr lang="zh-CN" altLang="en-US" sz="1400">
                <a:solidFill>
                  <a:schemeClr val="accent3"/>
                </a:solidFill>
                <a:latin typeface="Arial"/>
                <a:cs typeface="Arial"/>
              </a:rPr>
              <a:t> </a:t>
            </a:r>
            <a:r>
              <a:rPr lang="en-US" altLang="zh-CN" sz="1400">
                <a:solidFill>
                  <a:schemeClr val="accent3"/>
                </a:solidFill>
                <a:latin typeface="Arial"/>
                <a:cs typeface="Arial"/>
              </a:rPr>
              <a:t>Data</a:t>
            </a:r>
            <a:r>
              <a:rPr lang="zh-CN" altLang="en-US" sz="1400">
                <a:solidFill>
                  <a:schemeClr val="accent3"/>
                </a:solidFill>
                <a:latin typeface="Arial"/>
                <a:cs typeface="Arial"/>
              </a:rPr>
              <a:t> </a:t>
            </a:r>
            <a:r>
              <a:rPr lang="en-US" altLang="zh-CN" sz="1400">
                <a:solidFill>
                  <a:schemeClr val="accent3"/>
                </a:solidFill>
                <a:latin typeface="Arial"/>
                <a:cs typeface="Arial"/>
              </a:rPr>
              <a:t>Exploration</a:t>
            </a:r>
            <a:r>
              <a:rPr lang="zh-CN" altLang="en-US" sz="1400" b="1">
                <a:solidFill>
                  <a:schemeClr val="accent3"/>
                </a:solidFill>
                <a:latin typeface="Arial"/>
                <a:cs typeface="Arial"/>
              </a:rPr>
              <a:t> </a:t>
            </a:r>
            <a:r>
              <a:rPr lang="en-US" altLang="zh-CN" sz="1400">
                <a:solidFill>
                  <a:schemeClr val="accent3"/>
                </a:solidFill>
                <a:latin typeface="Arial"/>
                <a:cs typeface="Arial"/>
              </a:rPr>
              <a:t>-Data</a:t>
            </a:r>
            <a:r>
              <a:rPr lang="zh-CN" altLang="en-US" sz="1400">
                <a:solidFill>
                  <a:schemeClr val="accent3"/>
                </a:solidFill>
                <a:latin typeface="Arial"/>
                <a:cs typeface="Arial"/>
              </a:rPr>
              <a:t> </a:t>
            </a:r>
            <a:r>
              <a:rPr lang="en-US" altLang="zh-CN" sz="1400">
                <a:solidFill>
                  <a:schemeClr val="accent3"/>
                </a:solidFill>
                <a:latin typeface="Arial"/>
                <a:cs typeface="Arial"/>
              </a:rPr>
              <a:t>Modeling</a:t>
            </a:r>
            <a:r>
              <a:rPr lang="zh-CN" altLang="en-US" sz="1400">
                <a:solidFill>
                  <a:schemeClr val="accent3"/>
                </a:solidFill>
                <a:latin typeface="Arial"/>
                <a:cs typeface="Arial"/>
              </a:rPr>
              <a:t> </a:t>
            </a:r>
            <a:r>
              <a:rPr lang="en-US" altLang="zh-CN" sz="1400">
                <a:solidFill>
                  <a:schemeClr val="accent3"/>
                </a:solidFill>
                <a:latin typeface="Arial"/>
                <a:cs typeface="Arial"/>
              </a:rPr>
              <a:t>-Result</a:t>
            </a:r>
            <a:r>
              <a:rPr lang="zh-CN" altLang="en-US" sz="1400">
                <a:solidFill>
                  <a:schemeClr val="accent3"/>
                </a:solidFill>
                <a:latin typeface="Arial"/>
                <a:cs typeface="Arial"/>
              </a:rPr>
              <a:t> </a:t>
            </a:r>
            <a:r>
              <a:rPr lang="en-US" altLang="zh-CN" sz="1400">
                <a:solidFill>
                  <a:schemeClr val="accent3"/>
                </a:solidFill>
                <a:latin typeface="Arial"/>
                <a:cs typeface="Arial"/>
              </a:rPr>
              <a:t>and</a:t>
            </a:r>
            <a:r>
              <a:rPr lang="zh-CN" altLang="en-US" sz="1400">
                <a:solidFill>
                  <a:schemeClr val="accent3"/>
                </a:solidFill>
                <a:latin typeface="Arial"/>
                <a:cs typeface="Arial"/>
              </a:rPr>
              <a:t> </a:t>
            </a:r>
            <a:r>
              <a:rPr lang="en-US" altLang="zh-CN" sz="1400">
                <a:solidFill>
                  <a:schemeClr val="accent3"/>
                </a:solidFill>
                <a:latin typeface="Arial"/>
                <a:cs typeface="Arial"/>
              </a:rPr>
              <a:t>Evaluation-</a:t>
            </a:r>
            <a:r>
              <a:rPr lang="zh-CN" altLang="en-US" sz="1400">
                <a:solidFill>
                  <a:schemeClr val="accent3"/>
                </a:solidFill>
                <a:latin typeface="Arial"/>
                <a:cs typeface="Arial"/>
              </a:rPr>
              <a:t> </a:t>
            </a:r>
            <a:r>
              <a:rPr lang="en-US" altLang="zh-CN" sz="1400" b="1">
                <a:solidFill>
                  <a:schemeClr val="accent3"/>
                </a:solidFill>
                <a:latin typeface="Arial"/>
                <a:cs typeface="Arial"/>
              </a:rPr>
              <a:t>Conclusion</a:t>
            </a:r>
            <a:r>
              <a:rPr lang="zh-CN" altLang="en-US" sz="1400" b="1">
                <a:solidFill>
                  <a:schemeClr val="accent3"/>
                </a:solidFill>
                <a:latin typeface="Arial"/>
                <a:cs typeface="Arial"/>
              </a:rPr>
              <a:t> </a:t>
            </a:r>
            <a:r>
              <a:rPr lang="en-US" altLang="zh-CN" sz="1400" b="1">
                <a:solidFill>
                  <a:schemeClr val="accent3"/>
                </a:solidFill>
                <a:latin typeface="Arial"/>
                <a:cs typeface="Arial"/>
              </a:rPr>
              <a:t>and</a:t>
            </a:r>
            <a:r>
              <a:rPr lang="zh-CN" altLang="en-US" sz="1400" b="1">
                <a:solidFill>
                  <a:schemeClr val="accent3"/>
                </a:solidFill>
                <a:latin typeface="Arial"/>
                <a:cs typeface="Arial"/>
              </a:rPr>
              <a:t> </a:t>
            </a:r>
            <a:r>
              <a:rPr lang="en-US" altLang="zh-CN" sz="1400" b="1">
                <a:solidFill>
                  <a:schemeClr val="accent3"/>
                </a:solidFill>
                <a:latin typeface="Arial"/>
                <a:cs typeface="Arial"/>
              </a:rPr>
              <a:t>Future</a:t>
            </a:r>
            <a:r>
              <a:rPr lang="zh-CN" altLang="en-US" sz="1400" b="1">
                <a:solidFill>
                  <a:schemeClr val="accent3"/>
                </a:solidFill>
                <a:latin typeface="Arial"/>
                <a:cs typeface="Arial"/>
              </a:rPr>
              <a:t> </a:t>
            </a:r>
            <a:r>
              <a:rPr lang="en-US" altLang="zh-CN" sz="1400" b="1">
                <a:solidFill>
                  <a:schemeClr val="accent3"/>
                </a:solidFill>
                <a:latin typeface="Arial"/>
                <a:cs typeface="Arial"/>
              </a:rPr>
              <a:t>Work</a:t>
            </a:r>
            <a:endParaRPr lang="en-US" sz="1400" b="1">
              <a:solidFill>
                <a:schemeClr val="accent3"/>
              </a:solidFill>
              <a:latin typeface="Arial"/>
              <a:cs typeface="Arial"/>
            </a:endParaRPr>
          </a:p>
        </p:txBody>
      </p:sp>
    </p:spTree>
    <p:extLst>
      <p:ext uri="{BB962C8B-B14F-4D97-AF65-F5344CB8AC3E}">
        <p14:creationId xmlns:p14="http://schemas.microsoft.com/office/powerpoint/2010/main" val="2788192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F435DC0-74E6-2041-959A-B1864844CA08}"/>
              </a:ext>
            </a:extLst>
          </p:cNvPr>
          <p:cNvSpPr>
            <a:spLocks noGrp="1"/>
          </p:cNvSpPr>
          <p:nvPr>
            <p:ph idx="1"/>
          </p:nvPr>
        </p:nvSpPr>
        <p:spPr>
          <a:xfrm>
            <a:off x="689703" y="1912602"/>
            <a:ext cx="10521745" cy="4563379"/>
          </a:xfrm>
        </p:spPr>
        <p:txBody>
          <a:bodyPr vert="horz" lIns="91440" tIns="45720" rIns="91440" bIns="45720" rtlCol="0" anchor="ctr">
            <a:normAutofit fontScale="92500" lnSpcReduction="10000"/>
          </a:bodyPr>
          <a:lstStyle/>
          <a:p>
            <a:pPr marL="0" indent="0">
              <a:buNone/>
            </a:pPr>
            <a:endParaRPr lang="en-US">
              <a:cs typeface="Calibri" panose="020F0502020204030204"/>
            </a:endParaRPr>
          </a:p>
          <a:p>
            <a:r>
              <a:rPr lang="en-CN" sz="1900">
                <a:cs typeface="Calibri"/>
              </a:rPr>
              <a:t>Try more complicated models, such as RNN or state</a:t>
            </a:r>
            <a:r>
              <a:rPr lang="zh-CN" altLang="en-US" sz="1900" dirty="0">
                <a:ea typeface="宋体"/>
                <a:cs typeface="Calibri"/>
              </a:rPr>
              <a:t> </a:t>
            </a:r>
            <a:r>
              <a:rPr lang="en-CN" sz="1900">
                <a:cs typeface="Calibri"/>
              </a:rPr>
              <a:t>space models</a:t>
            </a:r>
          </a:p>
          <a:p>
            <a:r>
              <a:rPr lang="en-CN" sz="1900">
                <a:cs typeface="Calibri"/>
              </a:rPr>
              <a:t>Bootstrapping</a:t>
            </a:r>
          </a:p>
          <a:p>
            <a:r>
              <a:rPr lang="en-CN" sz="1900">
                <a:cs typeface="Calibri"/>
              </a:rPr>
              <a:t>Ensemble models</a:t>
            </a:r>
          </a:p>
          <a:p>
            <a:r>
              <a:rPr lang="en-US" sz="1900">
                <a:ea typeface="+mn-lt"/>
                <a:cs typeface="+mn-lt"/>
              </a:rPr>
              <a:t>Sensitivity/Uncertainty analysis</a:t>
            </a:r>
          </a:p>
          <a:p>
            <a:r>
              <a:rPr lang="en-US" sz="1900">
                <a:cs typeface="Calibri"/>
              </a:rPr>
              <a:t>Optimization method</a:t>
            </a:r>
          </a:p>
          <a:p>
            <a:endParaRPr lang="en-CN">
              <a:cs typeface="Calibri"/>
            </a:endParaRPr>
          </a:p>
          <a:p>
            <a:pPr marL="0" indent="0">
              <a:buNone/>
            </a:pPr>
            <a:endParaRPr lang="en-CN">
              <a:cs typeface="Calibri"/>
            </a:endParaRPr>
          </a:p>
          <a:p>
            <a:r>
              <a:rPr lang="en-CN" sz="1900">
                <a:cs typeface="Calibri"/>
              </a:rPr>
              <a:t>Shorten the time frame of dataset (long time frame, performance </a:t>
            </a:r>
          </a:p>
          <a:p>
            <a:pPr marL="0" indent="0">
              <a:buNone/>
            </a:pPr>
            <a:r>
              <a:rPr lang="zh-CN" altLang="en-US" sz="1900" dirty="0">
                <a:ea typeface="宋体"/>
                <a:cs typeface="Calibri"/>
              </a:rPr>
              <a:t>    </a:t>
            </a:r>
            <a:r>
              <a:rPr lang="en-CN" sz="1900">
                <a:cs typeface="Calibri"/>
              </a:rPr>
              <a:t>will deteriorate)</a:t>
            </a:r>
            <a:endParaRPr lang="en-CN" sz="1900"/>
          </a:p>
          <a:p>
            <a:r>
              <a:rPr lang="en-CN" sz="1900">
                <a:cs typeface="Calibri"/>
              </a:rPr>
              <a:t>Include other </a:t>
            </a:r>
            <a:r>
              <a:rPr lang="en-US" sz="1900">
                <a:ea typeface="+mn-lt"/>
                <a:cs typeface="+mn-lt"/>
              </a:rPr>
              <a:t>exogeneous variables that are related to </a:t>
            </a:r>
          </a:p>
          <a:p>
            <a:pPr marL="0" indent="0">
              <a:buNone/>
            </a:pPr>
            <a:r>
              <a:rPr lang="zh-CN" altLang="en-US" sz="1900" dirty="0">
                <a:ea typeface="+mn-lt"/>
                <a:cs typeface="+mn-lt"/>
              </a:rPr>
              <a:t>    </a:t>
            </a:r>
            <a:r>
              <a:rPr lang="en-US" sz="1900">
                <a:ea typeface="+mn-lt"/>
                <a:cs typeface="+mn-lt"/>
              </a:rPr>
              <a:t>candy production</a:t>
            </a:r>
            <a:endParaRPr lang="en-US" sz="1900"/>
          </a:p>
          <a:p>
            <a:pPr marL="0" indent="0">
              <a:buNone/>
            </a:pPr>
            <a:endParaRPr lang="en-CN" sz="1800">
              <a:cs typeface="Calibri"/>
            </a:endParaRPr>
          </a:p>
        </p:txBody>
      </p:sp>
      <p:sp>
        <p:nvSpPr>
          <p:cNvPr id="3" name="Title 2">
            <a:extLst>
              <a:ext uri="{FF2B5EF4-FFF2-40B4-BE49-F238E27FC236}">
                <a16:creationId xmlns:a16="http://schemas.microsoft.com/office/drawing/2014/main" id="{8191B438-34DD-5041-A700-A5F333C86C3D}"/>
              </a:ext>
            </a:extLst>
          </p:cNvPr>
          <p:cNvSpPr>
            <a:spLocks noGrp="1"/>
          </p:cNvSpPr>
          <p:nvPr>
            <p:ph type="title"/>
          </p:nvPr>
        </p:nvSpPr>
        <p:spPr/>
        <p:txBody>
          <a:bodyPr/>
          <a:lstStyle/>
          <a:p>
            <a:r>
              <a:rPr lang="en-US" altLang="zh-CN">
                <a:latin typeface="Arial"/>
                <a:ea typeface="宋体"/>
                <a:cs typeface="Arial"/>
              </a:rPr>
              <a:t>Further</a:t>
            </a:r>
            <a:r>
              <a:rPr lang="zh-CN" altLang="en-US">
                <a:latin typeface="Arial"/>
                <a:ea typeface="宋体"/>
                <a:cs typeface="Arial"/>
              </a:rPr>
              <a:t> </a:t>
            </a:r>
            <a:r>
              <a:rPr lang="en-US" altLang="zh-CN">
                <a:latin typeface="Arial"/>
                <a:ea typeface="宋体"/>
                <a:cs typeface="Arial"/>
              </a:rPr>
              <a:t>Improvement</a:t>
            </a:r>
            <a:endParaRPr lang="en-CN"/>
          </a:p>
        </p:txBody>
      </p:sp>
      <p:sp>
        <p:nvSpPr>
          <p:cNvPr id="5" name="ïṣļïdé">
            <a:extLst>
              <a:ext uri="{FF2B5EF4-FFF2-40B4-BE49-F238E27FC236}">
                <a16:creationId xmlns:a16="http://schemas.microsoft.com/office/drawing/2014/main" id="{461E3A9F-D3D4-4521-B5D5-86FEC381FAA6}"/>
              </a:ext>
            </a:extLst>
          </p:cNvPr>
          <p:cNvSpPr/>
          <p:nvPr/>
        </p:nvSpPr>
        <p:spPr>
          <a:xfrm>
            <a:off x="690618" y="1536230"/>
            <a:ext cx="4002838" cy="524302"/>
          </a:xfrm>
          <a:prstGeom prst="roundRect">
            <a:avLst>
              <a:gd name="adj" fmla="val 14866"/>
            </a:avLst>
          </a:prstGeom>
          <a:solidFill>
            <a:schemeClr val="tx1">
              <a:lumMod val="50000"/>
              <a:lumOff val="50000"/>
              <a:alpha val="20000"/>
            </a:schemeClr>
          </a:solidFill>
          <a:ln w="38100">
            <a:noFill/>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none" lIns="91440" tIns="45720" rIns="91440" bIns="45720" numCol="1" spcCol="0" rtlCol="0" fromWordArt="0" anchor="t" anchorCtr="0" forceAA="0" compatLnSpc="1">
            <a:prstTxWarp prst="textNoShape">
              <a:avLst/>
            </a:prstTxWarp>
            <a:noAutofit/>
          </a:bodyPr>
          <a:lstStyle/>
          <a:p>
            <a:pPr algn="ctr"/>
            <a:r>
              <a:rPr lang="en-US" altLang="zh-CN" sz="2400" b="1">
                <a:solidFill>
                  <a:schemeClr val="tx1"/>
                </a:solidFill>
                <a:ea typeface="宋体"/>
              </a:rPr>
              <a:t>Model Perspective </a:t>
            </a:r>
            <a:endParaRPr lang="en-US" altLang="zh-CN" sz="2400" b="1" i="0" u="none" strike="noStrike" kern="1200" cap="none" spc="0" normalizeH="0" baseline="0" noProof="0">
              <a:ln>
                <a:noFill/>
              </a:ln>
              <a:solidFill>
                <a:schemeClr val="tx1"/>
              </a:solidFill>
              <a:effectLst/>
              <a:uLnTx/>
              <a:uFillTx/>
              <a:ea typeface="宋体"/>
              <a:cs typeface="Calibri"/>
            </a:endParaRPr>
          </a:p>
        </p:txBody>
      </p:sp>
      <p:sp>
        <p:nvSpPr>
          <p:cNvPr id="7" name="ïṣļïdé">
            <a:extLst>
              <a:ext uri="{FF2B5EF4-FFF2-40B4-BE49-F238E27FC236}">
                <a16:creationId xmlns:a16="http://schemas.microsoft.com/office/drawing/2014/main" id="{96C22DDF-8D8D-47A7-B02E-BA4D2D21A420}"/>
              </a:ext>
            </a:extLst>
          </p:cNvPr>
          <p:cNvSpPr/>
          <p:nvPr/>
        </p:nvSpPr>
        <p:spPr>
          <a:xfrm rot="10800000" flipV="1">
            <a:off x="690065" y="4216755"/>
            <a:ext cx="4006499" cy="533529"/>
          </a:xfrm>
          <a:prstGeom prst="roundRect">
            <a:avLst>
              <a:gd name="adj" fmla="val 14866"/>
            </a:avLst>
          </a:prstGeom>
          <a:solidFill>
            <a:schemeClr val="tx1">
              <a:lumMod val="50000"/>
              <a:lumOff val="50000"/>
              <a:alpha val="20000"/>
            </a:schemeClr>
          </a:solidFill>
          <a:ln w="38100">
            <a:noFill/>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none" lIns="91440" tIns="45720" rIns="91440" bIns="45720" numCol="1" spcCol="0" rtlCol="0" fromWordArt="0" anchor="t" anchorCtr="0" forceAA="0" compatLnSpc="1">
            <a:prstTxWarp prst="textNoShape">
              <a:avLst/>
            </a:prstTxWarp>
            <a:noAutofit/>
          </a:bodyPr>
          <a:lstStyle/>
          <a:p>
            <a:pPr algn="ctr"/>
            <a:r>
              <a:rPr lang="en-US" altLang="zh-CN" sz="2400" b="1">
                <a:solidFill>
                  <a:schemeClr val="tx1"/>
                </a:solidFill>
                <a:ea typeface="宋体"/>
                <a:cs typeface="Calibri"/>
              </a:rPr>
              <a:t>Data Perspective </a:t>
            </a:r>
            <a:endParaRPr lang="en-US" altLang="zh-CN" sz="2400" b="1" i="0" u="none" strike="noStrike" kern="1200" cap="none" spc="0" normalizeH="0" baseline="0" noProof="0">
              <a:ln>
                <a:noFill/>
              </a:ln>
              <a:solidFill>
                <a:schemeClr val="tx1"/>
              </a:solidFill>
              <a:effectLst/>
              <a:uLnTx/>
              <a:uFillTx/>
              <a:ea typeface="宋体"/>
              <a:cs typeface="Calibri"/>
            </a:endParaRPr>
          </a:p>
        </p:txBody>
      </p:sp>
      <p:pic>
        <p:nvPicPr>
          <p:cNvPr id="29" name="Picture 29" descr="A picture containing several, arranged&#10;&#10;Description automatically generated">
            <a:extLst>
              <a:ext uri="{FF2B5EF4-FFF2-40B4-BE49-F238E27FC236}">
                <a16:creationId xmlns:a16="http://schemas.microsoft.com/office/drawing/2014/main" id="{05452AED-18F9-4F6E-BD24-ED1FEAF96C26}"/>
              </a:ext>
            </a:extLst>
          </p:cNvPr>
          <p:cNvPicPr>
            <a:picLocks noChangeAspect="1"/>
          </p:cNvPicPr>
          <p:nvPr/>
        </p:nvPicPr>
        <p:blipFill>
          <a:blip r:embed="rId3"/>
          <a:stretch>
            <a:fillRect/>
          </a:stretch>
        </p:blipFill>
        <p:spPr>
          <a:xfrm>
            <a:off x="7141149" y="2634864"/>
            <a:ext cx="4267199" cy="3498062"/>
          </a:xfrm>
          <a:prstGeom prst="rect">
            <a:avLst/>
          </a:prstGeom>
        </p:spPr>
      </p:pic>
      <p:sp>
        <p:nvSpPr>
          <p:cNvPr id="8" name="Rectangle 7">
            <a:extLst>
              <a:ext uri="{FF2B5EF4-FFF2-40B4-BE49-F238E27FC236}">
                <a16:creationId xmlns:a16="http://schemas.microsoft.com/office/drawing/2014/main" id="{6ADE77D0-DC57-CC4F-A74C-22EFB095B942}"/>
              </a:ext>
            </a:extLst>
          </p:cNvPr>
          <p:cNvSpPr/>
          <p:nvPr/>
        </p:nvSpPr>
        <p:spPr>
          <a:xfrm>
            <a:off x="0" y="6550223"/>
            <a:ext cx="10883900" cy="307777"/>
          </a:xfrm>
          <a:prstGeom prst="rect">
            <a:avLst/>
          </a:prstGeom>
        </p:spPr>
        <p:txBody>
          <a:bodyPr wrap="square">
            <a:spAutoFit/>
          </a:bodyPr>
          <a:lstStyle/>
          <a:p>
            <a:pPr lvl="0">
              <a:defRPr/>
            </a:pPr>
            <a:r>
              <a:rPr lang="en-US" sz="1400">
                <a:solidFill>
                  <a:schemeClr val="accent3"/>
                </a:solidFill>
                <a:latin typeface="Arial"/>
                <a:cs typeface="Arial"/>
              </a:rPr>
              <a:t>Project Goal and Use Case </a:t>
            </a:r>
            <a:r>
              <a:rPr lang="en-US" altLang="zh-CN" sz="1400">
                <a:solidFill>
                  <a:schemeClr val="accent3"/>
                </a:solidFill>
                <a:latin typeface="Arial"/>
                <a:cs typeface="Arial"/>
              </a:rPr>
              <a:t>-</a:t>
            </a:r>
            <a:r>
              <a:rPr lang="zh-CN" altLang="en-US" sz="1400">
                <a:solidFill>
                  <a:schemeClr val="accent3"/>
                </a:solidFill>
                <a:latin typeface="Arial"/>
                <a:cs typeface="Arial"/>
              </a:rPr>
              <a:t> </a:t>
            </a:r>
            <a:r>
              <a:rPr lang="en-US" altLang="zh-CN" sz="1400">
                <a:solidFill>
                  <a:schemeClr val="accent3"/>
                </a:solidFill>
                <a:latin typeface="Arial"/>
                <a:cs typeface="Arial"/>
              </a:rPr>
              <a:t>Data</a:t>
            </a:r>
            <a:r>
              <a:rPr lang="zh-CN" altLang="en-US" sz="1400">
                <a:solidFill>
                  <a:schemeClr val="accent3"/>
                </a:solidFill>
                <a:latin typeface="Arial"/>
                <a:cs typeface="Arial"/>
              </a:rPr>
              <a:t> </a:t>
            </a:r>
            <a:r>
              <a:rPr lang="en-US" altLang="zh-CN" sz="1400">
                <a:solidFill>
                  <a:schemeClr val="accent3"/>
                </a:solidFill>
                <a:latin typeface="Arial"/>
                <a:cs typeface="Arial"/>
              </a:rPr>
              <a:t>Intro</a:t>
            </a:r>
            <a:r>
              <a:rPr lang="zh-CN" altLang="en-US" sz="1400">
                <a:solidFill>
                  <a:schemeClr val="accent3"/>
                </a:solidFill>
                <a:latin typeface="Arial"/>
                <a:cs typeface="Arial"/>
              </a:rPr>
              <a:t> </a:t>
            </a:r>
            <a:r>
              <a:rPr lang="en-US" altLang="zh-CN" sz="1400">
                <a:solidFill>
                  <a:schemeClr val="accent3"/>
                </a:solidFill>
                <a:latin typeface="Arial"/>
                <a:cs typeface="Arial"/>
              </a:rPr>
              <a:t>-</a:t>
            </a:r>
            <a:r>
              <a:rPr lang="zh-CN" altLang="en-US" sz="1400">
                <a:solidFill>
                  <a:schemeClr val="accent3"/>
                </a:solidFill>
                <a:latin typeface="Arial"/>
                <a:cs typeface="Arial"/>
              </a:rPr>
              <a:t> </a:t>
            </a:r>
            <a:r>
              <a:rPr lang="en-US" altLang="zh-CN" sz="1400">
                <a:solidFill>
                  <a:schemeClr val="accent3"/>
                </a:solidFill>
                <a:latin typeface="Arial"/>
                <a:cs typeface="Arial"/>
              </a:rPr>
              <a:t>Data</a:t>
            </a:r>
            <a:r>
              <a:rPr lang="zh-CN" altLang="en-US" sz="1400">
                <a:solidFill>
                  <a:schemeClr val="accent3"/>
                </a:solidFill>
                <a:latin typeface="Arial"/>
                <a:cs typeface="Arial"/>
              </a:rPr>
              <a:t> </a:t>
            </a:r>
            <a:r>
              <a:rPr lang="en-US" altLang="zh-CN" sz="1400">
                <a:solidFill>
                  <a:schemeClr val="accent3"/>
                </a:solidFill>
                <a:latin typeface="Arial"/>
                <a:cs typeface="Arial"/>
              </a:rPr>
              <a:t>Exploration</a:t>
            </a:r>
            <a:r>
              <a:rPr lang="zh-CN" altLang="en-US" sz="1400" b="1">
                <a:solidFill>
                  <a:schemeClr val="accent3"/>
                </a:solidFill>
                <a:latin typeface="Arial"/>
                <a:cs typeface="Arial"/>
              </a:rPr>
              <a:t> </a:t>
            </a:r>
            <a:r>
              <a:rPr lang="en-US" altLang="zh-CN" sz="1400">
                <a:solidFill>
                  <a:schemeClr val="accent3"/>
                </a:solidFill>
                <a:latin typeface="Arial"/>
                <a:cs typeface="Arial"/>
              </a:rPr>
              <a:t>-Data</a:t>
            </a:r>
            <a:r>
              <a:rPr lang="zh-CN" altLang="en-US" sz="1400">
                <a:solidFill>
                  <a:schemeClr val="accent3"/>
                </a:solidFill>
                <a:latin typeface="Arial"/>
                <a:cs typeface="Arial"/>
              </a:rPr>
              <a:t> </a:t>
            </a:r>
            <a:r>
              <a:rPr lang="en-US" altLang="zh-CN" sz="1400">
                <a:solidFill>
                  <a:schemeClr val="accent3"/>
                </a:solidFill>
                <a:latin typeface="Arial"/>
                <a:cs typeface="Arial"/>
              </a:rPr>
              <a:t>Modeling</a:t>
            </a:r>
            <a:r>
              <a:rPr lang="zh-CN" altLang="en-US" sz="1400">
                <a:solidFill>
                  <a:schemeClr val="accent3"/>
                </a:solidFill>
                <a:latin typeface="Arial"/>
                <a:cs typeface="Arial"/>
              </a:rPr>
              <a:t> </a:t>
            </a:r>
            <a:r>
              <a:rPr lang="en-US" altLang="zh-CN" sz="1400">
                <a:solidFill>
                  <a:schemeClr val="accent3"/>
                </a:solidFill>
                <a:latin typeface="Arial"/>
                <a:cs typeface="Arial"/>
              </a:rPr>
              <a:t>-Result</a:t>
            </a:r>
            <a:r>
              <a:rPr lang="zh-CN" altLang="en-US" sz="1400">
                <a:solidFill>
                  <a:schemeClr val="accent3"/>
                </a:solidFill>
                <a:latin typeface="Arial"/>
                <a:cs typeface="Arial"/>
              </a:rPr>
              <a:t> </a:t>
            </a:r>
            <a:r>
              <a:rPr lang="en-US" altLang="zh-CN" sz="1400">
                <a:solidFill>
                  <a:schemeClr val="accent3"/>
                </a:solidFill>
                <a:latin typeface="Arial"/>
                <a:cs typeface="Arial"/>
              </a:rPr>
              <a:t>and</a:t>
            </a:r>
            <a:r>
              <a:rPr lang="zh-CN" altLang="en-US" sz="1400">
                <a:solidFill>
                  <a:schemeClr val="accent3"/>
                </a:solidFill>
                <a:latin typeface="Arial"/>
                <a:cs typeface="Arial"/>
              </a:rPr>
              <a:t> </a:t>
            </a:r>
            <a:r>
              <a:rPr lang="en-US" altLang="zh-CN" sz="1400">
                <a:solidFill>
                  <a:schemeClr val="accent3"/>
                </a:solidFill>
                <a:latin typeface="Arial"/>
                <a:cs typeface="Arial"/>
              </a:rPr>
              <a:t>Evaluation-</a:t>
            </a:r>
            <a:r>
              <a:rPr lang="zh-CN" altLang="en-US" sz="1400">
                <a:solidFill>
                  <a:schemeClr val="accent3"/>
                </a:solidFill>
                <a:latin typeface="Arial"/>
                <a:cs typeface="Arial"/>
              </a:rPr>
              <a:t> </a:t>
            </a:r>
            <a:r>
              <a:rPr lang="en-US" altLang="zh-CN" sz="1400" b="1">
                <a:solidFill>
                  <a:schemeClr val="accent3"/>
                </a:solidFill>
                <a:latin typeface="Arial"/>
                <a:cs typeface="Arial"/>
              </a:rPr>
              <a:t>Conclusion</a:t>
            </a:r>
            <a:r>
              <a:rPr lang="zh-CN" altLang="en-US" sz="1400" b="1">
                <a:solidFill>
                  <a:schemeClr val="accent3"/>
                </a:solidFill>
                <a:latin typeface="Arial"/>
                <a:cs typeface="Arial"/>
              </a:rPr>
              <a:t> </a:t>
            </a:r>
            <a:r>
              <a:rPr lang="en-US" altLang="zh-CN" sz="1400" b="1">
                <a:solidFill>
                  <a:schemeClr val="accent3"/>
                </a:solidFill>
                <a:latin typeface="Arial"/>
                <a:cs typeface="Arial"/>
              </a:rPr>
              <a:t>and</a:t>
            </a:r>
            <a:r>
              <a:rPr lang="zh-CN" altLang="en-US" sz="1400" b="1">
                <a:solidFill>
                  <a:schemeClr val="accent3"/>
                </a:solidFill>
                <a:latin typeface="Arial"/>
                <a:cs typeface="Arial"/>
              </a:rPr>
              <a:t> </a:t>
            </a:r>
            <a:r>
              <a:rPr lang="en-US" altLang="zh-CN" sz="1400" b="1">
                <a:solidFill>
                  <a:schemeClr val="accent3"/>
                </a:solidFill>
                <a:latin typeface="Arial"/>
                <a:cs typeface="Arial"/>
              </a:rPr>
              <a:t>Future</a:t>
            </a:r>
            <a:r>
              <a:rPr lang="zh-CN" altLang="en-US" sz="1400" b="1">
                <a:solidFill>
                  <a:schemeClr val="accent3"/>
                </a:solidFill>
                <a:latin typeface="Arial"/>
                <a:cs typeface="Arial"/>
              </a:rPr>
              <a:t> </a:t>
            </a:r>
            <a:r>
              <a:rPr lang="en-US" altLang="zh-CN" sz="1400" b="1">
                <a:solidFill>
                  <a:schemeClr val="accent3"/>
                </a:solidFill>
                <a:latin typeface="Arial"/>
                <a:cs typeface="Arial"/>
              </a:rPr>
              <a:t>Work</a:t>
            </a:r>
            <a:endParaRPr lang="en-US" sz="1400" b="1">
              <a:solidFill>
                <a:schemeClr val="accent3"/>
              </a:solidFill>
              <a:latin typeface="Arial"/>
              <a:cs typeface="Arial"/>
            </a:endParaRPr>
          </a:p>
        </p:txBody>
      </p:sp>
    </p:spTree>
    <p:extLst>
      <p:ext uri="{BB962C8B-B14F-4D97-AF65-F5344CB8AC3E}">
        <p14:creationId xmlns:p14="http://schemas.microsoft.com/office/powerpoint/2010/main" val="38930376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5DD3DB80-B894-403A-B48E-6FDC1A72010E}" type="slidenum">
              <a:rPr lang="zh-CN" altLang="en-US" smtClean="0"/>
              <a:pPr/>
              <a:t>3</a:t>
            </a:fld>
            <a:endParaRPr lang="zh-CN" altLang="en-US"/>
          </a:p>
        </p:txBody>
      </p:sp>
      <p:sp>
        <p:nvSpPr>
          <p:cNvPr id="5" name="Title 4">
            <a:extLst>
              <a:ext uri="{FF2B5EF4-FFF2-40B4-BE49-F238E27FC236}">
                <a16:creationId xmlns:a16="http://schemas.microsoft.com/office/drawing/2014/main" id="{8C847530-A8CB-B44F-8DF0-D46596660EF3}"/>
              </a:ext>
            </a:extLst>
          </p:cNvPr>
          <p:cNvSpPr>
            <a:spLocks noGrp="1"/>
          </p:cNvSpPr>
          <p:nvPr>
            <p:ph type="title"/>
          </p:nvPr>
        </p:nvSpPr>
        <p:spPr/>
        <p:txBody>
          <a:bodyPr/>
          <a:lstStyle/>
          <a:p>
            <a:r>
              <a:rPr lang="en-US" altLang="zh-CN"/>
              <a:t>Project</a:t>
            </a:r>
            <a:r>
              <a:rPr lang="zh-CN" altLang="en-US"/>
              <a:t> </a:t>
            </a:r>
            <a:r>
              <a:rPr lang="en-US" altLang="zh-CN"/>
              <a:t>Goal</a:t>
            </a:r>
            <a:r>
              <a:rPr lang="zh-CN" altLang="en-US"/>
              <a:t> </a:t>
            </a:r>
            <a:r>
              <a:rPr lang="en-US" altLang="zh-CN"/>
              <a:t>And</a:t>
            </a:r>
            <a:r>
              <a:rPr lang="zh-CN" altLang="en-US"/>
              <a:t> </a:t>
            </a:r>
            <a:r>
              <a:rPr lang="en-US" altLang="zh-CN"/>
              <a:t>Business</a:t>
            </a:r>
            <a:r>
              <a:rPr lang="zh-CN" altLang="en-US"/>
              <a:t> </a:t>
            </a:r>
            <a:r>
              <a:rPr lang="en-US" altLang="zh-CN"/>
              <a:t>Use</a:t>
            </a:r>
            <a:r>
              <a:rPr lang="zh-CN" altLang="en-US"/>
              <a:t> </a:t>
            </a:r>
            <a:r>
              <a:rPr lang="en-US" altLang="zh-CN"/>
              <a:t>Case</a:t>
            </a:r>
            <a:endParaRPr lang="en-CN"/>
          </a:p>
        </p:txBody>
      </p:sp>
      <p:grpSp>
        <p:nvGrpSpPr>
          <p:cNvPr id="8" name="îşľîďe"/>
          <p:cNvGrpSpPr/>
          <p:nvPr/>
        </p:nvGrpSpPr>
        <p:grpSpPr>
          <a:xfrm>
            <a:off x="1095709" y="1493142"/>
            <a:ext cx="5682281" cy="2348213"/>
            <a:chOff x="794766" y="1431968"/>
            <a:chExt cx="3776048" cy="2348214"/>
          </a:xfrm>
        </p:grpSpPr>
        <p:sp>
          <p:nvSpPr>
            <p:cNvPr id="22" name="iṧļiḋè"/>
            <p:cNvSpPr/>
            <p:nvPr/>
          </p:nvSpPr>
          <p:spPr>
            <a:xfrm>
              <a:off x="794766" y="1733716"/>
              <a:ext cx="332264" cy="287738"/>
            </a:xfrm>
            <a:custGeom>
              <a:avLst/>
              <a:gdLst>
                <a:gd name="connsiteX0" fmla="*/ 332825 w 599014"/>
                <a:gd name="connsiteY0" fmla="*/ 323318 h 518742"/>
                <a:gd name="connsiteX1" fmla="*/ 480885 w 599014"/>
                <a:gd name="connsiteY1" fmla="*/ 323318 h 518742"/>
                <a:gd name="connsiteX2" fmla="*/ 508708 w 599014"/>
                <a:gd name="connsiteY2" fmla="*/ 351111 h 518742"/>
                <a:gd name="connsiteX3" fmla="*/ 480885 w 599014"/>
                <a:gd name="connsiteY3" fmla="*/ 378903 h 518742"/>
                <a:gd name="connsiteX4" fmla="*/ 332825 w 599014"/>
                <a:gd name="connsiteY4" fmla="*/ 378903 h 518742"/>
                <a:gd name="connsiteX5" fmla="*/ 305002 w 599014"/>
                <a:gd name="connsiteY5" fmla="*/ 351111 h 518742"/>
                <a:gd name="connsiteX6" fmla="*/ 332825 w 599014"/>
                <a:gd name="connsiteY6" fmla="*/ 323318 h 518742"/>
                <a:gd name="connsiteX7" fmla="*/ 332825 w 599014"/>
                <a:gd name="connsiteY7" fmla="*/ 230145 h 518742"/>
                <a:gd name="connsiteX8" fmla="*/ 480885 w 599014"/>
                <a:gd name="connsiteY8" fmla="*/ 230145 h 518742"/>
                <a:gd name="connsiteX9" fmla="*/ 508708 w 599014"/>
                <a:gd name="connsiteY9" fmla="*/ 257937 h 518742"/>
                <a:gd name="connsiteX10" fmla="*/ 480885 w 599014"/>
                <a:gd name="connsiteY10" fmla="*/ 285730 h 518742"/>
                <a:gd name="connsiteX11" fmla="*/ 332825 w 599014"/>
                <a:gd name="connsiteY11" fmla="*/ 285730 h 518742"/>
                <a:gd name="connsiteX12" fmla="*/ 305002 w 599014"/>
                <a:gd name="connsiteY12" fmla="*/ 257937 h 518742"/>
                <a:gd name="connsiteX13" fmla="*/ 332825 w 599014"/>
                <a:gd name="connsiteY13" fmla="*/ 230145 h 518742"/>
                <a:gd name="connsiteX14" fmla="*/ 24843 w 599014"/>
                <a:gd name="connsiteY14" fmla="*/ 151784 h 518742"/>
                <a:gd name="connsiteX15" fmla="*/ 183839 w 599014"/>
                <a:gd name="connsiteY15" fmla="*/ 151784 h 518742"/>
                <a:gd name="connsiteX16" fmla="*/ 207688 w 599014"/>
                <a:gd name="connsiteY16" fmla="*/ 176583 h 518742"/>
                <a:gd name="connsiteX17" fmla="*/ 207688 w 599014"/>
                <a:gd name="connsiteY17" fmla="*/ 329348 h 518742"/>
                <a:gd name="connsiteX18" fmla="*/ 182845 w 599014"/>
                <a:gd name="connsiteY18" fmla="*/ 354147 h 518742"/>
                <a:gd name="connsiteX19" fmla="*/ 163964 w 599014"/>
                <a:gd name="connsiteY19" fmla="*/ 344227 h 518742"/>
                <a:gd name="connsiteX20" fmla="*/ 155021 w 599014"/>
                <a:gd name="connsiteY20" fmla="*/ 494016 h 518742"/>
                <a:gd name="connsiteX21" fmla="*/ 129184 w 599014"/>
                <a:gd name="connsiteY21" fmla="*/ 516831 h 518742"/>
                <a:gd name="connsiteX22" fmla="*/ 78504 w 599014"/>
                <a:gd name="connsiteY22" fmla="*/ 516831 h 518742"/>
                <a:gd name="connsiteX23" fmla="*/ 53661 w 599014"/>
                <a:gd name="connsiteY23" fmla="*/ 494016 h 518742"/>
                <a:gd name="connsiteX24" fmla="*/ 43724 w 599014"/>
                <a:gd name="connsiteY24" fmla="*/ 345219 h 518742"/>
                <a:gd name="connsiteX25" fmla="*/ 24843 w 599014"/>
                <a:gd name="connsiteY25" fmla="*/ 354147 h 518742"/>
                <a:gd name="connsiteX26" fmla="*/ 994 w 599014"/>
                <a:gd name="connsiteY26" fmla="*/ 329348 h 518742"/>
                <a:gd name="connsiteX27" fmla="*/ 0 w 599014"/>
                <a:gd name="connsiteY27" fmla="*/ 176583 h 518742"/>
                <a:gd name="connsiteX28" fmla="*/ 24843 w 599014"/>
                <a:gd name="connsiteY28" fmla="*/ 151784 h 518742"/>
                <a:gd name="connsiteX29" fmla="*/ 332825 w 599014"/>
                <a:gd name="connsiteY29" fmla="*/ 137928 h 518742"/>
                <a:gd name="connsiteX30" fmla="*/ 480885 w 599014"/>
                <a:gd name="connsiteY30" fmla="*/ 137928 h 518742"/>
                <a:gd name="connsiteX31" fmla="*/ 508708 w 599014"/>
                <a:gd name="connsiteY31" fmla="*/ 165721 h 518742"/>
                <a:gd name="connsiteX32" fmla="*/ 480885 w 599014"/>
                <a:gd name="connsiteY32" fmla="*/ 193513 h 518742"/>
                <a:gd name="connsiteX33" fmla="*/ 332825 w 599014"/>
                <a:gd name="connsiteY33" fmla="*/ 193513 h 518742"/>
                <a:gd name="connsiteX34" fmla="*/ 305002 w 599014"/>
                <a:gd name="connsiteY34" fmla="*/ 165721 h 518742"/>
                <a:gd name="connsiteX35" fmla="*/ 332825 w 599014"/>
                <a:gd name="connsiteY35" fmla="*/ 137928 h 518742"/>
                <a:gd name="connsiteX36" fmla="*/ 347698 w 599014"/>
                <a:gd name="connsiteY36" fmla="*/ 55512 h 518742"/>
                <a:gd name="connsiteX37" fmla="*/ 347698 w 599014"/>
                <a:gd name="connsiteY37" fmla="*/ 61464 h 518742"/>
                <a:gd name="connsiteX38" fmla="*/ 283131 w 599014"/>
                <a:gd name="connsiteY38" fmla="*/ 124947 h 518742"/>
                <a:gd name="connsiteX39" fmla="*/ 276178 w 599014"/>
                <a:gd name="connsiteY39" fmla="*/ 124947 h 518742"/>
                <a:gd name="connsiteX40" fmla="*/ 276178 w 599014"/>
                <a:gd name="connsiteY40" fmla="*/ 456251 h 518742"/>
                <a:gd name="connsiteX41" fmla="*/ 283131 w 599014"/>
                <a:gd name="connsiteY41" fmla="*/ 463194 h 518742"/>
                <a:gd name="connsiteX42" fmla="*/ 536433 w 599014"/>
                <a:gd name="connsiteY42" fmla="*/ 463194 h 518742"/>
                <a:gd name="connsiteX43" fmla="*/ 543387 w 599014"/>
                <a:gd name="connsiteY43" fmla="*/ 456251 h 518742"/>
                <a:gd name="connsiteX44" fmla="*/ 542394 w 599014"/>
                <a:gd name="connsiteY44" fmla="*/ 62455 h 518742"/>
                <a:gd name="connsiteX45" fmla="*/ 536433 w 599014"/>
                <a:gd name="connsiteY45" fmla="*/ 55512 h 518742"/>
                <a:gd name="connsiteX46" fmla="*/ 337765 w 599014"/>
                <a:gd name="connsiteY46" fmla="*/ 956 h 518742"/>
                <a:gd name="connsiteX47" fmla="*/ 537427 w 599014"/>
                <a:gd name="connsiteY47" fmla="*/ 956 h 518742"/>
                <a:gd name="connsiteX48" fmla="*/ 599014 w 599014"/>
                <a:gd name="connsiteY48" fmla="*/ 62455 h 518742"/>
                <a:gd name="connsiteX49" fmla="*/ 599014 w 599014"/>
                <a:gd name="connsiteY49" fmla="*/ 456251 h 518742"/>
                <a:gd name="connsiteX50" fmla="*/ 537427 w 599014"/>
                <a:gd name="connsiteY50" fmla="*/ 518742 h 518742"/>
                <a:gd name="connsiteX51" fmla="*/ 283131 w 599014"/>
                <a:gd name="connsiteY51" fmla="*/ 518742 h 518742"/>
                <a:gd name="connsiteX52" fmla="*/ 221544 w 599014"/>
                <a:gd name="connsiteY52" fmla="*/ 456251 h 518742"/>
                <a:gd name="connsiteX53" fmla="*/ 221544 w 599014"/>
                <a:gd name="connsiteY53" fmla="*/ 117011 h 518742"/>
                <a:gd name="connsiteX54" fmla="*/ 237437 w 599014"/>
                <a:gd name="connsiteY54" fmla="*/ 79318 h 518742"/>
                <a:gd name="connsiteX55" fmla="*/ 298031 w 599014"/>
                <a:gd name="connsiteY55" fmla="*/ 17819 h 518742"/>
                <a:gd name="connsiteX56" fmla="*/ 301011 w 599014"/>
                <a:gd name="connsiteY56" fmla="*/ 15835 h 518742"/>
                <a:gd name="connsiteX57" fmla="*/ 337765 w 599014"/>
                <a:gd name="connsiteY57" fmla="*/ 956 h 518742"/>
                <a:gd name="connsiteX58" fmla="*/ 104322 w 599014"/>
                <a:gd name="connsiteY58" fmla="*/ 0 h 518742"/>
                <a:gd name="connsiteX59" fmla="*/ 171853 w 599014"/>
                <a:gd name="connsiteY59" fmla="*/ 67929 h 518742"/>
                <a:gd name="connsiteX60" fmla="*/ 104322 w 599014"/>
                <a:gd name="connsiteY60" fmla="*/ 135858 h 518742"/>
                <a:gd name="connsiteX61" fmla="*/ 36791 w 599014"/>
                <a:gd name="connsiteY61" fmla="*/ 67929 h 518742"/>
                <a:gd name="connsiteX62" fmla="*/ 104322 w 599014"/>
                <a:gd name="connsiteY62" fmla="*/ 0 h 5187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599014" h="518742">
                  <a:moveTo>
                    <a:pt x="332825" y="323318"/>
                  </a:moveTo>
                  <a:lnTo>
                    <a:pt x="480885" y="323318"/>
                  </a:lnTo>
                  <a:cubicBezTo>
                    <a:pt x="495790" y="323318"/>
                    <a:pt x="507714" y="335229"/>
                    <a:pt x="508708" y="351111"/>
                  </a:cubicBezTo>
                  <a:cubicBezTo>
                    <a:pt x="508708" y="365999"/>
                    <a:pt x="495790" y="378903"/>
                    <a:pt x="480885" y="378903"/>
                  </a:cubicBezTo>
                  <a:lnTo>
                    <a:pt x="332825" y="378903"/>
                  </a:lnTo>
                  <a:cubicBezTo>
                    <a:pt x="317920" y="378903"/>
                    <a:pt x="305002" y="365999"/>
                    <a:pt x="305002" y="351111"/>
                  </a:cubicBezTo>
                  <a:cubicBezTo>
                    <a:pt x="305002" y="335229"/>
                    <a:pt x="317920" y="323318"/>
                    <a:pt x="332825" y="323318"/>
                  </a:cubicBezTo>
                  <a:close/>
                  <a:moveTo>
                    <a:pt x="332825" y="230145"/>
                  </a:moveTo>
                  <a:lnTo>
                    <a:pt x="480885" y="230145"/>
                  </a:lnTo>
                  <a:cubicBezTo>
                    <a:pt x="495790" y="230145"/>
                    <a:pt x="508708" y="243049"/>
                    <a:pt x="508708" y="257937"/>
                  </a:cubicBezTo>
                  <a:cubicBezTo>
                    <a:pt x="508708" y="273819"/>
                    <a:pt x="495790" y="285730"/>
                    <a:pt x="480885" y="285730"/>
                  </a:cubicBezTo>
                  <a:lnTo>
                    <a:pt x="332825" y="285730"/>
                  </a:lnTo>
                  <a:cubicBezTo>
                    <a:pt x="317920" y="285730"/>
                    <a:pt x="305002" y="273819"/>
                    <a:pt x="305002" y="257937"/>
                  </a:cubicBezTo>
                  <a:cubicBezTo>
                    <a:pt x="305002" y="243049"/>
                    <a:pt x="317920" y="230145"/>
                    <a:pt x="332825" y="230145"/>
                  </a:cubicBezTo>
                  <a:close/>
                  <a:moveTo>
                    <a:pt x="24843" y="151784"/>
                  </a:moveTo>
                  <a:cubicBezTo>
                    <a:pt x="34780" y="151784"/>
                    <a:pt x="183839" y="151784"/>
                    <a:pt x="183839" y="151784"/>
                  </a:cubicBezTo>
                  <a:cubicBezTo>
                    <a:pt x="196757" y="151784"/>
                    <a:pt x="207688" y="163688"/>
                    <a:pt x="207688" y="176583"/>
                  </a:cubicBezTo>
                  <a:lnTo>
                    <a:pt x="207688" y="329348"/>
                  </a:lnTo>
                  <a:cubicBezTo>
                    <a:pt x="207688" y="342243"/>
                    <a:pt x="196757" y="354147"/>
                    <a:pt x="182845" y="354147"/>
                  </a:cubicBezTo>
                  <a:cubicBezTo>
                    <a:pt x="175889" y="354147"/>
                    <a:pt x="168933" y="350179"/>
                    <a:pt x="163964" y="344227"/>
                  </a:cubicBezTo>
                  <a:lnTo>
                    <a:pt x="155021" y="494016"/>
                  </a:lnTo>
                  <a:cubicBezTo>
                    <a:pt x="154027" y="506911"/>
                    <a:pt x="143096" y="516831"/>
                    <a:pt x="129184" y="516831"/>
                  </a:cubicBezTo>
                  <a:lnTo>
                    <a:pt x="78504" y="516831"/>
                  </a:lnTo>
                  <a:cubicBezTo>
                    <a:pt x="65586" y="516831"/>
                    <a:pt x="54655" y="506911"/>
                    <a:pt x="53661" y="494016"/>
                  </a:cubicBezTo>
                  <a:lnTo>
                    <a:pt x="43724" y="345219"/>
                  </a:lnTo>
                  <a:cubicBezTo>
                    <a:pt x="39749" y="350179"/>
                    <a:pt x="32793" y="354147"/>
                    <a:pt x="24843" y="354147"/>
                  </a:cubicBezTo>
                  <a:cubicBezTo>
                    <a:pt x="11925" y="354147"/>
                    <a:pt x="994" y="343235"/>
                    <a:pt x="994" y="329348"/>
                  </a:cubicBezTo>
                  <a:lnTo>
                    <a:pt x="0" y="176583"/>
                  </a:lnTo>
                  <a:cubicBezTo>
                    <a:pt x="0" y="162696"/>
                    <a:pt x="10931" y="151784"/>
                    <a:pt x="24843" y="151784"/>
                  </a:cubicBezTo>
                  <a:close/>
                  <a:moveTo>
                    <a:pt x="332825" y="137928"/>
                  </a:moveTo>
                  <a:lnTo>
                    <a:pt x="480885" y="137928"/>
                  </a:lnTo>
                  <a:cubicBezTo>
                    <a:pt x="495790" y="137928"/>
                    <a:pt x="508708" y="149839"/>
                    <a:pt x="508708" y="165721"/>
                  </a:cubicBezTo>
                  <a:cubicBezTo>
                    <a:pt x="508708" y="180609"/>
                    <a:pt x="495790" y="193513"/>
                    <a:pt x="480885" y="193513"/>
                  </a:cubicBezTo>
                  <a:lnTo>
                    <a:pt x="332825" y="193513"/>
                  </a:lnTo>
                  <a:cubicBezTo>
                    <a:pt x="317920" y="193513"/>
                    <a:pt x="305002" y="180609"/>
                    <a:pt x="305002" y="165721"/>
                  </a:cubicBezTo>
                  <a:cubicBezTo>
                    <a:pt x="305002" y="149839"/>
                    <a:pt x="317920" y="137928"/>
                    <a:pt x="332825" y="137928"/>
                  </a:cubicBezTo>
                  <a:close/>
                  <a:moveTo>
                    <a:pt x="347698" y="55512"/>
                  </a:moveTo>
                  <a:lnTo>
                    <a:pt x="347698" y="61464"/>
                  </a:lnTo>
                  <a:cubicBezTo>
                    <a:pt x="347698" y="96181"/>
                    <a:pt x="318892" y="124947"/>
                    <a:pt x="283131" y="124947"/>
                  </a:cubicBezTo>
                  <a:lnTo>
                    <a:pt x="276178" y="124947"/>
                  </a:lnTo>
                  <a:lnTo>
                    <a:pt x="276178" y="456251"/>
                  </a:lnTo>
                  <a:cubicBezTo>
                    <a:pt x="276178" y="460218"/>
                    <a:pt x="279158" y="463194"/>
                    <a:pt x="283131" y="463194"/>
                  </a:cubicBezTo>
                  <a:lnTo>
                    <a:pt x="536433" y="463194"/>
                  </a:lnTo>
                  <a:cubicBezTo>
                    <a:pt x="540407" y="463194"/>
                    <a:pt x="543387" y="460218"/>
                    <a:pt x="543387" y="456251"/>
                  </a:cubicBezTo>
                  <a:lnTo>
                    <a:pt x="542394" y="62455"/>
                  </a:lnTo>
                  <a:cubicBezTo>
                    <a:pt x="542394" y="58488"/>
                    <a:pt x="540407" y="55512"/>
                    <a:pt x="536433" y="55512"/>
                  </a:cubicBezTo>
                  <a:close/>
                  <a:moveTo>
                    <a:pt x="337765" y="956"/>
                  </a:moveTo>
                  <a:lnTo>
                    <a:pt x="537427" y="956"/>
                  </a:lnTo>
                  <a:cubicBezTo>
                    <a:pt x="571200" y="956"/>
                    <a:pt x="599014" y="27738"/>
                    <a:pt x="599014" y="62455"/>
                  </a:cubicBezTo>
                  <a:lnTo>
                    <a:pt x="599014" y="456251"/>
                  </a:lnTo>
                  <a:cubicBezTo>
                    <a:pt x="599014" y="489976"/>
                    <a:pt x="571200" y="518742"/>
                    <a:pt x="537427" y="518742"/>
                  </a:cubicBezTo>
                  <a:lnTo>
                    <a:pt x="283131" y="518742"/>
                  </a:lnTo>
                  <a:cubicBezTo>
                    <a:pt x="249358" y="518742"/>
                    <a:pt x="221544" y="489976"/>
                    <a:pt x="221544" y="456251"/>
                  </a:cubicBezTo>
                  <a:lnTo>
                    <a:pt x="221544" y="117011"/>
                  </a:lnTo>
                  <a:cubicBezTo>
                    <a:pt x="221544" y="103125"/>
                    <a:pt x="226511" y="89238"/>
                    <a:pt x="237437" y="79318"/>
                  </a:cubicBezTo>
                  <a:cubicBezTo>
                    <a:pt x="257304" y="58488"/>
                    <a:pt x="278164" y="38649"/>
                    <a:pt x="298031" y="17819"/>
                  </a:cubicBezTo>
                  <a:cubicBezTo>
                    <a:pt x="298031" y="17819"/>
                    <a:pt x="299025" y="16827"/>
                    <a:pt x="301011" y="15835"/>
                  </a:cubicBezTo>
                  <a:cubicBezTo>
                    <a:pt x="310945" y="5916"/>
                    <a:pt x="323858" y="956"/>
                    <a:pt x="337765" y="956"/>
                  </a:cubicBezTo>
                  <a:close/>
                  <a:moveTo>
                    <a:pt x="104322" y="0"/>
                  </a:moveTo>
                  <a:cubicBezTo>
                    <a:pt x="141618" y="0"/>
                    <a:pt x="171853" y="30413"/>
                    <a:pt x="171853" y="67929"/>
                  </a:cubicBezTo>
                  <a:cubicBezTo>
                    <a:pt x="171853" y="105445"/>
                    <a:pt x="141618" y="135858"/>
                    <a:pt x="104322" y="135858"/>
                  </a:cubicBezTo>
                  <a:cubicBezTo>
                    <a:pt x="67026" y="135858"/>
                    <a:pt x="36791" y="105445"/>
                    <a:pt x="36791" y="67929"/>
                  </a:cubicBezTo>
                  <a:cubicBezTo>
                    <a:pt x="36791" y="30413"/>
                    <a:pt x="67026" y="0"/>
                    <a:pt x="104322" y="0"/>
                  </a:cubicBezTo>
                  <a:close/>
                </a:path>
              </a:pathLst>
            </a:custGeom>
            <a:solidFill>
              <a:schemeClr val="bg1"/>
            </a:solidFill>
            <a:ln w="127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70000" lnSpcReduction="20000"/>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4354"/>
              <a:endParaRPr lang="zh-CN" altLang="en-US" sz="2000" b="1">
                <a:solidFill>
                  <a:schemeClr val="bg1"/>
                </a:solidFill>
              </a:endParaRPr>
            </a:p>
          </p:txBody>
        </p:sp>
        <p:grpSp>
          <p:nvGrpSpPr>
            <p:cNvPr id="18" name="íš1iḑé"/>
            <p:cNvGrpSpPr/>
            <p:nvPr/>
          </p:nvGrpSpPr>
          <p:grpSpPr>
            <a:xfrm>
              <a:off x="1223527" y="1431968"/>
              <a:ext cx="3347287" cy="2348214"/>
              <a:chOff x="1258021" y="1447308"/>
              <a:chExt cx="3347287" cy="2348214"/>
            </a:xfrm>
          </p:grpSpPr>
          <p:sp>
            <p:nvSpPr>
              <p:cNvPr id="19" name="íSlíḋe">
                <a:extLst>
                  <a:ext uri="{FF2B5EF4-FFF2-40B4-BE49-F238E27FC236}">
                    <a16:creationId xmlns:a16="http://schemas.microsoft.com/office/drawing/2014/main" id="{921D2456-A6A6-43F5-AD86-0A010D24A2F0}"/>
                  </a:ext>
                </a:extLst>
              </p:cNvPr>
              <p:cNvSpPr txBox="1"/>
              <p:nvPr/>
            </p:nvSpPr>
            <p:spPr>
              <a:xfrm>
                <a:off x="1258022" y="1447308"/>
                <a:ext cx="3347286" cy="417624"/>
              </a:xfrm>
              <a:prstGeom prst="rect">
                <a:avLst/>
              </a:prstGeom>
              <a:noFill/>
            </p:spPr>
            <p:txBody>
              <a:bodyPr wrap="square" lIns="91440" tIns="45720" rIns="91440" bIns="45720" rtlCol="0" anchor="b"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en-US" altLang="zh-CN" b="1"/>
                  <a:t>Background</a:t>
                </a:r>
                <a:r>
                  <a:rPr lang="zh-CN" altLang="en-US" b="1"/>
                  <a:t> </a:t>
                </a:r>
                <a:r>
                  <a:rPr lang="en-US" altLang="zh-CN" b="1"/>
                  <a:t>and</a:t>
                </a:r>
                <a:r>
                  <a:rPr lang="zh-CN" altLang="en-US" b="1"/>
                  <a:t> </a:t>
                </a:r>
                <a:r>
                  <a:rPr lang="en-US" altLang="zh-CN" b="1"/>
                  <a:t>Project</a:t>
                </a:r>
                <a:r>
                  <a:rPr lang="zh-CN" altLang="en-US" b="1"/>
                  <a:t> </a:t>
                </a:r>
                <a:r>
                  <a:rPr lang="en-US" altLang="zh-CN" b="1"/>
                  <a:t>Goal</a:t>
                </a:r>
                <a:r>
                  <a:rPr lang="zh-CN" altLang="en-US" b="1"/>
                  <a:t> </a:t>
                </a:r>
                <a:endParaRPr lang="id-ID" b="1"/>
              </a:p>
            </p:txBody>
          </p:sp>
          <p:sp>
            <p:nvSpPr>
              <p:cNvPr id="20" name="îśḷíḍè">
                <a:extLst>
                  <a:ext uri="{FF2B5EF4-FFF2-40B4-BE49-F238E27FC236}">
                    <a16:creationId xmlns:a16="http://schemas.microsoft.com/office/drawing/2014/main" id="{F8E07573-A8E5-42F7-B445-E2E8E3B47ABD}"/>
                  </a:ext>
                </a:extLst>
              </p:cNvPr>
              <p:cNvSpPr/>
              <p:nvPr/>
            </p:nvSpPr>
            <p:spPr bwMode="auto">
              <a:xfrm>
                <a:off x="1258021" y="1864933"/>
                <a:ext cx="3347286" cy="19305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171450" indent="-171450" algn="just">
                  <a:lnSpc>
                    <a:spcPct val="150000"/>
                  </a:lnSpc>
                  <a:buFont typeface="Arial" panose="020B0604020202020204" pitchFamily="34" charset="0"/>
                  <a:buChar char="•"/>
                </a:pPr>
                <a:r>
                  <a:rPr lang="en-US" altLang="zh-CN" sz="1400"/>
                  <a:t>With increasing consumer spending and growing urbanization, there arises a huge demand for consumer goods, especially the candy market in the country. The aim of this project is to understand the behavior of U.S. candy market in the past 50 years, such as overall trend, seasonality and cyclicity</a:t>
                </a:r>
              </a:p>
            </p:txBody>
          </p:sp>
        </p:grpSp>
      </p:grpSp>
      <p:grpSp>
        <p:nvGrpSpPr>
          <p:cNvPr id="9" name="iṣļiḋe"/>
          <p:cNvGrpSpPr/>
          <p:nvPr/>
        </p:nvGrpSpPr>
        <p:grpSpPr>
          <a:xfrm>
            <a:off x="1095709" y="4027282"/>
            <a:ext cx="5682279" cy="2348213"/>
            <a:chOff x="794766" y="1431969"/>
            <a:chExt cx="3776044" cy="2348214"/>
          </a:xfrm>
        </p:grpSpPr>
        <p:sp>
          <p:nvSpPr>
            <p:cNvPr id="16" name="ïś1íďe"/>
            <p:cNvSpPr/>
            <p:nvPr/>
          </p:nvSpPr>
          <p:spPr>
            <a:xfrm>
              <a:off x="794766" y="1733716"/>
              <a:ext cx="332264" cy="287738"/>
            </a:xfrm>
            <a:custGeom>
              <a:avLst/>
              <a:gdLst>
                <a:gd name="connsiteX0" fmla="*/ 332825 w 599014"/>
                <a:gd name="connsiteY0" fmla="*/ 323318 h 518742"/>
                <a:gd name="connsiteX1" fmla="*/ 480885 w 599014"/>
                <a:gd name="connsiteY1" fmla="*/ 323318 h 518742"/>
                <a:gd name="connsiteX2" fmla="*/ 508708 w 599014"/>
                <a:gd name="connsiteY2" fmla="*/ 351111 h 518742"/>
                <a:gd name="connsiteX3" fmla="*/ 480885 w 599014"/>
                <a:gd name="connsiteY3" fmla="*/ 378903 h 518742"/>
                <a:gd name="connsiteX4" fmla="*/ 332825 w 599014"/>
                <a:gd name="connsiteY4" fmla="*/ 378903 h 518742"/>
                <a:gd name="connsiteX5" fmla="*/ 305002 w 599014"/>
                <a:gd name="connsiteY5" fmla="*/ 351111 h 518742"/>
                <a:gd name="connsiteX6" fmla="*/ 332825 w 599014"/>
                <a:gd name="connsiteY6" fmla="*/ 323318 h 518742"/>
                <a:gd name="connsiteX7" fmla="*/ 332825 w 599014"/>
                <a:gd name="connsiteY7" fmla="*/ 230145 h 518742"/>
                <a:gd name="connsiteX8" fmla="*/ 480885 w 599014"/>
                <a:gd name="connsiteY8" fmla="*/ 230145 h 518742"/>
                <a:gd name="connsiteX9" fmla="*/ 508708 w 599014"/>
                <a:gd name="connsiteY9" fmla="*/ 257937 h 518742"/>
                <a:gd name="connsiteX10" fmla="*/ 480885 w 599014"/>
                <a:gd name="connsiteY10" fmla="*/ 285730 h 518742"/>
                <a:gd name="connsiteX11" fmla="*/ 332825 w 599014"/>
                <a:gd name="connsiteY11" fmla="*/ 285730 h 518742"/>
                <a:gd name="connsiteX12" fmla="*/ 305002 w 599014"/>
                <a:gd name="connsiteY12" fmla="*/ 257937 h 518742"/>
                <a:gd name="connsiteX13" fmla="*/ 332825 w 599014"/>
                <a:gd name="connsiteY13" fmla="*/ 230145 h 518742"/>
                <a:gd name="connsiteX14" fmla="*/ 24843 w 599014"/>
                <a:gd name="connsiteY14" fmla="*/ 151784 h 518742"/>
                <a:gd name="connsiteX15" fmla="*/ 183839 w 599014"/>
                <a:gd name="connsiteY15" fmla="*/ 151784 h 518742"/>
                <a:gd name="connsiteX16" fmla="*/ 207688 w 599014"/>
                <a:gd name="connsiteY16" fmla="*/ 176583 h 518742"/>
                <a:gd name="connsiteX17" fmla="*/ 207688 w 599014"/>
                <a:gd name="connsiteY17" fmla="*/ 329348 h 518742"/>
                <a:gd name="connsiteX18" fmla="*/ 182845 w 599014"/>
                <a:gd name="connsiteY18" fmla="*/ 354147 h 518742"/>
                <a:gd name="connsiteX19" fmla="*/ 163964 w 599014"/>
                <a:gd name="connsiteY19" fmla="*/ 344227 h 518742"/>
                <a:gd name="connsiteX20" fmla="*/ 155021 w 599014"/>
                <a:gd name="connsiteY20" fmla="*/ 494016 h 518742"/>
                <a:gd name="connsiteX21" fmla="*/ 129184 w 599014"/>
                <a:gd name="connsiteY21" fmla="*/ 516831 h 518742"/>
                <a:gd name="connsiteX22" fmla="*/ 78504 w 599014"/>
                <a:gd name="connsiteY22" fmla="*/ 516831 h 518742"/>
                <a:gd name="connsiteX23" fmla="*/ 53661 w 599014"/>
                <a:gd name="connsiteY23" fmla="*/ 494016 h 518742"/>
                <a:gd name="connsiteX24" fmla="*/ 43724 w 599014"/>
                <a:gd name="connsiteY24" fmla="*/ 345219 h 518742"/>
                <a:gd name="connsiteX25" fmla="*/ 24843 w 599014"/>
                <a:gd name="connsiteY25" fmla="*/ 354147 h 518742"/>
                <a:gd name="connsiteX26" fmla="*/ 994 w 599014"/>
                <a:gd name="connsiteY26" fmla="*/ 329348 h 518742"/>
                <a:gd name="connsiteX27" fmla="*/ 0 w 599014"/>
                <a:gd name="connsiteY27" fmla="*/ 176583 h 518742"/>
                <a:gd name="connsiteX28" fmla="*/ 24843 w 599014"/>
                <a:gd name="connsiteY28" fmla="*/ 151784 h 518742"/>
                <a:gd name="connsiteX29" fmla="*/ 332825 w 599014"/>
                <a:gd name="connsiteY29" fmla="*/ 137928 h 518742"/>
                <a:gd name="connsiteX30" fmla="*/ 480885 w 599014"/>
                <a:gd name="connsiteY30" fmla="*/ 137928 h 518742"/>
                <a:gd name="connsiteX31" fmla="*/ 508708 w 599014"/>
                <a:gd name="connsiteY31" fmla="*/ 165721 h 518742"/>
                <a:gd name="connsiteX32" fmla="*/ 480885 w 599014"/>
                <a:gd name="connsiteY32" fmla="*/ 193513 h 518742"/>
                <a:gd name="connsiteX33" fmla="*/ 332825 w 599014"/>
                <a:gd name="connsiteY33" fmla="*/ 193513 h 518742"/>
                <a:gd name="connsiteX34" fmla="*/ 305002 w 599014"/>
                <a:gd name="connsiteY34" fmla="*/ 165721 h 518742"/>
                <a:gd name="connsiteX35" fmla="*/ 332825 w 599014"/>
                <a:gd name="connsiteY35" fmla="*/ 137928 h 518742"/>
                <a:gd name="connsiteX36" fmla="*/ 347698 w 599014"/>
                <a:gd name="connsiteY36" fmla="*/ 55512 h 518742"/>
                <a:gd name="connsiteX37" fmla="*/ 347698 w 599014"/>
                <a:gd name="connsiteY37" fmla="*/ 61464 h 518742"/>
                <a:gd name="connsiteX38" fmla="*/ 283131 w 599014"/>
                <a:gd name="connsiteY38" fmla="*/ 124947 h 518742"/>
                <a:gd name="connsiteX39" fmla="*/ 276178 w 599014"/>
                <a:gd name="connsiteY39" fmla="*/ 124947 h 518742"/>
                <a:gd name="connsiteX40" fmla="*/ 276178 w 599014"/>
                <a:gd name="connsiteY40" fmla="*/ 456251 h 518742"/>
                <a:gd name="connsiteX41" fmla="*/ 283131 w 599014"/>
                <a:gd name="connsiteY41" fmla="*/ 463194 h 518742"/>
                <a:gd name="connsiteX42" fmla="*/ 536433 w 599014"/>
                <a:gd name="connsiteY42" fmla="*/ 463194 h 518742"/>
                <a:gd name="connsiteX43" fmla="*/ 543387 w 599014"/>
                <a:gd name="connsiteY43" fmla="*/ 456251 h 518742"/>
                <a:gd name="connsiteX44" fmla="*/ 542394 w 599014"/>
                <a:gd name="connsiteY44" fmla="*/ 62455 h 518742"/>
                <a:gd name="connsiteX45" fmla="*/ 536433 w 599014"/>
                <a:gd name="connsiteY45" fmla="*/ 55512 h 518742"/>
                <a:gd name="connsiteX46" fmla="*/ 337765 w 599014"/>
                <a:gd name="connsiteY46" fmla="*/ 956 h 518742"/>
                <a:gd name="connsiteX47" fmla="*/ 537427 w 599014"/>
                <a:gd name="connsiteY47" fmla="*/ 956 h 518742"/>
                <a:gd name="connsiteX48" fmla="*/ 599014 w 599014"/>
                <a:gd name="connsiteY48" fmla="*/ 62455 h 518742"/>
                <a:gd name="connsiteX49" fmla="*/ 599014 w 599014"/>
                <a:gd name="connsiteY49" fmla="*/ 456251 h 518742"/>
                <a:gd name="connsiteX50" fmla="*/ 537427 w 599014"/>
                <a:gd name="connsiteY50" fmla="*/ 518742 h 518742"/>
                <a:gd name="connsiteX51" fmla="*/ 283131 w 599014"/>
                <a:gd name="connsiteY51" fmla="*/ 518742 h 518742"/>
                <a:gd name="connsiteX52" fmla="*/ 221544 w 599014"/>
                <a:gd name="connsiteY52" fmla="*/ 456251 h 518742"/>
                <a:gd name="connsiteX53" fmla="*/ 221544 w 599014"/>
                <a:gd name="connsiteY53" fmla="*/ 117011 h 518742"/>
                <a:gd name="connsiteX54" fmla="*/ 237437 w 599014"/>
                <a:gd name="connsiteY54" fmla="*/ 79318 h 518742"/>
                <a:gd name="connsiteX55" fmla="*/ 298031 w 599014"/>
                <a:gd name="connsiteY55" fmla="*/ 17819 h 518742"/>
                <a:gd name="connsiteX56" fmla="*/ 301011 w 599014"/>
                <a:gd name="connsiteY56" fmla="*/ 15835 h 518742"/>
                <a:gd name="connsiteX57" fmla="*/ 337765 w 599014"/>
                <a:gd name="connsiteY57" fmla="*/ 956 h 518742"/>
                <a:gd name="connsiteX58" fmla="*/ 104322 w 599014"/>
                <a:gd name="connsiteY58" fmla="*/ 0 h 518742"/>
                <a:gd name="connsiteX59" fmla="*/ 171853 w 599014"/>
                <a:gd name="connsiteY59" fmla="*/ 67929 h 518742"/>
                <a:gd name="connsiteX60" fmla="*/ 104322 w 599014"/>
                <a:gd name="connsiteY60" fmla="*/ 135858 h 518742"/>
                <a:gd name="connsiteX61" fmla="*/ 36791 w 599014"/>
                <a:gd name="connsiteY61" fmla="*/ 67929 h 518742"/>
                <a:gd name="connsiteX62" fmla="*/ 104322 w 599014"/>
                <a:gd name="connsiteY62" fmla="*/ 0 h 5187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599014" h="518742">
                  <a:moveTo>
                    <a:pt x="332825" y="323318"/>
                  </a:moveTo>
                  <a:lnTo>
                    <a:pt x="480885" y="323318"/>
                  </a:lnTo>
                  <a:cubicBezTo>
                    <a:pt x="495790" y="323318"/>
                    <a:pt x="507714" y="335229"/>
                    <a:pt x="508708" y="351111"/>
                  </a:cubicBezTo>
                  <a:cubicBezTo>
                    <a:pt x="508708" y="365999"/>
                    <a:pt x="495790" y="378903"/>
                    <a:pt x="480885" y="378903"/>
                  </a:cubicBezTo>
                  <a:lnTo>
                    <a:pt x="332825" y="378903"/>
                  </a:lnTo>
                  <a:cubicBezTo>
                    <a:pt x="317920" y="378903"/>
                    <a:pt x="305002" y="365999"/>
                    <a:pt x="305002" y="351111"/>
                  </a:cubicBezTo>
                  <a:cubicBezTo>
                    <a:pt x="305002" y="335229"/>
                    <a:pt x="317920" y="323318"/>
                    <a:pt x="332825" y="323318"/>
                  </a:cubicBezTo>
                  <a:close/>
                  <a:moveTo>
                    <a:pt x="332825" y="230145"/>
                  </a:moveTo>
                  <a:lnTo>
                    <a:pt x="480885" y="230145"/>
                  </a:lnTo>
                  <a:cubicBezTo>
                    <a:pt x="495790" y="230145"/>
                    <a:pt x="508708" y="243049"/>
                    <a:pt x="508708" y="257937"/>
                  </a:cubicBezTo>
                  <a:cubicBezTo>
                    <a:pt x="508708" y="273819"/>
                    <a:pt x="495790" y="285730"/>
                    <a:pt x="480885" y="285730"/>
                  </a:cubicBezTo>
                  <a:lnTo>
                    <a:pt x="332825" y="285730"/>
                  </a:lnTo>
                  <a:cubicBezTo>
                    <a:pt x="317920" y="285730"/>
                    <a:pt x="305002" y="273819"/>
                    <a:pt x="305002" y="257937"/>
                  </a:cubicBezTo>
                  <a:cubicBezTo>
                    <a:pt x="305002" y="243049"/>
                    <a:pt x="317920" y="230145"/>
                    <a:pt x="332825" y="230145"/>
                  </a:cubicBezTo>
                  <a:close/>
                  <a:moveTo>
                    <a:pt x="24843" y="151784"/>
                  </a:moveTo>
                  <a:cubicBezTo>
                    <a:pt x="34780" y="151784"/>
                    <a:pt x="183839" y="151784"/>
                    <a:pt x="183839" y="151784"/>
                  </a:cubicBezTo>
                  <a:cubicBezTo>
                    <a:pt x="196757" y="151784"/>
                    <a:pt x="207688" y="163688"/>
                    <a:pt x="207688" y="176583"/>
                  </a:cubicBezTo>
                  <a:lnTo>
                    <a:pt x="207688" y="329348"/>
                  </a:lnTo>
                  <a:cubicBezTo>
                    <a:pt x="207688" y="342243"/>
                    <a:pt x="196757" y="354147"/>
                    <a:pt x="182845" y="354147"/>
                  </a:cubicBezTo>
                  <a:cubicBezTo>
                    <a:pt x="175889" y="354147"/>
                    <a:pt x="168933" y="350179"/>
                    <a:pt x="163964" y="344227"/>
                  </a:cubicBezTo>
                  <a:lnTo>
                    <a:pt x="155021" y="494016"/>
                  </a:lnTo>
                  <a:cubicBezTo>
                    <a:pt x="154027" y="506911"/>
                    <a:pt x="143096" y="516831"/>
                    <a:pt x="129184" y="516831"/>
                  </a:cubicBezTo>
                  <a:lnTo>
                    <a:pt x="78504" y="516831"/>
                  </a:lnTo>
                  <a:cubicBezTo>
                    <a:pt x="65586" y="516831"/>
                    <a:pt x="54655" y="506911"/>
                    <a:pt x="53661" y="494016"/>
                  </a:cubicBezTo>
                  <a:lnTo>
                    <a:pt x="43724" y="345219"/>
                  </a:lnTo>
                  <a:cubicBezTo>
                    <a:pt x="39749" y="350179"/>
                    <a:pt x="32793" y="354147"/>
                    <a:pt x="24843" y="354147"/>
                  </a:cubicBezTo>
                  <a:cubicBezTo>
                    <a:pt x="11925" y="354147"/>
                    <a:pt x="994" y="343235"/>
                    <a:pt x="994" y="329348"/>
                  </a:cubicBezTo>
                  <a:lnTo>
                    <a:pt x="0" y="176583"/>
                  </a:lnTo>
                  <a:cubicBezTo>
                    <a:pt x="0" y="162696"/>
                    <a:pt x="10931" y="151784"/>
                    <a:pt x="24843" y="151784"/>
                  </a:cubicBezTo>
                  <a:close/>
                  <a:moveTo>
                    <a:pt x="332825" y="137928"/>
                  </a:moveTo>
                  <a:lnTo>
                    <a:pt x="480885" y="137928"/>
                  </a:lnTo>
                  <a:cubicBezTo>
                    <a:pt x="495790" y="137928"/>
                    <a:pt x="508708" y="149839"/>
                    <a:pt x="508708" y="165721"/>
                  </a:cubicBezTo>
                  <a:cubicBezTo>
                    <a:pt x="508708" y="180609"/>
                    <a:pt x="495790" y="193513"/>
                    <a:pt x="480885" y="193513"/>
                  </a:cubicBezTo>
                  <a:lnTo>
                    <a:pt x="332825" y="193513"/>
                  </a:lnTo>
                  <a:cubicBezTo>
                    <a:pt x="317920" y="193513"/>
                    <a:pt x="305002" y="180609"/>
                    <a:pt x="305002" y="165721"/>
                  </a:cubicBezTo>
                  <a:cubicBezTo>
                    <a:pt x="305002" y="149839"/>
                    <a:pt x="317920" y="137928"/>
                    <a:pt x="332825" y="137928"/>
                  </a:cubicBezTo>
                  <a:close/>
                  <a:moveTo>
                    <a:pt x="347698" y="55512"/>
                  </a:moveTo>
                  <a:lnTo>
                    <a:pt x="347698" y="61464"/>
                  </a:lnTo>
                  <a:cubicBezTo>
                    <a:pt x="347698" y="96181"/>
                    <a:pt x="318892" y="124947"/>
                    <a:pt x="283131" y="124947"/>
                  </a:cubicBezTo>
                  <a:lnTo>
                    <a:pt x="276178" y="124947"/>
                  </a:lnTo>
                  <a:lnTo>
                    <a:pt x="276178" y="456251"/>
                  </a:lnTo>
                  <a:cubicBezTo>
                    <a:pt x="276178" y="460218"/>
                    <a:pt x="279158" y="463194"/>
                    <a:pt x="283131" y="463194"/>
                  </a:cubicBezTo>
                  <a:lnTo>
                    <a:pt x="536433" y="463194"/>
                  </a:lnTo>
                  <a:cubicBezTo>
                    <a:pt x="540407" y="463194"/>
                    <a:pt x="543387" y="460218"/>
                    <a:pt x="543387" y="456251"/>
                  </a:cubicBezTo>
                  <a:lnTo>
                    <a:pt x="542394" y="62455"/>
                  </a:lnTo>
                  <a:cubicBezTo>
                    <a:pt x="542394" y="58488"/>
                    <a:pt x="540407" y="55512"/>
                    <a:pt x="536433" y="55512"/>
                  </a:cubicBezTo>
                  <a:close/>
                  <a:moveTo>
                    <a:pt x="337765" y="956"/>
                  </a:moveTo>
                  <a:lnTo>
                    <a:pt x="537427" y="956"/>
                  </a:lnTo>
                  <a:cubicBezTo>
                    <a:pt x="571200" y="956"/>
                    <a:pt x="599014" y="27738"/>
                    <a:pt x="599014" y="62455"/>
                  </a:cubicBezTo>
                  <a:lnTo>
                    <a:pt x="599014" y="456251"/>
                  </a:lnTo>
                  <a:cubicBezTo>
                    <a:pt x="599014" y="489976"/>
                    <a:pt x="571200" y="518742"/>
                    <a:pt x="537427" y="518742"/>
                  </a:cubicBezTo>
                  <a:lnTo>
                    <a:pt x="283131" y="518742"/>
                  </a:lnTo>
                  <a:cubicBezTo>
                    <a:pt x="249358" y="518742"/>
                    <a:pt x="221544" y="489976"/>
                    <a:pt x="221544" y="456251"/>
                  </a:cubicBezTo>
                  <a:lnTo>
                    <a:pt x="221544" y="117011"/>
                  </a:lnTo>
                  <a:cubicBezTo>
                    <a:pt x="221544" y="103125"/>
                    <a:pt x="226511" y="89238"/>
                    <a:pt x="237437" y="79318"/>
                  </a:cubicBezTo>
                  <a:cubicBezTo>
                    <a:pt x="257304" y="58488"/>
                    <a:pt x="278164" y="38649"/>
                    <a:pt x="298031" y="17819"/>
                  </a:cubicBezTo>
                  <a:cubicBezTo>
                    <a:pt x="298031" y="17819"/>
                    <a:pt x="299025" y="16827"/>
                    <a:pt x="301011" y="15835"/>
                  </a:cubicBezTo>
                  <a:cubicBezTo>
                    <a:pt x="310945" y="5916"/>
                    <a:pt x="323858" y="956"/>
                    <a:pt x="337765" y="956"/>
                  </a:cubicBezTo>
                  <a:close/>
                  <a:moveTo>
                    <a:pt x="104322" y="0"/>
                  </a:moveTo>
                  <a:cubicBezTo>
                    <a:pt x="141618" y="0"/>
                    <a:pt x="171853" y="30413"/>
                    <a:pt x="171853" y="67929"/>
                  </a:cubicBezTo>
                  <a:cubicBezTo>
                    <a:pt x="171853" y="105445"/>
                    <a:pt x="141618" y="135858"/>
                    <a:pt x="104322" y="135858"/>
                  </a:cubicBezTo>
                  <a:cubicBezTo>
                    <a:pt x="67026" y="135858"/>
                    <a:pt x="36791" y="105445"/>
                    <a:pt x="36791" y="67929"/>
                  </a:cubicBezTo>
                  <a:cubicBezTo>
                    <a:pt x="36791" y="30413"/>
                    <a:pt x="67026" y="0"/>
                    <a:pt x="104322" y="0"/>
                  </a:cubicBezTo>
                  <a:close/>
                </a:path>
              </a:pathLst>
            </a:custGeom>
            <a:solidFill>
              <a:schemeClr val="bg1"/>
            </a:solidFill>
            <a:ln w="127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70000" lnSpcReduction="20000"/>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4354"/>
              <a:endParaRPr lang="zh-CN" altLang="en-US" sz="2000" b="1">
                <a:solidFill>
                  <a:schemeClr val="bg1"/>
                </a:solidFill>
              </a:endParaRPr>
            </a:p>
          </p:txBody>
        </p:sp>
        <p:grpSp>
          <p:nvGrpSpPr>
            <p:cNvPr id="12" name="íSļîḓê"/>
            <p:cNvGrpSpPr/>
            <p:nvPr/>
          </p:nvGrpSpPr>
          <p:grpSpPr>
            <a:xfrm>
              <a:off x="1223524" y="1431969"/>
              <a:ext cx="3347286" cy="2348214"/>
              <a:chOff x="1258018" y="1447309"/>
              <a:chExt cx="3347286" cy="2348214"/>
            </a:xfrm>
          </p:grpSpPr>
          <p:sp>
            <p:nvSpPr>
              <p:cNvPr id="13" name="ïṩ1ïḓé">
                <a:extLst>
                  <a:ext uri="{FF2B5EF4-FFF2-40B4-BE49-F238E27FC236}">
                    <a16:creationId xmlns:a16="http://schemas.microsoft.com/office/drawing/2014/main" id="{921D2456-A6A6-43F5-AD86-0A010D24A2F0}"/>
                  </a:ext>
                </a:extLst>
              </p:cNvPr>
              <p:cNvSpPr txBox="1"/>
              <p:nvPr/>
            </p:nvSpPr>
            <p:spPr>
              <a:xfrm>
                <a:off x="1258018" y="1447309"/>
                <a:ext cx="3347286" cy="417624"/>
              </a:xfrm>
              <a:prstGeom prst="rect">
                <a:avLst/>
              </a:prstGeom>
              <a:noFill/>
            </p:spPr>
            <p:txBody>
              <a:bodyPr wrap="square" lIns="91440" tIns="45720" rIns="91440" bIns="45720" rtlCol="0" anchor="b"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en-US" altLang="zh-CN" b="1"/>
                  <a:t>Business</a:t>
                </a:r>
                <a:r>
                  <a:rPr lang="zh-CN" altLang="en-US" b="1"/>
                  <a:t> </a:t>
                </a:r>
                <a:r>
                  <a:rPr lang="en-US" altLang="zh-CN" b="1"/>
                  <a:t>Use</a:t>
                </a:r>
                <a:r>
                  <a:rPr lang="zh-CN" altLang="en-US" b="1"/>
                  <a:t> </a:t>
                </a:r>
                <a:r>
                  <a:rPr lang="en-US" altLang="zh-CN" b="1"/>
                  <a:t>Case</a:t>
                </a:r>
                <a:endParaRPr lang="id-ID" b="1"/>
              </a:p>
            </p:txBody>
          </p:sp>
          <p:sp>
            <p:nvSpPr>
              <p:cNvPr id="14" name="iṩḷíḍé">
                <a:extLst>
                  <a:ext uri="{FF2B5EF4-FFF2-40B4-BE49-F238E27FC236}">
                    <a16:creationId xmlns:a16="http://schemas.microsoft.com/office/drawing/2014/main" id="{F8E07573-A8E5-42F7-B445-E2E8E3B47ABD}"/>
                  </a:ext>
                </a:extLst>
              </p:cNvPr>
              <p:cNvSpPr/>
              <p:nvPr/>
            </p:nvSpPr>
            <p:spPr bwMode="auto">
              <a:xfrm>
                <a:off x="1258018" y="1864934"/>
                <a:ext cx="3347286" cy="19305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171450" indent="-171450" algn="just">
                  <a:lnSpc>
                    <a:spcPct val="150000"/>
                  </a:lnSpc>
                  <a:buFont typeface="Arial" panose="020B0604020202020204" pitchFamily="34" charset="0"/>
                  <a:buChar char="•"/>
                </a:pPr>
                <a:r>
                  <a:rPr lang="en-US" altLang="zh-CN" sz="1400"/>
                  <a:t>The conclusion of our model can be used to understand the supply and demand for candy and for companies to make offering or buying decisions.</a:t>
                </a:r>
              </a:p>
              <a:p>
                <a:pPr marL="171450" indent="-171450" algn="just">
                  <a:lnSpc>
                    <a:spcPct val="150000"/>
                  </a:lnSpc>
                  <a:buFont typeface="Arial" panose="020B0604020202020204" pitchFamily="34" charset="0"/>
                  <a:buChar char="•"/>
                </a:pPr>
                <a:endParaRPr lang="en-US" altLang="zh-CN" sz="1000"/>
              </a:p>
            </p:txBody>
          </p:sp>
        </p:grpSp>
      </p:grpSp>
      <p:cxnSp>
        <p:nvCxnSpPr>
          <p:cNvPr id="10" name="直接连接符 9"/>
          <p:cNvCxnSpPr/>
          <p:nvPr/>
        </p:nvCxnSpPr>
        <p:spPr>
          <a:xfrm>
            <a:off x="877570" y="3934318"/>
            <a:ext cx="4054658" cy="0"/>
          </a:xfrm>
          <a:prstGeom prst="line">
            <a:avLst/>
          </a:prstGeom>
          <a:ln w="3175"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grpSp>
        <p:nvGrpSpPr>
          <p:cNvPr id="162" name="Group 537">
            <a:extLst>
              <a:ext uri="{FF2B5EF4-FFF2-40B4-BE49-F238E27FC236}">
                <a16:creationId xmlns:a16="http://schemas.microsoft.com/office/drawing/2014/main" id="{4ABA014D-B48F-864D-8AB9-4E29530CBF4C}"/>
              </a:ext>
            </a:extLst>
          </p:cNvPr>
          <p:cNvGrpSpPr>
            <a:grpSpLocks noChangeAspect="1"/>
          </p:cNvGrpSpPr>
          <p:nvPr/>
        </p:nvGrpSpPr>
        <p:grpSpPr bwMode="auto">
          <a:xfrm>
            <a:off x="911705" y="4236084"/>
            <a:ext cx="547775" cy="547775"/>
            <a:chOff x="3877" y="2753"/>
            <a:chExt cx="340" cy="340"/>
          </a:xfrm>
          <a:solidFill>
            <a:schemeClr val="accent6"/>
          </a:solidFill>
        </p:grpSpPr>
        <p:sp>
          <p:nvSpPr>
            <p:cNvPr id="163" name="Freeform 538">
              <a:extLst>
                <a:ext uri="{FF2B5EF4-FFF2-40B4-BE49-F238E27FC236}">
                  <a16:creationId xmlns:a16="http://schemas.microsoft.com/office/drawing/2014/main" id="{EA5FEA96-625C-1942-884C-563EFF848F66}"/>
                </a:ext>
              </a:extLst>
            </p:cNvPr>
            <p:cNvSpPr>
              <a:spLocks noEditPoints="1"/>
            </p:cNvSpPr>
            <p:nvPr/>
          </p:nvSpPr>
          <p:spPr bwMode="auto">
            <a:xfrm>
              <a:off x="3941" y="2817"/>
              <a:ext cx="212" cy="184"/>
            </a:xfrm>
            <a:custGeom>
              <a:avLst/>
              <a:gdLst>
                <a:gd name="T0" fmla="*/ 299 w 320"/>
                <a:gd name="T1" fmla="*/ 256 h 278"/>
                <a:gd name="T2" fmla="*/ 288 w 320"/>
                <a:gd name="T3" fmla="*/ 107 h 278"/>
                <a:gd name="T4" fmla="*/ 245 w 320"/>
                <a:gd name="T5" fmla="*/ 64 h 278"/>
                <a:gd name="T6" fmla="*/ 224 w 320"/>
                <a:gd name="T7" fmla="*/ 64 h 278"/>
                <a:gd name="T8" fmla="*/ 171 w 320"/>
                <a:gd name="T9" fmla="*/ 107 h 278"/>
                <a:gd name="T10" fmla="*/ 160 w 320"/>
                <a:gd name="T11" fmla="*/ 54 h 278"/>
                <a:gd name="T12" fmla="*/ 149 w 320"/>
                <a:gd name="T13" fmla="*/ 107 h 278"/>
                <a:gd name="T14" fmla="*/ 96 w 320"/>
                <a:gd name="T15" fmla="*/ 64 h 278"/>
                <a:gd name="T16" fmla="*/ 75 w 320"/>
                <a:gd name="T17" fmla="*/ 64 h 278"/>
                <a:gd name="T18" fmla="*/ 32 w 320"/>
                <a:gd name="T19" fmla="*/ 107 h 278"/>
                <a:gd name="T20" fmla="*/ 21 w 320"/>
                <a:gd name="T21" fmla="*/ 256 h 278"/>
                <a:gd name="T22" fmla="*/ 0 w 320"/>
                <a:gd name="T23" fmla="*/ 267 h 278"/>
                <a:gd name="T24" fmla="*/ 32 w 320"/>
                <a:gd name="T25" fmla="*/ 278 h 278"/>
                <a:gd name="T26" fmla="*/ 309 w 320"/>
                <a:gd name="T27" fmla="*/ 278 h 278"/>
                <a:gd name="T28" fmla="*/ 309 w 320"/>
                <a:gd name="T29" fmla="*/ 256 h 278"/>
                <a:gd name="T30" fmla="*/ 277 w 320"/>
                <a:gd name="T31" fmla="*/ 179 h 278"/>
                <a:gd name="T32" fmla="*/ 237 w 320"/>
                <a:gd name="T33" fmla="*/ 160 h 278"/>
                <a:gd name="T34" fmla="*/ 186 w 320"/>
                <a:gd name="T35" fmla="*/ 182 h 278"/>
                <a:gd name="T36" fmla="*/ 134 w 320"/>
                <a:gd name="T37" fmla="*/ 160 h 278"/>
                <a:gd name="T38" fmla="*/ 83 w 320"/>
                <a:gd name="T39" fmla="*/ 182 h 278"/>
                <a:gd name="T40" fmla="*/ 43 w 320"/>
                <a:gd name="T41" fmla="*/ 161 h 278"/>
                <a:gd name="T42" fmla="*/ 277 w 320"/>
                <a:gd name="T43" fmla="*/ 128 h 278"/>
                <a:gd name="T44" fmla="*/ 43 w 320"/>
                <a:gd name="T45" fmla="*/ 184 h 278"/>
                <a:gd name="T46" fmla="*/ 83 w 320"/>
                <a:gd name="T47" fmla="*/ 203 h 278"/>
                <a:gd name="T48" fmla="*/ 134 w 320"/>
                <a:gd name="T49" fmla="*/ 182 h 278"/>
                <a:gd name="T50" fmla="*/ 186 w 320"/>
                <a:gd name="T51" fmla="*/ 203 h 278"/>
                <a:gd name="T52" fmla="*/ 237 w 320"/>
                <a:gd name="T53" fmla="*/ 182 h 278"/>
                <a:gd name="T54" fmla="*/ 277 w 320"/>
                <a:gd name="T55" fmla="*/ 202 h 278"/>
                <a:gd name="T56" fmla="*/ 43 w 320"/>
                <a:gd name="T57" fmla="*/ 256 h 278"/>
                <a:gd name="T58" fmla="*/ 75 w 320"/>
                <a:gd name="T59" fmla="*/ 11 h 278"/>
                <a:gd name="T60" fmla="*/ 96 w 320"/>
                <a:gd name="T61" fmla="*/ 11 h 278"/>
                <a:gd name="T62" fmla="*/ 85 w 320"/>
                <a:gd name="T63" fmla="*/ 32 h 278"/>
                <a:gd name="T64" fmla="*/ 149 w 320"/>
                <a:gd name="T65" fmla="*/ 22 h 278"/>
                <a:gd name="T66" fmla="*/ 160 w 320"/>
                <a:gd name="T67" fmla="*/ 0 h 278"/>
                <a:gd name="T68" fmla="*/ 171 w 320"/>
                <a:gd name="T69" fmla="*/ 22 h 278"/>
                <a:gd name="T70" fmla="*/ 149 w 320"/>
                <a:gd name="T71" fmla="*/ 22 h 278"/>
                <a:gd name="T72" fmla="*/ 224 w 320"/>
                <a:gd name="T73" fmla="*/ 11 h 278"/>
                <a:gd name="T74" fmla="*/ 245 w 320"/>
                <a:gd name="T75" fmla="*/ 11 h 278"/>
                <a:gd name="T76" fmla="*/ 235 w 320"/>
                <a:gd name="T77" fmla="*/ 32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20" h="278">
                  <a:moveTo>
                    <a:pt x="309" y="256"/>
                  </a:moveTo>
                  <a:cubicBezTo>
                    <a:pt x="299" y="256"/>
                    <a:pt x="299" y="256"/>
                    <a:pt x="299" y="256"/>
                  </a:cubicBezTo>
                  <a:cubicBezTo>
                    <a:pt x="299" y="118"/>
                    <a:pt x="299" y="118"/>
                    <a:pt x="299" y="118"/>
                  </a:cubicBezTo>
                  <a:cubicBezTo>
                    <a:pt x="299" y="112"/>
                    <a:pt x="294" y="107"/>
                    <a:pt x="288" y="107"/>
                  </a:cubicBezTo>
                  <a:cubicBezTo>
                    <a:pt x="245" y="107"/>
                    <a:pt x="245" y="107"/>
                    <a:pt x="245" y="107"/>
                  </a:cubicBezTo>
                  <a:cubicBezTo>
                    <a:pt x="245" y="64"/>
                    <a:pt x="245" y="64"/>
                    <a:pt x="245" y="64"/>
                  </a:cubicBezTo>
                  <a:cubicBezTo>
                    <a:pt x="245" y="58"/>
                    <a:pt x="241" y="54"/>
                    <a:pt x="235" y="54"/>
                  </a:cubicBezTo>
                  <a:cubicBezTo>
                    <a:pt x="229" y="54"/>
                    <a:pt x="224" y="58"/>
                    <a:pt x="224" y="64"/>
                  </a:cubicBezTo>
                  <a:cubicBezTo>
                    <a:pt x="224" y="107"/>
                    <a:pt x="224" y="107"/>
                    <a:pt x="224" y="107"/>
                  </a:cubicBezTo>
                  <a:cubicBezTo>
                    <a:pt x="171" y="107"/>
                    <a:pt x="171" y="107"/>
                    <a:pt x="171" y="107"/>
                  </a:cubicBezTo>
                  <a:cubicBezTo>
                    <a:pt x="171" y="64"/>
                    <a:pt x="171" y="64"/>
                    <a:pt x="171" y="64"/>
                  </a:cubicBezTo>
                  <a:cubicBezTo>
                    <a:pt x="171" y="58"/>
                    <a:pt x="166" y="54"/>
                    <a:pt x="160" y="54"/>
                  </a:cubicBezTo>
                  <a:cubicBezTo>
                    <a:pt x="154" y="54"/>
                    <a:pt x="149" y="58"/>
                    <a:pt x="149" y="64"/>
                  </a:cubicBezTo>
                  <a:cubicBezTo>
                    <a:pt x="149" y="107"/>
                    <a:pt x="149" y="107"/>
                    <a:pt x="149" y="107"/>
                  </a:cubicBezTo>
                  <a:cubicBezTo>
                    <a:pt x="96" y="107"/>
                    <a:pt x="96" y="107"/>
                    <a:pt x="96" y="107"/>
                  </a:cubicBezTo>
                  <a:cubicBezTo>
                    <a:pt x="96" y="64"/>
                    <a:pt x="96" y="64"/>
                    <a:pt x="96" y="64"/>
                  </a:cubicBezTo>
                  <a:cubicBezTo>
                    <a:pt x="96" y="58"/>
                    <a:pt x="91" y="54"/>
                    <a:pt x="85" y="54"/>
                  </a:cubicBezTo>
                  <a:cubicBezTo>
                    <a:pt x="79" y="54"/>
                    <a:pt x="75" y="58"/>
                    <a:pt x="75" y="64"/>
                  </a:cubicBezTo>
                  <a:cubicBezTo>
                    <a:pt x="75" y="107"/>
                    <a:pt x="75" y="107"/>
                    <a:pt x="75" y="107"/>
                  </a:cubicBezTo>
                  <a:cubicBezTo>
                    <a:pt x="32" y="107"/>
                    <a:pt x="32" y="107"/>
                    <a:pt x="32" y="107"/>
                  </a:cubicBezTo>
                  <a:cubicBezTo>
                    <a:pt x="26" y="107"/>
                    <a:pt x="21" y="112"/>
                    <a:pt x="21" y="118"/>
                  </a:cubicBezTo>
                  <a:cubicBezTo>
                    <a:pt x="21" y="256"/>
                    <a:pt x="21" y="256"/>
                    <a:pt x="21" y="256"/>
                  </a:cubicBezTo>
                  <a:cubicBezTo>
                    <a:pt x="11" y="256"/>
                    <a:pt x="11" y="256"/>
                    <a:pt x="11" y="256"/>
                  </a:cubicBezTo>
                  <a:cubicBezTo>
                    <a:pt x="5" y="256"/>
                    <a:pt x="0" y="261"/>
                    <a:pt x="0" y="267"/>
                  </a:cubicBezTo>
                  <a:cubicBezTo>
                    <a:pt x="0" y="273"/>
                    <a:pt x="5" y="278"/>
                    <a:pt x="11" y="278"/>
                  </a:cubicBezTo>
                  <a:cubicBezTo>
                    <a:pt x="32" y="278"/>
                    <a:pt x="32" y="278"/>
                    <a:pt x="32" y="278"/>
                  </a:cubicBezTo>
                  <a:cubicBezTo>
                    <a:pt x="288" y="278"/>
                    <a:pt x="288" y="278"/>
                    <a:pt x="288" y="278"/>
                  </a:cubicBezTo>
                  <a:cubicBezTo>
                    <a:pt x="309" y="278"/>
                    <a:pt x="309" y="278"/>
                    <a:pt x="309" y="278"/>
                  </a:cubicBezTo>
                  <a:cubicBezTo>
                    <a:pt x="315" y="278"/>
                    <a:pt x="320" y="273"/>
                    <a:pt x="320" y="267"/>
                  </a:cubicBezTo>
                  <a:cubicBezTo>
                    <a:pt x="320" y="261"/>
                    <a:pt x="315" y="256"/>
                    <a:pt x="309" y="256"/>
                  </a:cubicBezTo>
                  <a:close/>
                  <a:moveTo>
                    <a:pt x="277" y="128"/>
                  </a:moveTo>
                  <a:cubicBezTo>
                    <a:pt x="277" y="179"/>
                    <a:pt x="277" y="179"/>
                    <a:pt x="277" y="179"/>
                  </a:cubicBezTo>
                  <a:cubicBezTo>
                    <a:pt x="275" y="178"/>
                    <a:pt x="272" y="176"/>
                    <a:pt x="269" y="173"/>
                  </a:cubicBezTo>
                  <a:cubicBezTo>
                    <a:pt x="262" y="168"/>
                    <a:pt x="253" y="160"/>
                    <a:pt x="237" y="160"/>
                  </a:cubicBezTo>
                  <a:cubicBezTo>
                    <a:pt x="220" y="160"/>
                    <a:pt x="211" y="168"/>
                    <a:pt x="204" y="173"/>
                  </a:cubicBezTo>
                  <a:cubicBezTo>
                    <a:pt x="198" y="178"/>
                    <a:pt x="194" y="182"/>
                    <a:pt x="186" y="182"/>
                  </a:cubicBezTo>
                  <a:cubicBezTo>
                    <a:pt x="177" y="182"/>
                    <a:pt x="173" y="178"/>
                    <a:pt x="167" y="173"/>
                  </a:cubicBezTo>
                  <a:cubicBezTo>
                    <a:pt x="160" y="168"/>
                    <a:pt x="151" y="160"/>
                    <a:pt x="134" y="160"/>
                  </a:cubicBezTo>
                  <a:cubicBezTo>
                    <a:pt x="118" y="160"/>
                    <a:pt x="109" y="168"/>
                    <a:pt x="102" y="173"/>
                  </a:cubicBezTo>
                  <a:cubicBezTo>
                    <a:pt x="96" y="178"/>
                    <a:pt x="92" y="182"/>
                    <a:pt x="83" y="182"/>
                  </a:cubicBezTo>
                  <a:cubicBezTo>
                    <a:pt x="74" y="182"/>
                    <a:pt x="70" y="178"/>
                    <a:pt x="64" y="173"/>
                  </a:cubicBezTo>
                  <a:cubicBezTo>
                    <a:pt x="59" y="169"/>
                    <a:pt x="53" y="164"/>
                    <a:pt x="43" y="161"/>
                  </a:cubicBezTo>
                  <a:cubicBezTo>
                    <a:pt x="43" y="128"/>
                    <a:pt x="43" y="128"/>
                    <a:pt x="43" y="128"/>
                  </a:cubicBezTo>
                  <a:lnTo>
                    <a:pt x="277" y="128"/>
                  </a:lnTo>
                  <a:close/>
                  <a:moveTo>
                    <a:pt x="43" y="256"/>
                  </a:moveTo>
                  <a:cubicBezTo>
                    <a:pt x="43" y="184"/>
                    <a:pt x="43" y="184"/>
                    <a:pt x="43" y="184"/>
                  </a:cubicBezTo>
                  <a:cubicBezTo>
                    <a:pt x="45" y="185"/>
                    <a:pt x="48" y="187"/>
                    <a:pt x="51" y="190"/>
                  </a:cubicBezTo>
                  <a:cubicBezTo>
                    <a:pt x="58" y="196"/>
                    <a:pt x="66" y="203"/>
                    <a:pt x="83" y="203"/>
                  </a:cubicBezTo>
                  <a:cubicBezTo>
                    <a:pt x="100" y="203"/>
                    <a:pt x="109" y="196"/>
                    <a:pt x="116" y="190"/>
                  </a:cubicBezTo>
                  <a:cubicBezTo>
                    <a:pt x="121" y="185"/>
                    <a:pt x="125" y="182"/>
                    <a:pt x="134" y="182"/>
                  </a:cubicBezTo>
                  <a:cubicBezTo>
                    <a:pt x="143" y="182"/>
                    <a:pt x="147" y="185"/>
                    <a:pt x="153" y="190"/>
                  </a:cubicBezTo>
                  <a:cubicBezTo>
                    <a:pt x="160" y="196"/>
                    <a:pt x="169" y="203"/>
                    <a:pt x="186" y="203"/>
                  </a:cubicBezTo>
                  <a:cubicBezTo>
                    <a:pt x="202" y="203"/>
                    <a:pt x="211" y="196"/>
                    <a:pt x="218" y="190"/>
                  </a:cubicBezTo>
                  <a:cubicBezTo>
                    <a:pt x="224" y="185"/>
                    <a:pt x="228" y="182"/>
                    <a:pt x="237" y="182"/>
                  </a:cubicBezTo>
                  <a:cubicBezTo>
                    <a:pt x="246" y="182"/>
                    <a:pt x="250" y="185"/>
                    <a:pt x="256" y="190"/>
                  </a:cubicBezTo>
                  <a:cubicBezTo>
                    <a:pt x="261" y="194"/>
                    <a:pt x="267" y="200"/>
                    <a:pt x="277" y="202"/>
                  </a:cubicBezTo>
                  <a:cubicBezTo>
                    <a:pt x="277" y="256"/>
                    <a:pt x="277" y="256"/>
                    <a:pt x="277" y="256"/>
                  </a:cubicBezTo>
                  <a:lnTo>
                    <a:pt x="43" y="256"/>
                  </a:lnTo>
                  <a:close/>
                  <a:moveTo>
                    <a:pt x="75" y="22"/>
                  </a:moveTo>
                  <a:cubicBezTo>
                    <a:pt x="75" y="11"/>
                    <a:pt x="75" y="11"/>
                    <a:pt x="75" y="11"/>
                  </a:cubicBezTo>
                  <a:cubicBezTo>
                    <a:pt x="75" y="5"/>
                    <a:pt x="79" y="0"/>
                    <a:pt x="85" y="0"/>
                  </a:cubicBezTo>
                  <a:cubicBezTo>
                    <a:pt x="91" y="0"/>
                    <a:pt x="96" y="5"/>
                    <a:pt x="96" y="11"/>
                  </a:cubicBezTo>
                  <a:cubicBezTo>
                    <a:pt x="96" y="22"/>
                    <a:pt x="96" y="22"/>
                    <a:pt x="96" y="22"/>
                  </a:cubicBezTo>
                  <a:cubicBezTo>
                    <a:pt x="96" y="28"/>
                    <a:pt x="91" y="32"/>
                    <a:pt x="85" y="32"/>
                  </a:cubicBezTo>
                  <a:cubicBezTo>
                    <a:pt x="79" y="32"/>
                    <a:pt x="75" y="28"/>
                    <a:pt x="75" y="22"/>
                  </a:cubicBezTo>
                  <a:close/>
                  <a:moveTo>
                    <a:pt x="149" y="22"/>
                  </a:moveTo>
                  <a:cubicBezTo>
                    <a:pt x="149" y="11"/>
                    <a:pt x="149" y="11"/>
                    <a:pt x="149" y="11"/>
                  </a:cubicBezTo>
                  <a:cubicBezTo>
                    <a:pt x="149" y="5"/>
                    <a:pt x="154" y="0"/>
                    <a:pt x="160" y="0"/>
                  </a:cubicBezTo>
                  <a:cubicBezTo>
                    <a:pt x="166" y="0"/>
                    <a:pt x="171" y="5"/>
                    <a:pt x="171" y="11"/>
                  </a:cubicBezTo>
                  <a:cubicBezTo>
                    <a:pt x="171" y="22"/>
                    <a:pt x="171" y="22"/>
                    <a:pt x="171" y="22"/>
                  </a:cubicBezTo>
                  <a:cubicBezTo>
                    <a:pt x="171" y="28"/>
                    <a:pt x="166" y="32"/>
                    <a:pt x="160" y="32"/>
                  </a:cubicBezTo>
                  <a:cubicBezTo>
                    <a:pt x="154" y="32"/>
                    <a:pt x="149" y="28"/>
                    <a:pt x="149" y="22"/>
                  </a:cubicBezTo>
                  <a:close/>
                  <a:moveTo>
                    <a:pt x="224" y="22"/>
                  </a:moveTo>
                  <a:cubicBezTo>
                    <a:pt x="224" y="11"/>
                    <a:pt x="224" y="11"/>
                    <a:pt x="224" y="11"/>
                  </a:cubicBezTo>
                  <a:cubicBezTo>
                    <a:pt x="224" y="5"/>
                    <a:pt x="229" y="0"/>
                    <a:pt x="235" y="0"/>
                  </a:cubicBezTo>
                  <a:cubicBezTo>
                    <a:pt x="241" y="0"/>
                    <a:pt x="245" y="5"/>
                    <a:pt x="245" y="11"/>
                  </a:cubicBezTo>
                  <a:cubicBezTo>
                    <a:pt x="245" y="22"/>
                    <a:pt x="245" y="22"/>
                    <a:pt x="245" y="22"/>
                  </a:cubicBezTo>
                  <a:cubicBezTo>
                    <a:pt x="245" y="28"/>
                    <a:pt x="241" y="32"/>
                    <a:pt x="235" y="32"/>
                  </a:cubicBezTo>
                  <a:cubicBezTo>
                    <a:pt x="229" y="32"/>
                    <a:pt x="224" y="28"/>
                    <a:pt x="224" y="22"/>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64" name="Freeform 539">
              <a:extLst>
                <a:ext uri="{FF2B5EF4-FFF2-40B4-BE49-F238E27FC236}">
                  <a16:creationId xmlns:a16="http://schemas.microsoft.com/office/drawing/2014/main" id="{32741E8A-C862-FC4F-8AAF-83809A0844F9}"/>
                </a:ext>
              </a:extLst>
            </p:cNvPr>
            <p:cNvSpPr>
              <a:spLocks noEditPoints="1"/>
            </p:cNvSpPr>
            <p:nvPr/>
          </p:nvSpPr>
          <p:spPr bwMode="auto">
            <a:xfrm>
              <a:off x="3877" y="2753"/>
              <a:ext cx="340" cy="340"/>
            </a:xfrm>
            <a:custGeom>
              <a:avLst/>
              <a:gdLst>
                <a:gd name="T0" fmla="*/ 256 w 512"/>
                <a:gd name="T1" fmla="*/ 22 h 512"/>
                <a:gd name="T2" fmla="*/ 491 w 512"/>
                <a:gd name="T3" fmla="*/ 256 h 512"/>
                <a:gd name="T4" fmla="*/ 256 w 512"/>
                <a:gd name="T5" fmla="*/ 491 h 512"/>
                <a:gd name="T6" fmla="*/ 21 w 512"/>
                <a:gd name="T7" fmla="*/ 256 h 512"/>
                <a:gd name="T8" fmla="*/ 256 w 512"/>
                <a:gd name="T9" fmla="*/ 22 h 512"/>
                <a:gd name="T10" fmla="*/ 256 w 512"/>
                <a:gd name="T11" fmla="*/ 0 h 512"/>
                <a:gd name="T12" fmla="*/ 0 w 512"/>
                <a:gd name="T13" fmla="*/ 256 h 512"/>
                <a:gd name="T14" fmla="*/ 256 w 512"/>
                <a:gd name="T15" fmla="*/ 512 h 512"/>
                <a:gd name="T16" fmla="*/ 512 w 512"/>
                <a:gd name="T17" fmla="*/ 256 h 512"/>
                <a:gd name="T18" fmla="*/ 256 w 512"/>
                <a:gd name="T1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2" h="512">
                  <a:moveTo>
                    <a:pt x="256" y="22"/>
                  </a:moveTo>
                  <a:cubicBezTo>
                    <a:pt x="385" y="22"/>
                    <a:pt x="491" y="127"/>
                    <a:pt x="491" y="256"/>
                  </a:cubicBezTo>
                  <a:cubicBezTo>
                    <a:pt x="491" y="386"/>
                    <a:pt x="385" y="491"/>
                    <a:pt x="256" y="491"/>
                  </a:cubicBezTo>
                  <a:cubicBezTo>
                    <a:pt x="127" y="491"/>
                    <a:pt x="21" y="386"/>
                    <a:pt x="21" y="256"/>
                  </a:cubicBezTo>
                  <a:cubicBezTo>
                    <a:pt x="21" y="127"/>
                    <a:pt x="127" y="22"/>
                    <a:pt x="256" y="22"/>
                  </a:cubicBezTo>
                  <a:moveTo>
                    <a:pt x="256" y="0"/>
                  </a:moveTo>
                  <a:cubicBezTo>
                    <a:pt x="115" y="0"/>
                    <a:pt x="0" y="115"/>
                    <a:pt x="0" y="256"/>
                  </a:cubicBezTo>
                  <a:cubicBezTo>
                    <a:pt x="0" y="398"/>
                    <a:pt x="115" y="512"/>
                    <a:pt x="256" y="512"/>
                  </a:cubicBezTo>
                  <a:cubicBezTo>
                    <a:pt x="397" y="512"/>
                    <a:pt x="512" y="398"/>
                    <a:pt x="512" y="256"/>
                  </a:cubicBezTo>
                  <a:cubicBezTo>
                    <a:pt x="512" y="115"/>
                    <a:pt x="397" y="0"/>
                    <a:pt x="256"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sp>
        <p:nvSpPr>
          <p:cNvPr id="165" name="Freeform 471">
            <a:extLst>
              <a:ext uri="{FF2B5EF4-FFF2-40B4-BE49-F238E27FC236}">
                <a16:creationId xmlns:a16="http://schemas.microsoft.com/office/drawing/2014/main" id="{F42015EE-DB9B-0948-95C1-2D2FB5468835}"/>
              </a:ext>
            </a:extLst>
          </p:cNvPr>
          <p:cNvSpPr>
            <a:spLocks noChangeAspect="1" noEditPoints="1"/>
          </p:cNvSpPr>
          <p:nvPr/>
        </p:nvSpPr>
        <p:spPr bwMode="auto">
          <a:xfrm>
            <a:off x="903455" y="1647609"/>
            <a:ext cx="526314" cy="526314"/>
          </a:xfrm>
          <a:custGeom>
            <a:avLst/>
            <a:gdLst>
              <a:gd name="T0" fmla="*/ 185 w 512"/>
              <a:gd name="T1" fmla="*/ 202 h 512"/>
              <a:gd name="T2" fmla="*/ 327 w 512"/>
              <a:gd name="T3" fmla="*/ 202 h 512"/>
              <a:gd name="T4" fmla="*/ 320 w 512"/>
              <a:gd name="T5" fmla="*/ 211 h 512"/>
              <a:gd name="T6" fmla="*/ 317 w 512"/>
              <a:gd name="T7" fmla="*/ 218 h 512"/>
              <a:gd name="T8" fmla="*/ 305 w 512"/>
              <a:gd name="T9" fmla="*/ 373 h 512"/>
              <a:gd name="T10" fmla="*/ 206 w 512"/>
              <a:gd name="T11" fmla="*/ 373 h 512"/>
              <a:gd name="T12" fmla="*/ 195 w 512"/>
              <a:gd name="T13" fmla="*/ 218 h 512"/>
              <a:gd name="T14" fmla="*/ 191 w 512"/>
              <a:gd name="T15" fmla="*/ 211 h 512"/>
              <a:gd name="T16" fmla="*/ 185 w 512"/>
              <a:gd name="T17" fmla="*/ 202 h 512"/>
              <a:gd name="T18" fmla="*/ 321 w 512"/>
              <a:gd name="T19" fmla="*/ 159 h 512"/>
              <a:gd name="T20" fmla="*/ 323 w 512"/>
              <a:gd name="T21" fmla="*/ 138 h 512"/>
              <a:gd name="T22" fmla="*/ 189 w 512"/>
              <a:gd name="T23" fmla="*/ 138 h 512"/>
              <a:gd name="T24" fmla="*/ 190 w 512"/>
              <a:gd name="T25" fmla="*/ 159 h 512"/>
              <a:gd name="T26" fmla="*/ 188 w 512"/>
              <a:gd name="T27" fmla="*/ 167 h 512"/>
              <a:gd name="T28" fmla="*/ 182 w 512"/>
              <a:gd name="T29" fmla="*/ 181 h 512"/>
              <a:gd name="T30" fmla="*/ 330 w 512"/>
              <a:gd name="T31" fmla="*/ 181 h 512"/>
              <a:gd name="T32" fmla="*/ 324 w 512"/>
              <a:gd name="T33" fmla="*/ 167 h 512"/>
              <a:gd name="T34" fmla="*/ 321 w 512"/>
              <a:gd name="T35" fmla="*/ 159 h 512"/>
              <a:gd name="T36" fmla="*/ 512 w 512"/>
              <a:gd name="T37" fmla="*/ 256 h 512"/>
              <a:gd name="T38" fmla="*/ 256 w 512"/>
              <a:gd name="T39" fmla="*/ 512 h 512"/>
              <a:gd name="T40" fmla="*/ 0 w 512"/>
              <a:gd name="T41" fmla="*/ 256 h 512"/>
              <a:gd name="T42" fmla="*/ 256 w 512"/>
              <a:gd name="T43" fmla="*/ 0 h 512"/>
              <a:gd name="T44" fmla="*/ 512 w 512"/>
              <a:gd name="T45" fmla="*/ 256 h 512"/>
              <a:gd name="T46" fmla="*/ 343 w 512"/>
              <a:gd name="T47" fmla="*/ 156 h 512"/>
              <a:gd name="T48" fmla="*/ 345 w 512"/>
              <a:gd name="T49" fmla="*/ 128 h 512"/>
              <a:gd name="T50" fmla="*/ 342 w 512"/>
              <a:gd name="T51" fmla="*/ 120 h 512"/>
              <a:gd name="T52" fmla="*/ 334 w 512"/>
              <a:gd name="T53" fmla="*/ 117 h 512"/>
              <a:gd name="T54" fmla="*/ 177 w 512"/>
              <a:gd name="T55" fmla="*/ 117 h 512"/>
              <a:gd name="T56" fmla="*/ 169 w 512"/>
              <a:gd name="T57" fmla="*/ 120 h 512"/>
              <a:gd name="T58" fmla="*/ 167 w 512"/>
              <a:gd name="T59" fmla="*/ 128 h 512"/>
              <a:gd name="T60" fmla="*/ 169 w 512"/>
              <a:gd name="T61" fmla="*/ 156 h 512"/>
              <a:gd name="T62" fmla="*/ 161 w 512"/>
              <a:gd name="T63" fmla="*/ 197 h 512"/>
              <a:gd name="T64" fmla="*/ 174 w 512"/>
              <a:gd name="T65" fmla="*/ 224 h 512"/>
              <a:gd name="T66" fmla="*/ 186 w 512"/>
              <a:gd name="T67" fmla="*/ 384 h 512"/>
              <a:gd name="T68" fmla="*/ 196 w 512"/>
              <a:gd name="T69" fmla="*/ 394 h 512"/>
              <a:gd name="T70" fmla="*/ 315 w 512"/>
              <a:gd name="T71" fmla="*/ 394 h 512"/>
              <a:gd name="T72" fmla="*/ 326 w 512"/>
              <a:gd name="T73" fmla="*/ 384 h 512"/>
              <a:gd name="T74" fmla="*/ 338 w 512"/>
              <a:gd name="T75" fmla="*/ 224 h 512"/>
              <a:gd name="T76" fmla="*/ 351 w 512"/>
              <a:gd name="T77" fmla="*/ 197 h 512"/>
              <a:gd name="T78" fmla="*/ 343 w 512"/>
              <a:gd name="T79" fmla="*/ 156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12" h="512">
                <a:moveTo>
                  <a:pt x="185" y="202"/>
                </a:moveTo>
                <a:cubicBezTo>
                  <a:pt x="327" y="202"/>
                  <a:pt x="327" y="202"/>
                  <a:pt x="327" y="202"/>
                </a:cubicBezTo>
                <a:cubicBezTo>
                  <a:pt x="325" y="206"/>
                  <a:pt x="323" y="209"/>
                  <a:pt x="320" y="211"/>
                </a:cubicBezTo>
                <a:cubicBezTo>
                  <a:pt x="318" y="213"/>
                  <a:pt x="317" y="215"/>
                  <a:pt x="317" y="218"/>
                </a:cubicBezTo>
                <a:cubicBezTo>
                  <a:pt x="305" y="373"/>
                  <a:pt x="305" y="373"/>
                  <a:pt x="305" y="373"/>
                </a:cubicBezTo>
                <a:cubicBezTo>
                  <a:pt x="206" y="373"/>
                  <a:pt x="206" y="373"/>
                  <a:pt x="206" y="373"/>
                </a:cubicBezTo>
                <a:cubicBezTo>
                  <a:pt x="195" y="218"/>
                  <a:pt x="195" y="218"/>
                  <a:pt x="195" y="218"/>
                </a:cubicBezTo>
                <a:cubicBezTo>
                  <a:pt x="194" y="215"/>
                  <a:pt x="193" y="213"/>
                  <a:pt x="191" y="211"/>
                </a:cubicBezTo>
                <a:cubicBezTo>
                  <a:pt x="189" y="209"/>
                  <a:pt x="186" y="206"/>
                  <a:pt x="185" y="202"/>
                </a:cubicBezTo>
                <a:close/>
                <a:moveTo>
                  <a:pt x="321" y="159"/>
                </a:moveTo>
                <a:cubicBezTo>
                  <a:pt x="323" y="138"/>
                  <a:pt x="323" y="138"/>
                  <a:pt x="323" y="138"/>
                </a:cubicBezTo>
                <a:cubicBezTo>
                  <a:pt x="189" y="138"/>
                  <a:pt x="189" y="138"/>
                  <a:pt x="189" y="138"/>
                </a:cubicBezTo>
                <a:cubicBezTo>
                  <a:pt x="190" y="159"/>
                  <a:pt x="190" y="159"/>
                  <a:pt x="190" y="159"/>
                </a:cubicBezTo>
                <a:cubicBezTo>
                  <a:pt x="190" y="162"/>
                  <a:pt x="189" y="165"/>
                  <a:pt x="188" y="167"/>
                </a:cubicBezTo>
                <a:cubicBezTo>
                  <a:pt x="184" y="170"/>
                  <a:pt x="182" y="175"/>
                  <a:pt x="182" y="181"/>
                </a:cubicBezTo>
                <a:cubicBezTo>
                  <a:pt x="330" y="181"/>
                  <a:pt x="330" y="181"/>
                  <a:pt x="330" y="181"/>
                </a:cubicBezTo>
                <a:cubicBezTo>
                  <a:pt x="329" y="175"/>
                  <a:pt x="327" y="170"/>
                  <a:pt x="324" y="167"/>
                </a:cubicBezTo>
                <a:cubicBezTo>
                  <a:pt x="322" y="165"/>
                  <a:pt x="321" y="162"/>
                  <a:pt x="321" y="159"/>
                </a:cubicBezTo>
                <a:close/>
                <a:moveTo>
                  <a:pt x="512" y="256"/>
                </a:moveTo>
                <a:cubicBezTo>
                  <a:pt x="512" y="397"/>
                  <a:pt x="397" y="512"/>
                  <a:pt x="256" y="512"/>
                </a:cubicBezTo>
                <a:cubicBezTo>
                  <a:pt x="114" y="512"/>
                  <a:pt x="0" y="397"/>
                  <a:pt x="0" y="256"/>
                </a:cubicBezTo>
                <a:cubicBezTo>
                  <a:pt x="0" y="114"/>
                  <a:pt x="114" y="0"/>
                  <a:pt x="256" y="0"/>
                </a:cubicBezTo>
                <a:cubicBezTo>
                  <a:pt x="397" y="0"/>
                  <a:pt x="512" y="114"/>
                  <a:pt x="512" y="256"/>
                </a:cubicBezTo>
                <a:close/>
                <a:moveTo>
                  <a:pt x="343" y="156"/>
                </a:moveTo>
                <a:cubicBezTo>
                  <a:pt x="345" y="128"/>
                  <a:pt x="345" y="128"/>
                  <a:pt x="345" y="128"/>
                </a:cubicBezTo>
                <a:cubicBezTo>
                  <a:pt x="345" y="126"/>
                  <a:pt x="344" y="123"/>
                  <a:pt x="342" y="120"/>
                </a:cubicBezTo>
                <a:cubicBezTo>
                  <a:pt x="340" y="118"/>
                  <a:pt x="337" y="117"/>
                  <a:pt x="334" y="117"/>
                </a:cubicBezTo>
                <a:cubicBezTo>
                  <a:pt x="177" y="117"/>
                  <a:pt x="177" y="117"/>
                  <a:pt x="177" y="117"/>
                </a:cubicBezTo>
                <a:cubicBezTo>
                  <a:pt x="174" y="117"/>
                  <a:pt x="171" y="118"/>
                  <a:pt x="169" y="120"/>
                </a:cubicBezTo>
                <a:cubicBezTo>
                  <a:pt x="167" y="123"/>
                  <a:pt x="166" y="126"/>
                  <a:pt x="167" y="128"/>
                </a:cubicBezTo>
                <a:cubicBezTo>
                  <a:pt x="169" y="156"/>
                  <a:pt x="169" y="156"/>
                  <a:pt x="169" y="156"/>
                </a:cubicBezTo>
                <a:cubicBezTo>
                  <a:pt x="161" y="167"/>
                  <a:pt x="158" y="182"/>
                  <a:pt x="161" y="197"/>
                </a:cubicBezTo>
                <a:cubicBezTo>
                  <a:pt x="163" y="207"/>
                  <a:pt x="167" y="217"/>
                  <a:pt x="174" y="224"/>
                </a:cubicBezTo>
                <a:cubicBezTo>
                  <a:pt x="186" y="384"/>
                  <a:pt x="186" y="384"/>
                  <a:pt x="186" y="384"/>
                </a:cubicBezTo>
                <a:cubicBezTo>
                  <a:pt x="186" y="390"/>
                  <a:pt x="191" y="394"/>
                  <a:pt x="196" y="394"/>
                </a:cubicBezTo>
                <a:cubicBezTo>
                  <a:pt x="315" y="394"/>
                  <a:pt x="315" y="394"/>
                  <a:pt x="315" y="394"/>
                </a:cubicBezTo>
                <a:cubicBezTo>
                  <a:pt x="320" y="394"/>
                  <a:pt x="325" y="390"/>
                  <a:pt x="326" y="384"/>
                </a:cubicBezTo>
                <a:cubicBezTo>
                  <a:pt x="338" y="224"/>
                  <a:pt x="338" y="224"/>
                  <a:pt x="338" y="224"/>
                </a:cubicBezTo>
                <a:cubicBezTo>
                  <a:pt x="344" y="217"/>
                  <a:pt x="349" y="207"/>
                  <a:pt x="351" y="197"/>
                </a:cubicBezTo>
                <a:cubicBezTo>
                  <a:pt x="353" y="182"/>
                  <a:pt x="350" y="167"/>
                  <a:pt x="343" y="156"/>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GB"/>
          </a:p>
        </p:txBody>
      </p:sp>
      <p:pic>
        <p:nvPicPr>
          <p:cNvPr id="167" name="Picture 166" descr="A picture containing different, colors, many, colorful&#10;&#10;Description automatically generated">
            <a:extLst>
              <a:ext uri="{FF2B5EF4-FFF2-40B4-BE49-F238E27FC236}">
                <a16:creationId xmlns:a16="http://schemas.microsoft.com/office/drawing/2014/main" id="{B69EF976-501C-7949-B453-318E21A767C7}"/>
              </a:ext>
            </a:extLst>
          </p:cNvPr>
          <p:cNvPicPr>
            <a:picLocks noChangeAspect="1"/>
          </p:cNvPicPr>
          <p:nvPr/>
        </p:nvPicPr>
        <p:blipFill>
          <a:blip r:embed="rId2">
            <a:alphaModFix/>
            <a:extLst>
              <a:ext uri="{28A0092B-C50C-407E-A947-70E740481C1C}">
                <a14:useLocalDpi xmlns:a14="http://schemas.microsoft.com/office/drawing/2010/main" val="0"/>
              </a:ext>
            </a:extLst>
          </a:blip>
          <a:stretch>
            <a:fillRect/>
          </a:stretch>
        </p:blipFill>
        <p:spPr>
          <a:xfrm>
            <a:off x="7225984" y="2014226"/>
            <a:ext cx="4558007" cy="308354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 name="Rectangle 1">
            <a:extLst>
              <a:ext uri="{FF2B5EF4-FFF2-40B4-BE49-F238E27FC236}">
                <a16:creationId xmlns:a16="http://schemas.microsoft.com/office/drawing/2014/main" id="{F7BEDF3D-868A-B74C-A528-C142E7FA4703}"/>
              </a:ext>
            </a:extLst>
          </p:cNvPr>
          <p:cNvSpPr/>
          <p:nvPr/>
        </p:nvSpPr>
        <p:spPr>
          <a:xfrm>
            <a:off x="0" y="6550223"/>
            <a:ext cx="10706100" cy="307777"/>
          </a:xfrm>
          <a:prstGeom prst="rect">
            <a:avLst/>
          </a:prstGeom>
        </p:spPr>
        <p:txBody>
          <a:bodyPr wrap="square">
            <a:spAutoFit/>
          </a:bodyPr>
          <a:lstStyle/>
          <a:p>
            <a:pPr lvl="0">
              <a:defRPr/>
            </a:pPr>
            <a:r>
              <a:rPr lang="en-US" sz="1400" b="1">
                <a:solidFill>
                  <a:schemeClr val="accent3"/>
                </a:solidFill>
                <a:latin typeface="Arial"/>
                <a:cs typeface="Arial"/>
              </a:rPr>
              <a:t>Project Goal and Use Case </a:t>
            </a:r>
            <a:r>
              <a:rPr lang="en-US" altLang="zh-CN" sz="1400">
                <a:solidFill>
                  <a:schemeClr val="accent3"/>
                </a:solidFill>
                <a:latin typeface="Arial"/>
                <a:cs typeface="Arial"/>
              </a:rPr>
              <a:t>-</a:t>
            </a:r>
            <a:r>
              <a:rPr lang="zh-CN" altLang="en-US" sz="1400">
                <a:solidFill>
                  <a:schemeClr val="accent3"/>
                </a:solidFill>
                <a:latin typeface="Arial"/>
                <a:cs typeface="Arial"/>
              </a:rPr>
              <a:t> </a:t>
            </a:r>
            <a:r>
              <a:rPr lang="en-US" altLang="zh-CN" sz="1400">
                <a:solidFill>
                  <a:schemeClr val="accent3"/>
                </a:solidFill>
                <a:latin typeface="Arial"/>
                <a:cs typeface="Arial"/>
              </a:rPr>
              <a:t>Data</a:t>
            </a:r>
            <a:r>
              <a:rPr lang="zh-CN" altLang="en-US" sz="1400">
                <a:solidFill>
                  <a:schemeClr val="accent3"/>
                </a:solidFill>
                <a:latin typeface="Arial"/>
                <a:cs typeface="Arial"/>
              </a:rPr>
              <a:t> </a:t>
            </a:r>
            <a:r>
              <a:rPr lang="en-US" altLang="zh-CN" sz="1400">
                <a:solidFill>
                  <a:schemeClr val="accent3"/>
                </a:solidFill>
                <a:latin typeface="Arial"/>
                <a:cs typeface="Arial"/>
              </a:rPr>
              <a:t>Intro-Data</a:t>
            </a:r>
            <a:r>
              <a:rPr lang="zh-CN" altLang="en-US" sz="1400">
                <a:solidFill>
                  <a:schemeClr val="accent3"/>
                </a:solidFill>
                <a:latin typeface="Arial"/>
                <a:cs typeface="Arial"/>
              </a:rPr>
              <a:t> </a:t>
            </a:r>
            <a:r>
              <a:rPr lang="en-US" altLang="zh-CN" sz="1400">
                <a:solidFill>
                  <a:schemeClr val="accent3"/>
                </a:solidFill>
                <a:latin typeface="Arial"/>
                <a:cs typeface="Arial"/>
              </a:rPr>
              <a:t>Exploration-Data</a:t>
            </a:r>
            <a:r>
              <a:rPr lang="zh-CN" altLang="en-US" sz="1400">
                <a:solidFill>
                  <a:schemeClr val="accent3"/>
                </a:solidFill>
                <a:latin typeface="Arial"/>
                <a:cs typeface="Arial"/>
              </a:rPr>
              <a:t> </a:t>
            </a:r>
            <a:r>
              <a:rPr lang="en-US" altLang="zh-CN" sz="1400">
                <a:solidFill>
                  <a:schemeClr val="accent3"/>
                </a:solidFill>
                <a:latin typeface="Arial"/>
                <a:cs typeface="Arial"/>
              </a:rPr>
              <a:t>Modeling-Result</a:t>
            </a:r>
            <a:r>
              <a:rPr lang="zh-CN" altLang="en-US" sz="1400">
                <a:solidFill>
                  <a:schemeClr val="accent3"/>
                </a:solidFill>
                <a:latin typeface="Arial"/>
                <a:cs typeface="Arial"/>
              </a:rPr>
              <a:t> </a:t>
            </a:r>
            <a:r>
              <a:rPr lang="en-US" altLang="zh-CN" sz="1400">
                <a:solidFill>
                  <a:schemeClr val="accent3"/>
                </a:solidFill>
                <a:latin typeface="Arial"/>
                <a:cs typeface="Arial"/>
              </a:rPr>
              <a:t>and</a:t>
            </a:r>
            <a:r>
              <a:rPr lang="zh-CN" altLang="en-US" sz="1400">
                <a:solidFill>
                  <a:schemeClr val="accent3"/>
                </a:solidFill>
                <a:latin typeface="Arial"/>
                <a:cs typeface="Arial"/>
              </a:rPr>
              <a:t> </a:t>
            </a:r>
            <a:r>
              <a:rPr lang="en-US" altLang="zh-CN" sz="1400">
                <a:solidFill>
                  <a:schemeClr val="accent3"/>
                </a:solidFill>
                <a:latin typeface="Arial"/>
                <a:cs typeface="Arial"/>
              </a:rPr>
              <a:t>Evaluation-Conclusion</a:t>
            </a:r>
            <a:r>
              <a:rPr lang="zh-CN" altLang="en-US" sz="1400">
                <a:solidFill>
                  <a:schemeClr val="accent3"/>
                </a:solidFill>
                <a:latin typeface="Arial"/>
                <a:cs typeface="Arial"/>
              </a:rPr>
              <a:t> </a:t>
            </a:r>
            <a:r>
              <a:rPr lang="en-US" altLang="zh-CN" sz="1400">
                <a:solidFill>
                  <a:schemeClr val="accent3"/>
                </a:solidFill>
                <a:latin typeface="Arial"/>
                <a:cs typeface="Arial"/>
              </a:rPr>
              <a:t>and</a:t>
            </a:r>
            <a:r>
              <a:rPr lang="zh-CN" altLang="en-US" sz="1400">
                <a:solidFill>
                  <a:schemeClr val="accent3"/>
                </a:solidFill>
                <a:latin typeface="Arial"/>
                <a:cs typeface="Arial"/>
              </a:rPr>
              <a:t> </a:t>
            </a:r>
            <a:r>
              <a:rPr lang="en-US" altLang="zh-CN" sz="1400">
                <a:solidFill>
                  <a:schemeClr val="accent3"/>
                </a:solidFill>
                <a:latin typeface="Arial"/>
                <a:cs typeface="Arial"/>
              </a:rPr>
              <a:t>Future</a:t>
            </a:r>
            <a:r>
              <a:rPr lang="zh-CN" altLang="en-US" sz="1400">
                <a:solidFill>
                  <a:schemeClr val="accent3"/>
                </a:solidFill>
                <a:latin typeface="Arial"/>
                <a:cs typeface="Arial"/>
              </a:rPr>
              <a:t> </a:t>
            </a:r>
            <a:r>
              <a:rPr lang="en-US" altLang="zh-CN" sz="1400">
                <a:solidFill>
                  <a:schemeClr val="accent3"/>
                </a:solidFill>
                <a:latin typeface="Arial"/>
                <a:cs typeface="Arial"/>
              </a:rPr>
              <a:t>Work</a:t>
            </a:r>
            <a:endParaRPr lang="en-US" sz="1400">
              <a:solidFill>
                <a:schemeClr val="accent3"/>
              </a:solidFill>
              <a:latin typeface="Arial"/>
              <a:cs typeface="Arial"/>
            </a:endParaRPr>
          </a:p>
        </p:txBody>
      </p:sp>
    </p:spTree>
    <p:extLst>
      <p:ext uri="{BB962C8B-B14F-4D97-AF65-F5344CB8AC3E}">
        <p14:creationId xmlns:p14="http://schemas.microsoft.com/office/powerpoint/2010/main" val="5430174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EEED24A-9623-B741-96B8-D25BE095FD6B}"/>
              </a:ext>
            </a:extLst>
          </p:cNvPr>
          <p:cNvSpPr>
            <a:spLocks noGrp="1"/>
          </p:cNvSpPr>
          <p:nvPr>
            <p:ph idx="4294967295"/>
          </p:nvPr>
        </p:nvSpPr>
        <p:spPr>
          <a:xfrm>
            <a:off x="205497" y="2830467"/>
            <a:ext cx="5957399" cy="2694566"/>
          </a:xfrm>
        </p:spPr>
        <p:txBody>
          <a:bodyPr vert="horz" lIns="91440" tIns="45720" rIns="91440" bIns="45720" rtlCol="0" anchor="t">
            <a:normAutofit fontScale="62500" lnSpcReduction="20000"/>
          </a:bodyPr>
          <a:lstStyle/>
          <a:p>
            <a:pPr marL="0" indent="0" algn="r">
              <a:lnSpc>
                <a:spcPct val="170000"/>
              </a:lnSpc>
              <a:buNone/>
            </a:pPr>
            <a:r>
              <a:rPr lang="en-US" altLang="zh-CN" sz="2000">
                <a:ea typeface="宋体"/>
              </a:rPr>
              <a:t>Our </a:t>
            </a:r>
            <a:r>
              <a:rPr lang="en-US" sz="2000"/>
              <a:t>dataset tracks the </a:t>
            </a:r>
            <a:r>
              <a:rPr lang="en-US" sz="2000" b="1"/>
              <a:t>monthly candy production </a:t>
            </a:r>
            <a:r>
              <a:rPr lang="en-US" sz="2000"/>
              <a:t>in United States from 1972 to 2018 (source: </a:t>
            </a:r>
            <a:r>
              <a:rPr lang="en-US" sz="2000">
                <a:ea typeface="+mn-lt"/>
                <a:cs typeface="+mn-lt"/>
              </a:rPr>
              <a:t>https://www.kaggle.com/sachinkun21/us-monthly-candy-production-datatime-series</a:t>
            </a:r>
            <a:r>
              <a:rPr lang="en-US" sz="2000"/>
              <a:t>). We also use </a:t>
            </a:r>
            <a:r>
              <a:rPr lang="en-US" sz="2000" b="1"/>
              <a:t>personal consumption expenditures</a:t>
            </a:r>
            <a:r>
              <a:rPr lang="en-US" sz="2000"/>
              <a:t> </a:t>
            </a:r>
            <a:r>
              <a:rPr lang="en-US" sz="2000">
                <a:ea typeface="+mn-lt"/>
                <a:cs typeface="+mn-lt"/>
              </a:rPr>
              <a:t>in United States </a:t>
            </a:r>
            <a:r>
              <a:rPr lang="en-US" sz="2000"/>
              <a:t>as an exogenous</a:t>
            </a:r>
            <a:r>
              <a:rPr lang="en-US" sz="2000">
                <a:ea typeface="+mn-lt"/>
                <a:cs typeface="+mn-lt"/>
              </a:rPr>
              <a:t> variable (source: https://fred.stlouisfed.org/series/PCE). We believe these two variables are positively correlated.</a:t>
            </a:r>
            <a:endParaRPr lang="en-US" sz="2000"/>
          </a:p>
          <a:p>
            <a:pPr marL="0" indent="0" algn="r">
              <a:lnSpc>
                <a:spcPct val="170000"/>
              </a:lnSpc>
              <a:buNone/>
            </a:pPr>
            <a:r>
              <a:rPr lang="en-US" altLang="zh-CN" sz="2000">
                <a:ea typeface="宋体"/>
              </a:rPr>
              <a:t>We split our data in two train dataset (</a:t>
            </a:r>
            <a:r>
              <a:rPr lang="en-US" sz="2000"/>
              <a:t>1972</a:t>
            </a:r>
            <a:r>
              <a:rPr lang="en-US" altLang="zh-CN" sz="2000">
                <a:ea typeface="宋体"/>
              </a:rPr>
              <a:t>.</a:t>
            </a:r>
            <a:r>
              <a:rPr lang="en-US" sz="2000"/>
              <a:t>1 </a:t>
            </a:r>
            <a:r>
              <a:rPr lang="en-US" altLang="zh-CN" sz="2000">
                <a:ea typeface="宋体"/>
              </a:rPr>
              <a:t>-</a:t>
            </a:r>
            <a:r>
              <a:rPr lang="en-US" sz="2000"/>
              <a:t>2017</a:t>
            </a:r>
            <a:r>
              <a:rPr lang="en-US" altLang="zh-CN" sz="2000">
                <a:ea typeface="宋体"/>
              </a:rPr>
              <a:t>.</a:t>
            </a:r>
            <a:r>
              <a:rPr lang="en-US" sz="2000"/>
              <a:t>12</a:t>
            </a:r>
            <a:r>
              <a:rPr lang="en-US" altLang="zh-CN" sz="2000">
                <a:ea typeface="宋体"/>
              </a:rPr>
              <a:t>) and test dataset (2018.1-2018.12). </a:t>
            </a:r>
            <a:endParaRPr lang="en-US" sz="2000"/>
          </a:p>
        </p:txBody>
      </p:sp>
      <p:grpSp>
        <p:nvGrpSpPr>
          <p:cNvPr id="13" name="Group 12">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 name="Group 16">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8" name="Rectangle 17">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Isosceles Triangle 18">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 name="Picture 6">
            <a:extLst>
              <a:ext uri="{FF2B5EF4-FFF2-40B4-BE49-F238E27FC236}">
                <a16:creationId xmlns:a16="http://schemas.microsoft.com/office/drawing/2014/main" id="{A4AFC463-F985-CF43-AE38-5411C668F3C6}"/>
              </a:ext>
            </a:extLst>
          </p:cNvPr>
          <p:cNvPicPr>
            <a:picLocks noChangeAspect="1"/>
          </p:cNvPicPr>
          <p:nvPr/>
        </p:nvPicPr>
        <p:blipFill>
          <a:blip r:embed="rId2"/>
          <a:stretch>
            <a:fillRect/>
          </a:stretch>
        </p:blipFill>
        <p:spPr>
          <a:xfrm>
            <a:off x="6164412" y="3599844"/>
            <a:ext cx="4368067" cy="2955600"/>
          </a:xfrm>
          <a:prstGeom prst="rect">
            <a:avLst/>
          </a:prstGeom>
        </p:spPr>
      </p:pic>
      <p:pic>
        <p:nvPicPr>
          <p:cNvPr id="8" name="Picture 7">
            <a:extLst>
              <a:ext uri="{FF2B5EF4-FFF2-40B4-BE49-F238E27FC236}">
                <a16:creationId xmlns:a16="http://schemas.microsoft.com/office/drawing/2014/main" id="{723EA4A6-A1EF-104D-BEC7-1BCCA6219D2E}"/>
              </a:ext>
            </a:extLst>
          </p:cNvPr>
          <p:cNvPicPr>
            <a:picLocks noChangeAspect="1"/>
          </p:cNvPicPr>
          <p:nvPr/>
        </p:nvPicPr>
        <p:blipFill>
          <a:blip r:embed="rId3"/>
          <a:stretch>
            <a:fillRect/>
          </a:stretch>
        </p:blipFill>
        <p:spPr>
          <a:xfrm>
            <a:off x="6164412" y="643437"/>
            <a:ext cx="4404797" cy="2955600"/>
          </a:xfrm>
          <a:prstGeom prst="rect">
            <a:avLst/>
          </a:prstGeom>
        </p:spPr>
      </p:pic>
      <p:sp>
        <p:nvSpPr>
          <p:cNvPr id="16" name="îṥļîḑe">
            <a:extLst>
              <a:ext uri="{FF2B5EF4-FFF2-40B4-BE49-F238E27FC236}">
                <a16:creationId xmlns:a16="http://schemas.microsoft.com/office/drawing/2014/main" id="{2F8DBC9D-3F97-2045-9726-B9C6F73500EB}"/>
              </a:ext>
            </a:extLst>
          </p:cNvPr>
          <p:cNvSpPr/>
          <p:nvPr/>
        </p:nvSpPr>
        <p:spPr>
          <a:xfrm>
            <a:off x="784675" y="1124289"/>
            <a:ext cx="4318306" cy="1174999"/>
          </a:xfrm>
          <a:prstGeom prst="rect">
            <a:avLst/>
          </a:prstGeom>
        </p:spPr>
        <p:txBody>
          <a:bodyPr anchor="b" anchorCtr="0">
            <a:noAutofit/>
          </a:bodyPr>
          <a:lstStyle/>
          <a:p>
            <a:pPr algn="r">
              <a:buSzPct val="25000"/>
            </a:pPr>
            <a:r>
              <a:rPr lang="en-US" altLang="zh-CN" sz="3200" b="1"/>
              <a:t>Data</a:t>
            </a:r>
            <a:r>
              <a:rPr lang="zh-CN" altLang="en-US" sz="3200" b="1"/>
              <a:t> </a:t>
            </a:r>
            <a:r>
              <a:rPr lang="en-US" altLang="zh-CN" sz="3200" b="1"/>
              <a:t>Introduction</a:t>
            </a:r>
            <a:r>
              <a:rPr lang="zh-CN" altLang="en-US" sz="3200" b="1"/>
              <a:t> </a:t>
            </a:r>
            <a:r>
              <a:rPr lang="en-US" altLang="zh-CN" sz="3200" b="1"/>
              <a:t>and</a:t>
            </a:r>
            <a:r>
              <a:rPr lang="zh-CN" altLang="en-US" sz="3200" b="1"/>
              <a:t> </a:t>
            </a:r>
            <a:r>
              <a:rPr lang="en-US" altLang="zh-CN" sz="3200" b="1">
                <a:solidFill>
                  <a:schemeClr val="accent1"/>
                </a:solidFill>
              </a:rPr>
              <a:t>Visualization</a:t>
            </a:r>
          </a:p>
        </p:txBody>
      </p:sp>
      <p:sp>
        <p:nvSpPr>
          <p:cNvPr id="20" name="Rectangle 19">
            <a:extLst>
              <a:ext uri="{FF2B5EF4-FFF2-40B4-BE49-F238E27FC236}">
                <a16:creationId xmlns:a16="http://schemas.microsoft.com/office/drawing/2014/main" id="{B63345CF-9A8A-0A4F-AEFF-F2C63EE667BF}"/>
              </a:ext>
            </a:extLst>
          </p:cNvPr>
          <p:cNvSpPr/>
          <p:nvPr/>
        </p:nvSpPr>
        <p:spPr>
          <a:xfrm>
            <a:off x="0" y="6550223"/>
            <a:ext cx="10706100" cy="307777"/>
          </a:xfrm>
          <a:prstGeom prst="rect">
            <a:avLst/>
          </a:prstGeom>
        </p:spPr>
        <p:txBody>
          <a:bodyPr wrap="square">
            <a:spAutoFit/>
          </a:bodyPr>
          <a:lstStyle/>
          <a:p>
            <a:pPr lvl="0">
              <a:defRPr/>
            </a:pPr>
            <a:r>
              <a:rPr lang="en-US" sz="1400">
                <a:solidFill>
                  <a:schemeClr val="accent3"/>
                </a:solidFill>
                <a:latin typeface="Arial"/>
                <a:cs typeface="Arial"/>
              </a:rPr>
              <a:t>Project Goal and Use Case </a:t>
            </a:r>
            <a:r>
              <a:rPr lang="en-US" altLang="zh-CN" sz="1400">
                <a:solidFill>
                  <a:schemeClr val="accent3"/>
                </a:solidFill>
                <a:latin typeface="Arial"/>
                <a:cs typeface="Arial"/>
              </a:rPr>
              <a:t>-</a:t>
            </a:r>
            <a:r>
              <a:rPr lang="zh-CN" altLang="en-US" sz="1400">
                <a:solidFill>
                  <a:schemeClr val="accent3"/>
                </a:solidFill>
                <a:latin typeface="Arial"/>
                <a:cs typeface="Arial"/>
              </a:rPr>
              <a:t> </a:t>
            </a:r>
            <a:r>
              <a:rPr lang="en-US" altLang="zh-CN" sz="1400" b="1">
                <a:solidFill>
                  <a:schemeClr val="accent3"/>
                </a:solidFill>
                <a:latin typeface="Arial"/>
                <a:cs typeface="Arial"/>
              </a:rPr>
              <a:t>Data</a:t>
            </a:r>
            <a:r>
              <a:rPr lang="zh-CN" altLang="en-US" sz="1400" b="1">
                <a:solidFill>
                  <a:schemeClr val="accent3"/>
                </a:solidFill>
                <a:latin typeface="Arial"/>
                <a:cs typeface="Arial"/>
              </a:rPr>
              <a:t> </a:t>
            </a:r>
            <a:r>
              <a:rPr lang="en-US" altLang="zh-CN" sz="1400" b="1">
                <a:solidFill>
                  <a:schemeClr val="accent3"/>
                </a:solidFill>
                <a:latin typeface="Arial"/>
                <a:cs typeface="Arial"/>
              </a:rPr>
              <a:t>Intro</a:t>
            </a:r>
            <a:r>
              <a:rPr lang="en-US" altLang="zh-CN" sz="1400">
                <a:solidFill>
                  <a:schemeClr val="accent3"/>
                </a:solidFill>
                <a:latin typeface="Arial"/>
                <a:cs typeface="Arial"/>
              </a:rPr>
              <a:t>-Data</a:t>
            </a:r>
            <a:r>
              <a:rPr lang="zh-CN" altLang="en-US" sz="1400">
                <a:solidFill>
                  <a:schemeClr val="accent3"/>
                </a:solidFill>
                <a:latin typeface="Arial"/>
                <a:cs typeface="Arial"/>
              </a:rPr>
              <a:t> </a:t>
            </a:r>
            <a:r>
              <a:rPr lang="en-US" altLang="zh-CN" sz="1400">
                <a:solidFill>
                  <a:schemeClr val="accent3"/>
                </a:solidFill>
                <a:latin typeface="Arial"/>
                <a:cs typeface="Arial"/>
              </a:rPr>
              <a:t>Exploration-Data</a:t>
            </a:r>
            <a:r>
              <a:rPr lang="zh-CN" altLang="en-US" sz="1400">
                <a:solidFill>
                  <a:schemeClr val="accent3"/>
                </a:solidFill>
                <a:latin typeface="Arial"/>
                <a:cs typeface="Arial"/>
              </a:rPr>
              <a:t> </a:t>
            </a:r>
            <a:r>
              <a:rPr lang="en-US" altLang="zh-CN" sz="1400">
                <a:solidFill>
                  <a:schemeClr val="accent3"/>
                </a:solidFill>
                <a:latin typeface="Arial"/>
                <a:cs typeface="Arial"/>
              </a:rPr>
              <a:t>Modeling-Result</a:t>
            </a:r>
            <a:r>
              <a:rPr lang="zh-CN" altLang="en-US" sz="1400">
                <a:solidFill>
                  <a:schemeClr val="accent3"/>
                </a:solidFill>
                <a:latin typeface="Arial"/>
                <a:cs typeface="Arial"/>
              </a:rPr>
              <a:t> </a:t>
            </a:r>
            <a:r>
              <a:rPr lang="en-US" altLang="zh-CN" sz="1400">
                <a:solidFill>
                  <a:schemeClr val="accent3"/>
                </a:solidFill>
                <a:latin typeface="Arial"/>
                <a:cs typeface="Arial"/>
              </a:rPr>
              <a:t>and</a:t>
            </a:r>
            <a:r>
              <a:rPr lang="zh-CN" altLang="en-US" sz="1400">
                <a:solidFill>
                  <a:schemeClr val="accent3"/>
                </a:solidFill>
                <a:latin typeface="Arial"/>
                <a:cs typeface="Arial"/>
              </a:rPr>
              <a:t> </a:t>
            </a:r>
            <a:r>
              <a:rPr lang="en-US" altLang="zh-CN" sz="1400">
                <a:solidFill>
                  <a:schemeClr val="accent3"/>
                </a:solidFill>
                <a:latin typeface="Arial"/>
                <a:cs typeface="Arial"/>
              </a:rPr>
              <a:t>Evaluation-Conclusion</a:t>
            </a:r>
            <a:r>
              <a:rPr lang="zh-CN" altLang="en-US" sz="1400">
                <a:solidFill>
                  <a:schemeClr val="accent3"/>
                </a:solidFill>
                <a:latin typeface="Arial"/>
                <a:cs typeface="Arial"/>
              </a:rPr>
              <a:t> </a:t>
            </a:r>
            <a:r>
              <a:rPr lang="en-US" altLang="zh-CN" sz="1400">
                <a:solidFill>
                  <a:schemeClr val="accent3"/>
                </a:solidFill>
                <a:latin typeface="Arial"/>
                <a:cs typeface="Arial"/>
              </a:rPr>
              <a:t>and</a:t>
            </a:r>
            <a:r>
              <a:rPr lang="zh-CN" altLang="en-US" sz="1400">
                <a:solidFill>
                  <a:schemeClr val="accent3"/>
                </a:solidFill>
                <a:latin typeface="Arial"/>
                <a:cs typeface="Arial"/>
              </a:rPr>
              <a:t> </a:t>
            </a:r>
            <a:r>
              <a:rPr lang="en-US" altLang="zh-CN" sz="1400">
                <a:solidFill>
                  <a:schemeClr val="accent3"/>
                </a:solidFill>
                <a:latin typeface="Arial"/>
                <a:cs typeface="Arial"/>
              </a:rPr>
              <a:t>Future</a:t>
            </a:r>
            <a:r>
              <a:rPr lang="zh-CN" altLang="en-US" sz="1400">
                <a:solidFill>
                  <a:schemeClr val="accent3"/>
                </a:solidFill>
                <a:latin typeface="Arial"/>
                <a:cs typeface="Arial"/>
              </a:rPr>
              <a:t> </a:t>
            </a:r>
            <a:r>
              <a:rPr lang="en-US" altLang="zh-CN" sz="1400">
                <a:solidFill>
                  <a:schemeClr val="accent3"/>
                </a:solidFill>
                <a:latin typeface="Arial"/>
                <a:cs typeface="Arial"/>
              </a:rPr>
              <a:t>Work</a:t>
            </a:r>
            <a:endParaRPr lang="en-US" sz="1400">
              <a:solidFill>
                <a:schemeClr val="accent3"/>
              </a:solidFill>
              <a:latin typeface="Arial"/>
              <a:cs typeface="Arial"/>
            </a:endParaRPr>
          </a:p>
        </p:txBody>
      </p:sp>
    </p:spTree>
    <p:extLst>
      <p:ext uri="{BB962C8B-B14F-4D97-AF65-F5344CB8AC3E}">
        <p14:creationId xmlns:p14="http://schemas.microsoft.com/office/powerpoint/2010/main" val="26955869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28">
            <a:extLst>
              <a:ext uri="{FF2B5EF4-FFF2-40B4-BE49-F238E27FC236}">
                <a16:creationId xmlns:a16="http://schemas.microsoft.com/office/drawing/2014/main" id="{05B08EDC-34C0-0D48-9E8E-93968EA46115}"/>
              </a:ext>
            </a:extLst>
          </p:cNvPr>
          <p:cNvSpPr>
            <a:spLocks noGrp="1"/>
          </p:cNvSpPr>
          <p:nvPr>
            <p:ph type="title"/>
          </p:nvPr>
        </p:nvSpPr>
        <p:spPr/>
        <p:txBody>
          <a:bodyPr/>
          <a:lstStyle/>
          <a:p>
            <a:r>
              <a:rPr lang="en-US" altLang="zh-CN"/>
              <a:t>Data</a:t>
            </a:r>
            <a:r>
              <a:rPr lang="zh-CN" altLang="en-US"/>
              <a:t> </a:t>
            </a:r>
            <a:r>
              <a:rPr lang="en-US" altLang="zh-CN"/>
              <a:t>Exploration</a:t>
            </a:r>
            <a:r>
              <a:rPr lang="zh-CN" altLang="en-US"/>
              <a:t> </a:t>
            </a:r>
            <a:r>
              <a:rPr lang="en-US" altLang="zh-CN"/>
              <a:t>–</a:t>
            </a:r>
            <a:r>
              <a:rPr lang="zh-CN" altLang="en-US"/>
              <a:t> </a:t>
            </a:r>
            <a:r>
              <a:rPr lang="en-US" altLang="zh-CN"/>
              <a:t>Candy</a:t>
            </a:r>
            <a:r>
              <a:rPr lang="zh-CN" altLang="en-US"/>
              <a:t> </a:t>
            </a:r>
            <a:r>
              <a:rPr lang="en-US" altLang="zh-CN"/>
              <a:t>Production</a:t>
            </a:r>
            <a:r>
              <a:rPr lang="zh-CN" altLang="en-US"/>
              <a:t> </a:t>
            </a:r>
            <a:endParaRPr lang="en-CN"/>
          </a:p>
        </p:txBody>
      </p:sp>
      <p:grpSp>
        <p:nvGrpSpPr>
          <p:cNvPr id="4" name="Group 3">
            <a:extLst>
              <a:ext uri="{FF2B5EF4-FFF2-40B4-BE49-F238E27FC236}">
                <a16:creationId xmlns:a16="http://schemas.microsoft.com/office/drawing/2014/main" id="{91C0973F-9490-DE49-AA95-A99F7BA5C554}"/>
              </a:ext>
            </a:extLst>
          </p:cNvPr>
          <p:cNvGrpSpPr/>
          <p:nvPr/>
        </p:nvGrpSpPr>
        <p:grpSpPr>
          <a:xfrm>
            <a:off x="650902" y="1543539"/>
            <a:ext cx="3281528" cy="2021113"/>
            <a:chOff x="831655" y="1734929"/>
            <a:chExt cx="3281528" cy="2021113"/>
          </a:xfrm>
        </p:grpSpPr>
        <p:sp>
          <p:nvSpPr>
            <p:cNvPr id="18" name="işlídê">
              <a:extLst>
                <a:ext uri="{FF2B5EF4-FFF2-40B4-BE49-F238E27FC236}">
                  <a16:creationId xmlns:a16="http://schemas.microsoft.com/office/drawing/2014/main" id="{922CAD08-3956-6B40-9D50-CD6971B12F97}"/>
                </a:ext>
              </a:extLst>
            </p:cNvPr>
            <p:cNvSpPr/>
            <p:nvPr/>
          </p:nvSpPr>
          <p:spPr>
            <a:xfrm>
              <a:off x="831655" y="1734929"/>
              <a:ext cx="3281528" cy="2021113"/>
            </a:xfrm>
            <a:prstGeom prst="rect">
              <a:avLst/>
            </a:prstGeom>
            <a:solidFill>
              <a:schemeClr val="bg1"/>
            </a:solidFill>
            <a:ln>
              <a:noFill/>
            </a:ln>
            <a:effectLst>
              <a:outerShdw blurRad="508000" dist="127000" dir="4200000" algn="ctr"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íSļiďe">
              <a:extLst>
                <a:ext uri="{FF2B5EF4-FFF2-40B4-BE49-F238E27FC236}">
                  <a16:creationId xmlns:a16="http://schemas.microsoft.com/office/drawing/2014/main" id="{F8E59EFE-0D7D-2548-88A8-9C7EE4169210}"/>
                </a:ext>
              </a:extLst>
            </p:cNvPr>
            <p:cNvSpPr txBox="1"/>
            <p:nvPr/>
          </p:nvSpPr>
          <p:spPr>
            <a:xfrm>
              <a:off x="1252817" y="1865706"/>
              <a:ext cx="2399760" cy="402546"/>
            </a:xfrm>
            <a:prstGeom prst="rect">
              <a:avLst/>
            </a:prstGeom>
            <a:noFill/>
          </p:spPr>
          <p:txBody>
            <a:bodyPr wrap="none" rtlCol="0">
              <a:spAutoFit/>
            </a:bodyPr>
            <a:lstStyle/>
            <a:p>
              <a:pPr algn="ctr">
                <a:lnSpc>
                  <a:spcPct val="120000"/>
                </a:lnSpc>
              </a:pPr>
              <a:r>
                <a:rPr lang="en-US" altLang="zh-CN">
                  <a:solidFill>
                    <a:schemeClr val="accent1"/>
                  </a:solidFill>
                </a:rPr>
                <a:t>Box</a:t>
              </a:r>
              <a:r>
                <a:rPr lang="zh-CN" altLang="en-US">
                  <a:solidFill>
                    <a:schemeClr val="accent1"/>
                  </a:solidFill>
                </a:rPr>
                <a:t> </a:t>
              </a:r>
              <a:r>
                <a:rPr lang="en-US" altLang="zh-CN">
                  <a:solidFill>
                    <a:schemeClr val="accent1"/>
                  </a:solidFill>
                </a:rPr>
                <a:t>Cox</a:t>
              </a:r>
              <a:r>
                <a:rPr lang="zh-CN" altLang="en-US">
                  <a:solidFill>
                    <a:schemeClr val="accent1"/>
                  </a:solidFill>
                </a:rPr>
                <a:t> </a:t>
              </a:r>
              <a:r>
                <a:rPr lang="en-US" altLang="zh-CN">
                  <a:solidFill>
                    <a:schemeClr val="accent1"/>
                  </a:solidFill>
                </a:rPr>
                <a:t>Transformation</a:t>
              </a:r>
            </a:p>
          </p:txBody>
        </p:sp>
        <p:sp>
          <p:nvSpPr>
            <p:cNvPr id="20" name="iśľiḍè">
              <a:extLst>
                <a:ext uri="{FF2B5EF4-FFF2-40B4-BE49-F238E27FC236}">
                  <a16:creationId xmlns:a16="http://schemas.microsoft.com/office/drawing/2014/main" id="{25DDBDEB-7869-A249-8929-1B330B02C94A}"/>
                </a:ext>
              </a:extLst>
            </p:cNvPr>
            <p:cNvSpPr txBox="1"/>
            <p:nvPr/>
          </p:nvSpPr>
          <p:spPr>
            <a:xfrm>
              <a:off x="994296" y="2259916"/>
              <a:ext cx="3089243" cy="954107"/>
            </a:xfrm>
            <a:prstGeom prst="rect">
              <a:avLst/>
            </a:prstGeom>
            <a:noFill/>
          </p:spPr>
          <p:txBody>
            <a:bodyPr wrap="square" lIns="91440" tIns="45720" rIns="91440" bIns="45720" rtlCol="0" anchor="t">
              <a:spAutoFit/>
            </a:bodyPr>
            <a:lstStyle/>
            <a:p>
              <a:r>
                <a:rPr lang="en-US" sz="1400"/>
                <a:t>Box-Cox transformation is necessary</a:t>
              </a:r>
              <a:r>
                <a:rPr lang="zh-CN" altLang="en-US" sz="1400" dirty="0">
                  <a:ea typeface="宋体"/>
                </a:rPr>
                <a:t> </a:t>
              </a:r>
              <a:r>
                <a:rPr lang="en-US" altLang="zh-CN" sz="1400">
                  <a:ea typeface="宋体"/>
                </a:rPr>
                <a:t>because</a:t>
              </a:r>
              <a:r>
                <a:rPr lang="zh-CN" altLang="en-US" sz="1400" dirty="0">
                  <a:ea typeface="宋体"/>
                </a:rPr>
                <a:t> </a:t>
              </a:r>
              <a:r>
                <a:rPr lang="en-US" altLang="zh-CN" sz="1400">
                  <a:ea typeface="宋体"/>
                </a:rPr>
                <a:t>there’s</a:t>
              </a:r>
              <a:r>
                <a:rPr lang="zh-CN" altLang="en-US" sz="1400" dirty="0">
                  <a:ea typeface="宋体"/>
                </a:rPr>
                <a:t> </a:t>
              </a:r>
              <a:r>
                <a:rPr lang="en-US" altLang="zh-CN" sz="1400">
                  <a:ea typeface="宋体"/>
                </a:rPr>
                <a:t>seasonality</a:t>
              </a:r>
              <a:r>
                <a:rPr lang="zh-CN" altLang="en-US" sz="1400" dirty="0">
                  <a:ea typeface="宋体"/>
                </a:rPr>
                <a:t> </a:t>
              </a:r>
              <a:r>
                <a:rPr lang="en-US" altLang="zh-CN" sz="1400">
                  <a:ea typeface="宋体"/>
                </a:rPr>
                <a:t>and</a:t>
              </a:r>
              <a:r>
                <a:rPr lang="zh-CN" altLang="en-US" sz="1400" dirty="0">
                  <a:ea typeface="宋体"/>
                </a:rPr>
                <a:t> </a:t>
              </a:r>
              <a:r>
                <a:rPr lang="en-US" altLang="zh-CN" sz="1400">
                  <a:ea typeface="宋体"/>
                </a:rPr>
                <a:t>the</a:t>
              </a:r>
              <a:r>
                <a:rPr lang="zh-CN" altLang="en-US" sz="1400" dirty="0">
                  <a:ea typeface="宋体"/>
                </a:rPr>
                <a:t> </a:t>
              </a:r>
              <a:r>
                <a:rPr lang="en-US" altLang="zh-CN" sz="1400">
                  <a:ea typeface="宋体"/>
                </a:rPr>
                <a:t>variance</a:t>
              </a:r>
              <a:r>
                <a:rPr lang="zh-CN" altLang="en-US" sz="1400" dirty="0">
                  <a:ea typeface="宋体"/>
                </a:rPr>
                <a:t> </a:t>
              </a:r>
              <a:r>
                <a:rPr lang="en-US" altLang="zh-CN" sz="1400">
                  <a:ea typeface="宋体"/>
                </a:rPr>
                <a:t>is</a:t>
              </a:r>
              <a:r>
                <a:rPr lang="zh-CN" altLang="en-US" sz="1400" dirty="0">
                  <a:ea typeface="宋体"/>
                </a:rPr>
                <a:t> </a:t>
              </a:r>
              <a:r>
                <a:rPr lang="en-US" altLang="zh-CN" sz="1400">
                  <a:ea typeface="宋体"/>
                </a:rPr>
                <a:t>unstable.</a:t>
              </a:r>
              <a:r>
                <a:rPr lang="zh-CN" altLang="en-US" sz="1400" dirty="0">
                  <a:ea typeface="宋体"/>
                </a:rPr>
                <a:t> </a:t>
              </a:r>
              <a:r>
                <a:rPr lang="en-US" sz="1400"/>
                <a:t>After Box-Cox the variance is stabilized.</a:t>
              </a:r>
              <a:endParaRPr lang="en-US" altLang="zh-CN" sz="1400"/>
            </a:p>
          </p:txBody>
        </p:sp>
        <p:cxnSp>
          <p:nvCxnSpPr>
            <p:cNvPr id="21" name="îŝļïdè">
              <a:extLst>
                <a:ext uri="{FF2B5EF4-FFF2-40B4-BE49-F238E27FC236}">
                  <a16:creationId xmlns:a16="http://schemas.microsoft.com/office/drawing/2014/main" id="{1D8A605E-6B70-4546-A450-18BD9C805EB3}"/>
                </a:ext>
              </a:extLst>
            </p:cNvPr>
            <p:cNvCxnSpPr>
              <a:cxnSpLocks/>
            </p:cNvCxnSpPr>
            <p:nvPr/>
          </p:nvCxnSpPr>
          <p:spPr>
            <a:xfrm>
              <a:off x="1089117" y="3523269"/>
              <a:ext cx="572966" cy="0"/>
            </a:xfrm>
            <a:prstGeom prst="line">
              <a:avLst/>
            </a:prstGeom>
            <a:ln>
              <a:solidFill>
                <a:schemeClr val="tx1">
                  <a:alpha val="50000"/>
                </a:schemeClr>
              </a:solidFill>
            </a:ln>
          </p:spPr>
          <p:style>
            <a:lnRef idx="1">
              <a:schemeClr val="accent1"/>
            </a:lnRef>
            <a:fillRef idx="0">
              <a:schemeClr val="accent1"/>
            </a:fillRef>
            <a:effectRef idx="0">
              <a:schemeClr val="accent1"/>
            </a:effectRef>
            <a:fontRef idx="minor">
              <a:schemeClr val="tx1"/>
            </a:fontRef>
          </p:style>
        </p:cxnSp>
        <p:sp>
          <p:nvSpPr>
            <p:cNvPr id="22" name="íŝ1ïḑé">
              <a:extLst>
                <a:ext uri="{FF2B5EF4-FFF2-40B4-BE49-F238E27FC236}">
                  <a16:creationId xmlns:a16="http://schemas.microsoft.com/office/drawing/2014/main" id="{E36BE943-D0C7-194D-B768-8F7DC491786E}"/>
                </a:ext>
              </a:extLst>
            </p:cNvPr>
            <p:cNvSpPr/>
            <p:nvPr/>
          </p:nvSpPr>
          <p:spPr bwMode="auto">
            <a:xfrm>
              <a:off x="3579783" y="3207028"/>
              <a:ext cx="241332" cy="321776"/>
            </a:xfrm>
            <a:custGeom>
              <a:avLst/>
              <a:gdLst>
                <a:gd name="connsiteX0" fmla="*/ 296523 w 400050"/>
                <a:gd name="connsiteY0" fmla="*/ 621 h 533400"/>
                <a:gd name="connsiteX1" fmla="*/ 296523 w 400050"/>
                <a:gd name="connsiteY1" fmla="*/ 38721 h 533400"/>
                <a:gd name="connsiteX2" fmla="*/ 401298 w 400050"/>
                <a:gd name="connsiteY2" fmla="*/ 38721 h 533400"/>
                <a:gd name="connsiteX3" fmla="*/ 401298 w 400050"/>
                <a:gd name="connsiteY3" fmla="*/ 534021 h 533400"/>
                <a:gd name="connsiteX4" fmla="*/ 1248 w 400050"/>
                <a:gd name="connsiteY4" fmla="*/ 534021 h 533400"/>
                <a:gd name="connsiteX5" fmla="*/ 1248 w 400050"/>
                <a:gd name="connsiteY5" fmla="*/ 38721 h 533400"/>
                <a:gd name="connsiteX6" fmla="*/ 106023 w 400050"/>
                <a:gd name="connsiteY6" fmla="*/ 38721 h 533400"/>
                <a:gd name="connsiteX7" fmla="*/ 106023 w 400050"/>
                <a:gd name="connsiteY7" fmla="*/ 621 h 533400"/>
                <a:gd name="connsiteX8" fmla="*/ 296523 w 400050"/>
                <a:gd name="connsiteY8" fmla="*/ 621 h 533400"/>
                <a:gd name="connsiteX9" fmla="*/ 106023 w 400050"/>
                <a:gd name="connsiteY9" fmla="*/ 57771 h 533400"/>
                <a:gd name="connsiteX10" fmla="*/ 20298 w 400050"/>
                <a:gd name="connsiteY10" fmla="*/ 57771 h 533400"/>
                <a:gd name="connsiteX11" fmla="*/ 20298 w 400050"/>
                <a:gd name="connsiteY11" fmla="*/ 514971 h 533400"/>
                <a:gd name="connsiteX12" fmla="*/ 382248 w 400050"/>
                <a:gd name="connsiteY12" fmla="*/ 514971 h 533400"/>
                <a:gd name="connsiteX13" fmla="*/ 382248 w 400050"/>
                <a:gd name="connsiteY13" fmla="*/ 57771 h 533400"/>
                <a:gd name="connsiteX14" fmla="*/ 296523 w 400050"/>
                <a:gd name="connsiteY14" fmla="*/ 57771 h 533400"/>
                <a:gd name="connsiteX15" fmla="*/ 296523 w 400050"/>
                <a:gd name="connsiteY15" fmla="*/ 95871 h 533400"/>
                <a:gd name="connsiteX16" fmla="*/ 106023 w 400050"/>
                <a:gd name="connsiteY16" fmla="*/ 95871 h 533400"/>
                <a:gd name="connsiteX17" fmla="*/ 106023 w 400050"/>
                <a:gd name="connsiteY17" fmla="*/ 57771 h 533400"/>
                <a:gd name="connsiteX18" fmla="*/ 201273 w 400050"/>
                <a:gd name="connsiteY18" fmla="*/ 343521 h 533400"/>
                <a:gd name="connsiteX19" fmla="*/ 201273 w 400050"/>
                <a:gd name="connsiteY19" fmla="*/ 362571 h 533400"/>
                <a:gd name="connsiteX20" fmla="*/ 86973 w 400050"/>
                <a:gd name="connsiteY20" fmla="*/ 362571 h 533400"/>
                <a:gd name="connsiteX21" fmla="*/ 86973 w 400050"/>
                <a:gd name="connsiteY21" fmla="*/ 343521 h 533400"/>
                <a:gd name="connsiteX22" fmla="*/ 201273 w 400050"/>
                <a:gd name="connsiteY22" fmla="*/ 343521 h 533400"/>
                <a:gd name="connsiteX23" fmla="*/ 315573 w 400050"/>
                <a:gd name="connsiteY23" fmla="*/ 267321 h 533400"/>
                <a:gd name="connsiteX24" fmla="*/ 315573 w 400050"/>
                <a:gd name="connsiteY24" fmla="*/ 286371 h 533400"/>
                <a:gd name="connsiteX25" fmla="*/ 86973 w 400050"/>
                <a:gd name="connsiteY25" fmla="*/ 286371 h 533400"/>
                <a:gd name="connsiteX26" fmla="*/ 86973 w 400050"/>
                <a:gd name="connsiteY26" fmla="*/ 267321 h 533400"/>
                <a:gd name="connsiteX27" fmla="*/ 315573 w 400050"/>
                <a:gd name="connsiteY27" fmla="*/ 267321 h 533400"/>
                <a:gd name="connsiteX28" fmla="*/ 315573 w 400050"/>
                <a:gd name="connsiteY28" fmla="*/ 191121 h 533400"/>
                <a:gd name="connsiteX29" fmla="*/ 315573 w 400050"/>
                <a:gd name="connsiteY29" fmla="*/ 210171 h 533400"/>
                <a:gd name="connsiteX30" fmla="*/ 86973 w 400050"/>
                <a:gd name="connsiteY30" fmla="*/ 210171 h 533400"/>
                <a:gd name="connsiteX31" fmla="*/ 86973 w 400050"/>
                <a:gd name="connsiteY31" fmla="*/ 191121 h 533400"/>
                <a:gd name="connsiteX32" fmla="*/ 315573 w 400050"/>
                <a:gd name="connsiteY32" fmla="*/ 191121 h 533400"/>
                <a:gd name="connsiteX33" fmla="*/ 277473 w 400050"/>
                <a:gd name="connsiteY33" fmla="*/ 19671 h 533400"/>
                <a:gd name="connsiteX34" fmla="*/ 125073 w 400050"/>
                <a:gd name="connsiteY34" fmla="*/ 19671 h 533400"/>
                <a:gd name="connsiteX35" fmla="*/ 125073 w 400050"/>
                <a:gd name="connsiteY35" fmla="*/ 76821 h 533400"/>
                <a:gd name="connsiteX36" fmla="*/ 277473 w 400050"/>
                <a:gd name="connsiteY36" fmla="*/ 76821 h 533400"/>
                <a:gd name="connsiteX37" fmla="*/ 277473 w 400050"/>
                <a:gd name="connsiteY37" fmla="*/ 19671 h 53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400050" h="533400">
                  <a:moveTo>
                    <a:pt x="296523" y="621"/>
                  </a:moveTo>
                  <a:lnTo>
                    <a:pt x="296523" y="38721"/>
                  </a:lnTo>
                  <a:lnTo>
                    <a:pt x="401298" y="38721"/>
                  </a:lnTo>
                  <a:lnTo>
                    <a:pt x="401298" y="534021"/>
                  </a:lnTo>
                  <a:lnTo>
                    <a:pt x="1248" y="534021"/>
                  </a:lnTo>
                  <a:lnTo>
                    <a:pt x="1248" y="38721"/>
                  </a:lnTo>
                  <a:lnTo>
                    <a:pt x="106023" y="38721"/>
                  </a:lnTo>
                  <a:lnTo>
                    <a:pt x="106023" y="621"/>
                  </a:lnTo>
                  <a:lnTo>
                    <a:pt x="296523" y="621"/>
                  </a:lnTo>
                  <a:close/>
                  <a:moveTo>
                    <a:pt x="106023" y="57771"/>
                  </a:moveTo>
                  <a:lnTo>
                    <a:pt x="20298" y="57771"/>
                  </a:lnTo>
                  <a:lnTo>
                    <a:pt x="20298" y="514971"/>
                  </a:lnTo>
                  <a:lnTo>
                    <a:pt x="382248" y="514971"/>
                  </a:lnTo>
                  <a:lnTo>
                    <a:pt x="382248" y="57771"/>
                  </a:lnTo>
                  <a:lnTo>
                    <a:pt x="296523" y="57771"/>
                  </a:lnTo>
                  <a:lnTo>
                    <a:pt x="296523" y="95871"/>
                  </a:lnTo>
                  <a:lnTo>
                    <a:pt x="106023" y="95871"/>
                  </a:lnTo>
                  <a:lnTo>
                    <a:pt x="106023" y="57771"/>
                  </a:lnTo>
                  <a:close/>
                  <a:moveTo>
                    <a:pt x="201273" y="343521"/>
                  </a:moveTo>
                  <a:lnTo>
                    <a:pt x="201273" y="362571"/>
                  </a:lnTo>
                  <a:lnTo>
                    <a:pt x="86973" y="362571"/>
                  </a:lnTo>
                  <a:lnTo>
                    <a:pt x="86973" y="343521"/>
                  </a:lnTo>
                  <a:lnTo>
                    <a:pt x="201273" y="343521"/>
                  </a:lnTo>
                  <a:close/>
                  <a:moveTo>
                    <a:pt x="315573" y="267321"/>
                  </a:moveTo>
                  <a:lnTo>
                    <a:pt x="315573" y="286371"/>
                  </a:lnTo>
                  <a:lnTo>
                    <a:pt x="86973" y="286371"/>
                  </a:lnTo>
                  <a:lnTo>
                    <a:pt x="86973" y="267321"/>
                  </a:lnTo>
                  <a:lnTo>
                    <a:pt x="315573" y="267321"/>
                  </a:lnTo>
                  <a:close/>
                  <a:moveTo>
                    <a:pt x="315573" y="191121"/>
                  </a:moveTo>
                  <a:lnTo>
                    <a:pt x="315573" y="210171"/>
                  </a:lnTo>
                  <a:lnTo>
                    <a:pt x="86973" y="210171"/>
                  </a:lnTo>
                  <a:lnTo>
                    <a:pt x="86973" y="191121"/>
                  </a:lnTo>
                  <a:lnTo>
                    <a:pt x="315573" y="191121"/>
                  </a:lnTo>
                  <a:close/>
                  <a:moveTo>
                    <a:pt x="277473" y="19671"/>
                  </a:moveTo>
                  <a:lnTo>
                    <a:pt x="125073" y="19671"/>
                  </a:lnTo>
                  <a:lnTo>
                    <a:pt x="125073" y="76821"/>
                  </a:lnTo>
                  <a:lnTo>
                    <a:pt x="277473" y="76821"/>
                  </a:lnTo>
                  <a:lnTo>
                    <a:pt x="277473" y="19671"/>
                  </a:lnTo>
                  <a:close/>
                </a:path>
              </a:pathLst>
            </a:custGeom>
            <a:solidFill>
              <a:schemeClr val="accent1"/>
            </a:solidFill>
            <a:ln w="3175">
              <a:solidFill>
                <a:schemeClr val="accent1"/>
              </a:solidFill>
            </a:ln>
          </p:spPr>
        </p:sp>
      </p:grpSp>
      <p:grpSp>
        <p:nvGrpSpPr>
          <p:cNvPr id="28" name="Group 27">
            <a:extLst>
              <a:ext uri="{FF2B5EF4-FFF2-40B4-BE49-F238E27FC236}">
                <a16:creationId xmlns:a16="http://schemas.microsoft.com/office/drawing/2014/main" id="{0C6269B3-D42E-8443-8DC7-BF046292AA76}"/>
              </a:ext>
            </a:extLst>
          </p:cNvPr>
          <p:cNvGrpSpPr/>
          <p:nvPr/>
        </p:nvGrpSpPr>
        <p:grpSpPr>
          <a:xfrm>
            <a:off x="4402070" y="1543539"/>
            <a:ext cx="3281528" cy="2021113"/>
            <a:chOff x="4402070" y="1734929"/>
            <a:chExt cx="3281528" cy="2021113"/>
          </a:xfrm>
        </p:grpSpPr>
        <p:sp>
          <p:nvSpPr>
            <p:cNvPr id="13" name="iṥliḓè">
              <a:extLst>
                <a:ext uri="{FF2B5EF4-FFF2-40B4-BE49-F238E27FC236}">
                  <a16:creationId xmlns:a16="http://schemas.microsoft.com/office/drawing/2014/main" id="{77FDCD55-EEE6-384E-85D0-6B7A87545F15}"/>
                </a:ext>
              </a:extLst>
            </p:cNvPr>
            <p:cNvSpPr/>
            <p:nvPr/>
          </p:nvSpPr>
          <p:spPr>
            <a:xfrm>
              <a:off x="4402070" y="1734929"/>
              <a:ext cx="3281528" cy="2021113"/>
            </a:xfrm>
            <a:prstGeom prst="rect">
              <a:avLst/>
            </a:prstGeom>
            <a:solidFill>
              <a:schemeClr val="bg1"/>
            </a:solidFill>
            <a:ln>
              <a:noFill/>
            </a:ln>
            <a:effectLst>
              <a:outerShdw blurRad="508000" dist="127000" dir="4200000" algn="ctr"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zh-CN" altLang="en-US"/>
            </a:p>
          </p:txBody>
        </p:sp>
        <p:sp>
          <p:nvSpPr>
            <p:cNvPr id="14" name="îṣḻîḋé">
              <a:extLst>
                <a:ext uri="{FF2B5EF4-FFF2-40B4-BE49-F238E27FC236}">
                  <a16:creationId xmlns:a16="http://schemas.microsoft.com/office/drawing/2014/main" id="{44FAAD3D-E998-9743-B291-C7EB9BAA00DF}"/>
                </a:ext>
              </a:extLst>
            </p:cNvPr>
            <p:cNvSpPr txBox="1"/>
            <p:nvPr/>
          </p:nvSpPr>
          <p:spPr>
            <a:xfrm>
              <a:off x="4808216" y="1865706"/>
              <a:ext cx="2376099" cy="402546"/>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lnSpc>
                  <a:spcPct val="120000"/>
                </a:lnSpc>
              </a:pPr>
              <a:r>
                <a:rPr lang="en-US" altLang="zh-CN">
                  <a:solidFill>
                    <a:schemeClr val="accent1"/>
                  </a:solidFill>
                </a:rPr>
                <a:t>First</a:t>
              </a:r>
              <a:r>
                <a:rPr lang="zh-CN" altLang="en-US">
                  <a:solidFill>
                    <a:schemeClr val="accent1"/>
                  </a:solidFill>
                </a:rPr>
                <a:t> </a:t>
              </a:r>
              <a:r>
                <a:rPr lang="en-US" altLang="zh-CN">
                  <a:solidFill>
                    <a:schemeClr val="accent1"/>
                  </a:solidFill>
                </a:rPr>
                <a:t>Order</a:t>
              </a:r>
              <a:r>
                <a:rPr lang="zh-CN" altLang="en-US">
                  <a:solidFill>
                    <a:schemeClr val="accent1"/>
                  </a:solidFill>
                </a:rPr>
                <a:t> </a:t>
              </a:r>
              <a:r>
                <a:rPr lang="en-US" altLang="zh-CN">
                  <a:solidFill>
                    <a:schemeClr val="accent1"/>
                  </a:solidFill>
                </a:rPr>
                <a:t>Differencing</a:t>
              </a:r>
            </a:p>
          </p:txBody>
        </p:sp>
        <p:sp>
          <p:nvSpPr>
            <p:cNvPr id="15" name="iş1îďê">
              <a:extLst>
                <a:ext uri="{FF2B5EF4-FFF2-40B4-BE49-F238E27FC236}">
                  <a16:creationId xmlns:a16="http://schemas.microsoft.com/office/drawing/2014/main" id="{76134C5A-DD76-3849-88DB-1279A331AFFE}"/>
                </a:ext>
              </a:extLst>
            </p:cNvPr>
            <p:cNvSpPr txBox="1"/>
            <p:nvPr/>
          </p:nvSpPr>
          <p:spPr>
            <a:xfrm>
              <a:off x="4617876" y="2259916"/>
              <a:ext cx="3030545" cy="850617"/>
            </a:xfrm>
            <a:prstGeom prst="rect">
              <a:avLst/>
            </a:prstGeom>
            <a:noFill/>
          </p:spPr>
          <p:txBody>
            <a:bodyPr wrap="square" lIns="91440" tIns="45720" rIns="91440" bIns="45720" rtlCol="0" anchor="t">
              <a:sp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20000"/>
                </a:lnSpc>
              </a:pPr>
              <a:r>
                <a:rPr lang="en-US" altLang="zh-CN" sz="1400">
                  <a:ea typeface="宋体"/>
                </a:rPr>
                <a:t>We</a:t>
              </a:r>
              <a:r>
                <a:rPr lang="zh-CN" altLang="en-US" sz="1400" dirty="0">
                  <a:ea typeface="宋体"/>
                </a:rPr>
                <a:t> </a:t>
              </a:r>
              <a:r>
                <a:rPr lang="en-US" altLang="zh-CN" sz="1400">
                  <a:ea typeface="宋体"/>
                </a:rPr>
                <a:t>need</a:t>
              </a:r>
              <a:r>
                <a:rPr lang="zh-CN" altLang="en-US" sz="1400" dirty="0">
                  <a:ea typeface="宋体"/>
                </a:rPr>
                <a:t> </a:t>
              </a:r>
              <a:r>
                <a:rPr lang="en-US" altLang="zh-CN" sz="1400">
                  <a:ea typeface="宋体"/>
                </a:rPr>
                <a:t>to</a:t>
              </a:r>
              <a:r>
                <a:rPr lang="zh-CN" altLang="en-US" sz="1400" dirty="0">
                  <a:ea typeface="宋体"/>
                </a:rPr>
                <a:t> </a:t>
              </a:r>
              <a:r>
                <a:rPr lang="en-US" altLang="zh-CN" sz="1400">
                  <a:ea typeface="宋体"/>
                </a:rPr>
                <a:t>take</a:t>
              </a:r>
              <a:r>
                <a:rPr lang="zh-CN" altLang="en-US" sz="1400" dirty="0">
                  <a:ea typeface="宋体"/>
                </a:rPr>
                <a:t> </a:t>
              </a:r>
              <a:r>
                <a:rPr lang="en-US" altLang="zh-CN" sz="1400">
                  <a:ea typeface="宋体"/>
                </a:rPr>
                <a:t>first</a:t>
              </a:r>
              <a:r>
                <a:rPr lang="zh-CN" altLang="en-US" sz="1400" dirty="0">
                  <a:ea typeface="宋体"/>
                </a:rPr>
                <a:t> </a:t>
              </a:r>
              <a:r>
                <a:rPr lang="en-US" altLang="zh-CN" sz="1400">
                  <a:ea typeface="宋体"/>
                </a:rPr>
                <a:t>order</a:t>
              </a:r>
              <a:r>
                <a:rPr lang="zh-CN" altLang="en-US" sz="1400" dirty="0">
                  <a:ea typeface="宋体"/>
                </a:rPr>
                <a:t> </a:t>
              </a:r>
              <a:r>
                <a:rPr lang="en-US" altLang="zh-CN" sz="1400">
                  <a:ea typeface="宋体"/>
                </a:rPr>
                <a:t>s</a:t>
              </a:r>
              <a:r>
                <a:rPr lang="zh-CN" altLang="en-US" sz="1400">
                  <a:ea typeface="宋体"/>
                </a:rPr>
                <a:t>easonal </a:t>
              </a:r>
              <a:r>
                <a:rPr lang="en-US" altLang="zh-CN" sz="1400">
                  <a:ea typeface="宋体"/>
                </a:rPr>
                <a:t>differencing</a:t>
              </a:r>
              <a:r>
                <a:rPr lang="zh-CN" altLang="en-US" sz="1400" dirty="0">
                  <a:ea typeface="宋体"/>
                </a:rPr>
                <a:t> </a:t>
              </a:r>
              <a:r>
                <a:rPr lang="en-US" altLang="zh-CN" sz="1400">
                  <a:ea typeface="宋体"/>
                </a:rPr>
                <a:t>because</a:t>
              </a:r>
              <a:r>
                <a:rPr lang="zh-CN" altLang="en-US" sz="1400" dirty="0">
                  <a:ea typeface="宋体"/>
                </a:rPr>
                <a:t> </a:t>
              </a:r>
              <a:r>
                <a:rPr lang="en-US" altLang="zh-CN" sz="1400">
                  <a:ea typeface="宋体"/>
                </a:rPr>
                <a:t>we</a:t>
              </a:r>
              <a:r>
                <a:rPr lang="zh-CN" altLang="en-US" sz="1400" dirty="0">
                  <a:ea typeface="宋体"/>
                </a:rPr>
                <a:t> </a:t>
              </a:r>
              <a:r>
                <a:rPr lang="en-US" altLang="zh-CN" sz="1400">
                  <a:ea typeface="宋体"/>
                </a:rPr>
                <a:t>can</a:t>
              </a:r>
              <a:r>
                <a:rPr lang="zh-CN" altLang="en-US" sz="1400" dirty="0">
                  <a:ea typeface="宋体"/>
                </a:rPr>
                <a:t> </a:t>
              </a:r>
              <a:r>
                <a:rPr lang="en-US" altLang="zh-CN" sz="1400">
                  <a:ea typeface="宋体"/>
                </a:rPr>
                <a:t>still</a:t>
              </a:r>
              <a:r>
                <a:rPr lang="zh-CN" altLang="en-US" sz="1400" dirty="0">
                  <a:ea typeface="宋体"/>
                </a:rPr>
                <a:t> </a:t>
              </a:r>
              <a:r>
                <a:rPr lang="en-US" altLang="zh-CN" sz="1400">
                  <a:ea typeface="宋体"/>
                </a:rPr>
                <a:t>see</a:t>
              </a:r>
              <a:r>
                <a:rPr lang="zh-CN" altLang="en-US" sz="1400" dirty="0">
                  <a:ea typeface="宋体"/>
                </a:rPr>
                <a:t> </a:t>
              </a:r>
              <a:r>
                <a:rPr lang="en-US" altLang="zh-CN" sz="1400">
                  <a:ea typeface="宋体"/>
                </a:rPr>
                <a:t>trend</a:t>
              </a:r>
              <a:r>
                <a:rPr lang="zh-CN" altLang="en-US" sz="1400" dirty="0">
                  <a:ea typeface="宋体"/>
                </a:rPr>
                <a:t> </a:t>
              </a:r>
              <a:r>
                <a:rPr lang="en-US" altLang="zh-CN" sz="1400">
                  <a:ea typeface="宋体"/>
                </a:rPr>
                <a:t>and</a:t>
              </a:r>
              <a:r>
                <a:rPr lang="zh-CN" altLang="en-US" sz="1400" dirty="0">
                  <a:ea typeface="宋体"/>
                </a:rPr>
                <a:t> </a:t>
              </a:r>
              <a:r>
                <a:rPr lang="en-US" altLang="zh-CN" sz="1400">
                  <a:ea typeface="宋体"/>
                </a:rPr>
                <a:t>seasonality.</a:t>
              </a:r>
            </a:p>
          </p:txBody>
        </p:sp>
      </p:grpSp>
      <p:grpSp>
        <p:nvGrpSpPr>
          <p:cNvPr id="27" name="Group 26">
            <a:extLst>
              <a:ext uri="{FF2B5EF4-FFF2-40B4-BE49-F238E27FC236}">
                <a16:creationId xmlns:a16="http://schemas.microsoft.com/office/drawing/2014/main" id="{49F0C1D9-C2E4-AE4C-9218-6D2D8A6F3AEA}"/>
              </a:ext>
            </a:extLst>
          </p:cNvPr>
          <p:cNvGrpSpPr/>
          <p:nvPr/>
        </p:nvGrpSpPr>
        <p:grpSpPr>
          <a:xfrm>
            <a:off x="8017575" y="1543539"/>
            <a:ext cx="3281528" cy="2021113"/>
            <a:chOff x="7932512" y="1734929"/>
            <a:chExt cx="3281528" cy="2021113"/>
          </a:xfrm>
        </p:grpSpPr>
        <p:sp>
          <p:nvSpPr>
            <p:cNvPr id="8" name="íšlíḓé">
              <a:extLst>
                <a:ext uri="{FF2B5EF4-FFF2-40B4-BE49-F238E27FC236}">
                  <a16:creationId xmlns:a16="http://schemas.microsoft.com/office/drawing/2014/main" id="{4B63D2BB-7311-D749-A586-D8B184FDDA3A}"/>
                </a:ext>
              </a:extLst>
            </p:cNvPr>
            <p:cNvSpPr/>
            <p:nvPr/>
          </p:nvSpPr>
          <p:spPr>
            <a:xfrm>
              <a:off x="7932512" y="1734929"/>
              <a:ext cx="3281528" cy="2021113"/>
            </a:xfrm>
            <a:prstGeom prst="rect">
              <a:avLst/>
            </a:prstGeom>
            <a:solidFill>
              <a:schemeClr val="bg1"/>
            </a:solidFill>
            <a:ln>
              <a:noFill/>
            </a:ln>
            <a:effectLst>
              <a:outerShdw blurRad="508000" dist="127000" dir="4200000" algn="ctr"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zh-CN" altLang="en-US"/>
            </a:p>
          </p:txBody>
        </p:sp>
        <p:grpSp>
          <p:nvGrpSpPr>
            <p:cNvPr id="26" name="Group 25">
              <a:extLst>
                <a:ext uri="{FF2B5EF4-FFF2-40B4-BE49-F238E27FC236}">
                  <a16:creationId xmlns:a16="http://schemas.microsoft.com/office/drawing/2014/main" id="{42BA37BF-6C95-634F-BE0E-3025679D0B14}"/>
                </a:ext>
              </a:extLst>
            </p:cNvPr>
            <p:cNvGrpSpPr/>
            <p:nvPr/>
          </p:nvGrpSpPr>
          <p:grpSpPr>
            <a:xfrm>
              <a:off x="8095154" y="1865706"/>
              <a:ext cx="2994604" cy="1761892"/>
              <a:chOff x="8095154" y="1865706"/>
              <a:chExt cx="2994604" cy="1761892"/>
            </a:xfrm>
          </p:grpSpPr>
          <p:sp>
            <p:nvSpPr>
              <p:cNvPr id="9" name="iṡḷiḋê">
                <a:extLst>
                  <a:ext uri="{FF2B5EF4-FFF2-40B4-BE49-F238E27FC236}">
                    <a16:creationId xmlns:a16="http://schemas.microsoft.com/office/drawing/2014/main" id="{C37B6AA2-B7D6-C840-8C70-AAE5A164882F}"/>
                  </a:ext>
                </a:extLst>
              </p:cNvPr>
              <p:cNvSpPr txBox="1"/>
              <p:nvPr/>
            </p:nvSpPr>
            <p:spPr>
              <a:xfrm>
                <a:off x="8200870" y="1865706"/>
                <a:ext cx="2659638" cy="402546"/>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lnSpc>
                    <a:spcPct val="120000"/>
                  </a:lnSpc>
                </a:pPr>
                <a:r>
                  <a:rPr lang="en-US" altLang="zh-CN">
                    <a:solidFill>
                      <a:schemeClr val="accent1"/>
                    </a:solidFill>
                  </a:rPr>
                  <a:t>Second</a:t>
                </a:r>
                <a:r>
                  <a:rPr lang="zh-CN" altLang="en-US">
                    <a:solidFill>
                      <a:schemeClr val="accent1"/>
                    </a:solidFill>
                  </a:rPr>
                  <a:t> </a:t>
                </a:r>
                <a:r>
                  <a:rPr lang="en-US" altLang="zh-CN">
                    <a:solidFill>
                      <a:schemeClr val="accent1"/>
                    </a:solidFill>
                  </a:rPr>
                  <a:t>Order</a:t>
                </a:r>
                <a:r>
                  <a:rPr lang="zh-CN" altLang="en-US">
                    <a:solidFill>
                      <a:schemeClr val="accent1"/>
                    </a:solidFill>
                  </a:rPr>
                  <a:t> </a:t>
                </a:r>
                <a:r>
                  <a:rPr lang="en-US" altLang="zh-CN">
                    <a:solidFill>
                      <a:schemeClr val="accent1"/>
                    </a:solidFill>
                  </a:rPr>
                  <a:t>Differencing</a:t>
                </a:r>
              </a:p>
            </p:txBody>
          </p:sp>
          <p:sp>
            <p:nvSpPr>
              <p:cNvPr id="10" name="îşḷîdè">
                <a:extLst>
                  <a:ext uri="{FF2B5EF4-FFF2-40B4-BE49-F238E27FC236}">
                    <a16:creationId xmlns:a16="http://schemas.microsoft.com/office/drawing/2014/main" id="{D6AFE9D0-A09A-B74F-BE4F-B3381B78D569}"/>
                  </a:ext>
                </a:extLst>
              </p:cNvPr>
              <p:cNvSpPr txBox="1"/>
              <p:nvPr/>
            </p:nvSpPr>
            <p:spPr>
              <a:xfrm>
                <a:off x="8095154" y="2259916"/>
                <a:ext cx="2994604" cy="1367682"/>
              </a:xfrm>
              <a:prstGeom prst="rect">
                <a:avLst/>
              </a:prstGeom>
              <a:noFill/>
            </p:spPr>
            <p:txBody>
              <a:bodyPr wrap="square" lIns="91440" tIns="45720" rIns="91440" bIns="45720" rtlCol="0" anchor="t">
                <a:sp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20000"/>
                  </a:lnSpc>
                </a:pPr>
                <a:r>
                  <a:rPr lang="en-US" altLang="zh-CN" sz="1400" dirty="0">
                    <a:ea typeface="宋体"/>
                  </a:rPr>
                  <a:t>We</a:t>
                </a:r>
                <a:r>
                  <a:rPr lang="zh-CN" altLang="en-US" sz="1400" dirty="0">
                    <a:ea typeface="宋体"/>
                  </a:rPr>
                  <a:t> </a:t>
                </a:r>
                <a:r>
                  <a:rPr lang="en-US" altLang="zh-CN" sz="1400" dirty="0">
                    <a:ea typeface="宋体"/>
                  </a:rPr>
                  <a:t>apply</a:t>
                </a:r>
                <a:r>
                  <a:rPr lang="zh-CN" altLang="en-US" sz="1400" dirty="0">
                    <a:ea typeface="宋体"/>
                  </a:rPr>
                  <a:t> </a:t>
                </a:r>
                <a:r>
                  <a:rPr lang="en-US" altLang="zh-CN" sz="1400" dirty="0">
                    <a:ea typeface="宋体"/>
                  </a:rPr>
                  <a:t>non-seasonal differencing</a:t>
                </a:r>
                <a:r>
                  <a:rPr lang="zh-CN" altLang="en-US" sz="1400" dirty="0">
                    <a:ea typeface="宋体"/>
                  </a:rPr>
                  <a:t> on seasonal differencing </a:t>
                </a:r>
                <a:r>
                  <a:rPr lang="en-US" altLang="zh-CN" sz="1400" dirty="0">
                    <a:ea typeface="宋体"/>
                  </a:rPr>
                  <a:t>because</a:t>
                </a:r>
                <a:r>
                  <a:rPr lang="zh-CN" altLang="en-US" sz="1400" dirty="0">
                    <a:ea typeface="宋体"/>
                  </a:rPr>
                  <a:t> </a:t>
                </a:r>
                <a:r>
                  <a:rPr lang="en-US" altLang="zh-CN" sz="1400" dirty="0">
                    <a:ea typeface="宋体"/>
                  </a:rPr>
                  <a:t>there’s</a:t>
                </a:r>
                <a:r>
                  <a:rPr lang="zh-CN" altLang="en-US" sz="1400" dirty="0">
                    <a:ea typeface="宋体"/>
                  </a:rPr>
                  <a:t> </a:t>
                </a:r>
                <a:r>
                  <a:rPr lang="en-US" altLang="zh-CN" sz="1400" dirty="0">
                    <a:ea typeface="宋体"/>
                  </a:rPr>
                  <a:t>still</a:t>
                </a:r>
                <a:r>
                  <a:rPr lang="zh-CN" altLang="en-US" sz="1400" dirty="0">
                    <a:ea typeface="宋体"/>
                  </a:rPr>
                  <a:t> </a:t>
                </a:r>
                <a:r>
                  <a:rPr lang="en-US" sz="1400" dirty="0"/>
                  <a:t>some seasonality in first order ACF plot. </a:t>
                </a:r>
                <a:r>
                  <a:rPr lang="en-US" altLang="zh-CN" sz="1400">
                    <a:ea typeface="宋体"/>
                  </a:rPr>
                  <a:t>After that, most </a:t>
                </a:r>
                <a:r>
                  <a:rPr lang="en-US" altLang="zh-CN" sz="1400" dirty="0">
                    <a:ea typeface="宋体"/>
                  </a:rPr>
                  <a:t>lags are within the threshold range</a:t>
                </a:r>
                <a:r>
                  <a:rPr lang="en-US" altLang="zh-CN" sz="1200" dirty="0">
                    <a:ea typeface="宋体"/>
                  </a:rPr>
                  <a:t>.</a:t>
                </a:r>
                <a:endParaRPr lang="zh-CN" altLang="en-US" sz="1200" dirty="0">
                  <a:solidFill>
                    <a:schemeClr val="bg1">
                      <a:lumMod val="50000"/>
                    </a:schemeClr>
                  </a:solidFill>
                  <a:ea typeface="宋体"/>
                </a:endParaRPr>
              </a:p>
            </p:txBody>
          </p:sp>
        </p:grpSp>
      </p:grpSp>
      <p:sp>
        <p:nvSpPr>
          <p:cNvPr id="24" name="íŝ1ïḑé">
            <a:extLst>
              <a:ext uri="{FF2B5EF4-FFF2-40B4-BE49-F238E27FC236}">
                <a16:creationId xmlns:a16="http://schemas.microsoft.com/office/drawing/2014/main" id="{F53F1BCB-C0FC-3148-8DFE-35F378E1F389}"/>
              </a:ext>
            </a:extLst>
          </p:cNvPr>
          <p:cNvSpPr/>
          <p:nvPr/>
        </p:nvSpPr>
        <p:spPr bwMode="auto">
          <a:xfrm>
            <a:off x="7224828" y="3024103"/>
            <a:ext cx="241332" cy="321776"/>
          </a:xfrm>
          <a:custGeom>
            <a:avLst/>
            <a:gdLst>
              <a:gd name="connsiteX0" fmla="*/ 296523 w 400050"/>
              <a:gd name="connsiteY0" fmla="*/ 621 h 533400"/>
              <a:gd name="connsiteX1" fmla="*/ 296523 w 400050"/>
              <a:gd name="connsiteY1" fmla="*/ 38721 h 533400"/>
              <a:gd name="connsiteX2" fmla="*/ 401298 w 400050"/>
              <a:gd name="connsiteY2" fmla="*/ 38721 h 533400"/>
              <a:gd name="connsiteX3" fmla="*/ 401298 w 400050"/>
              <a:gd name="connsiteY3" fmla="*/ 534021 h 533400"/>
              <a:gd name="connsiteX4" fmla="*/ 1248 w 400050"/>
              <a:gd name="connsiteY4" fmla="*/ 534021 h 533400"/>
              <a:gd name="connsiteX5" fmla="*/ 1248 w 400050"/>
              <a:gd name="connsiteY5" fmla="*/ 38721 h 533400"/>
              <a:gd name="connsiteX6" fmla="*/ 106023 w 400050"/>
              <a:gd name="connsiteY6" fmla="*/ 38721 h 533400"/>
              <a:gd name="connsiteX7" fmla="*/ 106023 w 400050"/>
              <a:gd name="connsiteY7" fmla="*/ 621 h 533400"/>
              <a:gd name="connsiteX8" fmla="*/ 296523 w 400050"/>
              <a:gd name="connsiteY8" fmla="*/ 621 h 533400"/>
              <a:gd name="connsiteX9" fmla="*/ 106023 w 400050"/>
              <a:gd name="connsiteY9" fmla="*/ 57771 h 533400"/>
              <a:gd name="connsiteX10" fmla="*/ 20298 w 400050"/>
              <a:gd name="connsiteY10" fmla="*/ 57771 h 533400"/>
              <a:gd name="connsiteX11" fmla="*/ 20298 w 400050"/>
              <a:gd name="connsiteY11" fmla="*/ 514971 h 533400"/>
              <a:gd name="connsiteX12" fmla="*/ 382248 w 400050"/>
              <a:gd name="connsiteY12" fmla="*/ 514971 h 533400"/>
              <a:gd name="connsiteX13" fmla="*/ 382248 w 400050"/>
              <a:gd name="connsiteY13" fmla="*/ 57771 h 533400"/>
              <a:gd name="connsiteX14" fmla="*/ 296523 w 400050"/>
              <a:gd name="connsiteY14" fmla="*/ 57771 h 533400"/>
              <a:gd name="connsiteX15" fmla="*/ 296523 w 400050"/>
              <a:gd name="connsiteY15" fmla="*/ 95871 h 533400"/>
              <a:gd name="connsiteX16" fmla="*/ 106023 w 400050"/>
              <a:gd name="connsiteY16" fmla="*/ 95871 h 533400"/>
              <a:gd name="connsiteX17" fmla="*/ 106023 w 400050"/>
              <a:gd name="connsiteY17" fmla="*/ 57771 h 533400"/>
              <a:gd name="connsiteX18" fmla="*/ 201273 w 400050"/>
              <a:gd name="connsiteY18" fmla="*/ 343521 h 533400"/>
              <a:gd name="connsiteX19" fmla="*/ 201273 w 400050"/>
              <a:gd name="connsiteY19" fmla="*/ 362571 h 533400"/>
              <a:gd name="connsiteX20" fmla="*/ 86973 w 400050"/>
              <a:gd name="connsiteY20" fmla="*/ 362571 h 533400"/>
              <a:gd name="connsiteX21" fmla="*/ 86973 w 400050"/>
              <a:gd name="connsiteY21" fmla="*/ 343521 h 533400"/>
              <a:gd name="connsiteX22" fmla="*/ 201273 w 400050"/>
              <a:gd name="connsiteY22" fmla="*/ 343521 h 533400"/>
              <a:gd name="connsiteX23" fmla="*/ 315573 w 400050"/>
              <a:gd name="connsiteY23" fmla="*/ 267321 h 533400"/>
              <a:gd name="connsiteX24" fmla="*/ 315573 w 400050"/>
              <a:gd name="connsiteY24" fmla="*/ 286371 h 533400"/>
              <a:gd name="connsiteX25" fmla="*/ 86973 w 400050"/>
              <a:gd name="connsiteY25" fmla="*/ 286371 h 533400"/>
              <a:gd name="connsiteX26" fmla="*/ 86973 w 400050"/>
              <a:gd name="connsiteY26" fmla="*/ 267321 h 533400"/>
              <a:gd name="connsiteX27" fmla="*/ 315573 w 400050"/>
              <a:gd name="connsiteY27" fmla="*/ 267321 h 533400"/>
              <a:gd name="connsiteX28" fmla="*/ 315573 w 400050"/>
              <a:gd name="connsiteY28" fmla="*/ 191121 h 533400"/>
              <a:gd name="connsiteX29" fmla="*/ 315573 w 400050"/>
              <a:gd name="connsiteY29" fmla="*/ 210171 h 533400"/>
              <a:gd name="connsiteX30" fmla="*/ 86973 w 400050"/>
              <a:gd name="connsiteY30" fmla="*/ 210171 h 533400"/>
              <a:gd name="connsiteX31" fmla="*/ 86973 w 400050"/>
              <a:gd name="connsiteY31" fmla="*/ 191121 h 533400"/>
              <a:gd name="connsiteX32" fmla="*/ 315573 w 400050"/>
              <a:gd name="connsiteY32" fmla="*/ 191121 h 533400"/>
              <a:gd name="connsiteX33" fmla="*/ 277473 w 400050"/>
              <a:gd name="connsiteY33" fmla="*/ 19671 h 533400"/>
              <a:gd name="connsiteX34" fmla="*/ 125073 w 400050"/>
              <a:gd name="connsiteY34" fmla="*/ 19671 h 533400"/>
              <a:gd name="connsiteX35" fmla="*/ 125073 w 400050"/>
              <a:gd name="connsiteY35" fmla="*/ 76821 h 533400"/>
              <a:gd name="connsiteX36" fmla="*/ 277473 w 400050"/>
              <a:gd name="connsiteY36" fmla="*/ 76821 h 533400"/>
              <a:gd name="connsiteX37" fmla="*/ 277473 w 400050"/>
              <a:gd name="connsiteY37" fmla="*/ 19671 h 53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400050" h="533400">
                <a:moveTo>
                  <a:pt x="296523" y="621"/>
                </a:moveTo>
                <a:lnTo>
                  <a:pt x="296523" y="38721"/>
                </a:lnTo>
                <a:lnTo>
                  <a:pt x="401298" y="38721"/>
                </a:lnTo>
                <a:lnTo>
                  <a:pt x="401298" y="534021"/>
                </a:lnTo>
                <a:lnTo>
                  <a:pt x="1248" y="534021"/>
                </a:lnTo>
                <a:lnTo>
                  <a:pt x="1248" y="38721"/>
                </a:lnTo>
                <a:lnTo>
                  <a:pt x="106023" y="38721"/>
                </a:lnTo>
                <a:lnTo>
                  <a:pt x="106023" y="621"/>
                </a:lnTo>
                <a:lnTo>
                  <a:pt x="296523" y="621"/>
                </a:lnTo>
                <a:close/>
                <a:moveTo>
                  <a:pt x="106023" y="57771"/>
                </a:moveTo>
                <a:lnTo>
                  <a:pt x="20298" y="57771"/>
                </a:lnTo>
                <a:lnTo>
                  <a:pt x="20298" y="514971"/>
                </a:lnTo>
                <a:lnTo>
                  <a:pt x="382248" y="514971"/>
                </a:lnTo>
                <a:lnTo>
                  <a:pt x="382248" y="57771"/>
                </a:lnTo>
                <a:lnTo>
                  <a:pt x="296523" y="57771"/>
                </a:lnTo>
                <a:lnTo>
                  <a:pt x="296523" y="95871"/>
                </a:lnTo>
                <a:lnTo>
                  <a:pt x="106023" y="95871"/>
                </a:lnTo>
                <a:lnTo>
                  <a:pt x="106023" y="57771"/>
                </a:lnTo>
                <a:close/>
                <a:moveTo>
                  <a:pt x="201273" y="343521"/>
                </a:moveTo>
                <a:lnTo>
                  <a:pt x="201273" y="362571"/>
                </a:lnTo>
                <a:lnTo>
                  <a:pt x="86973" y="362571"/>
                </a:lnTo>
                <a:lnTo>
                  <a:pt x="86973" y="343521"/>
                </a:lnTo>
                <a:lnTo>
                  <a:pt x="201273" y="343521"/>
                </a:lnTo>
                <a:close/>
                <a:moveTo>
                  <a:pt x="315573" y="267321"/>
                </a:moveTo>
                <a:lnTo>
                  <a:pt x="315573" y="286371"/>
                </a:lnTo>
                <a:lnTo>
                  <a:pt x="86973" y="286371"/>
                </a:lnTo>
                <a:lnTo>
                  <a:pt x="86973" y="267321"/>
                </a:lnTo>
                <a:lnTo>
                  <a:pt x="315573" y="267321"/>
                </a:lnTo>
                <a:close/>
                <a:moveTo>
                  <a:pt x="315573" y="191121"/>
                </a:moveTo>
                <a:lnTo>
                  <a:pt x="315573" y="210171"/>
                </a:lnTo>
                <a:lnTo>
                  <a:pt x="86973" y="210171"/>
                </a:lnTo>
                <a:lnTo>
                  <a:pt x="86973" y="191121"/>
                </a:lnTo>
                <a:lnTo>
                  <a:pt x="315573" y="191121"/>
                </a:lnTo>
                <a:close/>
                <a:moveTo>
                  <a:pt x="277473" y="19671"/>
                </a:moveTo>
                <a:lnTo>
                  <a:pt x="125073" y="19671"/>
                </a:lnTo>
                <a:lnTo>
                  <a:pt x="125073" y="76821"/>
                </a:lnTo>
                <a:lnTo>
                  <a:pt x="277473" y="76821"/>
                </a:lnTo>
                <a:lnTo>
                  <a:pt x="277473" y="19671"/>
                </a:lnTo>
                <a:close/>
              </a:path>
            </a:pathLst>
          </a:custGeom>
          <a:solidFill>
            <a:schemeClr val="accent1"/>
          </a:solidFill>
          <a:ln w="3175">
            <a:solidFill>
              <a:schemeClr val="accent1"/>
            </a:solidFill>
          </a:ln>
        </p:spPr>
      </p:sp>
      <p:sp>
        <p:nvSpPr>
          <p:cNvPr id="25" name="íŝ1ïḑé">
            <a:extLst>
              <a:ext uri="{FF2B5EF4-FFF2-40B4-BE49-F238E27FC236}">
                <a16:creationId xmlns:a16="http://schemas.microsoft.com/office/drawing/2014/main" id="{A822E058-8584-7544-ABBF-9EB60F1ACDE7}"/>
              </a:ext>
            </a:extLst>
          </p:cNvPr>
          <p:cNvSpPr/>
          <p:nvPr/>
        </p:nvSpPr>
        <p:spPr bwMode="auto">
          <a:xfrm>
            <a:off x="10978344" y="3024297"/>
            <a:ext cx="241332" cy="321776"/>
          </a:xfrm>
          <a:custGeom>
            <a:avLst/>
            <a:gdLst>
              <a:gd name="connsiteX0" fmla="*/ 296523 w 400050"/>
              <a:gd name="connsiteY0" fmla="*/ 621 h 533400"/>
              <a:gd name="connsiteX1" fmla="*/ 296523 w 400050"/>
              <a:gd name="connsiteY1" fmla="*/ 38721 h 533400"/>
              <a:gd name="connsiteX2" fmla="*/ 401298 w 400050"/>
              <a:gd name="connsiteY2" fmla="*/ 38721 h 533400"/>
              <a:gd name="connsiteX3" fmla="*/ 401298 w 400050"/>
              <a:gd name="connsiteY3" fmla="*/ 534021 h 533400"/>
              <a:gd name="connsiteX4" fmla="*/ 1248 w 400050"/>
              <a:gd name="connsiteY4" fmla="*/ 534021 h 533400"/>
              <a:gd name="connsiteX5" fmla="*/ 1248 w 400050"/>
              <a:gd name="connsiteY5" fmla="*/ 38721 h 533400"/>
              <a:gd name="connsiteX6" fmla="*/ 106023 w 400050"/>
              <a:gd name="connsiteY6" fmla="*/ 38721 h 533400"/>
              <a:gd name="connsiteX7" fmla="*/ 106023 w 400050"/>
              <a:gd name="connsiteY7" fmla="*/ 621 h 533400"/>
              <a:gd name="connsiteX8" fmla="*/ 296523 w 400050"/>
              <a:gd name="connsiteY8" fmla="*/ 621 h 533400"/>
              <a:gd name="connsiteX9" fmla="*/ 106023 w 400050"/>
              <a:gd name="connsiteY9" fmla="*/ 57771 h 533400"/>
              <a:gd name="connsiteX10" fmla="*/ 20298 w 400050"/>
              <a:gd name="connsiteY10" fmla="*/ 57771 h 533400"/>
              <a:gd name="connsiteX11" fmla="*/ 20298 w 400050"/>
              <a:gd name="connsiteY11" fmla="*/ 514971 h 533400"/>
              <a:gd name="connsiteX12" fmla="*/ 382248 w 400050"/>
              <a:gd name="connsiteY12" fmla="*/ 514971 h 533400"/>
              <a:gd name="connsiteX13" fmla="*/ 382248 w 400050"/>
              <a:gd name="connsiteY13" fmla="*/ 57771 h 533400"/>
              <a:gd name="connsiteX14" fmla="*/ 296523 w 400050"/>
              <a:gd name="connsiteY14" fmla="*/ 57771 h 533400"/>
              <a:gd name="connsiteX15" fmla="*/ 296523 w 400050"/>
              <a:gd name="connsiteY15" fmla="*/ 95871 h 533400"/>
              <a:gd name="connsiteX16" fmla="*/ 106023 w 400050"/>
              <a:gd name="connsiteY16" fmla="*/ 95871 h 533400"/>
              <a:gd name="connsiteX17" fmla="*/ 106023 w 400050"/>
              <a:gd name="connsiteY17" fmla="*/ 57771 h 533400"/>
              <a:gd name="connsiteX18" fmla="*/ 201273 w 400050"/>
              <a:gd name="connsiteY18" fmla="*/ 343521 h 533400"/>
              <a:gd name="connsiteX19" fmla="*/ 201273 w 400050"/>
              <a:gd name="connsiteY19" fmla="*/ 362571 h 533400"/>
              <a:gd name="connsiteX20" fmla="*/ 86973 w 400050"/>
              <a:gd name="connsiteY20" fmla="*/ 362571 h 533400"/>
              <a:gd name="connsiteX21" fmla="*/ 86973 w 400050"/>
              <a:gd name="connsiteY21" fmla="*/ 343521 h 533400"/>
              <a:gd name="connsiteX22" fmla="*/ 201273 w 400050"/>
              <a:gd name="connsiteY22" fmla="*/ 343521 h 533400"/>
              <a:gd name="connsiteX23" fmla="*/ 315573 w 400050"/>
              <a:gd name="connsiteY23" fmla="*/ 267321 h 533400"/>
              <a:gd name="connsiteX24" fmla="*/ 315573 w 400050"/>
              <a:gd name="connsiteY24" fmla="*/ 286371 h 533400"/>
              <a:gd name="connsiteX25" fmla="*/ 86973 w 400050"/>
              <a:gd name="connsiteY25" fmla="*/ 286371 h 533400"/>
              <a:gd name="connsiteX26" fmla="*/ 86973 w 400050"/>
              <a:gd name="connsiteY26" fmla="*/ 267321 h 533400"/>
              <a:gd name="connsiteX27" fmla="*/ 315573 w 400050"/>
              <a:gd name="connsiteY27" fmla="*/ 267321 h 533400"/>
              <a:gd name="connsiteX28" fmla="*/ 315573 w 400050"/>
              <a:gd name="connsiteY28" fmla="*/ 191121 h 533400"/>
              <a:gd name="connsiteX29" fmla="*/ 315573 w 400050"/>
              <a:gd name="connsiteY29" fmla="*/ 210171 h 533400"/>
              <a:gd name="connsiteX30" fmla="*/ 86973 w 400050"/>
              <a:gd name="connsiteY30" fmla="*/ 210171 h 533400"/>
              <a:gd name="connsiteX31" fmla="*/ 86973 w 400050"/>
              <a:gd name="connsiteY31" fmla="*/ 191121 h 533400"/>
              <a:gd name="connsiteX32" fmla="*/ 315573 w 400050"/>
              <a:gd name="connsiteY32" fmla="*/ 191121 h 533400"/>
              <a:gd name="connsiteX33" fmla="*/ 277473 w 400050"/>
              <a:gd name="connsiteY33" fmla="*/ 19671 h 533400"/>
              <a:gd name="connsiteX34" fmla="*/ 125073 w 400050"/>
              <a:gd name="connsiteY34" fmla="*/ 19671 h 533400"/>
              <a:gd name="connsiteX35" fmla="*/ 125073 w 400050"/>
              <a:gd name="connsiteY35" fmla="*/ 76821 h 533400"/>
              <a:gd name="connsiteX36" fmla="*/ 277473 w 400050"/>
              <a:gd name="connsiteY36" fmla="*/ 76821 h 533400"/>
              <a:gd name="connsiteX37" fmla="*/ 277473 w 400050"/>
              <a:gd name="connsiteY37" fmla="*/ 19671 h 53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400050" h="533400">
                <a:moveTo>
                  <a:pt x="296523" y="621"/>
                </a:moveTo>
                <a:lnTo>
                  <a:pt x="296523" y="38721"/>
                </a:lnTo>
                <a:lnTo>
                  <a:pt x="401298" y="38721"/>
                </a:lnTo>
                <a:lnTo>
                  <a:pt x="401298" y="534021"/>
                </a:lnTo>
                <a:lnTo>
                  <a:pt x="1248" y="534021"/>
                </a:lnTo>
                <a:lnTo>
                  <a:pt x="1248" y="38721"/>
                </a:lnTo>
                <a:lnTo>
                  <a:pt x="106023" y="38721"/>
                </a:lnTo>
                <a:lnTo>
                  <a:pt x="106023" y="621"/>
                </a:lnTo>
                <a:lnTo>
                  <a:pt x="296523" y="621"/>
                </a:lnTo>
                <a:close/>
                <a:moveTo>
                  <a:pt x="106023" y="57771"/>
                </a:moveTo>
                <a:lnTo>
                  <a:pt x="20298" y="57771"/>
                </a:lnTo>
                <a:lnTo>
                  <a:pt x="20298" y="514971"/>
                </a:lnTo>
                <a:lnTo>
                  <a:pt x="382248" y="514971"/>
                </a:lnTo>
                <a:lnTo>
                  <a:pt x="382248" y="57771"/>
                </a:lnTo>
                <a:lnTo>
                  <a:pt x="296523" y="57771"/>
                </a:lnTo>
                <a:lnTo>
                  <a:pt x="296523" y="95871"/>
                </a:lnTo>
                <a:lnTo>
                  <a:pt x="106023" y="95871"/>
                </a:lnTo>
                <a:lnTo>
                  <a:pt x="106023" y="57771"/>
                </a:lnTo>
                <a:close/>
                <a:moveTo>
                  <a:pt x="201273" y="343521"/>
                </a:moveTo>
                <a:lnTo>
                  <a:pt x="201273" y="362571"/>
                </a:lnTo>
                <a:lnTo>
                  <a:pt x="86973" y="362571"/>
                </a:lnTo>
                <a:lnTo>
                  <a:pt x="86973" y="343521"/>
                </a:lnTo>
                <a:lnTo>
                  <a:pt x="201273" y="343521"/>
                </a:lnTo>
                <a:close/>
                <a:moveTo>
                  <a:pt x="315573" y="267321"/>
                </a:moveTo>
                <a:lnTo>
                  <a:pt x="315573" y="286371"/>
                </a:lnTo>
                <a:lnTo>
                  <a:pt x="86973" y="286371"/>
                </a:lnTo>
                <a:lnTo>
                  <a:pt x="86973" y="267321"/>
                </a:lnTo>
                <a:lnTo>
                  <a:pt x="315573" y="267321"/>
                </a:lnTo>
                <a:close/>
                <a:moveTo>
                  <a:pt x="315573" y="191121"/>
                </a:moveTo>
                <a:lnTo>
                  <a:pt x="315573" y="210171"/>
                </a:lnTo>
                <a:lnTo>
                  <a:pt x="86973" y="210171"/>
                </a:lnTo>
                <a:lnTo>
                  <a:pt x="86973" y="191121"/>
                </a:lnTo>
                <a:lnTo>
                  <a:pt x="315573" y="191121"/>
                </a:lnTo>
                <a:close/>
                <a:moveTo>
                  <a:pt x="277473" y="19671"/>
                </a:moveTo>
                <a:lnTo>
                  <a:pt x="125073" y="19671"/>
                </a:lnTo>
                <a:lnTo>
                  <a:pt x="125073" y="76821"/>
                </a:lnTo>
                <a:lnTo>
                  <a:pt x="277473" y="76821"/>
                </a:lnTo>
                <a:lnTo>
                  <a:pt x="277473" y="19671"/>
                </a:lnTo>
                <a:close/>
              </a:path>
            </a:pathLst>
          </a:custGeom>
          <a:solidFill>
            <a:schemeClr val="accent1"/>
          </a:solidFill>
          <a:ln w="3175">
            <a:solidFill>
              <a:schemeClr val="accent1"/>
            </a:solidFill>
          </a:ln>
        </p:spPr>
      </p:sp>
      <p:pic>
        <p:nvPicPr>
          <p:cNvPr id="5" name="Picture 4">
            <a:extLst>
              <a:ext uri="{FF2B5EF4-FFF2-40B4-BE49-F238E27FC236}">
                <a16:creationId xmlns:a16="http://schemas.microsoft.com/office/drawing/2014/main" id="{6BC664AE-FBF1-024D-B52D-4CE7C87E485E}"/>
              </a:ext>
            </a:extLst>
          </p:cNvPr>
          <p:cNvPicPr>
            <a:picLocks noChangeAspect="1"/>
          </p:cNvPicPr>
          <p:nvPr/>
        </p:nvPicPr>
        <p:blipFill>
          <a:blip r:embed="rId3"/>
          <a:stretch>
            <a:fillRect/>
          </a:stretch>
        </p:blipFill>
        <p:spPr>
          <a:xfrm>
            <a:off x="256916" y="3908085"/>
            <a:ext cx="3879470" cy="2606056"/>
          </a:xfrm>
          <a:prstGeom prst="rect">
            <a:avLst/>
          </a:prstGeom>
        </p:spPr>
      </p:pic>
      <p:pic>
        <p:nvPicPr>
          <p:cNvPr id="33" name="Picture 33" descr="Chart, histogram&#10;&#10;Description automatically generated">
            <a:extLst>
              <a:ext uri="{FF2B5EF4-FFF2-40B4-BE49-F238E27FC236}">
                <a16:creationId xmlns:a16="http://schemas.microsoft.com/office/drawing/2014/main" id="{AFFE3C23-B672-4BEC-B78C-9351956C6086}"/>
              </a:ext>
            </a:extLst>
          </p:cNvPr>
          <p:cNvPicPr>
            <a:picLocks noChangeAspect="1"/>
          </p:cNvPicPr>
          <p:nvPr/>
        </p:nvPicPr>
        <p:blipFill>
          <a:blip r:embed="rId4"/>
          <a:stretch>
            <a:fillRect/>
          </a:stretch>
        </p:blipFill>
        <p:spPr>
          <a:xfrm>
            <a:off x="4135582" y="3907386"/>
            <a:ext cx="3886200" cy="2723340"/>
          </a:xfrm>
          <a:prstGeom prst="rect">
            <a:avLst/>
          </a:prstGeom>
        </p:spPr>
      </p:pic>
      <p:pic>
        <p:nvPicPr>
          <p:cNvPr id="42" name="Picture 42" descr="Chart&#10;&#10;Description automatically generated">
            <a:extLst>
              <a:ext uri="{FF2B5EF4-FFF2-40B4-BE49-F238E27FC236}">
                <a16:creationId xmlns:a16="http://schemas.microsoft.com/office/drawing/2014/main" id="{3E758B49-8A90-42D0-A6FC-67DB89052A5C}"/>
              </a:ext>
            </a:extLst>
          </p:cNvPr>
          <p:cNvPicPr>
            <a:picLocks noChangeAspect="1"/>
          </p:cNvPicPr>
          <p:nvPr/>
        </p:nvPicPr>
        <p:blipFill>
          <a:blip r:embed="rId5"/>
          <a:stretch>
            <a:fillRect/>
          </a:stretch>
        </p:blipFill>
        <p:spPr>
          <a:xfrm>
            <a:off x="8014855" y="3907386"/>
            <a:ext cx="3669722" cy="2576135"/>
          </a:xfrm>
          <a:prstGeom prst="rect">
            <a:avLst/>
          </a:prstGeom>
        </p:spPr>
      </p:pic>
      <p:sp>
        <p:nvSpPr>
          <p:cNvPr id="30" name="Rectangle 29">
            <a:extLst>
              <a:ext uri="{FF2B5EF4-FFF2-40B4-BE49-F238E27FC236}">
                <a16:creationId xmlns:a16="http://schemas.microsoft.com/office/drawing/2014/main" id="{1FF0B389-A03D-5049-A854-D9B99B8AAD70}"/>
              </a:ext>
            </a:extLst>
          </p:cNvPr>
          <p:cNvSpPr/>
          <p:nvPr/>
        </p:nvSpPr>
        <p:spPr>
          <a:xfrm>
            <a:off x="0" y="6550223"/>
            <a:ext cx="10706100" cy="307777"/>
          </a:xfrm>
          <a:prstGeom prst="rect">
            <a:avLst/>
          </a:prstGeom>
        </p:spPr>
        <p:txBody>
          <a:bodyPr wrap="square">
            <a:spAutoFit/>
          </a:bodyPr>
          <a:lstStyle/>
          <a:p>
            <a:pPr lvl="0">
              <a:defRPr/>
            </a:pPr>
            <a:r>
              <a:rPr lang="en-US" sz="1400">
                <a:solidFill>
                  <a:schemeClr val="accent3"/>
                </a:solidFill>
                <a:latin typeface="Arial"/>
                <a:cs typeface="Arial"/>
              </a:rPr>
              <a:t>Project Goal and Use Case </a:t>
            </a:r>
            <a:r>
              <a:rPr lang="en-US" altLang="zh-CN" sz="1400">
                <a:solidFill>
                  <a:schemeClr val="accent3"/>
                </a:solidFill>
                <a:latin typeface="Arial"/>
                <a:cs typeface="Arial"/>
              </a:rPr>
              <a:t>-</a:t>
            </a:r>
            <a:r>
              <a:rPr lang="zh-CN" altLang="en-US" sz="1400">
                <a:solidFill>
                  <a:schemeClr val="accent3"/>
                </a:solidFill>
                <a:latin typeface="Arial"/>
                <a:cs typeface="Arial"/>
              </a:rPr>
              <a:t> </a:t>
            </a:r>
            <a:r>
              <a:rPr lang="en-US" altLang="zh-CN" sz="1400">
                <a:solidFill>
                  <a:schemeClr val="accent3"/>
                </a:solidFill>
                <a:latin typeface="Arial"/>
                <a:cs typeface="Arial"/>
              </a:rPr>
              <a:t>Data</a:t>
            </a:r>
            <a:r>
              <a:rPr lang="zh-CN" altLang="en-US" sz="1400">
                <a:solidFill>
                  <a:schemeClr val="accent3"/>
                </a:solidFill>
                <a:latin typeface="Arial"/>
                <a:cs typeface="Arial"/>
              </a:rPr>
              <a:t> </a:t>
            </a:r>
            <a:r>
              <a:rPr lang="en-US" altLang="zh-CN" sz="1400">
                <a:solidFill>
                  <a:schemeClr val="accent3"/>
                </a:solidFill>
                <a:latin typeface="Arial"/>
                <a:cs typeface="Arial"/>
              </a:rPr>
              <a:t>Intro-</a:t>
            </a:r>
            <a:r>
              <a:rPr lang="zh-CN" altLang="en-US" sz="1400">
                <a:solidFill>
                  <a:schemeClr val="accent3"/>
                </a:solidFill>
                <a:latin typeface="Arial"/>
                <a:cs typeface="Arial"/>
              </a:rPr>
              <a:t> </a:t>
            </a:r>
            <a:r>
              <a:rPr lang="en-US" altLang="zh-CN" sz="1400" b="1">
                <a:solidFill>
                  <a:schemeClr val="accent3"/>
                </a:solidFill>
                <a:latin typeface="Arial"/>
                <a:cs typeface="Arial"/>
              </a:rPr>
              <a:t>Data</a:t>
            </a:r>
            <a:r>
              <a:rPr lang="zh-CN" altLang="en-US" sz="1400" b="1">
                <a:solidFill>
                  <a:schemeClr val="accent3"/>
                </a:solidFill>
                <a:latin typeface="Arial"/>
                <a:cs typeface="Arial"/>
              </a:rPr>
              <a:t> </a:t>
            </a:r>
            <a:r>
              <a:rPr lang="en-US" altLang="zh-CN" sz="1400" b="1">
                <a:solidFill>
                  <a:schemeClr val="accent3"/>
                </a:solidFill>
                <a:latin typeface="Arial"/>
                <a:cs typeface="Arial"/>
              </a:rPr>
              <a:t>Exploration</a:t>
            </a:r>
            <a:r>
              <a:rPr lang="zh-CN" altLang="en-US" sz="1400" b="1">
                <a:solidFill>
                  <a:schemeClr val="accent3"/>
                </a:solidFill>
                <a:latin typeface="Arial"/>
                <a:cs typeface="Arial"/>
              </a:rPr>
              <a:t> </a:t>
            </a:r>
            <a:r>
              <a:rPr lang="en-US" altLang="zh-CN" sz="1400">
                <a:solidFill>
                  <a:schemeClr val="accent3"/>
                </a:solidFill>
                <a:latin typeface="Arial"/>
                <a:cs typeface="Arial"/>
              </a:rPr>
              <a:t>-Data</a:t>
            </a:r>
            <a:r>
              <a:rPr lang="zh-CN" altLang="en-US" sz="1400">
                <a:solidFill>
                  <a:schemeClr val="accent3"/>
                </a:solidFill>
                <a:latin typeface="Arial"/>
                <a:cs typeface="Arial"/>
              </a:rPr>
              <a:t> </a:t>
            </a:r>
            <a:r>
              <a:rPr lang="en-US" altLang="zh-CN" sz="1400">
                <a:solidFill>
                  <a:schemeClr val="accent3"/>
                </a:solidFill>
                <a:latin typeface="Arial"/>
                <a:cs typeface="Arial"/>
              </a:rPr>
              <a:t>Modeling-Result</a:t>
            </a:r>
            <a:r>
              <a:rPr lang="zh-CN" altLang="en-US" sz="1400">
                <a:solidFill>
                  <a:schemeClr val="accent3"/>
                </a:solidFill>
                <a:latin typeface="Arial"/>
                <a:cs typeface="Arial"/>
              </a:rPr>
              <a:t> </a:t>
            </a:r>
            <a:r>
              <a:rPr lang="en-US" altLang="zh-CN" sz="1400">
                <a:solidFill>
                  <a:schemeClr val="accent3"/>
                </a:solidFill>
                <a:latin typeface="Arial"/>
                <a:cs typeface="Arial"/>
              </a:rPr>
              <a:t>and</a:t>
            </a:r>
            <a:r>
              <a:rPr lang="zh-CN" altLang="en-US" sz="1400">
                <a:solidFill>
                  <a:schemeClr val="accent3"/>
                </a:solidFill>
                <a:latin typeface="Arial"/>
                <a:cs typeface="Arial"/>
              </a:rPr>
              <a:t> </a:t>
            </a:r>
            <a:r>
              <a:rPr lang="en-US" altLang="zh-CN" sz="1400">
                <a:solidFill>
                  <a:schemeClr val="accent3"/>
                </a:solidFill>
                <a:latin typeface="Arial"/>
                <a:cs typeface="Arial"/>
              </a:rPr>
              <a:t>Evaluation-Conclusion</a:t>
            </a:r>
            <a:r>
              <a:rPr lang="zh-CN" altLang="en-US" sz="1400">
                <a:solidFill>
                  <a:schemeClr val="accent3"/>
                </a:solidFill>
                <a:latin typeface="Arial"/>
                <a:cs typeface="Arial"/>
              </a:rPr>
              <a:t> </a:t>
            </a:r>
            <a:r>
              <a:rPr lang="en-US" altLang="zh-CN" sz="1400">
                <a:solidFill>
                  <a:schemeClr val="accent3"/>
                </a:solidFill>
                <a:latin typeface="Arial"/>
                <a:cs typeface="Arial"/>
              </a:rPr>
              <a:t>and</a:t>
            </a:r>
            <a:r>
              <a:rPr lang="zh-CN" altLang="en-US" sz="1400">
                <a:solidFill>
                  <a:schemeClr val="accent3"/>
                </a:solidFill>
                <a:latin typeface="Arial"/>
                <a:cs typeface="Arial"/>
              </a:rPr>
              <a:t> </a:t>
            </a:r>
            <a:r>
              <a:rPr lang="en-US" altLang="zh-CN" sz="1400">
                <a:solidFill>
                  <a:schemeClr val="accent3"/>
                </a:solidFill>
                <a:latin typeface="Arial"/>
                <a:cs typeface="Arial"/>
              </a:rPr>
              <a:t>Future</a:t>
            </a:r>
            <a:r>
              <a:rPr lang="zh-CN" altLang="en-US" sz="1400">
                <a:solidFill>
                  <a:schemeClr val="accent3"/>
                </a:solidFill>
                <a:latin typeface="Arial"/>
                <a:cs typeface="Arial"/>
              </a:rPr>
              <a:t> </a:t>
            </a:r>
            <a:r>
              <a:rPr lang="en-US" altLang="zh-CN" sz="1400">
                <a:solidFill>
                  <a:schemeClr val="accent3"/>
                </a:solidFill>
                <a:latin typeface="Arial"/>
                <a:cs typeface="Arial"/>
              </a:rPr>
              <a:t>Work</a:t>
            </a:r>
            <a:endParaRPr lang="en-US" sz="1400">
              <a:solidFill>
                <a:schemeClr val="accent3"/>
              </a:solidFill>
              <a:latin typeface="Arial"/>
              <a:cs typeface="Arial"/>
            </a:endParaRPr>
          </a:p>
        </p:txBody>
      </p:sp>
    </p:spTree>
    <p:extLst>
      <p:ext uri="{BB962C8B-B14F-4D97-AF65-F5344CB8AC3E}">
        <p14:creationId xmlns:p14="http://schemas.microsoft.com/office/powerpoint/2010/main" val="31203971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28">
            <a:extLst>
              <a:ext uri="{FF2B5EF4-FFF2-40B4-BE49-F238E27FC236}">
                <a16:creationId xmlns:a16="http://schemas.microsoft.com/office/drawing/2014/main" id="{05B08EDC-34C0-0D48-9E8E-93968EA46115}"/>
              </a:ext>
            </a:extLst>
          </p:cNvPr>
          <p:cNvSpPr>
            <a:spLocks noGrp="1"/>
          </p:cNvSpPr>
          <p:nvPr>
            <p:ph type="title"/>
          </p:nvPr>
        </p:nvSpPr>
        <p:spPr/>
        <p:txBody>
          <a:bodyPr/>
          <a:lstStyle/>
          <a:p>
            <a:r>
              <a:rPr lang="en-US" altLang="zh-CN"/>
              <a:t>Data</a:t>
            </a:r>
            <a:r>
              <a:rPr lang="zh-CN" altLang="en-US"/>
              <a:t> </a:t>
            </a:r>
            <a:r>
              <a:rPr lang="en-US" altLang="zh-CN"/>
              <a:t>Exploration</a:t>
            </a:r>
            <a:r>
              <a:rPr lang="zh-CN" altLang="en-US"/>
              <a:t> </a:t>
            </a:r>
            <a:r>
              <a:rPr lang="en-US" altLang="zh-CN"/>
              <a:t>–</a:t>
            </a:r>
            <a:r>
              <a:rPr lang="zh-CN" altLang="en-US"/>
              <a:t> </a:t>
            </a:r>
            <a:r>
              <a:rPr lang="en-US" altLang="zh-CN"/>
              <a:t>Exogenous</a:t>
            </a:r>
            <a:r>
              <a:rPr lang="zh-CN" altLang="en-US"/>
              <a:t> </a:t>
            </a:r>
            <a:r>
              <a:rPr lang="en-US" altLang="zh-CN"/>
              <a:t>Variable</a:t>
            </a:r>
            <a:r>
              <a:rPr lang="zh-CN" altLang="en-US"/>
              <a:t> </a:t>
            </a:r>
            <a:endParaRPr lang="en-CN"/>
          </a:p>
        </p:txBody>
      </p:sp>
      <p:grpSp>
        <p:nvGrpSpPr>
          <p:cNvPr id="45" name="Group 44">
            <a:extLst>
              <a:ext uri="{FF2B5EF4-FFF2-40B4-BE49-F238E27FC236}">
                <a16:creationId xmlns:a16="http://schemas.microsoft.com/office/drawing/2014/main" id="{DC0BCD0C-C7D1-8340-A16B-D1DB1786494E}"/>
              </a:ext>
            </a:extLst>
          </p:cNvPr>
          <p:cNvGrpSpPr/>
          <p:nvPr/>
        </p:nvGrpSpPr>
        <p:grpSpPr>
          <a:xfrm>
            <a:off x="609600" y="1403014"/>
            <a:ext cx="4568880" cy="2001373"/>
            <a:chOff x="609600" y="1403014"/>
            <a:chExt cx="4568880" cy="2001373"/>
          </a:xfrm>
        </p:grpSpPr>
        <p:grpSp>
          <p:nvGrpSpPr>
            <p:cNvPr id="44" name="Group 43">
              <a:extLst>
                <a:ext uri="{FF2B5EF4-FFF2-40B4-BE49-F238E27FC236}">
                  <a16:creationId xmlns:a16="http://schemas.microsoft.com/office/drawing/2014/main" id="{12107348-B291-8349-9683-DBBB322CB224}"/>
                </a:ext>
              </a:extLst>
            </p:cNvPr>
            <p:cNvGrpSpPr/>
            <p:nvPr/>
          </p:nvGrpSpPr>
          <p:grpSpPr>
            <a:xfrm>
              <a:off x="609600" y="1403014"/>
              <a:ext cx="4410062" cy="593681"/>
              <a:chOff x="609600" y="1403014"/>
              <a:chExt cx="4410062" cy="593681"/>
            </a:xfrm>
          </p:grpSpPr>
          <p:sp>
            <p:nvSpPr>
              <p:cNvPr id="41" name="iṧļîḓè">
                <a:extLst>
                  <a:ext uri="{FF2B5EF4-FFF2-40B4-BE49-F238E27FC236}">
                    <a16:creationId xmlns:a16="http://schemas.microsoft.com/office/drawing/2014/main" id="{D2AB61C7-B3B2-0D4A-A425-789AEC495051}"/>
                  </a:ext>
                </a:extLst>
              </p:cNvPr>
              <p:cNvSpPr>
                <a:spLocks noChangeAspect="1"/>
              </p:cNvSpPr>
              <p:nvPr/>
            </p:nvSpPr>
            <p:spPr>
              <a:xfrm>
                <a:off x="609600" y="1619871"/>
                <a:ext cx="360000" cy="359998"/>
              </a:xfrm>
              <a:prstGeom prst="rect">
                <a:avLst/>
              </a:prstGeom>
              <a:solidFill>
                <a:schemeClr val="accent1"/>
              </a:solidFill>
              <a:ln w="12700" cap="rnd">
                <a:noFill/>
                <a:prstDash val="solid"/>
                <a:round/>
                <a:headEnd/>
                <a:tailEn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92500" lnSpcReduction="10000"/>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4354"/>
                <a:r>
                  <a:rPr lang="en-US" altLang="zh-CN" sz="2000" b="1">
                    <a:solidFill>
                      <a:schemeClr val="bg1"/>
                    </a:solidFill>
                  </a:rPr>
                  <a:t>1</a:t>
                </a:r>
                <a:endParaRPr lang="zh-CN" altLang="en-US" sz="2000" b="1">
                  <a:solidFill>
                    <a:schemeClr val="bg1"/>
                  </a:solidFill>
                </a:endParaRPr>
              </a:p>
            </p:txBody>
          </p:sp>
          <p:sp>
            <p:nvSpPr>
              <p:cNvPr id="33" name="íṡľiďé">
                <a:extLst>
                  <a:ext uri="{FF2B5EF4-FFF2-40B4-BE49-F238E27FC236}">
                    <a16:creationId xmlns:a16="http://schemas.microsoft.com/office/drawing/2014/main" id="{C9BA9CDF-5B8D-C743-8826-61B87627540A}"/>
                  </a:ext>
                </a:extLst>
              </p:cNvPr>
              <p:cNvSpPr txBox="1"/>
              <p:nvPr/>
            </p:nvSpPr>
            <p:spPr>
              <a:xfrm>
                <a:off x="1177979" y="1403014"/>
                <a:ext cx="3841683" cy="593681"/>
              </a:xfrm>
              <a:prstGeom prst="rect">
                <a:avLst/>
              </a:prstGeom>
              <a:noFill/>
            </p:spPr>
            <p:txBody>
              <a:bodyPr wrap="square" rtlCol="0" anchor="b">
                <a:noAutofit/>
              </a:bodyPr>
              <a:lstStyle/>
              <a:p>
                <a:r>
                  <a:rPr lang="en-US" altLang="zh-CN" sz="2400" b="1">
                    <a:solidFill>
                      <a:schemeClr val="accent1"/>
                    </a:solidFill>
                  </a:rPr>
                  <a:t>Box-Cox</a:t>
                </a:r>
                <a:r>
                  <a:rPr lang="zh-CN" altLang="en-US" sz="2400" b="1">
                    <a:solidFill>
                      <a:schemeClr val="accent1"/>
                    </a:solidFill>
                  </a:rPr>
                  <a:t> </a:t>
                </a:r>
                <a:r>
                  <a:rPr lang="en-US" altLang="zh-CN" sz="2400" b="1">
                    <a:solidFill>
                      <a:schemeClr val="accent1"/>
                    </a:solidFill>
                  </a:rPr>
                  <a:t>Transformation</a:t>
                </a:r>
                <a:endParaRPr lang="en-GB" altLang="zh-CN" sz="2400" b="1">
                  <a:solidFill>
                    <a:schemeClr val="accent1"/>
                  </a:solidFill>
                </a:endParaRPr>
              </a:p>
            </p:txBody>
          </p:sp>
        </p:grpSp>
        <p:sp>
          <p:nvSpPr>
            <p:cNvPr id="34" name="îṥļïḋe">
              <a:extLst>
                <a:ext uri="{FF2B5EF4-FFF2-40B4-BE49-F238E27FC236}">
                  <a16:creationId xmlns:a16="http://schemas.microsoft.com/office/drawing/2014/main" id="{E9BA7552-4ADF-CC43-84CB-8B79910B9B64}"/>
                </a:ext>
              </a:extLst>
            </p:cNvPr>
            <p:cNvSpPr txBox="1"/>
            <p:nvPr/>
          </p:nvSpPr>
          <p:spPr>
            <a:xfrm>
              <a:off x="1177979" y="2080948"/>
              <a:ext cx="4000501" cy="1323439"/>
            </a:xfrm>
            <a:prstGeom prst="rect">
              <a:avLst/>
            </a:prstGeom>
            <a:noFill/>
          </p:spPr>
          <p:txBody>
            <a:bodyPr wrap="square" lIns="91440" tIns="45720" rIns="91440" bIns="45720" rtlCol="0" anchor="t">
              <a:spAutoFit/>
            </a:bodyPr>
            <a:lstStyle/>
            <a:p>
              <a:pPr algn="just" defTabSz="913765">
                <a:buSzPct val="25000"/>
                <a:defRPr/>
              </a:pPr>
              <a:r>
                <a:rPr lang="en-US" sz="1600"/>
                <a:t>Our goal is to ensure </a:t>
              </a:r>
              <a:r>
                <a:rPr lang="en-US" altLang="zh-CN" sz="1600">
                  <a:ea typeface="宋体"/>
                </a:rPr>
                <a:t>that</a:t>
              </a:r>
              <a:r>
                <a:rPr lang="zh-CN" altLang="en-US" sz="1600" dirty="0">
                  <a:ea typeface="宋体"/>
                </a:rPr>
                <a:t> </a:t>
              </a:r>
              <a:r>
                <a:rPr lang="en-US" altLang="zh-CN" sz="1600">
                  <a:ea typeface="宋体"/>
                </a:rPr>
                <a:t>both</a:t>
              </a:r>
              <a:r>
                <a:rPr lang="zh-CN" altLang="en-US" sz="1600" dirty="0">
                  <a:ea typeface="宋体"/>
                </a:rPr>
                <a:t> </a:t>
              </a:r>
              <a:r>
                <a:rPr lang="en-US" altLang="zh-CN" sz="1600">
                  <a:ea typeface="宋体"/>
                </a:rPr>
                <a:t>the</a:t>
              </a:r>
              <a:r>
                <a:rPr lang="zh-CN" altLang="en-US" sz="1600" dirty="0">
                  <a:ea typeface="宋体"/>
                </a:rPr>
                <a:t> </a:t>
              </a:r>
              <a:r>
                <a:rPr lang="en-US" altLang="zh-CN" sz="1600">
                  <a:ea typeface="宋体"/>
                </a:rPr>
                <a:t>candy</a:t>
              </a:r>
              <a:r>
                <a:rPr lang="zh-CN" altLang="en-US" sz="1600" dirty="0">
                  <a:ea typeface="宋体"/>
                </a:rPr>
                <a:t> </a:t>
              </a:r>
              <a:r>
                <a:rPr lang="en-US" altLang="zh-CN" sz="1600">
                  <a:ea typeface="宋体"/>
                </a:rPr>
                <a:t>production</a:t>
              </a:r>
              <a:r>
                <a:rPr lang="zh-CN" altLang="en-US" sz="1600" dirty="0">
                  <a:ea typeface="宋体"/>
                </a:rPr>
                <a:t> </a:t>
              </a:r>
              <a:r>
                <a:rPr lang="en-US" altLang="zh-CN" sz="1600">
                  <a:ea typeface="宋体"/>
                </a:rPr>
                <a:t>and</a:t>
              </a:r>
              <a:r>
                <a:rPr lang="zh-CN" altLang="en-US" sz="1600" dirty="0">
                  <a:ea typeface="宋体"/>
                </a:rPr>
                <a:t> </a:t>
              </a:r>
              <a:r>
                <a:rPr lang="en-US" altLang="zh-CN" sz="1600">
                  <a:ea typeface="宋体"/>
                </a:rPr>
                <a:t>the</a:t>
              </a:r>
              <a:r>
                <a:rPr lang="en-US" sz="1600"/>
                <a:t> exogenous variable are stationary.</a:t>
              </a:r>
              <a:r>
                <a:rPr lang="zh-CN" altLang="en-US" sz="1600" dirty="0">
                  <a:ea typeface="宋体"/>
                </a:rPr>
                <a:t> </a:t>
              </a:r>
              <a:r>
                <a:rPr lang="en-US" sz="1600"/>
                <a:t>We apply Box-Cox transformation since the variance for </a:t>
              </a:r>
              <a:r>
                <a:rPr lang="en-US" sz="1600">
                  <a:ea typeface="+mn-lt"/>
                  <a:cs typeface="+mn-lt"/>
                </a:rPr>
                <a:t>exogenous </a:t>
              </a:r>
              <a:r>
                <a:rPr lang="en-US" sz="1600"/>
                <a:t>is not stable. </a:t>
              </a:r>
              <a:endParaRPr lang="en-GB" altLang="zh-CN" sz="1600"/>
            </a:p>
          </p:txBody>
        </p:sp>
      </p:grpSp>
      <p:grpSp>
        <p:nvGrpSpPr>
          <p:cNvPr id="7" name="Group 6">
            <a:extLst>
              <a:ext uri="{FF2B5EF4-FFF2-40B4-BE49-F238E27FC236}">
                <a16:creationId xmlns:a16="http://schemas.microsoft.com/office/drawing/2014/main" id="{D2029B5F-2FAF-B841-8771-AAD11309C0CF}"/>
              </a:ext>
            </a:extLst>
          </p:cNvPr>
          <p:cNvGrpSpPr/>
          <p:nvPr/>
        </p:nvGrpSpPr>
        <p:grpSpPr>
          <a:xfrm>
            <a:off x="609600" y="3698993"/>
            <a:ext cx="4800587" cy="1814295"/>
            <a:chOff x="609600" y="3698993"/>
            <a:chExt cx="4800587" cy="1814295"/>
          </a:xfrm>
        </p:grpSpPr>
        <p:sp>
          <p:nvSpPr>
            <p:cNvPr id="36" name="îş1ïḓe">
              <a:extLst>
                <a:ext uri="{FF2B5EF4-FFF2-40B4-BE49-F238E27FC236}">
                  <a16:creationId xmlns:a16="http://schemas.microsoft.com/office/drawing/2014/main" id="{7E6DFC0C-EF79-1747-A0B6-DE9147D82F76}"/>
                </a:ext>
              </a:extLst>
            </p:cNvPr>
            <p:cNvSpPr txBox="1"/>
            <p:nvPr/>
          </p:nvSpPr>
          <p:spPr>
            <a:xfrm>
              <a:off x="1252094" y="3698993"/>
              <a:ext cx="4158093" cy="650542"/>
            </a:xfrm>
            <a:prstGeom prst="rect">
              <a:avLst/>
            </a:prstGeom>
            <a:noFill/>
          </p:spPr>
          <p:txBody>
            <a:bodyPr wrap="square" rtlCol="0" anchor="b">
              <a:noAutofit/>
            </a:bodyPr>
            <a:lstStyle/>
            <a:p>
              <a:r>
                <a:rPr lang="en-US" altLang="zh-CN" sz="2400" b="1">
                  <a:solidFill>
                    <a:schemeClr val="bg1">
                      <a:lumMod val="65000"/>
                    </a:schemeClr>
                  </a:solidFill>
                </a:rPr>
                <a:t>Apply</a:t>
              </a:r>
              <a:r>
                <a:rPr lang="zh-CN" altLang="en-US" sz="2400" b="1">
                  <a:solidFill>
                    <a:schemeClr val="bg1">
                      <a:lumMod val="65000"/>
                    </a:schemeClr>
                  </a:solidFill>
                </a:rPr>
                <a:t> </a:t>
              </a:r>
              <a:r>
                <a:rPr lang="en-US" altLang="zh-CN" sz="2400" b="1">
                  <a:solidFill>
                    <a:schemeClr val="bg1">
                      <a:lumMod val="65000"/>
                    </a:schemeClr>
                  </a:solidFill>
                </a:rPr>
                <a:t>Non-seasonal</a:t>
              </a:r>
              <a:r>
                <a:rPr lang="zh-CN" altLang="en-US" sz="2400" b="1">
                  <a:solidFill>
                    <a:schemeClr val="bg1">
                      <a:lumMod val="65000"/>
                    </a:schemeClr>
                  </a:solidFill>
                </a:rPr>
                <a:t> </a:t>
              </a:r>
              <a:r>
                <a:rPr lang="en-US" altLang="zh-CN" sz="2400" b="1">
                  <a:solidFill>
                    <a:schemeClr val="bg1">
                      <a:lumMod val="65000"/>
                    </a:schemeClr>
                  </a:solidFill>
                </a:rPr>
                <a:t>Difference</a:t>
              </a:r>
              <a:endParaRPr lang="en-GB" altLang="zh-CN" sz="2400" b="1">
                <a:solidFill>
                  <a:schemeClr val="bg1">
                    <a:lumMod val="65000"/>
                  </a:schemeClr>
                </a:solidFill>
              </a:endParaRPr>
            </a:p>
          </p:txBody>
        </p:sp>
        <p:sp>
          <p:nvSpPr>
            <p:cNvPr id="39" name="iS1îḑé">
              <a:extLst>
                <a:ext uri="{FF2B5EF4-FFF2-40B4-BE49-F238E27FC236}">
                  <a16:creationId xmlns:a16="http://schemas.microsoft.com/office/drawing/2014/main" id="{233C900F-D1FB-B843-8DCE-1662FE2D03B5}"/>
                </a:ext>
              </a:extLst>
            </p:cNvPr>
            <p:cNvSpPr>
              <a:spLocks noChangeAspect="1"/>
            </p:cNvSpPr>
            <p:nvPr/>
          </p:nvSpPr>
          <p:spPr>
            <a:xfrm>
              <a:off x="609600" y="3987145"/>
              <a:ext cx="360000" cy="359998"/>
            </a:xfrm>
            <a:prstGeom prst="rect">
              <a:avLst/>
            </a:prstGeom>
            <a:solidFill>
              <a:schemeClr val="accent3"/>
            </a:solidFill>
            <a:ln w="12700" cap="rnd">
              <a:noFill/>
              <a:prstDash val="solid"/>
              <a:round/>
              <a:headEnd/>
              <a:tailEnd/>
            </a:ln>
            <a:effectLst>
              <a:outerShdw blurRad="254000" dist="127000" algn="ctr" rotWithShape="0">
                <a:schemeClr val="accent3">
                  <a:alpha val="3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92500" lnSpcReduction="10000"/>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4354"/>
              <a:r>
                <a:rPr lang="en-US" altLang="zh-CN" sz="2000" b="1">
                  <a:solidFill>
                    <a:schemeClr val="bg1"/>
                  </a:solidFill>
                </a:rPr>
                <a:t>2</a:t>
              </a:r>
              <a:endParaRPr lang="zh-CN" altLang="en-US" sz="2000" b="1">
                <a:solidFill>
                  <a:schemeClr val="bg1"/>
                </a:solidFill>
              </a:endParaRPr>
            </a:p>
          </p:txBody>
        </p:sp>
        <p:sp>
          <p:nvSpPr>
            <p:cNvPr id="3" name="Rectangle 2">
              <a:extLst>
                <a:ext uri="{FF2B5EF4-FFF2-40B4-BE49-F238E27FC236}">
                  <a16:creationId xmlns:a16="http://schemas.microsoft.com/office/drawing/2014/main" id="{4878D0EE-0CD8-8549-A923-D1DA0BBD45EA}"/>
                </a:ext>
              </a:extLst>
            </p:cNvPr>
            <p:cNvSpPr/>
            <p:nvPr/>
          </p:nvSpPr>
          <p:spPr>
            <a:xfrm>
              <a:off x="1252094" y="4436070"/>
              <a:ext cx="4158093" cy="1077218"/>
            </a:xfrm>
            <a:prstGeom prst="rect">
              <a:avLst/>
            </a:prstGeom>
          </p:spPr>
          <p:txBody>
            <a:bodyPr wrap="square">
              <a:spAutoFit/>
            </a:bodyPr>
            <a:lstStyle/>
            <a:p>
              <a:pPr algn="just"/>
              <a:r>
                <a:rPr lang="en-US" altLang="zh-CN" sz="1600"/>
                <a:t>After</a:t>
              </a:r>
              <a:r>
                <a:rPr lang="zh-CN" altLang="en-US" sz="1600"/>
                <a:t> </a:t>
              </a:r>
              <a:r>
                <a:rPr lang="en-US" altLang="zh-CN" sz="1600"/>
                <a:t>Box-Cox</a:t>
              </a:r>
              <a:r>
                <a:rPr lang="zh-CN" altLang="en-US" sz="1600"/>
                <a:t> </a:t>
              </a:r>
              <a:r>
                <a:rPr lang="en-US" altLang="zh-CN" sz="1600"/>
                <a:t>transformation,</a:t>
              </a:r>
              <a:r>
                <a:rPr lang="zh-CN" altLang="en-US" sz="1600"/>
                <a:t> </a:t>
              </a:r>
              <a:r>
                <a:rPr lang="en-US" altLang="zh-CN" sz="1600"/>
                <a:t>we</a:t>
              </a:r>
              <a:r>
                <a:rPr lang="zh-CN" altLang="en-US" sz="1600"/>
                <a:t> </a:t>
              </a:r>
              <a:r>
                <a:rPr lang="en-US" sz="1600"/>
                <a:t>take a non-seasonal difference on the exogenous variable since there is no seasonal pattern on this dataset</a:t>
              </a:r>
              <a:endParaRPr lang="en-CN" sz="1600"/>
            </a:p>
          </p:txBody>
        </p:sp>
      </p:grpSp>
      <p:pic>
        <p:nvPicPr>
          <p:cNvPr id="23" name="Picture 22">
            <a:extLst>
              <a:ext uri="{FF2B5EF4-FFF2-40B4-BE49-F238E27FC236}">
                <a16:creationId xmlns:a16="http://schemas.microsoft.com/office/drawing/2014/main" id="{CA73E6F5-8060-1F47-983D-12A3968437B9}"/>
              </a:ext>
            </a:extLst>
          </p:cNvPr>
          <p:cNvPicPr>
            <a:picLocks noChangeAspect="1"/>
          </p:cNvPicPr>
          <p:nvPr/>
        </p:nvPicPr>
        <p:blipFill>
          <a:blip r:embed="rId3"/>
          <a:stretch>
            <a:fillRect/>
          </a:stretch>
        </p:blipFill>
        <p:spPr>
          <a:xfrm>
            <a:off x="5376752" y="1251038"/>
            <a:ext cx="4719638" cy="3185032"/>
          </a:xfrm>
          <a:prstGeom prst="rect">
            <a:avLst/>
          </a:prstGeom>
        </p:spPr>
      </p:pic>
      <p:pic>
        <p:nvPicPr>
          <p:cNvPr id="43" name="Picture 42">
            <a:extLst>
              <a:ext uri="{FF2B5EF4-FFF2-40B4-BE49-F238E27FC236}">
                <a16:creationId xmlns:a16="http://schemas.microsoft.com/office/drawing/2014/main" id="{30CE4A94-615A-1D46-80F0-BD8576829E01}"/>
              </a:ext>
            </a:extLst>
          </p:cNvPr>
          <p:cNvPicPr>
            <a:picLocks noChangeAspect="1"/>
          </p:cNvPicPr>
          <p:nvPr/>
        </p:nvPicPr>
        <p:blipFill>
          <a:blip r:embed="rId4"/>
          <a:stretch>
            <a:fillRect/>
          </a:stretch>
        </p:blipFill>
        <p:spPr>
          <a:xfrm>
            <a:off x="7267035" y="3858980"/>
            <a:ext cx="4576748" cy="2691244"/>
          </a:xfrm>
          <a:prstGeom prst="rect">
            <a:avLst/>
          </a:prstGeom>
        </p:spPr>
      </p:pic>
      <p:sp>
        <p:nvSpPr>
          <p:cNvPr id="51" name="Rectangle 50">
            <a:extLst>
              <a:ext uri="{FF2B5EF4-FFF2-40B4-BE49-F238E27FC236}">
                <a16:creationId xmlns:a16="http://schemas.microsoft.com/office/drawing/2014/main" id="{7F966020-CC8E-0742-A92E-86B332C5707B}"/>
              </a:ext>
            </a:extLst>
          </p:cNvPr>
          <p:cNvSpPr/>
          <p:nvPr/>
        </p:nvSpPr>
        <p:spPr>
          <a:xfrm>
            <a:off x="0" y="6550223"/>
            <a:ext cx="10706100" cy="307777"/>
          </a:xfrm>
          <a:prstGeom prst="rect">
            <a:avLst/>
          </a:prstGeom>
        </p:spPr>
        <p:txBody>
          <a:bodyPr wrap="square">
            <a:spAutoFit/>
          </a:bodyPr>
          <a:lstStyle/>
          <a:p>
            <a:pPr lvl="0">
              <a:defRPr/>
            </a:pPr>
            <a:r>
              <a:rPr lang="en-US" sz="1400">
                <a:solidFill>
                  <a:schemeClr val="accent3"/>
                </a:solidFill>
                <a:latin typeface="Arial"/>
                <a:cs typeface="Arial"/>
              </a:rPr>
              <a:t>Project Goal and Use Case </a:t>
            </a:r>
            <a:r>
              <a:rPr lang="en-US" altLang="zh-CN" sz="1400">
                <a:solidFill>
                  <a:schemeClr val="accent3"/>
                </a:solidFill>
                <a:latin typeface="Arial"/>
                <a:cs typeface="Arial"/>
              </a:rPr>
              <a:t>-</a:t>
            </a:r>
            <a:r>
              <a:rPr lang="zh-CN" altLang="en-US" sz="1400">
                <a:solidFill>
                  <a:schemeClr val="accent3"/>
                </a:solidFill>
                <a:latin typeface="Arial"/>
                <a:cs typeface="Arial"/>
              </a:rPr>
              <a:t> </a:t>
            </a:r>
            <a:r>
              <a:rPr lang="en-US" altLang="zh-CN" sz="1400">
                <a:solidFill>
                  <a:schemeClr val="accent3"/>
                </a:solidFill>
                <a:latin typeface="Arial"/>
                <a:cs typeface="Arial"/>
              </a:rPr>
              <a:t>Data</a:t>
            </a:r>
            <a:r>
              <a:rPr lang="zh-CN" altLang="en-US" sz="1400">
                <a:solidFill>
                  <a:schemeClr val="accent3"/>
                </a:solidFill>
                <a:latin typeface="Arial"/>
                <a:cs typeface="Arial"/>
              </a:rPr>
              <a:t> </a:t>
            </a:r>
            <a:r>
              <a:rPr lang="en-US" altLang="zh-CN" sz="1400">
                <a:solidFill>
                  <a:schemeClr val="accent3"/>
                </a:solidFill>
                <a:latin typeface="Arial"/>
                <a:cs typeface="Arial"/>
              </a:rPr>
              <a:t>Intro</a:t>
            </a:r>
            <a:r>
              <a:rPr lang="zh-CN" altLang="en-US" sz="1400">
                <a:solidFill>
                  <a:schemeClr val="accent3"/>
                </a:solidFill>
                <a:latin typeface="Arial"/>
                <a:cs typeface="Arial"/>
              </a:rPr>
              <a:t> </a:t>
            </a:r>
            <a:r>
              <a:rPr lang="en-US" altLang="zh-CN" sz="1400">
                <a:solidFill>
                  <a:schemeClr val="accent3"/>
                </a:solidFill>
                <a:latin typeface="Arial"/>
                <a:cs typeface="Arial"/>
              </a:rPr>
              <a:t>-</a:t>
            </a:r>
            <a:r>
              <a:rPr lang="zh-CN" altLang="en-US" sz="1400">
                <a:solidFill>
                  <a:schemeClr val="accent3"/>
                </a:solidFill>
                <a:latin typeface="Arial"/>
                <a:cs typeface="Arial"/>
              </a:rPr>
              <a:t> </a:t>
            </a:r>
            <a:r>
              <a:rPr lang="en-US" altLang="zh-CN" sz="1400" b="1">
                <a:solidFill>
                  <a:schemeClr val="accent3"/>
                </a:solidFill>
                <a:latin typeface="Arial"/>
                <a:cs typeface="Arial"/>
              </a:rPr>
              <a:t>Data</a:t>
            </a:r>
            <a:r>
              <a:rPr lang="zh-CN" altLang="en-US" sz="1400" b="1">
                <a:solidFill>
                  <a:schemeClr val="accent3"/>
                </a:solidFill>
                <a:latin typeface="Arial"/>
                <a:cs typeface="Arial"/>
              </a:rPr>
              <a:t> </a:t>
            </a:r>
            <a:r>
              <a:rPr lang="en-US" altLang="zh-CN" sz="1400" b="1">
                <a:solidFill>
                  <a:schemeClr val="accent3"/>
                </a:solidFill>
                <a:latin typeface="Arial"/>
                <a:cs typeface="Arial"/>
              </a:rPr>
              <a:t>Exploration</a:t>
            </a:r>
            <a:r>
              <a:rPr lang="zh-CN" altLang="en-US" sz="1400" b="1">
                <a:solidFill>
                  <a:schemeClr val="accent3"/>
                </a:solidFill>
                <a:latin typeface="Arial"/>
                <a:cs typeface="Arial"/>
              </a:rPr>
              <a:t> </a:t>
            </a:r>
            <a:r>
              <a:rPr lang="en-US" altLang="zh-CN" sz="1400">
                <a:solidFill>
                  <a:schemeClr val="accent3"/>
                </a:solidFill>
                <a:latin typeface="Arial"/>
                <a:cs typeface="Arial"/>
              </a:rPr>
              <a:t>-Data</a:t>
            </a:r>
            <a:r>
              <a:rPr lang="zh-CN" altLang="en-US" sz="1400">
                <a:solidFill>
                  <a:schemeClr val="accent3"/>
                </a:solidFill>
                <a:latin typeface="Arial"/>
                <a:cs typeface="Arial"/>
              </a:rPr>
              <a:t> </a:t>
            </a:r>
            <a:r>
              <a:rPr lang="en-US" altLang="zh-CN" sz="1400">
                <a:solidFill>
                  <a:schemeClr val="accent3"/>
                </a:solidFill>
                <a:latin typeface="Arial"/>
                <a:cs typeface="Arial"/>
              </a:rPr>
              <a:t>Modeling-Result</a:t>
            </a:r>
            <a:r>
              <a:rPr lang="zh-CN" altLang="en-US" sz="1400">
                <a:solidFill>
                  <a:schemeClr val="accent3"/>
                </a:solidFill>
                <a:latin typeface="Arial"/>
                <a:cs typeface="Arial"/>
              </a:rPr>
              <a:t> </a:t>
            </a:r>
            <a:r>
              <a:rPr lang="en-US" altLang="zh-CN" sz="1400">
                <a:solidFill>
                  <a:schemeClr val="accent3"/>
                </a:solidFill>
                <a:latin typeface="Arial"/>
                <a:cs typeface="Arial"/>
              </a:rPr>
              <a:t>and</a:t>
            </a:r>
            <a:r>
              <a:rPr lang="zh-CN" altLang="en-US" sz="1400">
                <a:solidFill>
                  <a:schemeClr val="accent3"/>
                </a:solidFill>
                <a:latin typeface="Arial"/>
                <a:cs typeface="Arial"/>
              </a:rPr>
              <a:t> </a:t>
            </a:r>
            <a:r>
              <a:rPr lang="en-US" altLang="zh-CN" sz="1400">
                <a:solidFill>
                  <a:schemeClr val="accent3"/>
                </a:solidFill>
                <a:latin typeface="Arial"/>
                <a:cs typeface="Arial"/>
              </a:rPr>
              <a:t>Evaluation-Conclusion</a:t>
            </a:r>
            <a:r>
              <a:rPr lang="zh-CN" altLang="en-US" sz="1400">
                <a:solidFill>
                  <a:schemeClr val="accent3"/>
                </a:solidFill>
                <a:latin typeface="Arial"/>
                <a:cs typeface="Arial"/>
              </a:rPr>
              <a:t> </a:t>
            </a:r>
            <a:r>
              <a:rPr lang="en-US" altLang="zh-CN" sz="1400">
                <a:solidFill>
                  <a:schemeClr val="accent3"/>
                </a:solidFill>
                <a:latin typeface="Arial"/>
                <a:cs typeface="Arial"/>
              </a:rPr>
              <a:t>and</a:t>
            </a:r>
            <a:r>
              <a:rPr lang="zh-CN" altLang="en-US" sz="1400">
                <a:solidFill>
                  <a:schemeClr val="accent3"/>
                </a:solidFill>
                <a:latin typeface="Arial"/>
                <a:cs typeface="Arial"/>
              </a:rPr>
              <a:t> </a:t>
            </a:r>
            <a:r>
              <a:rPr lang="en-US" altLang="zh-CN" sz="1400">
                <a:solidFill>
                  <a:schemeClr val="accent3"/>
                </a:solidFill>
                <a:latin typeface="Arial"/>
                <a:cs typeface="Arial"/>
              </a:rPr>
              <a:t>Future</a:t>
            </a:r>
            <a:r>
              <a:rPr lang="zh-CN" altLang="en-US" sz="1400">
                <a:solidFill>
                  <a:schemeClr val="accent3"/>
                </a:solidFill>
                <a:latin typeface="Arial"/>
                <a:cs typeface="Arial"/>
              </a:rPr>
              <a:t> </a:t>
            </a:r>
            <a:r>
              <a:rPr lang="en-US" altLang="zh-CN" sz="1400">
                <a:solidFill>
                  <a:schemeClr val="accent3"/>
                </a:solidFill>
                <a:latin typeface="Arial"/>
                <a:cs typeface="Arial"/>
              </a:rPr>
              <a:t>Work</a:t>
            </a:r>
            <a:endParaRPr lang="en-US" sz="1400">
              <a:solidFill>
                <a:schemeClr val="accent3"/>
              </a:solidFill>
              <a:latin typeface="Arial"/>
              <a:cs typeface="Arial"/>
            </a:endParaRPr>
          </a:p>
        </p:txBody>
      </p:sp>
    </p:spTree>
    <p:extLst>
      <p:ext uri="{BB962C8B-B14F-4D97-AF65-F5344CB8AC3E}">
        <p14:creationId xmlns:p14="http://schemas.microsoft.com/office/powerpoint/2010/main" val="30193899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6570CC06-DB21-401C-BCF8-AAC5FF550D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083B443-63DE-754C-9554-D2B404E73A0B}"/>
              </a:ext>
            </a:extLst>
          </p:cNvPr>
          <p:cNvSpPr>
            <a:spLocks noGrp="1"/>
          </p:cNvSpPr>
          <p:nvPr>
            <p:ph type="title"/>
          </p:nvPr>
        </p:nvSpPr>
        <p:spPr>
          <a:xfrm>
            <a:off x="640080" y="640080"/>
            <a:ext cx="3566160" cy="3580330"/>
          </a:xfrm>
        </p:spPr>
        <p:txBody>
          <a:bodyPr vert="horz" lIns="91440" tIns="45720" rIns="91440" bIns="45720" rtlCol="0" anchor="b">
            <a:normAutofit/>
          </a:bodyPr>
          <a:lstStyle/>
          <a:p>
            <a:r>
              <a:rPr lang="en-US" altLang="zh-CN" sz="5400">
                <a:latin typeface="+mj-lt"/>
                <a:cs typeface="+mj-cs"/>
              </a:rPr>
              <a:t>Test for stationarity</a:t>
            </a:r>
            <a:endParaRPr lang="en-US" sz="5400">
              <a:latin typeface="+mj-lt"/>
              <a:cs typeface="+mj-cs"/>
            </a:endParaRPr>
          </a:p>
        </p:txBody>
      </p:sp>
      <p:sp>
        <p:nvSpPr>
          <p:cNvPr id="34" name="sketch line">
            <a:extLst>
              <a:ext uri="{FF2B5EF4-FFF2-40B4-BE49-F238E27FC236}">
                <a16:creationId xmlns:a16="http://schemas.microsoft.com/office/drawing/2014/main" id="{15B998FC-4B98-4A07-B159-9E629180AF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4409267"/>
            <a:ext cx="3566160" cy="18288"/>
          </a:xfrm>
          <a:custGeom>
            <a:avLst/>
            <a:gdLst>
              <a:gd name="connsiteX0" fmla="*/ 0 w 3566160"/>
              <a:gd name="connsiteY0" fmla="*/ 0 h 18288"/>
              <a:gd name="connsiteX1" fmla="*/ 665683 w 3566160"/>
              <a:gd name="connsiteY1" fmla="*/ 0 h 18288"/>
              <a:gd name="connsiteX2" fmla="*/ 1331366 w 3566160"/>
              <a:gd name="connsiteY2" fmla="*/ 0 h 18288"/>
              <a:gd name="connsiteX3" fmla="*/ 1818742 w 3566160"/>
              <a:gd name="connsiteY3" fmla="*/ 0 h 18288"/>
              <a:gd name="connsiteX4" fmla="*/ 2413102 w 3566160"/>
              <a:gd name="connsiteY4" fmla="*/ 0 h 18288"/>
              <a:gd name="connsiteX5" fmla="*/ 2936138 w 3566160"/>
              <a:gd name="connsiteY5" fmla="*/ 0 h 18288"/>
              <a:gd name="connsiteX6" fmla="*/ 3566160 w 3566160"/>
              <a:gd name="connsiteY6" fmla="*/ 0 h 18288"/>
              <a:gd name="connsiteX7" fmla="*/ 3566160 w 3566160"/>
              <a:gd name="connsiteY7" fmla="*/ 18288 h 18288"/>
              <a:gd name="connsiteX8" fmla="*/ 2971800 w 3566160"/>
              <a:gd name="connsiteY8" fmla="*/ 18288 h 18288"/>
              <a:gd name="connsiteX9" fmla="*/ 2448763 w 3566160"/>
              <a:gd name="connsiteY9" fmla="*/ 18288 h 18288"/>
              <a:gd name="connsiteX10" fmla="*/ 1854403 w 3566160"/>
              <a:gd name="connsiteY10" fmla="*/ 18288 h 18288"/>
              <a:gd name="connsiteX11" fmla="*/ 1295705 w 3566160"/>
              <a:gd name="connsiteY11" fmla="*/ 18288 h 18288"/>
              <a:gd name="connsiteX12" fmla="*/ 772668 w 3566160"/>
              <a:gd name="connsiteY12" fmla="*/ 18288 h 18288"/>
              <a:gd name="connsiteX13" fmla="*/ 0 w 3566160"/>
              <a:gd name="connsiteY13" fmla="*/ 18288 h 18288"/>
              <a:gd name="connsiteX14" fmla="*/ 0 w 3566160"/>
              <a:gd name="connsiteY1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566160" h="18288" fill="none" extrusionOk="0">
                <a:moveTo>
                  <a:pt x="0" y="0"/>
                </a:moveTo>
                <a:cubicBezTo>
                  <a:pt x="222644" y="15773"/>
                  <a:pt x="447078" y="-30288"/>
                  <a:pt x="665683" y="0"/>
                </a:cubicBezTo>
                <a:cubicBezTo>
                  <a:pt x="884288" y="30288"/>
                  <a:pt x="1132425" y="-6167"/>
                  <a:pt x="1331366" y="0"/>
                </a:cubicBezTo>
                <a:cubicBezTo>
                  <a:pt x="1530307" y="6167"/>
                  <a:pt x="1680942" y="17562"/>
                  <a:pt x="1818742" y="0"/>
                </a:cubicBezTo>
                <a:cubicBezTo>
                  <a:pt x="1956542" y="-17562"/>
                  <a:pt x="2130227" y="23032"/>
                  <a:pt x="2413102" y="0"/>
                </a:cubicBezTo>
                <a:cubicBezTo>
                  <a:pt x="2695977" y="-23032"/>
                  <a:pt x="2679988" y="-13260"/>
                  <a:pt x="2936138" y="0"/>
                </a:cubicBezTo>
                <a:cubicBezTo>
                  <a:pt x="3192288" y="13260"/>
                  <a:pt x="3378668" y="16268"/>
                  <a:pt x="3566160" y="0"/>
                </a:cubicBezTo>
                <a:cubicBezTo>
                  <a:pt x="3566199" y="7328"/>
                  <a:pt x="3566779" y="9982"/>
                  <a:pt x="3566160" y="18288"/>
                </a:cubicBezTo>
                <a:cubicBezTo>
                  <a:pt x="3315478" y="45899"/>
                  <a:pt x="3188272" y="-7574"/>
                  <a:pt x="2971800" y="18288"/>
                </a:cubicBezTo>
                <a:cubicBezTo>
                  <a:pt x="2755328" y="44150"/>
                  <a:pt x="2598570" y="34692"/>
                  <a:pt x="2448763" y="18288"/>
                </a:cubicBezTo>
                <a:cubicBezTo>
                  <a:pt x="2298956" y="1884"/>
                  <a:pt x="2011344" y="-7043"/>
                  <a:pt x="1854403" y="18288"/>
                </a:cubicBezTo>
                <a:cubicBezTo>
                  <a:pt x="1697462" y="43619"/>
                  <a:pt x="1444994" y="618"/>
                  <a:pt x="1295705" y="18288"/>
                </a:cubicBezTo>
                <a:cubicBezTo>
                  <a:pt x="1146416" y="35958"/>
                  <a:pt x="965401" y="42167"/>
                  <a:pt x="772668" y="18288"/>
                </a:cubicBezTo>
                <a:cubicBezTo>
                  <a:pt x="579935" y="-5591"/>
                  <a:pt x="352420" y="-19381"/>
                  <a:pt x="0" y="18288"/>
                </a:cubicBezTo>
                <a:cubicBezTo>
                  <a:pt x="-593" y="9736"/>
                  <a:pt x="244" y="6610"/>
                  <a:pt x="0" y="0"/>
                </a:cubicBezTo>
                <a:close/>
              </a:path>
              <a:path w="3566160" h="18288" stroke="0" extrusionOk="0">
                <a:moveTo>
                  <a:pt x="0" y="0"/>
                </a:moveTo>
                <a:cubicBezTo>
                  <a:pt x="169947" y="-5008"/>
                  <a:pt x="340602" y="-17518"/>
                  <a:pt x="594360" y="0"/>
                </a:cubicBezTo>
                <a:cubicBezTo>
                  <a:pt x="848118" y="17518"/>
                  <a:pt x="997921" y="8866"/>
                  <a:pt x="1224382" y="0"/>
                </a:cubicBezTo>
                <a:cubicBezTo>
                  <a:pt x="1450843" y="-8866"/>
                  <a:pt x="1572343" y="8392"/>
                  <a:pt x="1783080" y="0"/>
                </a:cubicBezTo>
                <a:cubicBezTo>
                  <a:pt x="1993817" y="-8392"/>
                  <a:pt x="2266728" y="2126"/>
                  <a:pt x="2448763" y="0"/>
                </a:cubicBezTo>
                <a:cubicBezTo>
                  <a:pt x="2630798" y="-2126"/>
                  <a:pt x="2815508" y="-13843"/>
                  <a:pt x="3043123" y="0"/>
                </a:cubicBezTo>
                <a:cubicBezTo>
                  <a:pt x="3270738" y="13843"/>
                  <a:pt x="3420568" y="2184"/>
                  <a:pt x="3566160" y="0"/>
                </a:cubicBezTo>
                <a:cubicBezTo>
                  <a:pt x="3566487" y="8595"/>
                  <a:pt x="3566088" y="13110"/>
                  <a:pt x="3566160" y="18288"/>
                </a:cubicBezTo>
                <a:cubicBezTo>
                  <a:pt x="3421748" y="9323"/>
                  <a:pt x="3176383" y="-3939"/>
                  <a:pt x="2971800" y="18288"/>
                </a:cubicBezTo>
                <a:cubicBezTo>
                  <a:pt x="2767217" y="40515"/>
                  <a:pt x="2590769" y="4336"/>
                  <a:pt x="2306117" y="18288"/>
                </a:cubicBezTo>
                <a:cubicBezTo>
                  <a:pt x="2021465" y="32240"/>
                  <a:pt x="1860727" y="-9280"/>
                  <a:pt x="1676095" y="18288"/>
                </a:cubicBezTo>
                <a:cubicBezTo>
                  <a:pt x="1491463" y="45856"/>
                  <a:pt x="1329173" y="5765"/>
                  <a:pt x="1153058" y="18288"/>
                </a:cubicBezTo>
                <a:cubicBezTo>
                  <a:pt x="976943" y="30811"/>
                  <a:pt x="895178" y="4751"/>
                  <a:pt x="665683" y="18288"/>
                </a:cubicBezTo>
                <a:cubicBezTo>
                  <a:pt x="436189" y="31825"/>
                  <a:pt x="302924" y="2002"/>
                  <a:pt x="0" y="18288"/>
                </a:cubicBezTo>
                <a:cubicBezTo>
                  <a:pt x="822" y="10564"/>
                  <a:pt x="-23" y="457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448976505">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4">
            <a:extLst>
              <a:ext uri="{FF2B5EF4-FFF2-40B4-BE49-F238E27FC236}">
                <a16:creationId xmlns:a16="http://schemas.microsoft.com/office/drawing/2014/main" id="{C6BFC20D-85A1-A447-9935-69C059666DFA}"/>
              </a:ext>
            </a:extLst>
          </p:cNvPr>
          <p:cNvPicPr>
            <a:picLocks noChangeAspect="1"/>
          </p:cNvPicPr>
          <p:nvPr/>
        </p:nvPicPr>
        <p:blipFill>
          <a:blip r:embed="rId3"/>
          <a:stretch>
            <a:fillRect/>
          </a:stretch>
        </p:blipFill>
        <p:spPr>
          <a:xfrm>
            <a:off x="8523724" y="1997781"/>
            <a:ext cx="3300984" cy="742720"/>
          </a:xfrm>
          <a:prstGeom prst="rect">
            <a:avLst/>
          </a:prstGeom>
        </p:spPr>
      </p:pic>
      <p:pic>
        <p:nvPicPr>
          <p:cNvPr id="26" name="Picture 25">
            <a:extLst>
              <a:ext uri="{FF2B5EF4-FFF2-40B4-BE49-F238E27FC236}">
                <a16:creationId xmlns:a16="http://schemas.microsoft.com/office/drawing/2014/main" id="{BDFECD14-5141-1143-8302-DE3D73E5FD10}"/>
              </a:ext>
            </a:extLst>
          </p:cNvPr>
          <p:cNvPicPr>
            <a:picLocks noChangeAspect="1"/>
          </p:cNvPicPr>
          <p:nvPr/>
        </p:nvPicPr>
        <p:blipFill>
          <a:blip r:embed="rId4"/>
          <a:stretch>
            <a:fillRect/>
          </a:stretch>
        </p:blipFill>
        <p:spPr>
          <a:xfrm>
            <a:off x="4547619" y="2008136"/>
            <a:ext cx="3438143" cy="722009"/>
          </a:xfrm>
          <a:prstGeom prst="rect">
            <a:avLst/>
          </a:prstGeom>
        </p:spPr>
      </p:pic>
      <p:grpSp>
        <p:nvGrpSpPr>
          <p:cNvPr id="30" name="Group 29">
            <a:extLst>
              <a:ext uri="{FF2B5EF4-FFF2-40B4-BE49-F238E27FC236}">
                <a16:creationId xmlns:a16="http://schemas.microsoft.com/office/drawing/2014/main" id="{1F286EA8-E0E5-C140-95E2-780E343B4429}"/>
              </a:ext>
            </a:extLst>
          </p:cNvPr>
          <p:cNvGrpSpPr/>
          <p:nvPr/>
        </p:nvGrpSpPr>
        <p:grpSpPr>
          <a:xfrm>
            <a:off x="8595159" y="436618"/>
            <a:ext cx="2962189" cy="1334649"/>
            <a:chOff x="4965601" y="1208526"/>
            <a:chExt cx="3473851" cy="1334649"/>
          </a:xfrm>
        </p:grpSpPr>
        <p:sp>
          <p:nvSpPr>
            <p:cNvPr id="31" name="Rectangle 30">
              <a:extLst>
                <a:ext uri="{FF2B5EF4-FFF2-40B4-BE49-F238E27FC236}">
                  <a16:creationId xmlns:a16="http://schemas.microsoft.com/office/drawing/2014/main" id="{FC80E5C0-23B7-E448-BD1A-FEFAE5163EDD}"/>
                </a:ext>
              </a:extLst>
            </p:cNvPr>
            <p:cNvSpPr/>
            <p:nvPr/>
          </p:nvSpPr>
          <p:spPr>
            <a:xfrm>
              <a:off x="6096000" y="1644234"/>
              <a:ext cx="2343452" cy="430887"/>
            </a:xfrm>
            <a:prstGeom prst="rect">
              <a:avLst/>
            </a:prstGeom>
          </p:spPr>
          <p:txBody>
            <a:bodyPr wrap="square" lIns="0" tIns="0" rIns="0" bIns="0">
              <a:spAutoFit/>
            </a:bodyPr>
            <a:lstStyle/>
            <a:p>
              <a:r>
                <a:rPr lang="en-US" altLang="zh-CN" sz="2800" b="1">
                  <a:solidFill>
                    <a:schemeClr val="accent1"/>
                  </a:solidFill>
                </a:rPr>
                <a:t>KPSS</a:t>
              </a:r>
              <a:r>
                <a:rPr lang="zh-CN" altLang="en-US" sz="2800" b="1">
                  <a:solidFill>
                    <a:schemeClr val="accent1"/>
                  </a:solidFill>
                </a:rPr>
                <a:t> </a:t>
              </a:r>
              <a:r>
                <a:rPr lang="en-US" altLang="zh-CN" sz="2800" b="1">
                  <a:solidFill>
                    <a:schemeClr val="accent1"/>
                  </a:solidFill>
                </a:rPr>
                <a:t>test</a:t>
              </a:r>
              <a:r>
                <a:rPr lang="zh-CN" altLang="en-US" sz="2800" b="1">
                  <a:solidFill>
                    <a:schemeClr val="accent1"/>
                  </a:solidFill>
                </a:rPr>
                <a:t> </a:t>
              </a:r>
              <a:endParaRPr lang="en-US" sz="2800">
                <a:solidFill>
                  <a:schemeClr val="accent1"/>
                </a:solidFill>
              </a:endParaRPr>
            </a:p>
          </p:txBody>
        </p:sp>
        <p:grpSp>
          <p:nvGrpSpPr>
            <p:cNvPr id="33" name="Group 32">
              <a:extLst>
                <a:ext uri="{FF2B5EF4-FFF2-40B4-BE49-F238E27FC236}">
                  <a16:creationId xmlns:a16="http://schemas.microsoft.com/office/drawing/2014/main" id="{57FAB074-B161-B249-AAF3-329A5D573B9E}"/>
                </a:ext>
              </a:extLst>
            </p:cNvPr>
            <p:cNvGrpSpPr/>
            <p:nvPr/>
          </p:nvGrpSpPr>
          <p:grpSpPr>
            <a:xfrm>
              <a:off x="4965601" y="1208526"/>
              <a:ext cx="792262" cy="1334649"/>
              <a:chOff x="4696835" y="1297305"/>
              <a:chExt cx="1512168" cy="3092012"/>
            </a:xfrm>
          </p:grpSpPr>
          <p:sp>
            <p:nvSpPr>
              <p:cNvPr id="35" name="Diagonal Stripe 34">
                <a:extLst>
                  <a:ext uri="{FF2B5EF4-FFF2-40B4-BE49-F238E27FC236}">
                    <a16:creationId xmlns:a16="http://schemas.microsoft.com/office/drawing/2014/main" id="{53845D12-7073-F740-882B-57E11744C172}"/>
                  </a:ext>
                </a:extLst>
              </p:cNvPr>
              <p:cNvSpPr/>
              <p:nvPr/>
            </p:nvSpPr>
            <p:spPr>
              <a:xfrm>
                <a:off x="4696835" y="2877149"/>
                <a:ext cx="1512168" cy="1512168"/>
              </a:xfrm>
              <a:prstGeom prst="diagStripe">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oAutofit/>
              </a:bodyPr>
              <a:lstStyle/>
              <a:p>
                <a:pPr algn="ctr"/>
                <a:endParaRPr lang="en-US" sz="1400" err="1">
                  <a:solidFill>
                    <a:schemeClr val="tx2"/>
                  </a:solidFill>
                </a:endParaRPr>
              </a:p>
            </p:txBody>
          </p:sp>
          <p:sp>
            <p:nvSpPr>
              <p:cNvPr id="36" name="Diagonal Stripe 35">
                <a:extLst>
                  <a:ext uri="{FF2B5EF4-FFF2-40B4-BE49-F238E27FC236}">
                    <a16:creationId xmlns:a16="http://schemas.microsoft.com/office/drawing/2014/main" id="{14C121A2-98B8-2E45-A56F-9BC727FB8DBA}"/>
                  </a:ext>
                </a:extLst>
              </p:cNvPr>
              <p:cNvSpPr/>
              <p:nvPr/>
            </p:nvSpPr>
            <p:spPr>
              <a:xfrm flipV="1">
                <a:off x="4696835" y="1297305"/>
                <a:ext cx="1512168" cy="1512168"/>
              </a:xfrm>
              <a:prstGeom prst="diagStripe">
                <a:avLst/>
              </a:prstGeom>
              <a:solidFill>
                <a:schemeClr val="accent3"/>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oAutofit/>
              </a:bodyPr>
              <a:lstStyle/>
              <a:p>
                <a:pPr algn="ctr"/>
                <a:endParaRPr lang="en-US" sz="1400" err="1">
                  <a:solidFill>
                    <a:schemeClr val="tx2"/>
                  </a:solidFill>
                </a:endParaRPr>
              </a:p>
            </p:txBody>
          </p:sp>
        </p:grpSp>
      </p:grpSp>
      <p:grpSp>
        <p:nvGrpSpPr>
          <p:cNvPr id="37" name="Group 36">
            <a:extLst>
              <a:ext uri="{FF2B5EF4-FFF2-40B4-BE49-F238E27FC236}">
                <a16:creationId xmlns:a16="http://schemas.microsoft.com/office/drawing/2014/main" id="{D82844C0-B673-8A4D-9B50-4FDE0E5E589A}"/>
              </a:ext>
            </a:extLst>
          </p:cNvPr>
          <p:cNvGrpSpPr/>
          <p:nvPr/>
        </p:nvGrpSpPr>
        <p:grpSpPr>
          <a:xfrm>
            <a:off x="4432451" y="343698"/>
            <a:ext cx="2895348" cy="1334649"/>
            <a:chOff x="984350" y="1208526"/>
            <a:chExt cx="3395464" cy="1334649"/>
          </a:xfrm>
        </p:grpSpPr>
        <p:grpSp>
          <p:nvGrpSpPr>
            <p:cNvPr id="38" name="Group 37">
              <a:extLst>
                <a:ext uri="{FF2B5EF4-FFF2-40B4-BE49-F238E27FC236}">
                  <a16:creationId xmlns:a16="http://schemas.microsoft.com/office/drawing/2014/main" id="{14560592-A311-9847-9242-3AD941692D38}"/>
                </a:ext>
              </a:extLst>
            </p:cNvPr>
            <p:cNvGrpSpPr/>
            <p:nvPr/>
          </p:nvGrpSpPr>
          <p:grpSpPr>
            <a:xfrm>
              <a:off x="984350" y="1208526"/>
              <a:ext cx="792262" cy="1334649"/>
              <a:chOff x="715584" y="1297305"/>
              <a:chExt cx="1512168" cy="3092012"/>
            </a:xfrm>
          </p:grpSpPr>
          <p:sp>
            <p:nvSpPr>
              <p:cNvPr id="40" name="Diagonal Stripe 39">
                <a:extLst>
                  <a:ext uri="{FF2B5EF4-FFF2-40B4-BE49-F238E27FC236}">
                    <a16:creationId xmlns:a16="http://schemas.microsoft.com/office/drawing/2014/main" id="{60176D9E-9C47-E641-9DA7-77C2FA652B4F}"/>
                  </a:ext>
                </a:extLst>
              </p:cNvPr>
              <p:cNvSpPr/>
              <p:nvPr/>
            </p:nvSpPr>
            <p:spPr>
              <a:xfrm>
                <a:off x="715584" y="2877149"/>
                <a:ext cx="1512168" cy="1512168"/>
              </a:xfrm>
              <a:prstGeom prst="diagStripe">
                <a:avLst/>
              </a:prstGeom>
              <a:solidFill>
                <a:schemeClr val="accent3"/>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oAutofit/>
              </a:bodyPr>
              <a:lstStyle/>
              <a:p>
                <a:pPr algn="ctr"/>
                <a:endParaRPr lang="en-US" sz="1400" err="1">
                  <a:solidFill>
                    <a:schemeClr val="tx2"/>
                  </a:solidFill>
                </a:endParaRPr>
              </a:p>
            </p:txBody>
          </p:sp>
          <p:sp>
            <p:nvSpPr>
              <p:cNvPr id="41" name="Diagonal Stripe 40">
                <a:extLst>
                  <a:ext uri="{FF2B5EF4-FFF2-40B4-BE49-F238E27FC236}">
                    <a16:creationId xmlns:a16="http://schemas.microsoft.com/office/drawing/2014/main" id="{91DB8020-0BA5-254F-A908-C68E462074D6}"/>
                  </a:ext>
                </a:extLst>
              </p:cNvPr>
              <p:cNvSpPr/>
              <p:nvPr/>
            </p:nvSpPr>
            <p:spPr>
              <a:xfrm flipV="1">
                <a:off x="715584" y="1297305"/>
                <a:ext cx="1512168" cy="1512168"/>
              </a:xfrm>
              <a:prstGeom prst="diagStripe">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oAutofit/>
              </a:bodyPr>
              <a:lstStyle/>
              <a:p>
                <a:pPr algn="ctr"/>
                <a:endParaRPr lang="en-US" sz="1400" err="1">
                  <a:solidFill>
                    <a:schemeClr val="tx2"/>
                  </a:solidFill>
                </a:endParaRPr>
              </a:p>
            </p:txBody>
          </p:sp>
        </p:grpSp>
        <p:sp>
          <p:nvSpPr>
            <p:cNvPr id="39" name="Rectangle 38">
              <a:extLst>
                <a:ext uri="{FF2B5EF4-FFF2-40B4-BE49-F238E27FC236}">
                  <a16:creationId xmlns:a16="http://schemas.microsoft.com/office/drawing/2014/main" id="{725500EC-C202-B142-B021-333AF9A12CDF}"/>
                </a:ext>
              </a:extLst>
            </p:cNvPr>
            <p:cNvSpPr/>
            <p:nvPr/>
          </p:nvSpPr>
          <p:spPr>
            <a:xfrm>
              <a:off x="2036362" y="1644234"/>
              <a:ext cx="2343452" cy="492443"/>
            </a:xfrm>
            <a:prstGeom prst="rect">
              <a:avLst/>
            </a:prstGeom>
          </p:spPr>
          <p:txBody>
            <a:bodyPr wrap="square" lIns="0" tIns="0" rIns="0" bIns="0">
              <a:spAutoFit/>
            </a:bodyPr>
            <a:lstStyle/>
            <a:p>
              <a:r>
                <a:rPr lang="en-US" altLang="zh-CN" sz="3200" b="1">
                  <a:solidFill>
                    <a:schemeClr val="accent3"/>
                  </a:solidFill>
                </a:rPr>
                <a:t>ADF</a:t>
              </a:r>
              <a:r>
                <a:rPr lang="zh-CN" altLang="en-US" sz="3200" b="1">
                  <a:solidFill>
                    <a:schemeClr val="accent3"/>
                  </a:solidFill>
                </a:rPr>
                <a:t> </a:t>
              </a:r>
              <a:r>
                <a:rPr lang="en-US" altLang="zh-CN" sz="3200" b="1">
                  <a:solidFill>
                    <a:schemeClr val="accent3"/>
                  </a:solidFill>
                </a:rPr>
                <a:t>test</a:t>
              </a:r>
              <a:endParaRPr lang="en-US" sz="3200">
                <a:solidFill>
                  <a:schemeClr val="accent3"/>
                </a:solidFill>
              </a:endParaRPr>
            </a:p>
          </p:txBody>
        </p:sp>
      </p:grpSp>
      <p:sp>
        <p:nvSpPr>
          <p:cNvPr id="42" name="Rectangle 41">
            <a:extLst>
              <a:ext uri="{FF2B5EF4-FFF2-40B4-BE49-F238E27FC236}">
                <a16:creationId xmlns:a16="http://schemas.microsoft.com/office/drawing/2014/main" id="{D97BBA55-7BF8-544D-98DA-CC8A49EC4E6F}"/>
              </a:ext>
            </a:extLst>
          </p:cNvPr>
          <p:cNvSpPr/>
          <p:nvPr/>
        </p:nvSpPr>
        <p:spPr>
          <a:xfrm>
            <a:off x="0" y="6550223"/>
            <a:ext cx="10706100" cy="307777"/>
          </a:xfrm>
          <a:prstGeom prst="rect">
            <a:avLst/>
          </a:prstGeom>
        </p:spPr>
        <p:txBody>
          <a:bodyPr wrap="square">
            <a:spAutoFit/>
          </a:bodyPr>
          <a:lstStyle/>
          <a:p>
            <a:pPr lvl="0">
              <a:defRPr/>
            </a:pPr>
            <a:r>
              <a:rPr lang="en-US" sz="1400">
                <a:solidFill>
                  <a:schemeClr val="accent3"/>
                </a:solidFill>
                <a:latin typeface="Arial"/>
                <a:cs typeface="Arial"/>
              </a:rPr>
              <a:t>Project Goal and Use Case </a:t>
            </a:r>
            <a:r>
              <a:rPr lang="en-US" altLang="zh-CN" sz="1400">
                <a:solidFill>
                  <a:schemeClr val="accent3"/>
                </a:solidFill>
                <a:latin typeface="Arial"/>
                <a:cs typeface="Arial"/>
              </a:rPr>
              <a:t>-</a:t>
            </a:r>
            <a:r>
              <a:rPr lang="zh-CN" altLang="en-US" sz="1400">
                <a:solidFill>
                  <a:schemeClr val="accent3"/>
                </a:solidFill>
                <a:latin typeface="Arial"/>
                <a:cs typeface="Arial"/>
              </a:rPr>
              <a:t> </a:t>
            </a:r>
            <a:r>
              <a:rPr lang="en-US" altLang="zh-CN" sz="1400">
                <a:solidFill>
                  <a:schemeClr val="accent3"/>
                </a:solidFill>
                <a:latin typeface="Arial"/>
                <a:cs typeface="Arial"/>
              </a:rPr>
              <a:t>Data</a:t>
            </a:r>
            <a:r>
              <a:rPr lang="zh-CN" altLang="en-US" sz="1400">
                <a:solidFill>
                  <a:schemeClr val="accent3"/>
                </a:solidFill>
                <a:latin typeface="Arial"/>
                <a:cs typeface="Arial"/>
              </a:rPr>
              <a:t> </a:t>
            </a:r>
            <a:r>
              <a:rPr lang="en-US" altLang="zh-CN" sz="1400">
                <a:solidFill>
                  <a:schemeClr val="accent3"/>
                </a:solidFill>
                <a:latin typeface="Arial"/>
                <a:cs typeface="Arial"/>
              </a:rPr>
              <a:t>Intro</a:t>
            </a:r>
            <a:r>
              <a:rPr lang="zh-CN" altLang="en-US" sz="1400">
                <a:solidFill>
                  <a:schemeClr val="accent3"/>
                </a:solidFill>
                <a:latin typeface="Arial"/>
                <a:cs typeface="Arial"/>
              </a:rPr>
              <a:t> </a:t>
            </a:r>
            <a:r>
              <a:rPr lang="en-US" altLang="zh-CN" sz="1400">
                <a:solidFill>
                  <a:schemeClr val="accent3"/>
                </a:solidFill>
                <a:latin typeface="Arial"/>
                <a:cs typeface="Arial"/>
              </a:rPr>
              <a:t>-</a:t>
            </a:r>
            <a:r>
              <a:rPr lang="zh-CN" altLang="en-US" sz="1400">
                <a:solidFill>
                  <a:schemeClr val="accent3"/>
                </a:solidFill>
                <a:latin typeface="Arial"/>
                <a:cs typeface="Arial"/>
              </a:rPr>
              <a:t> </a:t>
            </a:r>
            <a:r>
              <a:rPr lang="en-US" altLang="zh-CN" sz="1400" b="1">
                <a:solidFill>
                  <a:schemeClr val="accent3"/>
                </a:solidFill>
                <a:latin typeface="Arial"/>
                <a:cs typeface="Arial"/>
              </a:rPr>
              <a:t>Data</a:t>
            </a:r>
            <a:r>
              <a:rPr lang="zh-CN" altLang="en-US" sz="1400" b="1">
                <a:solidFill>
                  <a:schemeClr val="accent3"/>
                </a:solidFill>
                <a:latin typeface="Arial"/>
                <a:cs typeface="Arial"/>
              </a:rPr>
              <a:t> </a:t>
            </a:r>
            <a:r>
              <a:rPr lang="en-US" altLang="zh-CN" sz="1400" b="1">
                <a:solidFill>
                  <a:schemeClr val="accent3"/>
                </a:solidFill>
                <a:latin typeface="Arial"/>
                <a:cs typeface="Arial"/>
              </a:rPr>
              <a:t>Exploration</a:t>
            </a:r>
            <a:r>
              <a:rPr lang="zh-CN" altLang="en-US" sz="1400" b="1">
                <a:solidFill>
                  <a:schemeClr val="accent3"/>
                </a:solidFill>
                <a:latin typeface="Arial"/>
                <a:cs typeface="Arial"/>
              </a:rPr>
              <a:t> </a:t>
            </a:r>
            <a:r>
              <a:rPr lang="en-US" altLang="zh-CN" sz="1400">
                <a:solidFill>
                  <a:schemeClr val="accent3"/>
                </a:solidFill>
                <a:latin typeface="Arial"/>
                <a:cs typeface="Arial"/>
              </a:rPr>
              <a:t>-Data</a:t>
            </a:r>
            <a:r>
              <a:rPr lang="zh-CN" altLang="en-US" sz="1400">
                <a:solidFill>
                  <a:schemeClr val="accent3"/>
                </a:solidFill>
                <a:latin typeface="Arial"/>
                <a:cs typeface="Arial"/>
              </a:rPr>
              <a:t> </a:t>
            </a:r>
            <a:r>
              <a:rPr lang="en-US" altLang="zh-CN" sz="1400">
                <a:solidFill>
                  <a:schemeClr val="accent3"/>
                </a:solidFill>
                <a:latin typeface="Arial"/>
                <a:cs typeface="Arial"/>
              </a:rPr>
              <a:t>Modeling-Result</a:t>
            </a:r>
            <a:r>
              <a:rPr lang="zh-CN" altLang="en-US" sz="1400">
                <a:solidFill>
                  <a:schemeClr val="accent3"/>
                </a:solidFill>
                <a:latin typeface="Arial"/>
                <a:cs typeface="Arial"/>
              </a:rPr>
              <a:t> </a:t>
            </a:r>
            <a:r>
              <a:rPr lang="en-US" altLang="zh-CN" sz="1400">
                <a:solidFill>
                  <a:schemeClr val="accent3"/>
                </a:solidFill>
                <a:latin typeface="Arial"/>
                <a:cs typeface="Arial"/>
              </a:rPr>
              <a:t>and</a:t>
            </a:r>
            <a:r>
              <a:rPr lang="zh-CN" altLang="en-US" sz="1400">
                <a:solidFill>
                  <a:schemeClr val="accent3"/>
                </a:solidFill>
                <a:latin typeface="Arial"/>
                <a:cs typeface="Arial"/>
              </a:rPr>
              <a:t> </a:t>
            </a:r>
            <a:r>
              <a:rPr lang="en-US" altLang="zh-CN" sz="1400">
                <a:solidFill>
                  <a:schemeClr val="accent3"/>
                </a:solidFill>
                <a:latin typeface="Arial"/>
                <a:cs typeface="Arial"/>
              </a:rPr>
              <a:t>Evaluation-Conclusion</a:t>
            </a:r>
            <a:r>
              <a:rPr lang="zh-CN" altLang="en-US" sz="1400">
                <a:solidFill>
                  <a:schemeClr val="accent3"/>
                </a:solidFill>
                <a:latin typeface="Arial"/>
                <a:cs typeface="Arial"/>
              </a:rPr>
              <a:t> </a:t>
            </a:r>
            <a:r>
              <a:rPr lang="en-US" altLang="zh-CN" sz="1400">
                <a:solidFill>
                  <a:schemeClr val="accent3"/>
                </a:solidFill>
                <a:latin typeface="Arial"/>
                <a:cs typeface="Arial"/>
              </a:rPr>
              <a:t>and</a:t>
            </a:r>
            <a:r>
              <a:rPr lang="zh-CN" altLang="en-US" sz="1400">
                <a:solidFill>
                  <a:schemeClr val="accent3"/>
                </a:solidFill>
                <a:latin typeface="Arial"/>
                <a:cs typeface="Arial"/>
              </a:rPr>
              <a:t> </a:t>
            </a:r>
            <a:r>
              <a:rPr lang="en-US" altLang="zh-CN" sz="1400">
                <a:solidFill>
                  <a:schemeClr val="accent3"/>
                </a:solidFill>
                <a:latin typeface="Arial"/>
                <a:cs typeface="Arial"/>
              </a:rPr>
              <a:t>Future</a:t>
            </a:r>
            <a:r>
              <a:rPr lang="zh-CN" altLang="en-US" sz="1400">
                <a:solidFill>
                  <a:schemeClr val="accent3"/>
                </a:solidFill>
                <a:latin typeface="Arial"/>
                <a:cs typeface="Arial"/>
              </a:rPr>
              <a:t> </a:t>
            </a:r>
            <a:r>
              <a:rPr lang="en-US" altLang="zh-CN" sz="1400">
                <a:solidFill>
                  <a:schemeClr val="accent3"/>
                </a:solidFill>
                <a:latin typeface="Arial"/>
                <a:cs typeface="Arial"/>
              </a:rPr>
              <a:t>Work</a:t>
            </a:r>
            <a:endParaRPr lang="en-US" sz="1400">
              <a:solidFill>
                <a:schemeClr val="accent3"/>
              </a:solidFill>
              <a:latin typeface="Arial"/>
              <a:cs typeface="Arial"/>
            </a:endParaRPr>
          </a:p>
        </p:txBody>
      </p:sp>
      <p:pic>
        <p:nvPicPr>
          <p:cNvPr id="43" name="Picture 42">
            <a:extLst>
              <a:ext uri="{FF2B5EF4-FFF2-40B4-BE49-F238E27FC236}">
                <a16:creationId xmlns:a16="http://schemas.microsoft.com/office/drawing/2014/main" id="{CA270D4D-A4EB-F442-A501-76209543E28F}"/>
              </a:ext>
            </a:extLst>
          </p:cNvPr>
          <p:cNvPicPr>
            <a:picLocks noChangeAspect="1"/>
          </p:cNvPicPr>
          <p:nvPr/>
        </p:nvPicPr>
        <p:blipFill>
          <a:blip r:embed="rId5"/>
          <a:stretch>
            <a:fillRect/>
          </a:stretch>
        </p:blipFill>
        <p:spPr>
          <a:xfrm>
            <a:off x="4462918" y="3095838"/>
            <a:ext cx="3557430" cy="2560218"/>
          </a:xfrm>
          <a:prstGeom prst="rect">
            <a:avLst/>
          </a:prstGeom>
        </p:spPr>
      </p:pic>
      <p:pic>
        <p:nvPicPr>
          <p:cNvPr id="44" name="Picture 43">
            <a:extLst>
              <a:ext uri="{FF2B5EF4-FFF2-40B4-BE49-F238E27FC236}">
                <a16:creationId xmlns:a16="http://schemas.microsoft.com/office/drawing/2014/main" id="{85DB13C5-8FF1-754F-8CC8-0C1791D15B2B}"/>
              </a:ext>
            </a:extLst>
          </p:cNvPr>
          <p:cNvPicPr>
            <a:picLocks noChangeAspect="1"/>
          </p:cNvPicPr>
          <p:nvPr/>
        </p:nvPicPr>
        <p:blipFill>
          <a:blip r:embed="rId6"/>
          <a:stretch>
            <a:fillRect/>
          </a:stretch>
        </p:blipFill>
        <p:spPr>
          <a:xfrm>
            <a:off x="8521266" y="3087118"/>
            <a:ext cx="3595542" cy="2560218"/>
          </a:xfrm>
          <a:prstGeom prst="rect">
            <a:avLst/>
          </a:prstGeom>
        </p:spPr>
      </p:pic>
    </p:spTree>
    <p:extLst>
      <p:ext uri="{BB962C8B-B14F-4D97-AF65-F5344CB8AC3E}">
        <p14:creationId xmlns:p14="http://schemas.microsoft.com/office/powerpoint/2010/main" val="40613308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9F53A6-9146-3043-881C-D0D8BC2BCC56}"/>
              </a:ext>
            </a:extLst>
          </p:cNvPr>
          <p:cNvSpPr>
            <a:spLocks noGrp="1"/>
          </p:cNvSpPr>
          <p:nvPr>
            <p:ph type="title"/>
          </p:nvPr>
        </p:nvSpPr>
        <p:spPr/>
        <p:txBody>
          <a:bodyPr/>
          <a:lstStyle/>
          <a:p>
            <a:r>
              <a:rPr lang="en-US" altLang="zh-CN"/>
              <a:t>Data</a:t>
            </a:r>
            <a:r>
              <a:rPr lang="zh-CN" altLang="en-US"/>
              <a:t> </a:t>
            </a:r>
            <a:r>
              <a:rPr lang="en-US" altLang="zh-CN"/>
              <a:t>Modeling</a:t>
            </a:r>
            <a:r>
              <a:rPr lang="zh-CN" altLang="en-US"/>
              <a:t> </a:t>
            </a:r>
            <a:r>
              <a:rPr lang="en-US" altLang="zh-CN"/>
              <a:t>Overview</a:t>
            </a:r>
            <a:endParaRPr lang="en-CN"/>
          </a:p>
        </p:txBody>
      </p:sp>
      <p:sp>
        <p:nvSpPr>
          <p:cNvPr id="4" name="Rectangle 3">
            <a:extLst>
              <a:ext uri="{FF2B5EF4-FFF2-40B4-BE49-F238E27FC236}">
                <a16:creationId xmlns:a16="http://schemas.microsoft.com/office/drawing/2014/main" id="{BF2804AF-9370-5649-A7CA-E7EDA6DEAD0A}"/>
              </a:ext>
            </a:extLst>
          </p:cNvPr>
          <p:cNvSpPr>
            <a:spLocks noChangeArrowheads="1"/>
          </p:cNvSpPr>
          <p:nvPr/>
        </p:nvSpPr>
        <p:spPr bwMode="auto">
          <a:xfrm>
            <a:off x="2157984" y="1660552"/>
            <a:ext cx="2248520" cy="1371600"/>
          </a:xfrm>
          <a:prstGeom prst="rect">
            <a:avLst/>
          </a:prstGeom>
          <a:solidFill>
            <a:schemeClr val="accent1"/>
          </a:solidFill>
          <a:ln w="19050" algn="ctr">
            <a:noFill/>
            <a:miter lim="800000"/>
            <a:headEnd/>
            <a:tailEnd/>
          </a:ln>
        </p:spPr>
        <p:txBody>
          <a:bodyPr wrap="square" lIns="88900" tIns="88900" rIns="88900" bIns="88900" anchor="ctr"/>
          <a:lstStyle/>
          <a:p>
            <a:pPr algn="ctr"/>
            <a:r>
              <a:rPr lang="en-US" altLang="zh-CN" b="1">
                <a:solidFill>
                  <a:schemeClr val="bg1"/>
                </a:solidFill>
                <a:cs typeface="Arial" panose="020B0604020202020204" pitchFamily="34" charset="0"/>
              </a:rPr>
              <a:t>ARIMA</a:t>
            </a:r>
            <a:r>
              <a:rPr lang="en-US" b="1">
                <a:solidFill>
                  <a:schemeClr val="bg1"/>
                </a:solidFill>
                <a:cs typeface="Arial" panose="020B0604020202020204" pitchFamily="34" charset="0"/>
              </a:rPr>
              <a:t> Model</a:t>
            </a:r>
            <a:endParaRPr lang="en-US" altLang="zh-CN" b="1">
              <a:solidFill>
                <a:schemeClr val="bg1"/>
              </a:solidFill>
              <a:cs typeface="Arial" panose="020B0604020202020204" pitchFamily="34" charset="0"/>
            </a:endParaRPr>
          </a:p>
        </p:txBody>
      </p:sp>
      <p:sp>
        <p:nvSpPr>
          <p:cNvPr id="5" name="Rectangle 4">
            <a:extLst>
              <a:ext uri="{FF2B5EF4-FFF2-40B4-BE49-F238E27FC236}">
                <a16:creationId xmlns:a16="http://schemas.microsoft.com/office/drawing/2014/main" id="{5F6639BF-AC3F-4847-9467-34E1C5C3A7FA}"/>
              </a:ext>
            </a:extLst>
          </p:cNvPr>
          <p:cNvSpPr>
            <a:spLocks noChangeArrowheads="1"/>
          </p:cNvSpPr>
          <p:nvPr/>
        </p:nvSpPr>
        <p:spPr bwMode="auto">
          <a:xfrm>
            <a:off x="4550886" y="1660552"/>
            <a:ext cx="2248520" cy="1371600"/>
          </a:xfrm>
          <a:prstGeom prst="rect">
            <a:avLst/>
          </a:prstGeom>
          <a:solidFill>
            <a:schemeClr val="bg2">
              <a:lumMod val="40000"/>
              <a:lumOff val="60000"/>
            </a:schemeClr>
          </a:solidFill>
          <a:ln w="19050" algn="ctr">
            <a:noFill/>
            <a:miter lim="800000"/>
            <a:headEnd/>
            <a:tailEnd/>
          </a:ln>
        </p:spPr>
        <p:txBody>
          <a:bodyPr wrap="square" lIns="88900" tIns="88900" rIns="88900" bIns="88900" anchor="ctr"/>
          <a:lstStyle/>
          <a:p>
            <a:pPr algn="ctr"/>
            <a:r>
              <a:rPr lang="en-US">
                <a:cs typeface="Arial" panose="020B0604020202020204" pitchFamily="34" charset="0"/>
              </a:rPr>
              <a:t>Linear regression</a:t>
            </a:r>
            <a:endParaRPr lang="en-US" altLang="zh-CN">
              <a:cs typeface="Arial" panose="020B0604020202020204" pitchFamily="34" charset="0"/>
            </a:endParaRPr>
          </a:p>
        </p:txBody>
      </p:sp>
      <p:sp>
        <p:nvSpPr>
          <p:cNvPr id="6" name="Rectangle 5">
            <a:extLst>
              <a:ext uri="{FF2B5EF4-FFF2-40B4-BE49-F238E27FC236}">
                <a16:creationId xmlns:a16="http://schemas.microsoft.com/office/drawing/2014/main" id="{5F6031FA-5C5E-1541-954D-D3551EDDD18E}"/>
              </a:ext>
            </a:extLst>
          </p:cNvPr>
          <p:cNvSpPr>
            <a:spLocks noChangeArrowheads="1"/>
          </p:cNvSpPr>
          <p:nvPr/>
        </p:nvSpPr>
        <p:spPr bwMode="auto">
          <a:xfrm>
            <a:off x="6943788" y="1660552"/>
            <a:ext cx="2248520" cy="1371600"/>
          </a:xfrm>
          <a:prstGeom prst="rect">
            <a:avLst/>
          </a:prstGeom>
          <a:solidFill>
            <a:schemeClr val="accent1"/>
          </a:solidFill>
          <a:ln w="19050" algn="ctr">
            <a:noFill/>
            <a:miter lim="800000"/>
            <a:headEnd/>
            <a:tailEnd/>
          </a:ln>
        </p:spPr>
        <p:txBody>
          <a:bodyPr wrap="square" lIns="88900" tIns="88900" rIns="88900" bIns="88900" anchor="ctr"/>
          <a:lstStyle/>
          <a:p>
            <a:pPr algn="ctr"/>
            <a:r>
              <a:rPr lang="en-US" altLang="zh-CN" b="1">
                <a:solidFill>
                  <a:schemeClr val="bg1"/>
                </a:solidFill>
                <a:cs typeface="Arial" panose="020B0604020202020204" pitchFamily="34" charset="0"/>
              </a:rPr>
              <a:t>Regression Model With ARIMA Errors</a:t>
            </a:r>
          </a:p>
        </p:txBody>
      </p:sp>
      <p:sp>
        <p:nvSpPr>
          <p:cNvPr id="7" name="Rectangle 6">
            <a:extLst>
              <a:ext uri="{FF2B5EF4-FFF2-40B4-BE49-F238E27FC236}">
                <a16:creationId xmlns:a16="http://schemas.microsoft.com/office/drawing/2014/main" id="{4EF20ABF-128F-8E42-8C6A-3B1E07DC9466}"/>
              </a:ext>
            </a:extLst>
          </p:cNvPr>
          <p:cNvSpPr>
            <a:spLocks noChangeArrowheads="1"/>
          </p:cNvSpPr>
          <p:nvPr/>
        </p:nvSpPr>
        <p:spPr bwMode="auto">
          <a:xfrm>
            <a:off x="2157984" y="4588051"/>
            <a:ext cx="2248520" cy="1371600"/>
          </a:xfrm>
          <a:prstGeom prst="rect">
            <a:avLst/>
          </a:prstGeom>
          <a:solidFill>
            <a:schemeClr val="bg2">
              <a:lumMod val="40000"/>
              <a:lumOff val="60000"/>
            </a:schemeClr>
          </a:solidFill>
          <a:ln w="19050" algn="ctr">
            <a:noFill/>
            <a:miter lim="800000"/>
            <a:headEnd/>
            <a:tailEnd/>
          </a:ln>
        </p:spPr>
        <p:txBody>
          <a:bodyPr wrap="square" lIns="88900" tIns="88900" rIns="88900" bIns="88900" anchor="ctr"/>
          <a:lstStyle/>
          <a:p>
            <a:pPr algn="ctr">
              <a:defRPr/>
            </a:pPr>
            <a:r>
              <a:rPr lang="en-US" altLang="zh-CN">
                <a:ea typeface="ＭＳ Ｐゴシック" pitchFamily="50" charset="-128"/>
                <a:cs typeface="Arial" panose="020B0604020202020204" pitchFamily="34" charset="0"/>
              </a:rPr>
              <a:t>ETS</a:t>
            </a:r>
            <a:r>
              <a:rPr lang="zh-CN" altLang="en-US">
                <a:ea typeface="ＭＳ Ｐゴシック" pitchFamily="50" charset="-128"/>
                <a:cs typeface="Arial" panose="020B0604020202020204" pitchFamily="34" charset="0"/>
              </a:rPr>
              <a:t> </a:t>
            </a:r>
            <a:r>
              <a:rPr lang="en-US" altLang="zh-CN">
                <a:ea typeface="ＭＳ Ｐゴシック" pitchFamily="50" charset="-128"/>
                <a:cs typeface="Arial" panose="020B0604020202020204" pitchFamily="34" charset="0"/>
              </a:rPr>
              <a:t>Model</a:t>
            </a:r>
            <a:endParaRPr lang="en-US" altLang="ja-JP">
              <a:ea typeface="ＭＳ Ｐゴシック" pitchFamily="50" charset="-128"/>
              <a:cs typeface="Arial" panose="020B0604020202020204" pitchFamily="34" charset="0"/>
            </a:endParaRPr>
          </a:p>
        </p:txBody>
      </p:sp>
      <p:sp>
        <p:nvSpPr>
          <p:cNvPr id="8" name="Rectangle 7">
            <a:extLst>
              <a:ext uri="{FF2B5EF4-FFF2-40B4-BE49-F238E27FC236}">
                <a16:creationId xmlns:a16="http://schemas.microsoft.com/office/drawing/2014/main" id="{33CFE76D-D62F-224E-BA7E-82641C64C64D}"/>
              </a:ext>
            </a:extLst>
          </p:cNvPr>
          <p:cNvSpPr>
            <a:spLocks noChangeArrowheads="1"/>
          </p:cNvSpPr>
          <p:nvPr/>
        </p:nvSpPr>
        <p:spPr bwMode="auto">
          <a:xfrm>
            <a:off x="4550886" y="4588051"/>
            <a:ext cx="2248520" cy="1371600"/>
          </a:xfrm>
          <a:prstGeom prst="rect">
            <a:avLst/>
          </a:prstGeom>
          <a:solidFill>
            <a:schemeClr val="accent1"/>
          </a:solidFill>
          <a:ln w="19050" algn="ctr">
            <a:noFill/>
            <a:miter lim="800000"/>
            <a:headEnd/>
            <a:tailEnd/>
          </a:ln>
        </p:spPr>
        <p:txBody>
          <a:bodyPr wrap="square" lIns="88900" tIns="88900" rIns="88900" bIns="88900" anchor="ctr"/>
          <a:lstStyle/>
          <a:p>
            <a:pPr algn="ctr"/>
            <a:r>
              <a:rPr lang="en-US" altLang="zh-CN" b="1">
                <a:solidFill>
                  <a:schemeClr val="bg1"/>
                </a:solidFill>
                <a:cs typeface="Arial" panose="020B0604020202020204" pitchFamily="34" charset="0"/>
              </a:rPr>
              <a:t>Intervention Model </a:t>
            </a:r>
          </a:p>
        </p:txBody>
      </p:sp>
      <p:sp>
        <p:nvSpPr>
          <p:cNvPr id="9" name="Rectangle 8">
            <a:extLst>
              <a:ext uri="{FF2B5EF4-FFF2-40B4-BE49-F238E27FC236}">
                <a16:creationId xmlns:a16="http://schemas.microsoft.com/office/drawing/2014/main" id="{4B575C4F-4702-6745-BFA0-7FAA64A74651}"/>
              </a:ext>
            </a:extLst>
          </p:cNvPr>
          <p:cNvSpPr>
            <a:spLocks noChangeArrowheads="1"/>
          </p:cNvSpPr>
          <p:nvPr/>
        </p:nvSpPr>
        <p:spPr bwMode="auto">
          <a:xfrm>
            <a:off x="6943788" y="4588051"/>
            <a:ext cx="2248520" cy="1371600"/>
          </a:xfrm>
          <a:prstGeom prst="rect">
            <a:avLst/>
          </a:prstGeom>
          <a:solidFill>
            <a:schemeClr val="accent1"/>
          </a:solidFill>
          <a:ln w="19050" algn="ctr">
            <a:noFill/>
            <a:miter lim="800000"/>
            <a:headEnd/>
            <a:tailEnd/>
          </a:ln>
        </p:spPr>
        <p:txBody>
          <a:bodyPr wrap="square" lIns="88900" tIns="88900" rIns="88900" bIns="88900" anchor="ctr"/>
          <a:lstStyle/>
          <a:p>
            <a:pPr algn="ctr">
              <a:defRPr/>
            </a:pPr>
            <a:r>
              <a:rPr lang="en-US" altLang="zh-CN" b="1">
                <a:solidFill>
                  <a:schemeClr val="bg1"/>
                </a:solidFill>
                <a:ea typeface="ＭＳ Ｐゴシック" pitchFamily="50" charset="-128"/>
                <a:cs typeface="Arial" panose="020B0604020202020204" pitchFamily="34" charset="0"/>
              </a:rPr>
              <a:t>F</a:t>
            </a:r>
            <a:r>
              <a:rPr lang="en-US" b="1">
                <a:solidFill>
                  <a:schemeClr val="bg1"/>
                </a:solidFill>
                <a:ea typeface="ＭＳ Ｐゴシック" pitchFamily="50" charset="-128"/>
                <a:cs typeface="Arial" panose="020B0604020202020204" pitchFamily="34" charset="0"/>
              </a:rPr>
              <a:t>ourier terms with ARIMA error</a:t>
            </a:r>
            <a:endParaRPr lang="en-US" altLang="ja-JP" b="1">
              <a:solidFill>
                <a:schemeClr val="bg1"/>
              </a:solidFill>
              <a:ea typeface="ＭＳ Ｐゴシック" pitchFamily="50" charset="-128"/>
              <a:cs typeface="Arial" panose="020B0604020202020204" pitchFamily="34" charset="0"/>
            </a:endParaRPr>
          </a:p>
        </p:txBody>
      </p:sp>
      <p:sp>
        <p:nvSpPr>
          <p:cNvPr id="10" name="Rectangle 9">
            <a:extLst>
              <a:ext uri="{FF2B5EF4-FFF2-40B4-BE49-F238E27FC236}">
                <a16:creationId xmlns:a16="http://schemas.microsoft.com/office/drawing/2014/main" id="{AABD5413-7C0B-B24A-8807-3AEB61D8B0A7}"/>
              </a:ext>
            </a:extLst>
          </p:cNvPr>
          <p:cNvSpPr>
            <a:spLocks noChangeArrowheads="1"/>
          </p:cNvSpPr>
          <p:nvPr/>
        </p:nvSpPr>
        <p:spPr bwMode="auto">
          <a:xfrm>
            <a:off x="2157984" y="3124302"/>
            <a:ext cx="2248520" cy="1371600"/>
          </a:xfrm>
          <a:prstGeom prst="rect">
            <a:avLst/>
          </a:prstGeom>
          <a:solidFill>
            <a:schemeClr val="bg2">
              <a:lumMod val="40000"/>
              <a:lumOff val="60000"/>
            </a:schemeClr>
          </a:solidFill>
          <a:ln w="19050" algn="ctr">
            <a:noFill/>
            <a:miter lim="800000"/>
            <a:headEnd/>
            <a:tailEnd/>
          </a:ln>
        </p:spPr>
        <p:txBody>
          <a:bodyPr wrap="square" lIns="88900" tIns="88900" rIns="88900" bIns="88900" anchor="ctr"/>
          <a:lstStyle/>
          <a:p>
            <a:pPr algn="ctr"/>
            <a:r>
              <a:rPr lang="en-US" altLang="zh-CN">
                <a:cs typeface="Arial" panose="020B0604020202020204" pitchFamily="34" charset="0"/>
              </a:rPr>
              <a:t>VAR Model</a:t>
            </a:r>
          </a:p>
        </p:txBody>
      </p:sp>
      <p:sp>
        <p:nvSpPr>
          <p:cNvPr id="11" name="Rectangle 10">
            <a:extLst>
              <a:ext uri="{FF2B5EF4-FFF2-40B4-BE49-F238E27FC236}">
                <a16:creationId xmlns:a16="http://schemas.microsoft.com/office/drawing/2014/main" id="{EC0C2E75-C93D-3C43-AC3A-6BAF13D04F0B}"/>
              </a:ext>
            </a:extLst>
          </p:cNvPr>
          <p:cNvSpPr>
            <a:spLocks noChangeArrowheads="1"/>
          </p:cNvSpPr>
          <p:nvPr/>
        </p:nvSpPr>
        <p:spPr bwMode="auto">
          <a:xfrm>
            <a:off x="4550886" y="3124302"/>
            <a:ext cx="2248520" cy="1371600"/>
          </a:xfrm>
          <a:prstGeom prst="rect">
            <a:avLst/>
          </a:prstGeom>
          <a:solidFill>
            <a:schemeClr val="bg2">
              <a:lumMod val="40000"/>
              <a:lumOff val="60000"/>
            </a:schemeClr>
          </a:solidFill>
          <a:ln w="19050" algn="ctr">
            <a:noFill/>
            <a:miter lim="800000"/>
            <a:headEnd/>
            <a:tailEnd/>
          </a:ln>
        </p:spPr>
        <p:txBody>
          <a:bodyPr wrap="square" lIns="88900" tIns="88900" rIns="88900" bIns="88900" anchor="ctr"/>
          <a:lstStyle/>
          <a:p>
            <a:pPr algn="ctr"/>
            <a:r>
              <a:rPr lang="en-US" altLang="zh-CN">
                <a:cs typeface="Arial" panose="020B0604020202020204" pitchFamily="34" charset="0"/>
              </a:rPr>
              <a:t>TBATS Model </a:t>
            </a:r>
          </a:p>
        </p:txBody>
      </p:sp>
      <p:sp>
        <p:nvSpPr>
          <p:cNvPr id="12" name="Rectangle 11">
            <a:extLst>
              <a:ext uri="{FF2B5EF4-FFF2-40B4-BE49-F238E27FC236}">
                <a16:creationId xmlns:a16="http://schemas.microsoft.com/office/drawing/2014/main" id="{D4311407-73C8-784E-ABA5-B56F029F5DD7}"/>
              </a:ext>
            </a:extLst>
          </p:cNvPr>
          <p:cNvSpPr>
            <a:spLocks noChangeArrowheads="1"/>
          </p:cNvSpPr>
          <p:nvPr/>
        </p:nvSpPr>
        <p:spPr bwMode="auto">
          <a:xfrm>
            <a:off x="6943788" y="3124302"/>
            <a:ext cx="2248520" cy="1371600"/>
          </a:xfrm>
          <a:prstGeom prst="rect">
            <a:avLst/>
          </a:prstGeom>
          <a:solidFill>
            <a:schemeClr val="accent1"/>
          </a:solidFill>
          <a:ln w="19050" algn="ctr">
            <a:noFill/>
            <a:miter lim="800000"/>
            <a:headEnd/>
            <a:tailEnd/>
          </a:ln>
        </p:spPr>
        <p:txBody>
          <a:bodyPr wrap="square" lIns="88900" tIns="88900" rIns="88900" bIns="88900" anchor="ctr"/>
          <a:lstStyle/>
          <a:p>
            <a:pPr algn="ctr">
              <a:defRPr/>
            </a:pPr>
            <a:r>
              <a:rPr lang="en-US" altLang="zh-CN" b="1">
                <a:solidFill>
                  <a:schemeClr val="bg1"/>
                </a:solidFill>
                <a:ea typeface="ＭＳ Ｐゴシック" pitchFamily="50" charset="-128"/>
                <a:cs typeface="Arial" panose="020B0604020202020204" pitchFamily="34" charset="0"/>
              </a:rPr>
              <a:t>AFRIMA</a:t>
            </a:r>
            <a:r>
              <a:rPr lang="zh-CN" altLang="en-US" b="1">
                <a:solidFill>
                  <a:schemeClr val="bg1"/>
                </a:solidFill>
                <a:ea typeface="ＭＳ Ｐゴシック" pitchFamily="50" charset="-128"/>
                <a:cs typeface="Arial" panose="020B0604020202020204" pitchFamily="34" charset="0"/>
              </a:rPr>
              <a:t> </a:t>
            </a:r>
            <a:r>
              <a:rPr lang="en-US" altLang="zh-CN" b="1">
                <a:solidFill>
                  <a:schemeClr val="bg1"/>
                </a:solidFill>
                <a:ea typeface="ＭＳ Ｐゴシック" pitchFamily="50" charset="-128"/>
                <a:cs typeface="Arial" panose="020B0604020202020204" pitchFamily="34" charset="0"/>
              </a:rPr>
              <a:t>Model</a:t>
            </a:r>
            <a:endParaRPr lang="en-US" altLang="ja-JP" b="1">
              <a:solidFill>
                <a:schemeClr val="bg1"/>
              </a:solidFill>
              <a:ea typeface="ＭＳ Ｐゴシック" pitchFamily="50" charset="-128"/>
              <a:cs typeface="Arial" panose="020B0604020202020204" pitchFamily="34" charset="0"/>
            </a:endParaRPr>
          </a:p>
        </p:txBody>
      </p:sp>
      <p:sp>
        <p:nvSpPr>
          <p:cNvPr id="13" name="Rectangle 12">
            <a:extLst>
              <a:ext uri="{FF2B5EF4-FFF2-40B4-BE49-F238E27FC236}">
                <a16:creationId xmlns:a16="http://schemas.microsoft.com/office/drawing/2014/main" id="{2EA339DF-030E-3743-941A-0F363909DDD9}"/>
              </a:ext>
            </a:extLst>
          </p:cNvPr>
          <p:cNvSpPr/>
          <p:nvPr/>
        </p:nvSpPr>
        <p:spPr>
          <a:xfrm>
            <a:off x="0" y="6550223"/>
            <a:ext cx="10706100" cy="307777"/>
          </a:xfrm>
          <a:prstGeom prst="rect">
            <a:avLst/>
          </a:prstGeom>
        </p:spPr>
        <p:txBody>
          <a:bodyPr wrap="square">
            <a:spAutoFit/>
          </a:bodyPr>
          <a:lstStyle/>
          <a:p>
            <a:pPr lvl="0">
              <a:defRPr/>
            </a:pPr>
            <a:r>
              <a:rPr lang="en-US" sz="1400">
                <a:solidFill>
                  <a:schemeClr val="accent3"/>
                </a:solidFill>
                <a:latin typeface="Arial"/>
                <a:cs typeface="Arial"/>
              </a:rPr>
              <a:t>Project Goal and Use Case </a:t>
            </a:r>
            <a:r>
              <a:rPr lang="en-US" altLang="zh-CN" sz="1400">
                <a:solidFill>
                  <a:schemeClr val="accent3"/>
                </a:solidFill>
                <a:latin typeface="Arial"/>
                <a:cs typeface="Arial"/>
              </a:rPr>
              <a:t>-</a:t>
            </a:r>
            <a:r>
              <a:rPr lang="zh-CN" altLang="en-US" sz="1400">
                <a:solidFill>
                  <a:schemeClr val="accent3"/>
                </a:solidFill>
                <a:latin typeface="Arial"/>
                <a:cs typeface="Arial"/>
              </a:rPr>
              <a:t> </a:t>
            </a:r>
            <a:r>
              <a:rPr lang="en-US" altLang="zh-CN" sz="1400">
                <a:solidFill>
                  <a:schemeClr val="accent3"/>
                </a:solidFill>
                <a:latin typeface="Arial"/>
                <a:cs typeface="Arial"/>
              </a:rPr>
              <a:t>Data</a:t>
            </a:r>
            <a:r>
              <a:rPr lang="zh-CN" altLang="en-US" sz="1400">
                <a:solidFill>
                  <a:schemeClr val="accent3"/>
                </a:solidFill>
                <a:latin typeface="Arial"/>
                <a:cs typeface="Arial"/>
              </a:rPr>
              <a:t> </a:t>
            </a:r>
            <a:r>
              <a:rPr lang="en-US" altLang="zh-CN" sz="1400">
                <a:solidFill>
                  <a:schemeClr val="accent3"/>
                </a:solidFill>
                <a:latin typeface="Arial"/>
                <a:cs typeface="Arial"/>
              </a:rPr>
              <a:t>Intro</a:t>
            </a:r>
            <a:r>
              <a:rPr lang="zh-CN" altLang="en-US" sz="1400">
                <a:solidFill>
                  <a:schemeClr val="accent3"/>
                </a:solidFill>
                <a:latin typeface="Arial"/>
                <a:cs typeface="Arial"/>
              </a:rPr>
              <a:t> </a:t>
            </a:r>
            <a:r>
              <a:rPr lang="en-US" altLang="zh-CN" sz="1400">
                <a:solidFill>
                  <a:schemeClr val="accent3"/>
                </a:solidFill>
                <a:latin typeface="Arial"/>
                <a:cs typeface="Arial"/>
              </a:rPr>
              <a:t>-</a:t>
            </a:r>
            <a:r>
              <a:rPr lang="zh-CN" altLang="en-US" sz="1400">
                <a:solidFill>
                  <a:schemeClr val="accent3"/>
                </a:solidFill>
                <a:latin typeface="Arial"/>
                <a:cs typeface="Arial"/>
              </a:rPr>
              <a:t> </a:t>
            </a:r>
            <a:r>
              <a:rPr lang="en-US" altLang="zh-CN" sz="1400">
                <a:solidFill>
                  <a:schemeClr val="accent3"/>
                </a:solidFill>
                <a:latin typeface="Arial"/>
                <a:cs typeface="Arial"/>
              </a:rPr>
              <a:t>Data</a:t>
            </a:r>
            <a:r>
              <a:rPr lang="zh-CN" altLang="en-US" sz="1400">
                <a:solidFill>
                  <a:schemeClr val="accent3"/>
                </a:solidFill>
                <a:latin typeface="Arial"/>
                <a:cs typeface="Arial"/>
              </a:rPr>
              <a:t> </a:t>
            </a:r>
            <a:r>
              <a:rPr lang="en-US" altLang="zh-CN" sz="1400">
                <a:solidFill>
                  <a:schemeClr val="accent3"/>
                </a:solidFill>
                <a:latin typeface="Arial"/>
                <a:cs typeface="Arial"/>
              </a:rPr>
              <a:t>Exploration</a:t>
            </a:r>
            <a:r>
              <a:rPr lang="zh-CN" altLang="en-US" sz="1400" b="1">
                <a:solidFill>
                  <a:schemeClr val="accent3"/>
                </a:solidFill>
                <a:latin typeface="Arial"/>
                <a:cs typeface="Arial"/>
              </a:rPr>
              <a:t> </a:t>
            </a:r>
            <a:r>
              <a:rPr lang="en-US" altLang="zh-CN" sz="1400">
                <a:solidFill>
                  <a:schemeClr val="accent3"/>
                </a:solidFill>
                <a:latin typeface="Arial"/>
                <a:cs typeface="Arial"/>
              </a:rPr>
              <a:t>-</a:t>
            </a:r>
            <a:r>
              <a:rPr lang="en-US" altLang="zh-CN" sz="1400" b="1">
                <a:solidFill>
                  <a:schemeClr val="accent3"/>
                </a:solidFill>
                <a:latin typeface="Arial"/>
                <a:cs typeface="Arial"/>
              </a:rPr>
              <a:t>Data</a:t>
            </a:r>
            <a:r>
              <a:rPr lang="zh-CN" altLang="en-US" sz="1400" b="1">
                <a:solidFill>
                  <a:schemeClr val="accent3"/>
                </a:solidFill>
                <a:latin typeface="Arial"/>
                <a:cs typeface="Arial"/>
              </a:rPr>
              <a:t> </a:t>
            </a:r>
            <a:r>
              <a:rPr lang="en-US" altLang="zh-CN" sz="1400" b="1">
                <a:solidFill>
                  <a:schemeClr val="accent3"/>
                </a:solidFill>
                <a:latin typeface="Arial"/>
                <a:cs typeface="Arial"/>
              </a:rPr>
              <a:t>Modeling</a:t>
            </a:r>
            <a:r>
              <a:rPr lang="zh-CN" altLang="en-US" sz="1400" b="1">
                <a:solidFill>
                  <a:schemeClr val="accent3"/>
                </a:solidFill>
                <a:latin typeface="Arial"/>
                <a:cs typeface="Arial"/>
              </a:rPr>
              <a:t> </a:t>
            </a:r>
            <a:r>
              <a:rPr lang="en-US" altLang="zh-CN" sz="1400">
                <a:solidFill>
                  <a:schemeClr val="accent3"/>
                </a:solidFill>
                <a:latin typeface="Arial"/>
                <a:cs typeface="Arial"/>
              </a:rPr>
              <a:t>-Result</a:t>
            </a:r>
            <a:r>
              <a:rPr lang="zh-CN" altLang="en-US" sz="1400">
                <a:solidFill>
                  <a:schemeClr val="accent3"/>
                </a:solidFill>
                <a:latin typeface="Arial"/>
                <a:cs typeface="Arial"/>
              </a:rPr>
              <a:t> </a:t>
            </a:r>
            <a:r>
              <a:rPr lang="en-US" altLang="zh-CN" sz="1400">
                <a:solidFill>
                  <a:schemeClr val="accent3"/>
                </a:solidFill>
                <a:latin typeface="Arial"/>
                <a:cs typeface="Arial"/>
              </a:rPr>
              <a:t>and</a:t>
            </a:r>
            <a:r>
              <a:rPr lang="zh-CN" altLang="en-US" sz="1400">
                <a:solidFill>
                  <a:schemeClr val="accent3"/>
                </a:solidFill>
                <a:latin typeface="Arial"/>
                <a:cs typeface="Arial"/>
              </a:rPr>
              <a:t> </a:t>
            </a:r>
            <a:r>
              <a:rPr lang="en-US" altLang="zh-CN" sz="1400">
                <a:solidFill>
                  <a:schemeClr val="accent3"/>
                </a:solidFill>
                <a:latin typeface="Arial"/>
                <a:cs typeface="Arial"/>
              </a:rPr>
              <a:t>Evaluation-Conclusion</a:t>
            </a:r>
            <a:r>
              <a:rPr lang="zh-CN" altLang="en-US" sz="1400">
                <a:solidFill>
                  <a:schemeClr val="accent3"/>
                </a:solidFill>
                <a:latin typeface="Arial"/>
                <a:cs typeface="Arial"/>
              </a:rPr>
              <a:t> </a:t>
            </a:r>
            <a:r>
              <a:rPr lang="en-US" altLang="zh-CN" sz="1400">
                <a:solidFill>
                  <a:schemeClr val="accent3"/>
                </a:solidFill>
                <a:latin typeface="Arial"/>
                <a:cs typeface="Arial"/>
              </a:rPr>
              <a:t>and</a:t>
            </a:r>
            <a:r>
              <a:rPr lang="zh-CN" altLang="en-US" sz="1400">
                <a:solidFill>
                  <a:schemeClr val="accent3"/>
                </a:solidFill>
                <a:latin typeface="Arial"/>
                <a:cs typeface="Arial"/>
              </a:rPr>
              <a:t> </a:t>
            </a:r>
            <a:r>
              <a:rPr lang="en-US" altLang="zh-CN" sz="1400">
                <a:solidFill>
                  <a:schemeClr val="accent3"/>
                </a:solidFill>
                <a:latin typeface="Arial"/>
                <a:cs typeface="Arial"/>
              </a:rPr>
              <a:t>Future</a:t>
            </a:r>
            <a:r>
              <a:rPr lang="zh-CN" altLang="en-US" sz="1400">
                <a:solidFill>
                  <a:schemeClr val="accent3"/>
                </a:solidFill>
                <a:latin typeface="Arial"/>
                <a:cs typeface="Arial"/>
              </a:rPr>
              <a:t> </a:t>
            </a:r>
            <a:r>
              <a:rPr lang="en-US" altLang="zh-CN" sz="1400">
                <a:solidFill>
                  <a:schemeClr val="accent3"/>
                </a:solidFill>
                <a:latin typeface="Arial"/>
                <a:cs typeface="Arial"/>
              </a:rPr>
              <a:t>Work</a:t>
            </a:r>
            <a:endParaRPr lang="en-US" sz="1400">
              <a:solidFill>
                <a:schemeClr val="accent3"/>
              </a:solidFill>
              <a:latin typeface="Arial"/>
              <a:cs typeface="Arial"/>
            </a:endParaRPr>
          </a:p>
        </p:txBody>
      </p:sp>
    </p:spTree>
    <p:extLst>
      <p:ext uri="{BB962C8B-B14F-4D97-AF65-F5344CB8AC3E}">
        <p14:creationId xmlns:p14="http://schemas.microsoft.com/office/powerpoint/2010/main" val="21720785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D4462-5604-48A2-A169-AF17C79C2884}"/>
              </a:ext>
            </a:extLst>
          </p:cNvPr>
          <p:cNvSpPr>
            <a:spLocks noGrp="1"/>
          </p:cNvSpPr>
          <p:nvPr>
            <p:ph type="title"/>
          </p:nvPr>
        </p:nvSpPr>
        <p:spPr/>
        <p:txBody>
          <a:bodyPr/>
          <a:lstStyle/>
          <a:p>
            <a:r>
              <a:rPr lang="en-US">
                <a:latin typeface="Arial"/>
                <a:cs typeface="Arial"/>
              </a:rPr>
              <a:t>ARFIMA</a:t>
            </a:r>
            <a:endParaRPr lang="en-US"/>
          </a:p>
        </p:txBody>
      </p:sp>
      <p:pic>
        <p:nvPicPr>
          <p:cNvPr id="3" name="Picture 3">
            <a:extLst>
              <a:ext uri="{FF2B5EF4-FFF2-40B4-BE49-F238E27FC236}">
                <a16:creationId xmlns:a16="http://schemas.microsoft.com/office/drawing/2014/main" id="{A6E66E00-4549-452A-8827-9F5BBFB520B0}"/>
              </a:ext>
            </a:extLst>
          </p:cNvPr>
          <p:cNvPicPr>
            <a:picLocks noChangeAspect="1"/>
          </p:cNvPicPr>
          <p:nvPr/>
        </p:nvPicPr>
        <p:blipFill>
          <a:blip r:embed="rId3"/>
          <a:stretch>
            <a:fillRect/>
          </a:stretch>
        </p:blipFill>
        <p:spPr>
          <a:xfrm>
            <a:off x="2269802" y="3439454"/>
            <a:ext cx="4992913" cy="3140374"/>
          </a:xfrm>
          <a:prstGeom prst="rect">
            <a:avLst/>
          </a:prstGeom>
        </p:spPr>
      </p:pic>
      <p:sp>
        <p:nvSpPr>
          <p:cNvPr id="7" name="îśļíḑê">
            <a:extLst>
              <a:ext uri="{FF2B5EF4-FFF2-40B4-BE49-F238E27FC236}">
                <a16:creationId xmlns:a16="http://schemas.microsoft.com/office/drawing/2014/main" id="{02EC7C8E-1AE2-446E-8D85-929B3F024CA3}"/>
              </a:ext>
            </a:extLst>
          </p:cNvPr>
          <p:cNvSpPr/>
          <p:nvPr/>
        </p:nvSpPr>
        <p:spPr>
          <a:xfrm>
            <a:off x="7158038" y="1356935"/>
            <a:ext cx="3950221" cy="511553"/>
          </a:xfrm>
          <a:prstGeom prst="roundRect">
            <a:avLst>
              <a:gd name="adj" fmla="val 4000"/>
            </a:avLst>
          </a:prstGeom>
          <a:solidFill>
            <a:schemeClr val="tx1">
              <a:lumMod val="10000"/>
              <a:lumOff val="9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400" b="1">
                <a:solidFill>
                  <a:srgbClr val="333333"/>
                </a:solidFill>
              </a:rPr>
              <a:t>AFRIMA</a:t>
            </a:r>
            <a:endParaRPr lang="en-CN" sz="2400" b="1"/>
          </a:p>
        </p:txBody>
      </p:sp>
      <p:grpSp>
        <p:nvGrpSpPr>
          <p:cNvPr id="15" name="Group 14">
            <a:extLst>
              <a:ext uri="{FF2B5EF4-FFF2-40B4-BE49-F238E27FC236}">
                <a16:creationId xmlns:a16="http://schemas.microsoft.com/office/drawing/2014/main" id="{CF74B6AE-0599-7A4F-B7C7-AFD8195A373A}"/>
              </a:ext>
            </a:extLst>
          </p:cNvPr>
          <p:cNvGrpSpPr/>
          <p:nvPr/>
        </p:nvGrpSpPr>
        <p:grpSpPr>
          <a:xfrm>
            <a:off x="7254001" y="2209891"/>
            <a:ext cx="3854257" cy="880369"/>
            <a:chOff x="7254002" y="2209891"/>
            <a:chExt cx="3449070" cy="880369"/>
          </a:xfrm>
        </p:grpSpPr>
        <p:sp>
          <p:nvSpPr>
            <p:cNvPr id="9" name="ï$ļîďè">
              <a:extLst>
                <a:ext uri="{FF2B5EF4-FFF2-40B4-BE49-F238E27FC236}">
                  <a16:creationId xmlns:a16="http://schemas.microsoft.com/office/drawing/2014/main" id="{CF94C0F2-36B2-4911-A6FD-1D0266A48BF8}"/>
                </a:ext>
              </a:extLst>
            </p:cNvPr>
            <p:cNvSpPr txBox="1"/>
            <p:nvPr/>
          </p:nvSpPr>
          <p:spPr>
            <a:xfrm>
              <a:off x="7607476" y="2209891"/>
              <a:ext cx="3095596" cy="880369"/>
            </a:xfrm>
            <a:prstGeom prst="rect">
              <a:avLst/>
            </a:prstGeom>
            <a:noFill/>
          </p:spPr>
          <p:txBody>
            <a:bodyPr wrap="square" lIns="91440" tIns="45720" rIns="91440" bIns="45720" rtlCol="0" anchor="t">
              <a:spAutoFit/>
            </a:bodyPr>
            <a:lstStyle/>
            <a:p>
              <a:pPr algn="just">
                <a:lnSpc>
                  <a:spcPct val="150000"/>
                </a:lnSpc>
              </a:pPr>
              <a:r>
                <a:rPr lang="en-US" altLang="zh-CN">
                  <a:solidFill>
                    <a:schemeClr val="tx1">
                      <a:lumMod val="85000"/>
                      <a:lumOff val="15000"/>
                    </a:schemeClr>
                  </a:solidFill>
                  <a:ea typeface="宋体"/>
                  <a:cs typeface="+mn-lt"/>
                </a:rPr>
                <a:t>There seems to be a long memory issue as the ACF delays slowly</a:t>
              </a:r>
              <a:endParaRPr lang="en-US" altLang="zh-CN">
                <a:solidFill>
                  <a:schemeClr val="tx1">
                    <a:lumMod val="85000"/>
                    <a:lumOff val="15000"/>
                  </a:schemeClr>
                </a:solidFill>
                <a:ea typeface="宋体"/>
                <a:cs typeface="Calibri" panose="020F0502020204030204"/>
              </a:endParaRPr>
            </a:p>
          </p:txBody>
        </p:sp>
        <p:sp>
          <p:nvSpPr>
            <p:cNvPr id="14" name="íŝḷíḋe">
              <a:extLst>
                <a:ext uri="{FF2B5EF4-FFF2-40B4-BE49-F238E27FC236}">
                  <a16:creationId xmlns:a16="http://schemas.microsoft.com/office/drawing/2014/main" id="{4A84B0DC-D8DC-4B77-AA7F-6E53E4907364}"/>
                </a:ext>
              </a:extLst>
            </p:cNvPr>
            <p:cNvSpPr/>
            <p:nvPr/>
          </p:nvSpPr>
          <p:spPr>
            <a:xfrm>
              <a:off x="7254002" y="2393993"/>
              <a:ext cx="144000" cy="143999"/>
            </a:xfrm>
            <a:prstGeom prst="ellipse">
              <a:avLst/>
            </a:prstGeom>
            <a:solidFill>
              <a:schemeClr val="accent1"/>
            </a:solidFill>
            <a:ln w="12700" cap="rnd">
              <a:noFill/>
              <a:prstDash val="solid"/>
              <a:round/>
              <a:headEnd/>
              <a:tailEnd/>
            </a:ln>
            <a:effectLst>
              <a:outerShdw blurRad="254000" dist="127000" algn="ctr" rotWithShape="0">
                <a:schemeClr val="accent1">
                  <a:alpha val="3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just" defTabSz="914354"/>
              <a:endParaRPr lang="zh-CN" altLang="en-US" b="1">
                <a:solidFill>
                  <a:schemeClr val="bg1"/>
                </a:solidFill>
              </a:endParaRPr>
            </a:p>
          </p:txBody>
        </p:sp>
      </p:grpSp>
      <p:grpSp>
        <p:nvGrpSpPr>
          <p:cNvPr id="11" name="Group 10">
            <a:extLst>
              <a:ext uri="{FF2B5EF4-FFF2-40B4-BE49-F238E27FC236}">
                <a16:creationId xmlns:a16="http://schemas.microsoft.com/office/drawing/2014/main" id="{C20E0634-734D-2F4D-AE9E-B6D0564BC98A}"/>
              </a:ext>
            </a:extLst>
          </p:cNvPr>
          <p:cNvGrpSpPr/>
          <p:nvPr/>
        </p:nvGrpSpPr>
        <p:grpSpPr>
          <a:xfrm>
            <a:off x="7252190" y="3920166"/>
            <a:ext cx="3675907" cy="880369"/>
            <a:chOff x="7260849" y="3571857"/>
            <a:chExt cx="3442223" cy="880369"/>
          </a:xfrm>
        </p:grpSpPr>
        <p:sp>
          <p:nvSpPr>
            <p:cNvPr id="8" name="TextBox 7">
              <a:extLst>
                <a:ext uri="{FF2B5EF4-FFF2-40B4-BE49-F238E27FC236}">
                  <a16:creationId xmlns:a16="http://schemas.microsoft.com/office/drawing/2014/main" id="{763AB28B-FA6D-4D7C-93C8-D6206CCED60D}"/>
                </a:ext>
              </a:extLst>
            </p:cNvPr>
            <p:cNvSpPr txBox="1"/>
            <p:nvPr/>
          </p:nvSpPr>
          <p:spPr>
            <a:xfrm>
              <a:off x="7609114" y="3571857"/>
              <a:ext cx="3093958" cy="88036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pPr>
              <a:r>
                <a:rPr lang="en-US">
                  <a:solidFill>
                    <a:srgbClr val="262626"/>
                  </a:solidFill>
                </a:rPr>
                <a:t>Residuals </a:t>
              </a:r>
              <a:r>
                <a:rPr lang="en-US" b="1">
                  <a:solidFill>
                    <a:srgbClr val="262626"/>
                  </a:solidFill>
                </a:rPr>
                <a:t>do not resemble white noise </a:t>
              </a:r>
              <a:r>
                <a:rPr lang="en-US">
                  <a:solidFill>
                    <a:srgbClr val="262626"/>
                  </a:solidFill>
                </a:rPr>
                <a:t>according to </a:t>
              </a:r>
              <a:r>
                <a:rPr lang="en-US" err="1">
                  <a:solidFill>
                    <a:srgbClr val="262626"/>
                  </a:solidFill>
                  <a:ea typeface="+mn-lt"/>
                  <a:cs typeface="+mn-lt"/>
                </a:rPr>
                <a:t>Ljung</a:t>
              </a:r>
              <a:r>
                <a:rPr lang="en-US">
                  <a:solidFill>
                    <a:srgbClr val="262626"/>
                  </a:solidFill>
                  <a:ea typeface="+mn-lt"/>
                  <a:cs typeface="+mn-lt"/>
                </a:rPr>
                <a:t>-Box test </a:t>
              </a:r>
              <a:endParaRPr lang="en-US"/>
            </a:p>
          </p:txBody>
        </p:sp>
        <p:sp>
          <p:nvSpPr>
            <p:cNvPr id="13" name="íŝḷíḋe">
              <a:extLst>
                <a:ext uri="{FF2B5EF4-FFF2-40B4-BE49-F238E27FC236}">
                  <a16:creationId xmlns:a16="http://schemas.microsoft.com/office/drawing/2014/main" id="{98666D20-92E9-4149-9D24-4ADFE30C01D6}"/>
                </a:ext>
              </a:extLst>
            </p:cNvPr>
            <p:cNvSpPr/>
            <p:nvPr/>
          </p:nvSpPr>
          <p:spPr>
            <a:xfrm flipH="1">
              <a:off x="7260849" y="3695227"/>
              <a:ext cx="135633" cy="150991"/>
            </a:xfrm>
            <a:prstGeom prst="ellipse">
              <a:avLst/>
            </a:prstGeom>
            <a:solidFill>
              <a:schemeClr val="accent1"/>
            </a:solidFill>
            <a:ln w="12700" cap="rnd">
              <a:noFill/>
              <a:prstDash val="solid"/>
              <a:round/>
              <a:headEnd/>
              <a:tailEnd/>
            </a:ln>
            <a:effectLst>
              <a:outerShdw blurRad="254000" dist="127000" algn="ctr" rotWithShape="0">
                <a:schemeClr val="accent1">
                  <a:alpha val="3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just" defTabSz="914354"/>
              <a:endParaRPr lang="zh-CN" altLang="en-US" b="1">
                <a:solidFill>
                  <a:schemeClr val="bg1"/>
                </a:solidFill>
              </a:endParaRPr>
            </a:p>
          </p:txBody>
        </p:sp>
      </p:grpSp>
      <p:grpSp>
        <p:nvGrpSpPr>
          <p:cNvPr id="4" name="Group 3">
            <a:extLst>
              <a:ext uri="{FF2B5EF4-FFF2-40B4-BE49-F238E27FC236}">
                <a16:creationId xmlns:a16="http://schemas.microsoft.com/office/drawing/2014/main" id="{2F36640D-A121-744E-A99B-33A7687B82C0}"/>
              </a:ext>
            </a:extLst>
          </p:cNvPr>
          <p:cNvGrpSpPr/>
          <p:nvPr/>
        </p:nvGrpSpPr>
        <p:grpSpPr>
          <a:xfrm>
            <a:off x="7254001" y="3359057"/>
            <a:ext cx="3303543" cy="369332"/>
            <a:chOff x="7254001" y="2899795"/>
            <a:chExt cx="3303543" cy="369332"/>
          </a:xfrm>
        </p:grpSpPr>
        <p:sp>
          <p:nvSpPr>
            <p:cNvPr id="6" name="TextBox 5">
              <a:extLst>
                <a:ext uri="{FF2B5EF4-FFF2-40B4-BE49-F238E27FC236}">
                  <a16:creationId xmlns:a16="http://schemas.microsoft.com/office/drawing/2014/main" id="{BDE271B3-1BA3-4FDD-AA6F-9184F4D53667}"/>
                </a:ext>
              </a:extLst>
            </p:cNvPr>
            <p:cNvSpPr txBox="1"/>
            <p:nvPr/>
          </p:nvSpPr>
          <p:spPr>
            <a:xfrm>
              <a:off x="7611611" y="2899795"/>
              <a:ext cx="294593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d = </a:t>
              </a:r>
              <a:r>
                <a:rPr lang="en-US">
                  <a:ea typeface="+mn-lt"/>
                  <a:cs typeface="+mn-lt"/>
                </a:rPr>
                <a:t>0.482</a:t>
              </a:r>
              <a:endParaRPr lang="en-US">
                <a:cs typeface="Calibri"/>
              </a:endParaRPr>
            </a:p>
          </p:txBody>
        </p:sp>
        <p:sp>
          <p:nvSpPr>
            <p:cNvPr id="16" name="íŝḷíḋe">
              <a:extLst>
                <a:ext uri="{FF2B5EF4-FFF2-40B4-BE49-F238E27FC236}">
                  <a16:creationId xmlns:a16="http://schemas.microsoft.com/office/drawing/2014/main" id="{26DCA5B7-B8C2-42A6-A1F0-7A35587664A6}"/>
                </a:ext>
              </a:extLst>
            </p:cNvPr>
            <p:cNvSpPr/>
            <p:nvPr/>
          </p:nvSpPr>
          <p:spPr>
            <a:xfrm>
              <a:off x="7254001" y="3016176"/>
              <a:ext cx="144000" cy="143999"/>
            </a:xfrm>
            <a:prstGeom prst="ellipse">
              <a:avLst/>
            </a:prstGeom>
            <a:solidFill>
              <a:schemeClr val="accent1"/>
            </a:solidFill>
            <a:ln w="12700" cap="rnd">
              <a:noFill/>
              <a:prstDash val="solid"/>
              <a:round/>
              <a:headEnd/>
              <a:tailEnd/>
            </a:ln>
            <a:effectLst>
              <a:outerShdw blurRad="254000" dist="127000" algn="ctr" rotWithShape="0">
                <a:schemeClr val="accent1">
                  <a:alpha val="3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just" defTabSz="914354"/>
              <a:endParaRPr lang="zh-CN" altLang="en-US">
                <a:solidFill>
                  <a:schemeClr val="bg1"/>
                </a:solidFill>
              </a:endParaRPr>
            </a:p>
          </p:txBody>
        </p:sp>
      </p:grpSp>
      <p:grpSp>
        <p:nvGrpSpPr>
          <p:cNvPr id="10" name="Group 9">
            <a:extLst>
              <a:ext uri="{FF2B5EF4-FFF2-40B4-BE49-F238E27FC236}">
                <a16:creationId xmlns:a16="http://schemas.microsoft.com/office/drawing/2014/main" id="{12BE2B01-215C-264E-B530-4FD034B4957D}"/>
              </a:ext>
            </a:extLst>
          </p:cNvPr>
          <p:cNvGrpSpPr/>
          <p:nvPr/>
        </p:nvGrpSpPr>
        <p:grpSpPr>
          <a:xfrm>
            <a:off x="7247953" y="5065291"/>
            <a:ext cx="3688803" cy="369332"/>
            <a:chOff x="7247953" y="5065291"/>
            <a:chExt cx="3688803" cy="369332"/>
          </a:xfrm>
        </p:grpSpPr>
        <p:sp>
          <p:nvSpPr>
            <p:cNvPr id="17" name="íŝḷíḋe">
              <a:extLst>
                <a:ext uri="{FF2B5EF4-FFF2-40B4-BE49-F238E27FC236}">
                  <a16:creationId xmlns:a16="http://schemas.microsoft.com/office/drawing/2014/main" id="{068E0FE4-5DDC-4C3D-8E27-96C1D0555D75}"/>
                </a:ext>
              </a:extLst>
            </p:cNvPr>
            <p:cNvSpPr/>
            <p:nvPr/>
          </p:nvSpPr>
          <p:spPr>
            <a:xfrm>
              <a:off x="7247953" y="5158137"/>
              <a:ext cx="144000" cy="143999"/>
            </a:xfrm>
            <a:prstGeom prst="ellipse">
              <a:avLst/>
            </a:prstGeom>
            <a:solidFill>
              <a:schemeClr val="accent1"/>
            </a:solidFill>
            <a:ln w="12700" cap="rnd">
              <a:noFill/>
              <a:prstDash val="solid"/>
              <a:round/>
              <a:headEnd/>
              <a:tailEnd/>
            </a:ln>
            <a:effectLst>
              <a:outerShdw blurRad="254000" dist="127000" algn="ctr" rotWithShape="0">
                <a:schemeClr val="accent1">
                  <a:alpha val="3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just" defTabSz="914354"/>
              <a:endParaRPr lang="zh-CN" altLang="en-US" b="1">
                <a:solidFill>
                  <a:schemeClr val="bg1"/>
                </a:solidFill>
              </a:endParaRPr>
            </a:p>
          </p:txBody>
        </p:sp>
        <p:sp>
          <p:nvSpPr>
            <p:cNvPr id="19" name="ïṥľïḋé">
              <a:extLst>
                <a:ext uri="{FF2B5EF4-FFF2-40B4-BE49-F238E27FC236}">
                  <a16:creationId xmlns:a16="http://schemas.microsoft.com/office/drawing/2014/main" id="{B6269A29-88DC-4ADF-AC4D-7115CFABABB0}"/>
                </a:ext>
              </a:extLst>
            </p:cNvPr>
            <p:cNvSpPr txBox="1"/>
            <p:nvPr/>
          </p:nvSpPr>
          <p:spPr>
            <a:xfrm>
              <a:off x="7607714" y="5065291"/>
              <a:ext cx="3329042" cy="369332"/>
            </a:xfrm>
            <a:prstGeom prst="rect">
              <a:avLst/>
            </a:prstGeom>
            <a:noFill/>
          </p:spPr>
          <p:txBody>
            <a:bodyPr wrap="square" lIns="91440" tIns="45720" rIns="91440" bIns="45720" rtlCol="0" anchor="t">
              <a:spAutoFit/>
            </a:bodyPr>
            <a:lstStyle/>
            <a:p>
              <a:pPr algn="just"/>
              <a:r>
                <a:rPr lang="en-US" altLang="zh-CN">
                  <a:solidFill>
                    <a:schemeClr val="tx1">
                      <a:lumMod val="85000"/>
                      <a:lumOff val="15000"/>
                    </a:schemeClr>
                  </a:solidFill>
                  <a:ea typeface="宋体"/>
                </a:rPr>
                <a:t>Forecast</a:t>
              </a:r>
              <a:r>
                <a:rPr lang="zh-CN" altLang="en-US">
                  <a:solidFill>
                    <a:schemeClr val="tx1">
                      <a:lumMod val="85000"/>
                      <a:lumOff val="15000"/>
                    </a:schemeClr>
                  </a:solidFill>
                  <a:ea typeface="宋体"/>
                </a:rPr>
                <a:t> </a:t>
              </a:r>
              <a:r>
                <a:rPr lang="en-US" altLang="zh-CN">
                  <a:solidFill>
                    <a:schemeClr val="tx1">
                      <a:lumMod val="85000"/>
                      <a:lumOff val="15000"/>
                    </a:schemeClr>
                  </a:solidFill>
                  <a:ea typeface="宋体"/>
                </a:rPr>
                <a:t>period = 12</a:t>
              </a:r>
              <a:endParaRPr lang="en-US">
                <a:solidFill>
                  <a:srgbClr val="000000"/>
                </a:solidFill>
                <a:cs typeface="Calibri"/>
              </a:endParaRPr>
            </a:p>
          </p:txBody>
        </p:sp>
      </p:grpSp>
      <p:pic>
        <p:nvPicPr>
          <p:cNvPr id="5" name="Picture 9" descr="Chart, bar chart&#10;&#10;Description automatically generated">
            <a:extLst>
              <a:ext uri="{FF2B5EF4-FFF2-40B4-BE49-F238E27FC236}">
                <a16:creationId xmlns:a16="http://schemas.microsoft.com/office/drawing/2014/main" id="{270E6C97-F50D-42C1-A2E8-1E83636F9B1E}"/>
              </a:ext>
            </a:extLst>
          </p:cNvPr>
          <p:cNvPicPr>
            <a:picLocks noChangeAspect="1"/>
          </p:cNvPicPr>
          <p:nvPr/>
        </p:nvPicPr>
        <p:blipFill rotWithShape="1">
          <a:blip r:embed="rId4"/>
          <a:srcRect t="3734" r="4860" b="3202"/>
          <a:stretch/>
        </p:blipFill>
        <p:spPr>
          <a:xfrm>
            <a:off x="255440" y="1041982"/>
            <a:ext cx="3948736" cy="2732194"/>
          </a:xfrm>
          <a:prstGeom prst="rect">
            <a:avLst/>
          </a:prstGeom>
        </p:spPr>
      </p:pic>
      <p:pic>
        <p:nvPicPr>
          <p:cNvPr id="40" name="Picture 40" descr="Logo, company name&#10;&#10;Description automatically generated">
            <a:extLst>
              <a:ext uri="{FF2B5EF4-FFF2-40B4-BE49-F238E27FC236}">
                <a16:creationId xmlns:a16="http://schemas.microsoft.com/office/drawing/2014/main" id="{074E3EE2-64C9-41E5-A293-295F1E82E2C0}"/>
              </a:ext>
            </a:extLst>
          </p:cNvPr>
          <p:cNvPicPr>
            <a:picLocks noChangeAspect="1"/>
          </p:cNvPicPr>
          <p:nvPr/>
        </p:nvPicPr>
        <p:blipFill rotWithShape="1">
          <a:blip r:embed="rId5"/>
          <a:srcRect t="31039" r="-212"/>
          <a:stretch/>
        </p:blipFill>
        <p:spPr>
          <a:xfrm>
            <a:off x="3450023" y="3574245"/>
            <a:ext cx="2749026" cy="303490"/>
          </a:xfrm>
          <a:prstGeom prst="rect">
            <a:avLst/>
          </a:prstGeom>
        </p:spPr>
      </p:pic>
      <p:sp>
        <p:nvSpPr>
          <p:cNvPr id="22" name="Rectangle 21">
            <a:extLst>
              <a:ext uri="{FF2B5EF4-FFF2-40B4-BE49-F238E27FC236}">
                <a16:creationId xmlns:a16="http://schemas.microsoft.com/office/drawing/2014/main" id="{7C3C413B-7125-7643-B9CC-0FB61329990B}"/>
              </a:ext>
            </a:extLst>
          </p:cNvPr>
          <p:cNvSpPr/>
          <p:nvPr/>
        </p:nvSpPr>
        <p:spPr>
          <a:xfrm>
            <a:off x="0" y="6550223"/>
            <a:ext cx="10706100" cy="307777"/>
          </a:xfrm>
          <a:prstGeom prst="rect">
            <a:avLst/>
          </a:prstGeom>
        </p:spPr>
        <p:txBody>
          <a:bodyPr wrap="square">
            <a:spAutoFit/>
          </a:bodyPr>
          <a:lstStyle/>
          <a:p>
            <a:pPr lvl="0">
              <a:defRPr/>
            </a:pPr>
            <a:r>
              <a:rPr lang="en-US" sz="1400">
                <a:solidFill>
                  <a:schemeClr val="accent3"/>
                </a:solidFill>
                <a:latin typeface="Arial"/>
                <a:cs typeface="Arial"/>
              </a:rPr>
              <a:t>Project Goal and Use Case </a:t>
            </a:r>
            <a:r>
              <a:rPr lang="en-US" altLang="zh-CN" sz="1400">
                <a:solidFill>
                  <a:schemeClr val="accent3"/>
                </a:solidFill>
                <a:latin typeface="Arial"/>
                <a:cs typeface="Arial"/>
              </a:rPr>
              <a:t>-</a:t>
            </a:r>
            <a:r>
              <a:rPr lang="zh-CN" altLang="en-US" sz="1400">
                <a:solidFill>
                  <a:schemeClr val="accent3"/>
                </a:solidFill>
                <a:latin typeface="Arial"/>
                <a:cs typeface="Arial"/>
              </a:rPr>
              <a:t> </a:t>
            </a:r>
            <a:r>
              <a:rPr lang="en-US" altLang="zh-CN" sz="1400">
                <a:solidFill>
                  <a:schemeClr val="accent3"/>
                </a:solidFill>
                <a:latin typeface="Arial"/>
                <a:cs typeface="Arial"/>
              </a:rPr>
              <a:t>Data</a:t>
            </a:r>
            <a:r>
              <a:rPr lang="zh-CN" altLang="en-US" sz="1400">
                <a:solidFill>
                  <a:schemeClr val="accent3"/>
                </a:solidFill>
                <a:latin typeface="Arial"/>
                <a:cs typeface="Arial"/>
              </a:rPr>
              <a:t> </a:t>
            </a:r>
            <a:r>
              <a:rPr lang="en-US" altLang="zh-CN" sz="1400">
                <a:solidFill>
                  <a:schemeClr val="accent3"/>
                </a:solidFill>
                <a:latin typeface="Arial"/>
                <a:cs typeface="Arial"/>
              </a:rPr>
              <a:t>Intro</a:t>
            </a:r>
            <a:r>
              <a:rPr lang="zh-CN" altLang="en-US" sz="1400">
                <a:solidFill>
                  <a:schemeClr val="accent3"/>
                </a:solidFill>
                <a:latin typeface="Arial"/>
                <a:cs typeface="Arial"/>
              </a:rPr>
              <a:t> </a:t>
            </a:r>
            <a:r>
              <a:rPr lang="en-US" altLang="zh-CN" sz="1400">
                <a:solidFill>
                  <a:schemeClr val="accent3"/>
                </a:solidFill>
                <a:latin typeface="Arial"/>
                <a:cs typeface="Arial"/>
              </a:rPr>
              <a:t>-</a:t>
            </a:r>
            <a:r>
              <a:rPr lang="zh-CN" altLang="en-US" sz="1400">
                <a:solidFill>
                  <a:schemeClr val="accent3"/>
                </a:solidFill>
                <a:latin typeface="Arial"/>
                <a:cs typeface="Arial"/>
              </a:rPr>
              <a:t> </a:t>
            </a:r>
            <a:r>
              <a:rPr lang="en-US" altLang="zh-CN" sz="1400">
                <a:solidFill>
                  <a:schemeClr val="accent3"/>
                </a:solidFill>
                <a:latin typeface="Arial"/>
                <a:cs typeface="Arial"/>
              </a:rPr>
              <a:t>Data</a:t>
            </a:r>
            <a:r>
              <a:rPr lang="zh-CN" altLang="en-US" sz="1400">
                <a:solidFill>
                  <a:schemeClr val="accent3"/>
                </a:solidFill>
                <a:latin typeface="Arial"/>
                <a:cs typeface="Arial"/>
              </a:rPr>
              <a:t> </a:t>
            </a:r>
            <a:r>
              <a:rPr lang="en-US" altLang="zh-CN" sz="1400">
                <a:solidFill>
                  <a:schemeClr val="accent3"/>
                </a:solidFill>
                <a:latin typeface="Arial"/>
                <a:cs typeface="Arial"/>
              </a:rPr>
              <a:t>Exploration</a:t>
            </a:r>
            <a:r>
              <a:rPr lang="zh-CN" altLang="en-US" sz="1400" b="1">
                <a:solidFill>
                  <a:schemeClr val="accent3"/>
                </a:solidFill>
                <a:latin typeface="Arial"/>
                <a:cs typeface="Arial"/>
              </a:rPr>
              <a:t> </a:t>
            </a:r>
            <a:r>
              <a:rPr lang="en-US" altLang="zh-CN" sz="1400">
                <a:solidFill>
                  <a:schemeClr val="accent3"/>
                </a:solidFill>
                <a:latin typeface="Arial"/>
                <a:cs typeface="Arial"/>
              </a:rPr>
              <a:t>-</a:t>
            </a:r>
            <a:r>
              <a:rPr lang="en-US" altLang="zh-CN" sz="1400" b="1">
                <a:solidFill>
                  <a:schemeClr val="accent3"/>
                </a:solidFill>
                <a:latin typeface="Arial"/>
                <a:cs typeface="Arial"/>
              </a:rPr>
              <a:t>Data</a:t>
            </a:r>
            <a:r>
              <a:rPr lang="zh-CN" altLang="en-US" sz="1400" b="1">
                <a:solidFill>
                  <a:schemeClr val="accent3"/>
                </a:solidFill>
                <a:latin typeface="Arial"/>
                <a:cs typeface="Arial"/>
              </a:rPr>
              <a:t> </a:t>
            </a:r>
            <a:r>
              <a:rPr lang="en-US" altLang="zh-CN" sz="1400" b="1">
                <a:solidFill>
                  <a:schemeClr val="accent3"/>
                </a:solidFill>
                <a:latin typeface="Arial"/>
                <a:cs typeface="Arial"/>
              </a:rPr>
              <a:t>Modeling</a:t>
            </a:r>
            <a:r>
              <a:rPr lang="zh-CN" altLang="en-US" sz="1400" b="1">
                <a:solidFill>
                  <a:schemeClr val="accent3"/>
                </a:solidFill>
                <a:latin typeface="Arial"/>
                <a:cs typeface="Arial"/>
              </a:rPr>
              <a:t> </a:t>
            </a:r>
            <a:r>
              <a:rPr lang="en-US" altLang="zh-CN" sz="1400">
                <a:solidFill>
                  <a:schemeClr val="accent3"/>
                </a:solidFill>
                <a:latin typeface="Arial"/>
                <a:cs typeface="Arial"/>
              </a:rPr>
              <a:t>-Result</a:t>
            </a:r>
            <a:r>
              <a:rPr lang="zh-CN" altLang="en-US" sz="1400">
                <a:solidFill>
                  <a:schemeClr val="accent3"/>
                </a:solidFill>
                <a:latin typeface="Arial"/>
                <a:cs typeface="Arial"/>
              </a:rPr>
              <a:t> </a:t>
            </a:r>
            <a:r>
              <a:rPr lang="en-US" altLang="zh-CN" sz="1400">
                <a:solidFill>
                  <a:schemeClr val="accent3"/>
                </a:solidFill>
                <a:latin typeface="Arial"/>
                <a:cs typeface="Arial"/>
              </a:rPr>
              <a:t>and</a:t>
            </a:r>
            <a:r>
              <a:rPr lang="zh-CN" altLang="en-US" sz="1400">
                <a:solidFill>
                  <a:schemeClr val="accent3"/>
                </a:solidFill>
                <a:latin typeface="Arial"/>
                <a:cs typeface="Arial"/>
              </a:rPr>
              <a:t> </a:t>
            </a:r>
            <a:r>
              <a:rPr lang="en-US" altLang="zh-CN" sz="1400">
                <a:solidFill>
                  <a:schemeClr val="accent3"/>
                </a:solidFill>
                <a:latin typeface="Arial"/>
                <a:cs typeface="Arial"/>
              </a:rPr>
              <a:t>Evaluation-Conclusion</a:t>
            </a:r>
            <a:r>
              <a:rPr lang="zh-CN" altLang="en-US" sz="1400">
                <a:solidFill>
                  <a:schemeClr val="accent3"/>
                </a:solidFill>
                <a:latin typeface="Arial"/>
                <a:cs typeface="Arial"/>
              </a:rPr>
              <a:t> </a:t>
            </a:r>
            <a:r>
              <a:rPr lang="en-US" altLang="zh-CN" sz="1400">
                <a:solidFill>
                  <a:schemeClr val="accent3"/>
                </a:solidFill>
                <a:latin typeface="Arial"/>
                <a:cs typeface="Arial"/>
              </a:rPr>
              <a:t>and</a:t>
            </a:r>
            <a:r>
              <a:rPr lang="zh-CN" altLang="en-US" sz="1400">
                <a:solidFill>
                  <a:schemeClr val="accent3"/>
                </a:solidFill>
                <a:latin typeface="Arial"/>
                <a:cs typeface="Arial"/>
              </a:rPr>
              <a:t> </a:t>
            </a:r>
            <a:r>
              <a:rPr lang="en-US" altLang="zh-CN" sz="1400">
                <a:solidFill>
                  <a:schemeClr val="accent3"/>
                </a:solidFill>
                <a:latin typeface="Arial"/>
                <a:cs typeface="Arial"/>
              </a:rPr>
              <a:t>Future</a:t>
            </a:r>
            <a:r>
              <a:rPr lang="zh-CN" altLang="en-US" sz="1400">
                <a:solidFill>
                  <a:schemeClr val="accent3"/>
                </a:solidFill>
                <a:latin typeface="Arial"/>
                <a:cs typeface="Arial"/>
              </a:rPr>
              <a:t> </a:t>
            </a:r>
            <a:r>
              <a:rPr lang="en-US" altLang="zh-CN" sz="1400">
                <a:solidFill>
                  <a:schemeClr val="accent3"/>
                </a:solidFill>
                <a:latin typeface="Arial"/>
                <a:cs typeface="Arial"/>
              </a:rPr>
              <a:t>Work</a:t>
            </a:r>
            <a:endParaRPr lang="en-US" sz="1400">
              <a:solidFill>
                <a:schemeClr val="accent3"/>
              </a:solidFill>
              <a:latin typeface="Arial"/>
              <a:cs typeface="Arial"/>
            </a:endParaRPr>
          </a:p>
        </p:txBody>
      </p:sp>
    </p:spTree>
    <p:extLst>
      <p:ext uri="{BB962C8B-B14F-4D97-AF65-F5344CB8AC3E}">
        <p14:creationId xmlns:p14="http://schemas.microsoft.com/office/powerpoint/2010/main" val="113121691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22</Slides>
  <Notes>12</Notes>
  <HiddenSlides>0</HiddenSlide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office theme</vt:lpstr>
      <vt:lpstr>Candy Production Analysis</vt:lpstr>
      <vt:lpstr>PowerPoint Presentation</vt:lpstr>
      <vt:lpstr>Project Goal And Business Use Case</vt:lpstr>
      <vt:lpstr>PowerPoint Presentation</vt:lpstr>
      <vt:lpstr>Data Exploration – Candy Production </vt:lpstr>
      <vt:lpstr>Data Exploration – Exogenous Variable </vt:lpstr>
      <vt:lpstr>Test for stationarity</vt:lpstr>
      <vt:lpstr>Data Modeling Overview</vt:lpstr>
      <vt:lpstr>ARFIMA</vt:lpstr>
      <vt:lpstr>FOURIER</vt:lpstr>
      <vt:lpstr>Arima Model (2,1,2)(0,1,2)[12]</vt:lpstr>
      <vt:lpstr>Regression Model With ARIMA Errors</vt:lpstr>
      <vt:lpstr>Intervention Model </vt:lpstr>
      <vt:lpstr>Model Evaluation </vt:lpstr>
      <vt:lpstr>Improve Performance By Cross-validation</vt:lpstr>
      <vt:lpstr>Model Evaluation with Improved Model</vt:lpstr>
      <vt:lpstr>Data Visualization</vt:lpstr>
      <vt:lpstr>Why intervention model works well?</vt:lpstr>
      <vt:lpstr>Address overfitting problem</vt:lpstr>
      <vt:lpstr>Model Conclusion</vt:lpstr>
      <vt:lpstr>Application and Limitation</vt:lpstr>
      <vt:lpstr>Further Improvement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13</cp:revision>
  <dcterms:created xsi:type="dcterms:W3CDTF">2021-05-19T14:45:33Z</dcterms:created>
  <dcterms:modified xsi:type="dcterms:W3CDTF">2021-05-31T00:16:36Z</dcterms:modified>
</cp:coreProperties>
</file>