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</p:sldIdLst>
  <p:sldSz cx="5788025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18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503" y="419068"/>
            <a:ext cx="4341019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503" y="1344928"/>
            <a:ext cx="4341019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42055" y="136330"/>
            <a:ext cx="1248043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927" y="136330"/>
            <a:ext cx="3671778" cy="2170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12" y="638382"/>
            <a:ext cx="4992172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12" y="1713613"/>
            <a:ext cx="4992172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927" y="681651"/>
            <a:ext cx="2459911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0187" y="681651"/>
            <a:ext cx="2459911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80" y="136331"/>
            <a:ext cx="4992172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681" y="627712"/>
            <a:ext cx="2448606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681" y="935344"/>
            <a:ext cx="2448606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0187" y="627712"/>
            <a:ext cx="2460665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0187" y="935344"/>
            <a:ext cx="2460665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9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81" y="170709"/>
            <a:ext cx="1866789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64" y="368684"/>
            <a:ext cx="2930188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681" y="768191"/>
            <a:ext cx="1866789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81" y="170709"/>
            <a:ext cx="1866789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0664" y="368684"/>
            <a:ext cx="2930188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681" y="768191"/>
            <a:ext cx="1866789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927" y="136331"/>
            <a:ext cx="4992172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27" y="681651"/>
            <a:ext cx="4992172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927" y="2373332"/>
            <a:ext cx="1302306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2978-65BF-4D17-B28A-33CE6E46354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7284" y="2373332"/>
            <a:ext cx="1953458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7792" y="2373332"/>
            <a:ext cx="1302306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1556-E79F-473E-A1B6-C3B8A9E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roup 2247">
            <a:extLst>
              <a:ext uri="{FF2B5EF4-FFF2-40B4-BE49-F238E27FC236}">
                <a16:creationId xmlns:a16="http://schemas.microsoft.com/office/drawing/2014/main" id="{A48DE4DC-C234-E479-8D8B-F48A9CD14634}"/>
              </a:ext>
            </a:extLst>
          </p:cNvPr>
          <p:cNvGrpSpPr/>
          <p:nvPr/>
        </p:nvGrpSpPr>
        <p:grpSpPr>
          <a:xfrm>
            <a:off x="-159713" y="36516"/>
            <a:ext cx="6012199" cy="2878345"/>
            <a:chOff x="3527711" y="1841018"/>
            <a:chExt cx="6012199" cy="287834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0618F25-3B87-0093-BCF1-F016ECE211F4}"/>
                </a:ext>
              </a:extLst>
            </p:cNvPr>
            <p:cNvSpPr/>
            <p:nvPr/>
          </p:nvSpPr>
          <p:spPr>
            <a:xfrm>
              <a:off x="3711583" y="2174790"/>
              <a:ext cx="5745160" cy="147401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8CBE9E-60D0-E771-9C11-82971E8109A3}"/>
                </a:ext>
              </a:extLst>
            </p:cNvPr>
            <p:cNvCxnSpPr>
              <a:cxnSpLocks/>
            </p:cNvCxnSpPr>
            <p:nvPr/>
          </p:nvCxnSpPr>
          <p:spPr>
            <a:xfrm>
              <a:off x="6753973" y="2182596"/>
              <a:ext cx="0" cy="1474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6" name="Picture 4" descr="Man male young using smartphone icon Royalty Free Vector">
              <a:extLst>
                <a:ext uri="{FF2B5EF4-FFF2-40B4-BE49-F238E27FC236}">
                  <a16:creationId xmlns:a16="http://schemas.microsoft.com/office/drawing/2014/main" id="{EF05EDFB-3DA3-84A2-E73B-C27BA1FB3C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1" r="1" b="7827"/>
            <a:stretch/>
          </p:blipFill>
          <p:spPr bwMode="auto">
            <a:xfrm flipH="1">
              <a:off x="6271048" y="2962031"/>
              <a:ext cx="382412" cy="66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8" descr="Person sleeping in bed icon Royalty Free Vector Image">
              <a:extLst>
                <a:ext uri="{FF2B5EF4-FFF2-40B4-BE49-F238E27FC236}">
                  <a16:creationId xmlns:a16="http://schemas.microsoft.com/office/drawing/2014/main" id="{E54C9CFB-34B4-73C1-2AB5-DE470878B2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24"/>
            <a:stretch/>
          </p:blipFill>
          <p:spPr bwMode="auto">
            <a:xfrm>
              <a:off x="7560798" y="2998569"/>
              <a:ext cx="968767" cy="62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0" descr="Vent Icon - Free PNG &amp; SVG 26834 - Noun Project">
              <a:extLst>
                <a:ext uri="{FF2B5EF4-FFF2-40B4-BE49-F238E27FC236}">
                  <a16:creationId xmlns:a16="http://schemas.microsoft.com/office/drawing/2014/main" id="{A6F713B7-E2DE-AA0F-BA7A-8B10905DA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075"/>
            <a:stretch/>
          </p:blipFill>
          <p:spPr bwMode="auto">
            <a:xfrm>
              <a:off x="5816287" y="2073219"/>
              <a:ext cx="683524" cy="32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8" descr="Air quality sensor - Ultrasteril">
              <a:extLst>
                <a:ext uri="{FF2B5EF4-FFF2-40B4-BE49-F238E27FC236}">
                  <a16:creationId xmlns:a16="http://schemas.microsoft.com/office/drawing/2014/main" id="{D2D2F599-862D-8095-310A-421B28D1D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209" y="2499929"/>
              <a:ext cx="317068" cy="317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idge Icons - Free SVG &amp; PNG Fridge Images - Noun Project">
              <a:extLst>
                <a:ext uri="{FF2B5EF4-FFF2-40B4-BE49-F238E27FC236}">
                  <a16:creationId xmlns:a16="http://schemas.microsoft.com/office/drawing/2014/main" id="{C865D7AC-63DD-584F-7596-3FF0EFB37D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39"/>
            <a:stretch/>
          </p:blipFill>
          <p:spPr bwMode="auto">
            <a:xfrm>
              <a:off x="3527711" y="2783431"/>
              <a:ext cx="920062" cy="861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6" name="Arrow: Curved Left 225">
              <a:extLst>
                <a:ext uri="{FF2B5EF4-FFF2-40B4-BE49-F238E27FC236}">
                  <a16:creationId xmlns:a16="http://schemas.microsoft.com/office/drawing/2014/main" id="{6FA18252-EAD5-4201-4740-8F3EF7BECC7F}"/>
                </a:ext>
              </a:extLst>
            </p:cNvPr>
            <p:cNvSpPr/>
            <p:nvPr/>
          </p:nvSpPr>
          <p:spPr>
            <a:xfrm>
              <a:off x="6207990" y="2357371"/>
              <a:ext cx="167501" cy="205906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Arrow: Curved Left 227">
              <a:extLst>
                <a:ext uri="{FF2B5EF4-FFF2-40B4-BE49-F238E27FC236}">
                  <a16:creationId xmlns:a16="http://schemas.microsoft.com/office/drawing/2014/main" id="{A2471C50-C6B3-D784-C279-61004D896288}"/>
                </a:ext>
              </a:extLst>
            </p:cNvPr>
            <p:cNvSpPr/>
            <p:nvPr/>
          </p:nvSpPr>
          <p:spPr>
            <a:xfrm>
              <a:off x="5984079" y="2374836"/>
              <a:ext cx="167501" cy="205906"/>
            </a:xfrm>
            <a:custGeom>
              <a:avLst/>
              <a:gdLst>
                <a:gd name="connsiteX0" fmla="*/ 0 w 167501"/>
                <a:gd name="connsiteY0" fmla="*/ 164031 h 205906"/>
                <a:gd name="connsiteX1" fmla="*/ 41875 w 167501"/>
                <a:gd name="connsiteY1" fmla="*/ 119884 h 205906"/>
                <a:gd name="connsiteX2" fmla="*/ 41875 w 167501"/>
                <a:gd name="connsiteY2" fmla="*/ 140821 h 205906"/>
                <a:gd name="connsiteX3" fmla="*/ 160168 w 167501"/>
                <a:gd name="connsiteY3" fmla="*/ 92484 h 205906"/>
                <a:gd name="connsiteX4" fmla="*/ 41875 w 167501"/>
                <a:gd name="connsiteY4" fmla="*/ 182697 h 205906"/>
                <a:gd name="connsiteX5" fmla="*/ 41875 w 167501"/>
                <a:gd name="connsiteY5" fmla="*/ 203634 h 205906"/>
                <a:gd name="connsiteX6" fmla="*/ 0 w 167501"/>
                <a:gd name="connsiteY6" fmla="*/ 164031 h 205906"/>
                <a:gd name="connsiteX0" fmla="*/ 167501 w 167501"/>
                <a:gd name="connsiteY0" fmla="*/ 113422 h 205906"/>
                <a:gd name="connsiteX1" fmla="*/ 0 w 167501"/>
                <a:gd name="connsiteY1" fmla="*/ 41875 h 205906"/>
                <a:gd name="connsiteX2" fmla="*/ 0 w 167501"/>
                <a:gd name="connsiteY2" fmla="*/ 0 h 205906"/>
                <a:gd name="connsiteX3" fmla="*/ 167501 w 167501"/>
                <a:gd name="connsiteY3" fmla="*/ 71547 h 205906"/>
                <a:gd name="connsiteX4" fmla="*/ 167501 w 167501"/>
                <a:gd name="connsiteY4" fmla="*/ 113422 h 205906"/>
                <a:gd name="connsiteX0" fmla="*/ 167501 w 167501"/>
                <a:gd name="connsiteY0" fmla="*/ 113422 h 205906"/>
                <a:gd name="connsiteX1" fmla="*/ 0 w 167501"/>
                <a:gd name="connsiteY1" fmla="*/ 41875 h 205906"/>
                <a:gd name="connsiteX2" fmla="*/ 0 w 167501"/>
                <a:gd name="connsiteY2" fmla="*/ 0 h 205906"/>
                <a:gd name="connsiteX3" fmla="*/ 167501 w 167501"/>
                <a:gd name="connsiteY3" fmla="*/ 71547 h 205906"/>
                <a:gd name="connsiteX4" fmla="*/ 167501 w 167501"/>
                <a:gd name="connsiteY4" fmla="*/ 113422 h 205906"/>
                <a:gd name="connsiteX5" fmla="*/ 41875 w 167501"/>
                <a:gd name="connsiteY5" fmla="*/ 182697 h 205906"/>
                <a:gd name="connsiteX6" fmla="*/ 41875 w 167501"/>
                <a:gd name="connsiteY6" fmla="*/ 203634 h 205906"/>
                <a:gd name="connsiteX7" fmla="*/ 0 w 167501"/>
                <a:gd name="connsiteY7" fmla="*/ 164031 h 205906"/>
                <a:gd name="connsiteX8" fmla="*/ 41875 w 167501"/>
                <a:gd name="connsiteY8" fmla="*/ 119884 h 205906"/>
                <a:gd name="connsiteX9" fmla="*/ 41875 w 167501"/>
                <a:gd name="connsiteY9" fmla="*/ 140821 h 205906"/>
                <a:gd name="connsiteX10" fmla="*/ 160168 w 167501"/>
                <a:gd name="connsiteY10" fmla="*/ 92484 h 2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501" h="205906" stroke="0" extrusionOk="0">
                  <a:moveTo>
                    <a:pt x="0" y="164031"/>
                  </a:moveTo>
                  <a:cubicBezTo>
                    <a:pt x="6841" y="148603"/>
                    <a:pt x="30999" y="136258"/>
                    <a:pt x="41875" y="119884"/>
                  </a:cubicBezTo>
                  <a:cubicBezTo>
                    <a:pt x="43319" y="127384"/>
                    <a:pt x="40258" y="130781"/>
                    <a:pt x="41875" y="140821"/>
                  </a:cubicBezTo>
                  <a:cubicBezTo>
                    <a:pt x="97761" y="142790"/>
                    <a:pt x="134573" y="114725"/>
                    <a:pt x="160168" y="92484"/>
                  </a:cubicBezTo>
                  <a:cubicBezTo>
                    <a:pt x="188571" y="143038"/>
                    <a:pt x="123488" y="175623"/>
                    <a:pt x="41875" y="182697"/>
                  </a:cubicBezTo>
                  <a:cubicBezTo>
                    <a:pt x="42492" y="190560"/>
                    <a:pt x="40708" y="195470"/>
                    <a:pt x="41875" y="203634"/>
                  </a:cubicBezTo>
                  <a:cubicBezTo>
                    <a:pt x="25235" y="188801"/>
                    <a:pt x="13053" y="175111"/>
                    <a:pt x="0" y="164031"/>
                  </a:cubicBezTo>
                  <a:close/>
                </a:path>
                <a:path w="167501" h="205906" fill="darkenLess" stroke="0" extrusionOk="0">
                  <a:moveTo>
                    <a:pt x="167501" y="113422"/>
                  </a:moveTo>
                  <a:cubicBezTo>
                    <a:pt x="171803" y="85424"/>
                    <a:pt x="97984" y="48839"/>
                    <a:pt x="0" y="41875"/>
                  </a:cubicBezTo>
                  <a:cubicBezTo>
                    <a:pt x="-3965" y="27034"/>
                    <a:pt x="997" y="9817"/>
                    <a:pt x="0" y="0"/>
                  </a:cubicBezTo>
                  <a:cubicBezTo>
                    <a:pt x="87229" y="-2983"/>
                    <a:pt x="161198" y="32501"/>
                    <a:pt x="167501" y="71547"/>
                  </a:cubicBezTo>
                  <a:cubicBezTo>
                    <a:pt x="169436" y="88547"/>
                    <a:pt x="164037" y="104333"/>
                    <a:pt x="167501" y="113422"/>
                  </a:cubicBezTo>
                  <a:close/>
                </a:path>
                <a:path w="167501" h="205906" fill="none" extrusionOk="0">
                  <a:moveTo>
                    <a:pt x="167501" y="113422"/>
                  </a:moveTo>
                  <a:cubicBezTo>
                    <a:pt x="146929" y="72975"/>
                    <a:pt x="92042" y="45213"/>
                    <a:pt x="0" y="41875"/>
                  </a:cubicBezTo>
                  <a:cubicBezTo>
                    <a:pt x="-54" y="22291"/>
                    <a:pt x="2098" y="11797"/>
                    <a:pt x="0" y="0"/>
                  </a:cubicBezTo>
                  <a:cubicBezTo>
                    <a:pt x="98090" y="6868"/>
                    <a:pt x="165819" y="35355"/>
                    <a:pt x="167501" y="71547"/>
                  </a:cubicBezTo>
                  <a:cubicBezTo>
                    <a:pt x="168231" y="83181"/>
                    <a:pt x="166371" y="101236"/>
                    <a:pt x="167501" y="113422"/>
                  </a:cubicBezTo>
                  <a:cubicBezTo>
                    <a:pt x="152992" y="149349"/>
                    <a:pt x="119682" y="173535"/>
                    <a:pt x="41875" y="182697"/>
                  </a:cubicBezTo>
                  <a:cubicBezTo>
                    <a:pt x="42756" y="187985"/>
                    <a:pt x="39719" y="193683"/>
                    <a:pt x="41875" y="203634"/>
                  </a:cubicBezTo>
                  <a:cubicBezTo>
                    <a:pt x="23972" y="192224"/>
                    <a:pt x="20997" y="176259"/>
                    <a:pt x="0" y="164031"/>
                  </a:cubicBezTo>
                  <a:cubicBezTo>
                    <a:pt x="15268" y="137834"/>
                    <a:pt x="27971" y="137689"/>
                    <a:pt x="41875" y="119884"/>
                  </a:cubicBezTo>
                  <a:cubicBezTo>
                    <a:pt x="42204" y="124998"/>
                    <a:pt x="41341" y="130445"/>
                    <a:pt x="41875" y="140821"/>
                  </a:cubicBezTo>
                  <a:cubicBezTo>
                    <a:pt x="99629" y="134659"/>
                    <a:pt x="142484" y="116373"/>
                    <a:pt x="160168" y="92484"/>
                  </a:cubicBezTo>
                </a:path>
                <a:path w="167501" h="205906" fill="none" stroke="0" extrusionOk="0">
                  <a:moveTo>
                    <a:pt x="167501" y="113422"/>
                  </a:moveTo>
                  <a:cubicBezTo>
                    <a:pt x="179759" y="77012"/>
                    <a:pt x="105365" y="49322"/>
                    <a:pt x="0" y="41875"/>
                  </a:cubicBezTo>
                  <a:cubicBezTo>
                    <a:pt x="-1102" y="27075"/>
                    <a:pt x="14" y="16897"/>
                    <a:pt x="0" y="0"/>
                  </a:cubicBezTo>
                  <a:cubicBezTo>
                    <a:pt x="94001" y="-511"/>
                    <a:pt x="162371" y="40537"/>
                    <a:pt x="167501" y="71547"/>
                  </a:cubicBezTo>
                  <a:cubicBezTo>
                    <a:pt x="169096" y="82922"/>
                    <a:pt x="166617" y="101634"/>
                    <a:pt x="167501" y="113422"/>
                  </a:cubicBezTo>
                  <a:cubicBezTo>
                    <a:pt x="175285" y="130522"/>
                    <a:pt x="107059" y="160105"/>
                    <a:pt x="41875" y="182697"/>
                  </a:cubicBezTo>
                  <a:cubicBezTo>
                    <a:pt x="44191" y="191950"/>
                    <a:pt x="41607" y="193889"/>
                    <a:pt x="41875" y="203634"/>
                  </a:cubicBezTo>
                  <a:cubicBezTo>
                    <a:pt x="17514" y="189514"/>
                    <a:pt x="19562" y="175926"/>
                    <a:pt x="0" y="164031"/>
                  </a:cubicBezTo>
                  <a:cubicBezTo>
                    <a:pt x="12533" y="143982"/>
                    <a:pt x="28614" y="137747"/>
                    <a:pt x="41875" y="119884"/>
                  </a:cubicBezTo>
                  <a:cubicBezTo>
                    <a:pt x="42317" y="125126"/>
                    <a:pt x="40066" y="133660"/>
                    <a:pt x="41875" y="140821"/>
                  </a:cubicBezTo>
                  <a:cubicBezTo>
                    <a:pt x="97373" y="128453"/>
                    <a:pt x="138585" y="111478"/>
                    <a:pt x="160168" y="92484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39121339">
                    <a:prstGeom prst="curvedLeftArrow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8" name="Picture 20" descr="Vent Icon - Free PNG &amp; SVG 26834 - Noun Project">
              <a:extLst>
                <a:ext uri="{FF2B5EF4-FFF2-40B4-BE49-F238E27FC236}">
                  <a16:creationId xmlns:a16="http://schemas.microsoft.com/office/drawing/2014/main" id="{9BF435C2-85B8-8774-1216-C8AC0FB5FB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075"/>
            <a:stretch/>
          </p:blipFill>
          <p:spPr bwMode="auto">
            <a:xfrm>
              <a:off x="8565797" y="2067589"/>
              <a:ext cx="683524" cy="32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9" name="Arrow: Curved Left 238">
              <a:extLst>
                <a:ext uri="{FF2B5EF4-FFF2-40B4-BE49-F238E27FC236}">
                  <a16:creationId xmlns:a16="http://schemas.microsoft.com/office/drawing/2014/main" id="{14549D43-C2EF-724F-FADB-985D1126208C}"/>
                </a:ext>
              </a:extLst>
            </p:cNvPr>
            <p:cNvSpPr/>
            <p:nvPr/>
          </p:nvSpPr>
          <p:spPr>
            <a:xfrm>
              <a:off x="9007360" y="2363191"/>
              <a:ext cx="167501" cy="205906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Arrow: Curved Left 239">
              <a:extLst>
                <a:ext uri="{FF2B5EF4-FFF2-40B4-BE49-F238E27FC236}">
                  <a16:creationId xmlns:a16="http://schemas.microsoft.com/office/drawing/2014/main" id="{4251BC20-16E4-E2C0-7928-5EBFFA8F52C7}"/>
                </a:ext>
              </a:extLst>
            </p:cNvPr>
            <p:cNvSpPr/>
            <p:nvPr/>
          </p:nvSpPr>
          <p:spPr>
            <a:xfrm>
              <a:off x="8801285" y="2369813"/>
              <a:ext cx="167501" cy="205906"/>
            </a:xfrm>
            <a:custGeom>
              <a:avLst/>
              <a:gdLst>
                <a:gd name="connsiteX0" fmla="*/ 0 w 167501"/>
                <a:gd name="connsiteY0" fmla="*/ 164031 h 205906"/>
                <a:gd name="connsiteX1" fmla="*/ 41875 w 167501"/>
                <a:gd name="connsiteY1" fmla="*/ 119884 h 205906"/>
                <a:gd name="connsiteX2" fmla="*/ 41875 w 167501"/>
                <a:gd name="connsiteY2" fmla="*/ 140821 h 205906"/>
                <a:gd name="connsiteX3" fmla="*/ 160168 w 167501"/>
                <a:gd name="connsiteY3" fmla="*/ 92484 h 205906"/>
                <a:gd name="connsiteX4" fmla="*/ 41875 w 167501"/>
                <a:gd name="connsiteY4" fmla="*/ 182697 h 205906"/>
                <a:gd name="connsiteX5" fmla="*/ 41875 w 167501"/>
                <a:gd name="connsiteY5" fmla="*/ 203634 h 205906"/>
                <a:gd name="connsiteX6" fmla="*/ 0 w 167501"/>
                <a:gd name="connsiteY6" fmla="*/ 164031 h 205906"/>
                <a:gd name="connsiteX0" fmla="*/ 167501 w 167501"/>
                <a:gd name="connsiteY0" fmla="*/ 113422 h 205906"/>
                <a:gd name="connsiteX1" fmla="*/ 0 w 167501"/>
                <a:gd name="connsiteY1" fmla="*/ 41875 h 205906"/>
                <a:gd name="connsiteX2" fmla="*/ 0 w 167501"/>
                <a:gd name="connsiteY2" fmla="*/ 0 h 205906"/>
                <a:gd name="connsiteX3" fmla="*/ 167501 w 167501"/>
                <a:gd name="connsiteY3" fmla="*/ 71547 h 205906"/>
                <a:gd name="connsiteX4" fmla="*/ 167501 w 167501"/>
                <a:gd name="connsiteY4" fmla="*/ 113422 h 205906"/>
                <a:gd name="connsiteX0" fmla="*/ 167501 w 167501"/>
                <a:gd name="connsiteY0" fmla="*/ 113422 h 205906"/>
                <a:gd name="connsiteX1" fmla="*/ 0 w 167501"/>
                <a:gd name="connsiteY1" fmla="*/ 41875 h 205906"/>
                <a:gd name="connsiteX2" fmla="*/ 0 w 167501"/>
                <a:gd name="connsiteY2" fmla="*/ 0 h 205906"/>
                <a:gd name="connsiteX3" fmla="*/ 167501 w 167501"/>
                <a:gd name="connsiteY3" fmla="*/ 71547 h 205906"/>
                <a:gd name="connsiteX4" fmla="*/ 167501 w 167501"/>
                <a:gd name="connsiteY4" fmla="*/ 113422 h 205906"/>
                <a:gd name="connsiteX5" fmla="*/ 41875 w 167501"/>
                <a:gd name="connsiteY5" fmla="*/ 182697 h 205906"/>
                <a:gd name="connsiteX6" fmla="*/ 41875 w 167501"/>
                <a:gd name="connsiteY6" fmla="*/ 203634 h 205906"/>
                <a:gd name="connsiteX7" fmla="*/ 0 w 167501"/>
                <a:gd name="connsiteY7" fmla="*/ 164031 h 205906"/>
                <a:gd name="connsiteX8" fmla="*/ 41875 w 167501"/>
                <a:gd name="connsiteY8" fmla="*/ 119884 h 205906"/>
                <a:gd name="connsiteX9" fmla="*/ 41875 w 167501"/>
                <a:gd name="connsiteY9" fmla="*/ 140821 h 205906"/>
                <a:gd name="connsiteX10" fmla="*/ 160168 w 167501"/>
                <a:gd name="connsiteY10" fmla="*/ 92484 h 2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501" h="205906" stroke="0" extrusionOk="0">
                  <a:moveTo>
                    <a:pt x="0" y="164031"/>
                  </a:moveTo>
                  <a:cubicBezTo>
                    <a:pt x="6841" y="148603"/>
                    <a:pt x="30999" y="136258"/>
                    <a:pt x="41875" y="119884"/>
                  </a:cubicBezTo>
                  <a:cubicBezTo>
                    <a:pt x="43319" y="127384"/>
                    <a:pt x="40258" y="130781"/>
                    <a:pt x="41875" y="140821"/>
                  </a:cubicBezTo>
                  <a:cubicBezTo>
                    <a:pt x="97761" y="142790"/>
                    <a:pt x="134573" y="114725"/>
                    <a:pt x="160168" y="92484"/>
                  </a:cubicBezTo>
                  <a:cubicBezTo>
                    <a:pt x="188571" y="143038"/>
                    <a:pt x="123488" y="175623"/>
                    <a:pt x="41875" y="182697"/>
                  </a:cubicBezTo>
                  <a:cubicBezTo>
                    <a:pt x="42492" y="190560"/>
                    <a:pt x="40708" y="195470"/>
                    <a:pt x="41875" y="203634"/>
                  </a:cubicBezTo>
                  <a:cubicBezTo>
                    <a:pt x="25235" y="188801"/>
                    <a:pt x="13053" y="175111"/>
                    <a:pt x="0" y="164031"/>
                  </a:cubicBezTo>
                  <a:close/>
                </a:path>
                <a:path w="167501" h="205906" fill="darkenLess" stroke="0" extrusionOk="0">
                  <a:moveTo>
                    <a:pt x="167501" y="113422"/>
                  </a:moveTo>
                  <a:cubicBezTo>
                    <a:pt x="171803" y="85424"/>
                    <a:pt x="97984" y="48839"/>
                    <a:pt x="0" y="41875"/>
                  </a:cubicBezTo>
                  <a:cubicBezTo>
                    <a:pt x="-3965" y="27034"/>
                    <a:pt x="997" y="9817"/>
                    <a:pt x="0" y="0"/>
                  </a:cubicBezTo>
                  <a:cubicBezTo>
                    <a:pt x="87229" y="-2983"/>
                    <a:pt x="161198" y="32501"/>
                    <a:pt x="167501" y="71547"/>
                  </a:cubicBezTo>
                  <a:cubicBezTo>
                    <a:pt x="169436" y="88547"/>
                    <a:pt x="164037" y="104333"/>
                    <a:pt x="167501" y="113422"/>
                  </a:cubicBezTo>
                  <a:close/>
                </a:path>
                <a:path w="167501" h="205906" fill="none" extrusionOk="0">
                  <a:moveTo>
                    <a:pt x="167501" y="113422"/>
                  </a:moveTo>
                  <a:cubicBezTo>
                    <a:pt x="146929" y="72975"/>
                    <a:pt x="92042" y="45213"/>
                    <a:pt x="0" y="41875"/>
                  </a:cubicBezTo>
                  <a:cubicBezTo>
                    <a:pt x="-54" y="22291"/>
                    <a:pt x="2098" y="11797"/>
                    <a:pt x="0" y="0"/>
                  </a:cubicBezTo>
                  <a:cubicBezTo>
                    <a:pt x="98090" y="6868"/>
                    <a:pt x="165819" y="35355"/>
                    <a:pt x="167501" y="71547"/>
                  </a:cubicBezTo>
                  <a:cubicBezTo>
                    <a:pt x="168231" y="83181"/>
                    <a:pt x="166371" y="101236"/>
                    <a:pt x="167501" y="113422"/>
                  </a:cubicBezTo>
                  <a:cubicBezTo>
                    <a:pt x="152992" y="149349"/>
                    <a:pt x="119682" y="173535"/>
                    <a:pt x="41875" y="182697"/>
                  </a:cubicBezTo>
                  <a:cubicBezTo>
                    <a:pt x="42756" y="187985"/>
                    <a:pt x="39719" y="193683"/>
                    <a:pt x="41875" y="203634"/>
                  </a:cubicBezTo>
                  <a:cubicBezTo>
                    <a:pt x="23972" y="192224"/>
                    <a:pt x="20997" y="176259"/>
                    <a:pt x="0" y="164031"/>
                  </a:cubicBezTo>
                  <a:cubicBezTo>
                    <a:pt x="15268" y="137834"/>
                    <a:pt x="27971" y="137689"/>
                    <a:pt x="41875" y="119884"/>
                  </a:cubicBezTo>
                  <a:cubicBezTo>
                    <a:pt x="42204" y="124998"/>
                    <a:pt x="41341" y="130445"/>
                    <a:pt x="41875" y="140821"/>
                  </a:cubicBezTo>
                  <a:cubicBezTo>
                    <a:pt x="99629" y="134659"/>
                    <a:pt x="142484" y="116373"/>
                    <a:pt x="160168" y="92484"/>
                  </a:cubicBezTo>
                </a:path>
                <a:path w="167501" h="205906" fill="none" stroke="0" extrusionOk="0">
                  <a:moveTo>
                    <a:pt x="167501" y="113422"/>
                  </a:moveTo>
                  <a:cubicBezTo>
                    <a:pt x="179759" y="77012"/>
                    <a:pt x="105365" y="49322"/>
                    <a:pt x="0" y="41875"/>
                  </a:cubicBezTo>
                  <a:cubicBezTo>
                    <a:pt x="-1102" y="27075"/>
                    <a:pt x="14" y="16897"/>
                    <a:pt x="0" y="0"/>
                  </a:cubicBezTo>
                  <a:cubicBezTo>
                    <a:pt x="94001" y="-511"/>
                    <a:pt x="162371" y="40537"/>
                    <a:pt x="167501" y="71547"/>
                  </a:cubicBezTo>
                  <a:cubicBezTo>
                    <a:pt x="169096" y="82922"/>
                    <a:pt x="166617" y="101634"/>
                    <a:pt x="167501" y="113422"/>
                  </a:cubicBezTo>
                  <a:cubicBezTo>
                    <a:pt x="175285" y="130522"/>
                    <a:pt x="107059" y="160105"/>
                    <a:pt x="41875" y="182697"/>
                  </a:cubicBezTo>
                  <a:cubicBezTo>
                    <a:pt x="44191" y="191950"/>
                    <a:pt x="41607" y="193889"/>
                    <a:pt x="41875" y="203634"/>
                  </a:cubicBezTo>
                  <a:cubicBezTo>
                    <a:pt x="17514" y="189514"/>
                    <a:pt x="19562" y="175926"/>
                    <a:pt x="0" y="164031"/>
                  </a:cubicBezTo>
                  <a:cubicBezTo>
                    <a:pt x="12533" y="143982"/>
                    <a:pt x="28614" y="137747"/>
                    <a:pt x="41875" y="119884"/>
                  </a:cubicBezTo>
                  <a:cubicBezTo>
                    <a:pt x="42317" y="125126"/>
                    <a:pt x="40066" y="133660"/>
                    <a:pt x="41875" y="140821"/>
                  </a:cubicBezTo>
                  <a:cubicBezTo>
                    <a:pt x="97373" y="128453"/>
                    <a:pt x="138585" y="111478"/>
                    <a:pt x="160168" y="92484"/>
                  </a:cubicBezTo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639121339">
                    <a:prstGeom prst="curvedLeftArrow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2" name="Picture 20" descr="Vent Icon - Free PNG &amp; SVG 26834 - Noun Project">
              <a:extLst>
                <a:ext uri="{FF2B5EF4-FFF2-40B4-BE49-F238E27FC236}">
                  <a16:creationId xmlns:a16="http://schemas.microsoft.com/office/drawing/2014/main" id="{B79119A8-C1B4-EDFA-1E78-B7DD9DB55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075"/>
            <a:stretch/>
          </p:blipFill>
          <p:spPr bwMode="auto">
            <a:xfrm>
              <a:off x="3865239" y="2058845"/>
              <a:ext cx="683524" cy="32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Arrow: Curved Left 242">
              <a:extLst>
                <a:ext uri="{FF2B5EF4-FFF2-40B4-BE49-F238E27FC236}">
                  <a16:creationId xmlns:a16="http://schemas.microsoft.com/office/drawing/2014/main" id="{8BEF5456-1C09-5EAC-DF1C-76F876E864DB}"/>
                </a:ext>
              </a:extLst>
            </p:cNvPr>
            <p:cNvSpPr/>
            <p:nvPr/>
          </p:nvSpPr>
          <p:spPr>
            <a:xfrm rot="10800000" flipH="1">
              <a:off x="4272208" y="2354141"/>
              <a:ext cx="171587" cy="205906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Arrow: Curved Left 245">
              <a:extLst>
                <a:ext uri="{FF2B5EF4-FFF2-40B4-BE49-F238E27FC236}">
                  <a16:creationId xmlns:a16="http://schemas.microsoft.com/office/drawing/2014/main" id="{64DD78C8-3307-A433-7359-F20C60994282}"/>
                </a:ext>
              </a:extLst>
            </p:cNvPr>
            <p:cNvSpPr/>
            <p:nvPr/>
          </p:nvSpPr>
          <p:spPr>
            <a:xfrm rot="10800000" flipH="1">
              <a:off x="4013199" y="2336875"/>
              <a:ext cx="171587" cy="205906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8" name="Picture 20" descr="Vent Icon - Free PNG &amp; SVG 26834 - Noun Project">
              <a:extLst>
                <a:ext uri="{FF2B5EF4-FFF2-40B4-BE49-F238E27FC236}">
                  <a16:creationId xmlns:a16="http://schemas.microsoft.com/office/drawing/2014/main" id="{0070D947-CE64-75A2-F35D-623A049BDB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075"/>
            <a:stretch/>
          </p:blipFill>
          <p:spPr bwMode="auto">
            <a:xfrm>
              <a:off x="7015669" y="2067589"/>
              <a:ext cx="683524" cy="32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Arrow: Curved Left 248">
              <a:extLst>
                <a:ext uri="{FF2B5EF4-FFF2-40B4-BE49-F238E27FC236}">
                  <a16:creationId xmlns:a16="http://schemas.microsoft.com/office/drawing/2014/main" id="{C0171A53-7C8A-65C6-2E65-48DFEEA439A7}"/>
                </a:ext>
              </a:extLst>
            </p:cNvPr>
            <p:cNvSpPr/>
            <p:nvPr/>
          </p:nvSpPr>
          <p:spPr>
            <a:xfrm rot="10800000" flipH="1">
              <a:off x="7422638" y="2362885"/>
              <a:ext cx="171587" cy="205906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Arrow: Curved Left 249">
              <a:extLst>
                <a:ext uri="{FF2B5EF4-FFF2-40B4-BE49-F238E27FC236}">
                  <a16:creationId xmlns:a16="http://schemas.microsoft.com/office/drawing/2014/main" id="{ED4DAF7D-17CB-B368-B370-D0BABC20F887}"/>
                </a:ext>
              </a:extLst>
            </p:cNvPr>
            <p:cNvSpPr/>
            <p:nvPr/>
          </p:nvSpPr>
          <p:spPr>
            <a:xfrm rot="10800000" flipH="1">
              <a:off x="7163629" y="2345619"/>
              <a:ext cx="171587" cy="205906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5112F495-21BA-6ECB-B91B-61C77F01039A}"/>
                </a:ext>
              </a:extLst>
            </p:cNvPr>
            <p:cNvSpPr/>
            <p:nvPr/>
          </p:nvSpPr>
          <p:spPr>
            <a:xfrm>
              <a:off x="3770324" y="2297204"/>
              <a:ext cx="133421" cy="1313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6BC768F-20CF-01D2-C8A4-37CFCD16C9E0}"/>
                </a:ext>
              </a:extLst>
            </p:cNvPr>
            <p:cNvSpPr/>
            <p:nvPr/>
          </p:nvSpPr>
          <p:spPr>
            <a:xfrm>
              <a:off x="5733171" y="2319661"/>
              <a:ext cx="133421" cy="1313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2050" name="Picture 2" descr="Smart Light Line Icon Vector, Smart Light Icon, Bright, Bulb PNG and Vector  with Transparent Background for Free Download">
              <a:extLst>
                <a:ext uri="{FF2B5EF4-FFF2-40B4-BE49-F238E27FC236}">
                  <a16:creationId xmlns:a16="http://schemas.microsoft.com/office/drawing/2014/main" id="{3061AFD0-558A-71B9-145B-2CCFC58CA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792368" y="2162983"/>
              <a:ext cx="242561" cy="24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273" descr="A light bulb with a wifi logo&#10;&#10;Description automatically generated">
              <a:extLst>
                <a:ext uri="{FF2B5EF4-FFF2-40B4-BE49-F238E27FC236}">
                  <a16:creationId xmlns:a16="http://schemas.microsoft.com/office/drawing/2014/main" id="{2449E2E5-5E9B-B405-3930-A1F3354A1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717" y="2197100"/>
              <a:ext cx="207313" cy="207895"/>
            </a:xfrm>
            <a:prstGeom prst="rect">
              <a:avLst/>
            </a:prstGeom>
          </p:spPr>
        </p:pic>
        <p:pic>
          <p:nvPicPr>
            <p:cNvPr id="2058" name="Picture 10" descr="Natural gas stove icon simple vector. Kitchen cooker 15156552 Vector Art at  Vecteezy">
              <a:extLst>
                <a:ext uri="{FF2B5EF4-FFF2-40B4-BE49-F238E27FC236}">
                  <a16:creationId xmlns:a16="http://schemas.microsoft.com/office/drawing/2014/main" id="{2150AFCE-D061-4A4A-849E-F6C2426D6B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1" t="4344" r="18007" b="9093"/>
            <a:stretch/>
          </p:blipFill>
          <p:spPr bwMode="auto">
            <a:xfrm>
              <a:off x="4900992" y="3122075"/>
              <a:ext cx="375274" cy="509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ishwasher icon simple style Royalty Free Vector Image">
              <a:extLst>
                <a:ext uri="{FF2B5EF4-FFF2-40B4-BE49-F238E27FC236}">
                  <a16:creationId xmlns:a16="http://schemas.microsoft.com/office/drawing/2014/main" id="{64FD7F6C-9E69-09E4-F12C-1BD18CDA7A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4" t="4857" r="12254" b="14373"/>
            <a:stretch/>
          </p:blipFill>
          <p:spPr bwMode="auto">
            <a:xfrm>
              <a:off x="5378669" y="3158776"/>
              <a:ext cx="409219" cy="473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30,650 Access Point Icon Images, Stock Photos, 3D objects, &amp; Vectors |  Shutterstock">
              <a:extLst>
                <a:ext uri="{FF2B5EF4-FFF2-40B4-BE49-F238E27FC236}">
                  <a16:creationId xmlns:a16="http://schemas.microsoft.com/office/drawing/2014/main" id="{A9F37582-7216-9D5D-C9DC-3EDD824B48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88" t="22539" r="21952" b="23147"/>
            <a:stretch/>
          </p:blipFill>
          <p:spPr bwMode="auto">
            <a:xfrm>
              <a:off x="5936326" y="3107971"/>
              <a:ext cx="308789" cy="311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Table Icon Graphic by rudezstudio · Creative Fabrica">
              <a:extLst>
                <a:ext uri="{FF2B5EF4-FFF2-40B4-BE49-F238E27FC236}">
                  <a16:creationId xmlns:a16="http://schemas.microsoft.com/office/drawing/2014/main" id="{48DAA884-E42E-3F95-1276-D63BE7E5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6" t="26645" r="24247" b="28025"/>
            <a:stretch/>
          </p:blipFill>
          <p:spPr bwMode="auto">
            <a:xfrm>
              <a:off x="5854918" y="3375395"/>
              <a:ext cx="436822" cy="25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4" descr="Voice assistant - Free electronics icons">
              <a:extLst>
                <a:ext uri="{FF2B5EF4-FFF2-40B4-BE49-F238E27FC236}">
                  <a16:creationId xmlns:a16="http://schemas.microsoft.com/office/drawing/2014/main" id="{F8D4981D-8A89-97E3-2D9B-86295510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9263" y="3122929"/>
              <a:ext cx="301624" cy="30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7" name="Picture 18" descr="Table Icon Graphic by rudezstudio · Creative Fabrica">
              <a:extLst>
                <a:ext uri="{FF2B5EF4-FFF2-40B4-BE49-F238E27FC236}">
                  <a16:creationId xmlns:a16="http://schemas.microsoft.com/office/drawing/2014/main" id="{E5B3523F-ADEB-CCE7-FC0E-9D82C8043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6" t="26645" r="24247" b="28025"/>
            <a:stretch/>
          </p:blipFill>
          <p:spPr bwMode="auto">
            <a:xfrm>
              <a:off x="4282418" y="3371166"/>
              <a:ext cx="436822" cy="25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75344AC4-528A-DDFE-4A77-996D24291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513"/>
            <a:stretch/>
          </p:blipFill>
          <p:spPr>
            <a:xfrm>
              <a:off x="6872511" y="2944909"/>
              <a:ext cx="796630" cy="687704"/>
            </a:xfrm>
            <a:prstGeom prst="rect">
              <a:avLst/>
            </a:prstGeom>
          </p:spPr>
        </p:pic>
        <p:pic>
          <p:nvPicPr>
            <p:cNvPr id="2080" name="Picture 32" descr="Closet Icons - Free SVG &amp; PNG Closet Images - Noun Project">
              <a:extLst>
                <a:ext uri="{FF2B5EF4-FFF2-40B4-BE49-F238E27FC236}">
                  <a16:creationId xmlns:a16="http://schemas.microsoft.com/office/drawing/2014/main" id="{6FF10CB7-B911-8293-F19D-E989B6A7E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022" y="2807378"/>
              <a:ext cx="861735" cy="86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7" name="Isosceles Triangle 2076">
              <a:extLst>
                <a:ext uri="{FF2B5EF4-FFF2-40B4-BE49-F238E27FC236}">
                  <a16:creationId xmlns:a16="http://schemas.microsoft.com/office/drawing/2014/main" id="{4A32B505-FBFA-72A5-2D77-F27BA60D4E11}"/>
                </a:ext>
              </a:extLst>
            </p:cNvPr>
            <p:cNvSpPr/>
            <p:nvPr/>
          </p:nvSpPr>
          <p:spPr>
            <a:xfrm>
              <a:off x="6561646" y="3126240"/>
              <a:ext cx="167499" cy="163188"/>
            </a:xfrm>
            <a:prstGeom prst="triangle">
              <a:avLst>
                <a:gd name="adj" fmla="val 4735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79" name="Oval 2078">
              <a:extLst>
                <a:ext uri="{FF2B5EF4-FFF2-40B4-BE49-F238E27FC236}">
                  <a16:creationId xmlns:a16="http://schemas.microsoft.com/office/drawing/2014/main" id="{5960C301-8FFC-9601-EB1D-6D66AE26E469}"/>
                </a:ext>
              </a:extLst>
            </p:cNvPr>
            <p:cNvSpPr/>
            <p:nvPr/>
          </p:nvSpPr>
          <p:spPr>
            <a:xfrm>
              <a:off x="5262574" y="2218856"/>
              <a:ext cx="152061" cy="1313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289" name="Picture 30" descr="motion sensor Icon - Free PNG &amp; SVG 2931191 - Noun Project">
              <a:extLst>
                <a:ext uri="{FF2B5EF4-FFF2-40B4-BE49-F238E27FC236}">
                  <a16:creationId xmlns:a16="http://schemas.microsoft.com/office/drawing/2014/main" id="{E1D24C9C-8528-944C-FBDC-DF661CDA6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6" b="60532"/>
            <a:stretch/>
          </p:blipFill>
          <p:spPr bwMode="auto">
            <a:xfrm>
              <a:off x="5273274" y="2160620"/>
              <a:ext cx="589498" cy="184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1" name="Picture 16" descr="Smart watch - Free technology icons">
              <a:extLst>
                <a:ext uri="{FF2B5EF4-FFF2-40B4-BE49-F238E27FC236}">
                  <a16:creationId xmlns:a16="http://schemas.microsoft.com/office/drawing/2014/main" id="{0FC22C4C-C574-9458-1CB2-6FD9ED1C4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181481" y="3122929"/>
              <a:ext cx="226441" cy="226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4587DB9E-32F3-1212-BD74-0CE0303F8071}"/>
                </a:ext>
              </a:extLst>
            </p:cNvPr>
            <p:cNvSpPr/>
            <p:nvPr/>
          </p:nvSpPr>
          <p:spPr>
            <a:xfrm>
              <a:off x="6307668" y="3366795"/>
              <a:ext cx="152061" cy="1313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08" name="Arc 307">
              <a:extLst>
                <a:ext uri="{FF2B5EF4-FFF2-40B4-BE49-F238E27FC236}">
                  <a16:creationId xmlns:a16="http://schemas.microsoft.com/office/drawing/2014/main" id="{6E9AA73E-6709-457D-7B77-5D9574C632BB}"/>
                </a:ext>
              </a:extLst>
            </p:cNvPr>
            <p:cNvSpPr/>
            <p:nvPr/>
          </p:nvSpPr>
          <p:spPr>
            <a:xfrm>
              <a:off x="5102891" y="3052102"/>
              <a:ext cx="1173280" cy="1444177"/>
            </a:xfrm>
            <a:prstGeom prst="arc">
              <a:avLst>
                <a:gd name="adj1" fmla="val 14774744"/>
                <a:gd name="adj2" fmla="val 17693590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Arc 309">
              <a:extLst>
                <a:ext uri="{FF2B5EF4-FFF2-40B4-BE49-F238E27FC236}">
                  <a16:creationId xmlns:a16="http://schemas.microsoft.com/office/drawing/2014/main" id="{FFFA9619-0E10-C7FE-044B-139BAF6A16A6}"/>
                </a:ext>
              </a:extLst>
            </p:cNvPr>
            <p:cNvSpPr/>
            <p:nvPr/>
          </p:nvSpPr>
          <p:spPr>
            <a:xfrm>
              <a:off x="4828566" y="2964230"/>
              <a:ext cx="1487475" cy="1367334"/>
            </a:xfrm>
            <a:prstGeom prst="arc">
              <a:avLst>
                <a:gd name="adj1" fmla="val 13754316"/>
                <a:gd name="adj2" fmla="val 18711239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B80061BC-02B1-F12B-3830-E0E056DEBC5D}"/>
                </a:ext>
              </a:extLst>
            </p:cNvPr>
            <p:cNvGrpSpPr/>
            <p:nvPr/>
          </p:nvGrpSpPr>
          <p:grpSpPr>
            <a:xfrm>
              <a:off x="6145538" y="2623030"/>
              <a:ext cx="479150" cy="283852"/>
              <a:chOff x="4381477" y="3955507"/>
              <a:chExt cx="565837" cy="372438"/>
            </a:xfrm>
          </p:grpSpPr>
          <p:pic>
            <p:nvPicPr>
              <p:cNvPr id="317" name="Picture 4" descr="Man in the Middle Attacks Today: Techniques &amp; Prevention | Splunk">
                <a:extLst>
                  <a:ext uri="{FF2B5EF4-FFF2-40B4-BE49-F238E27FC236}">
                    <a16:creationId xmlns:a16="http://schemas.microsoft.com/office/drawing/2014/main" id="{1EFD32B9-D85F-138C-06A7-507751A76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6" t="6101" r="24140" b="38772"/>
              <a:stretch/>
            </p:blipFill>
            <p:spPr bwMode="auto">
              <a:xfrm>
                <a:off x="4399557" y="3969249"/>
                <a:ext cx="275942" cy="297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4B645C8-838D-50A3-7F3D-502BF8121345}"/>
                  </a:ext>
                </a:extLst>
              </p:cNvPr>
              <p:cNvSpPr/>
              <p:nvPr/>
            </p:nvSpPr>
            <p:spPr>
              <a:xfrm>
                <a:off x="4381477" y="3955507"/>
                <a:ext cx="565837" cy="37243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81" name="Picture 6" descr="Ear Icon Vector Art, Icons, and Graphics for Free Download">
                <a:extLst>
                  <a:ext uri="{FF2B5EF4-FFF2-40B4-BE49-F238E27FC236}">
                    <a16:creationId xmlns:a16="http://schemas.microsoft.com/office/drawing/2014/main" id="{6EED3F01-1BB2-E573-40F2-D2554187D7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39" r="16702"/>
              <a:stretch/>
            </p:blipFill>
            <p:spPr bwMode="auto">
              <a:xfrm>
                <a:off x="4694238" y="3975444"/>
                <a:ext cx="206052" cy="332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085" name="Straight Arrow Connector 2084">
              <a:extLst>
                <a:ext uri="{FF2B5EF4-FFF2-40B4-BE49-F238E27FC236}">
                  <a16:creationId xmlns:a16="http://schemas.microsoft.com/office/drawing/2014/main" id="{409A15C2-AE66-4711-CF5D-35E8DC270385}"/>
                </a:ext>
              </a:extLst>
            </p:cNvPr>
            <p:cNvCxnSpPr>
              <a:cxnSpLocks/>
              <a:endCxn id="2101" idx="2"/>
            </p:cNvCxnSpPr>
            <p:nvPr/>
          </p:nvCxnSpPr>
          <p:spPr>
            <a:xfrm flipH="1">
              <a:off x="6192901" y="2930929"/>
              <a:ext cx="177664" cy="20227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9" name="Arc 2088">
              <a:extLst>
                <a:ext uri="{FF2B5EF4-FFF2-40B4-BE49-F238E27FC236}">
                  <a16:creationId xmlns:a16="http://schemas.microsoft.com/office/drawing/2014/main" id="{43788C3B-FB0B-029C-E796-796E3D1D911D}"/>
                </a:ext>
              </a:extLst>
            </p:cNvPr>
            <p:cNvSpPr/>
            <p:nvPr/>
          </p:nvSpPr>
          <p:spPr>
            <a:xfrm>
              <a:off x="4326731" y="2770615"/>
              <a:ext cx="2043834" cy="1948748"/>
            </a:xfrm>
            <a:prstGeom prst="arc">
              <a:avLst>
                <a:gd name="adj1" fmla="val 12917778"/>
                <a:gd name="adj2" fmla="val 19316176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Arc 2100">
              <a:extLst>
                <a:ext uri="{FF2B5EF4-FFF2-40B4-BE49-F238E27FC236}">
                  <a16:creationId xmlns:a16="http://schemas.microsoft.com/office/drawing/2014/main" id="{CC86F7D8-26B6-963C-D473-065A9D2B60BF}"/>
                </a:ext>
              </a:extLst>
            </p:cNvPr>
            <p:cNvSpPr/>
            <p:nvPr/>
          </p:nvSpPr>
          <p:spPr>
            <a:xfrm>
              <a:off x="4342041" y="2537740"/>
              <a:ext cx="1949697" cy="2121870"/>
            </a:xfrm>
            <a:prstGeom prst="arc">
              <a:avLst>
                <a:gd name="adj1" fmla="val 16286456"/>
                <a:gd name="adj2" fmla="val 19920941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9" name="Straight Connector 2108">
              <a:extLst>
                <a:ext uri="{FF2B5EF4-FFF2-40B4-BE49-F238E27FC236}">
                  <a16:creationId xmlns:a16="http://schemas.microsoft.com/office/drawing/2014/main" id="{EE05B3FC-690E-9CB2-1304-D55A6A97124F}"/>
                </a:ext>
              </a:extLst>
            </p:cNvPr>
            <p:cNvCxnSpPr>
              <a:stCxn id="289" idx="2"/>
              <a:endCxn id="2101" idx="0"/>
            </p:cNvCxnSpPr>
            <p:nvPr/>
          </p:nvCxnSpPr>
          <p:spPr>
            <a:xfrm flipH="1">
              <a:off x="5343567" y="2345334"/>
              <a:ext cx="224456" cy="19280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0" name="Straight Connector 2109">
              <a:extLst>
                <a:ext uri="{FF2B5EF4-FFF2-40B4-BE49-F238E27FC236}">
                  <a16:creationId xmlns:a16="http://schemas.microsoft.com/office/drawing/2014/main" id="{C29467FE-308E-24DF-0B03-A4DA36A031FF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 flipV="1">
              <a:off x="4822277" y="2542782"/>
              <a:ext cx="494612" cy="11568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BE3374-2855-4445-81E5-BD7B6B286560}"/>
                </a:ext>
              </a:extLst>
            </p:cNvPr>
            <p:cNvCxnSpPr>
              <a:cxnSpLocks/>
              <a:stCxn id="274" idx="2"/>
              <a:endCxn id="2101" idx="0"/>
            </p:cNvCxnSpPr>
            <p:nvPr/>
          </p:nvCxnSpPr>
          <p:spPr>
            <a:xfrm>
              <a:off x="4802374" y="2404995"/>
              <a:ext cx="541193" cy="13314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1" name="Picture 30" descr="motion sensor Icon - Free PNG &amp; SVG 2931191 - Noun Project">
              <a:extLst>
                <a:ext uri="{FF2B5EF4-FFF2-40B4-BE49-F238E27FC236}">
                  <a16:creationId xmlns:a16="http://schemas.microsoft.com/office/drawing/2014/main" id="{8E734CDE-B733-8C12-C10E-4CC5E4093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6" b="60532"/>
            <a:stretch/>
          </p:blipFill>
          <p:spPr bwMode="auto">
            <a:xfrm>
              <a:off x="8069298" y="2162976"/>
              <a:ext cx="589498" cy="184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AF349930-54DB-5AF4-1236-884650A7F0E3}"/>
                </a:ext>
              </a:extLst>
            </p:cNvPr>
            <p:cNvSpPr txBox="1"/>
            <p:nvPr/>
          </p:nvSpPr>
          <p:spPr>
            <a:xfrm>
              <a:off x="3825734" y="3777104"/>
              <a:ext cx="1558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Occupancy estimation </a:t>
              </a: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E0E4DD04-0EA9-F9F1-D24C-93BE3629C92F}"/>
                </a:ext>
              </a:extLst>
            </p:cNvPr>
            <p:cNvSpPr txBox="1"/>
            <p:nvPr/>
          </p:nvSpPr>
          <p:spPr>
            <a:xfrm>
              <a:off x="3826907" y="3964807"/>
              <a:ext cx="1612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Indoor Air Quality</a:t>
              </a: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07E10230-F04D-7A3E-8941-ABC447BD486D}"/>
                </a:ext>
              </a:extLst>
            </p:cNvPr>
            <p:cNvSpPr txBox="1"/>
            <p:nvPr/>
          </p:nvSpPr>
          <p:spPr>
            <a:xfrm>
              <a:off x="3831906" y="4142935"/>
              <a:ext cx="14238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Occupancy tracking </a:t>
              </a:r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922600B3-CCE9-0BF7-1954-EB0DCEE82393}"/>
                </a:ext>
              </a:extLst>
            </p:cNvPr>
            <p:cNvSpPr/>
            <p:nvPr/>
          </p:nvSpPr>
          <p:spPr>
            <a:xfrm>
              <a:off x="3757228" y="3828581"/>
              <a:ext cx="152061" cy="1313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2656BC57-13FA-C5D6-19D8-26E6834D0E90}"/>
                </a:ext>
              </a:extLst>
            </p:cNvPr>
            <p:cNvSpPr/>
            <p:nvPr/>
          </p:nvSpPr>
          <p:spPr>
            <a:xfrm>
              <a:off x="3757227" y="4019825"/>
              <a:ext cx="152061" cy="1313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560ECC41-F351-643C-C8EB-49B951F683EE}"/>
                </a:ext>
              </a:extLst>
            </p:cNvPr>
            <p:cNvSpPr/>
            <p:nvPr/>
          </p:nvSpPr>
          <p:spPr>
            <a:xfrm>
              <a:off x="3757820" y="4199490"/>
              <a:ext cx="152061" cy="1313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A24BF179-58F2-99F6-6832-87936C7963CE}"/>
                </a:ext>
              </a:extLst>
            </p:cNvPr>
            <p:cNvSpPr txBox="1"/>
            <p:nvPr/>
          </p:nvSpPr>
          <p:spPr>
            <a:xfrm>
              <a:off x="5350033" y="3839214"/>
              <a:ext cx="1558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Using smartphone</a:t>
              </a:r>
            </a:p>
          </p:txBody>
        </p:sp>
        <p:sp>
          <p:nvSpPr>
            <p:cNvPr id="2124" name="Isosceles Triangle 2123">
              <a:extLst>
                <a:ext uri="{FF2B5EF4-FFF2-40B4-BE49-F238E27FC236}">
                  <a16:creationId xmlns:a16="http://schemas.microsoft.com/office/drawing/2014/main" id="{4455CA20-7F2B-A83D-3C57-F4C3CC7359E7}"/>
                </a:ext>
              </a:extLst>
            </p:cNvPr>
            <p:cNvSpPr/>
            <p:nvPr/>
          </p:nvSpPr>
          <p:spPr>
            <a:xfrm>
              <a:off x="5295173" y="3880360"/>
              <a:ext cx="167499" cy="163188"/>
            </a:xfrm>
            <a:prstGeom prst="triangle">
              <a:avLst>
                <a:gd name="adj" fmla="val 473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25" name="TextBox 2124">
              <a:extLst>
                <a:ext uri="{FF2B5EF4-FFF2-40B4-BE49-F238E27FC236}">
                  <a16:creationId xmlns:a16="http://schemas.microsoft.com/office/drawing/2014/main" id="{8563251F-FAAE-58DE-67E5-6ABCEDDDB5DB}"/>
                </a:ext>
              </a:extLst>
            </p:cNvPr>
            <p:cNvSpPr txBox="1"/>
            <p:nvPr/>
          </p:nvSpPr>
          <p:spPr>
            <a:xfrm>
              <a:off x="5368861" y="4081359"/>
              <a:ext cx="782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Sleeping</a:t>
              </a:r>
            </a:p>
          </p:txBody>
        </p:sp>
        <p:sp>
          <p:nvSpPr>
            <p:cNvPr id="2126" name="Isosceles Triangle 2125">
              <a:extLst>
                <a:ext uri="{FF2B5EF4-FFF2-40B4-BE49-F238E27FC236}">
                  <a16:creationId xmlns:a16="http://schemas.microsoft.com/office/drawing/2014/main" id="{4174529F-1312-6106-0E95-2FE860A17BE5}"/>
                </a:ext>
              </a:extLst>
            </p:cNvPr>
            <p:cNvSpPr/>
            <p:nvPr/>
          </p:nvSpPr>
          <p:spPr>
            <a:xfrm>
              <a:off x="5297950" y="4104076"/>
              <a:ext cx="167499" cy="163188"/>
            </a:xfrm>
            <a:prstGeom prst="triangle">
              <a:avLst>
                <a:gd name="adj" fmla="val 473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6B6DE5D5-6E81-FC95-92F0-235CAF459882}"/>
                </a:ext>
              </a:extLst>
            </p:cNvPr>
            <p:cNvSpPr/>
            <p:nvPr/>
          </p:nvSpPr>
          <p:spPr>
            <a:xfrm>
              <a:off x="3702375" y="3639226"/>
              <a:ext cx="1571311" cy="7002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TextBox 2156">
              <a:extLst>
                <a:ext uri="{FF2B5EF4-FFF2-40B4-BE49-F238E27FC236}">
                  <a16:creationId xmlns:a16="http://schemas.microsoft.com/office/drawing/2014/main" id="{4EB0957E-A3F3-BB22-8451-93F55418D134}"/>
                </a:ext>
              </a:extLst>
            </p:cNvPr>
            <p:cNvSpPr txBox="1"/>
            <p:nvPr/>
          </p:nvSpPr>
          <p:spPr>
            <a:xfrm>
              <a:off x="3664076" y="3595128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Sensors</a:t>
              </a:r>
            </a:p>
          </p:txBody>
        </p:sp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A6099F9E-E826-73BE-87FE-ECCF951D413C}"/>
                </a:ext>
              </a:extLst>
            </p:cNvPr>
            <p:cNvSpPr/>
            <p:nvPr/>
          </p:nvSpPr>
          <p:spPr>
            <a:xfrm>
              <a:off x="5271034" y="3641174"/>
              <a:ext cx="1296300" cy="700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TextBox 2158">
              <a:extLst>
                <a:ext uri="{FF2B5EF4-FFF2-40B4-BE49-F238E27FC236}">
                  <a16:creationId xmlns:a16="http://schemas.microsoft.com/office/drawing/2014/main" id="{842AB6BB-31D7-513A-C28A-FC14FC6E16DC}"/>
                </a:ext>
              </a:extLst>
            </p:cNvPr>
            <p:cNvSpPr txBox="1"/>
            <p:nvPr/>
          </p:nvSpPr>
          <p:spPr>
            <a:xfrm>
              <a:off x="5224218" y="363126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</a:p>
          </p:txBody>
        </p:sp>
        <p:sp>
          <p:nvSpPr>
            <p:cNvPr id="2187" name="TextBox 2186">
              <a:extLst>
                <a:ext uri="{FF2B5EF4-FFF2-40B4-BE49-F238E27FC236}">
                  <a16:creationId xmlns:a16="http://schemas.microsoft.com/office/drawing/2014/main" id="{B5E418B1-1081-CD44-4BA0-49918F1B6667}"/>
                </a:ext>
              </a:extLst>
            </p:cNvPr>
            <p:cNvSpPr txBox="1"/>
            <p:nvPr/>
          </p:nvSpPr>
          <p:spPr>
            <a:xfrm>
              <a:off x="6648828" y="4053713"/>
              <a:ext cx="981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 vent</a:t>
              </a:r>
            </a:p>
          </p:txBody>
        </p:sp>
        <p:sp>
          <p:nvSpPr>
            <p:cNvPr id="2189" name="Rectangle 2188">
              <a:extLst>
                <a:ext uri="{FF2B5EF4-FFF2-40B4-BE49-F238E27FC236}">
                  <a16:creationId xmlns:a16="http://schemas.microsoft.com/office/drawing/2014/main" id="{E9E6F25D-12E5-8741-A373-8F43C2919AF9}"/>
                </a:ext>
              </a:extLst>
            </p:cNvPr>
            <p:cNvSpPr/>
            <p:nvPr/>
          </p:nvSpPr>
          <p:spPr>
            <a:xfrm>
              <a:off x="6566150" y="3639225"/>
              <a:ext cx="1046822" cy="7002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TextBox 2189">
              <a:extLst>
                <a:ext uri="{FF2B5EF4-FFF2-40B4-BE49-F238E27FC236}">
                  <a16:creationId xmlns:a16="http://schemas.microsoft.com/office/drawing/2014/main" id="{FD6E183D-AAC8-B557-AE4F-5A50451D9521}"/>
                </a:ext>
              </a:extLst>
            </p:cNvPr>
            <p:cNvSpPr txBox="1"/>
            <p:nvPr/>
          </p:nvSpPr>
          <p:spPr>
            <a:xfrm>
              <a:off x="6623595" y="3615008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Actuators</a:t>
              </a:r>
            </a:p>
          </p:txBody>
        </p:sp>
        <p:sp>
          <p:nvSpPr>
            <p:cNvPr id="2191" name="TextBox 2190">
              <a:extLst>
                <a:ext uri="{FF2B5EF4-FFF2-40B4-BE49-F238E27FC236}">
                  <a16:creationId xmlns:a16="http://schemas.microsoft.com/office/drawing/2014/main" id="{DBC061BC-F9ED-85B3-9EAD-0A64AD71DCE1}"/>
                </a:ext>
              </a:extLst>
            </p:cNvPr>
            <p:cNvSpPr txBox="1"/>
            <p:nvPr/>
          </p:nvSpPr>
          <p:spPr>
            <a:xfrm>
              <a:off x="6658175" y="3866083"/>
              <a:ext cx="10122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Supply vent</a:t>
              </a:r>
            </a:p>
          </p:txBody>
        </p:sp>
        <p:sp>
          <p:nvSpPr>
            <p:cNvPr id="2192" name="Rectangle 2191">
              <a:extLst>
                <a:ext uri="{FF2B5EF4-FFF2-40B4-BE49-F238E27FC236}">
                  <a16:creationId xmlns:a16="http://schemas.microsoft.com/office/drawing/2014/main" id="{264DD7A0-271C-0F22-6623-32453CF84379}"/>
                </a:ext>
              </a:extLst>
            </p:cNvPr>
            <p:cNvSpPr/>
            <p:nvPr/>
          </p:nvSpPr>
          <p:spPr>
            <a:xfrm>
              <a:off x="6597652" y="3927084"/>
              <a:ext cx="133421" cy="1313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93" name="Rectangle 2192">
              <a:extLst>
                <a:ext uri="{FF2B5EF4-FFF2-40B4-BE49-F238E27FC236}">
                  <a16:creationId xmlns:a16="http://schemas.microsoft.com/office/drawing/2014/main" id="{3AEE2D2F-CB4F-9B02-F158-7BC86765BDAA}"/>
                </a:ext>
              </a:extLst>
            </p:cNvPr>
            <p:cNvSpPr/>
            <p:nvPr/>
          </p:nvSpPr>
          <p:spPr>
            <a:xfrm>
              <a:off x="6595798" y="4126717"/>
              <a:ext cx="133421" cy="1313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98" name="Diamond 2197">
              <a:extLst>
                <a:ext uri="{FF2B5EF4-FFF2-40B4-BE49-F238E27FC236}">
                  <a16:creationId xmlns:a16="http://schemas.microsoft.com/office/drawing/2014/main" id="{D30DDA7D-5974-0765-99C3-6BB42D52F2D9}"/>
                </a:ext>
              </a:extLst>
            </p:cNvPr>
            <p:cNvSpPr/>
            <p:nvPr/>
          </p:nvSpPr>
          <p:spPr>
            <a:xfrm>
              <a:off x="7987413" y="2190750"/>
              <a:ext cx="160508" cy="16322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99" name="Diamond 2198">
              <a:extLst>
                <a:ext uri="{FF2B5EF4-FFF2-40B4-BE49-F238E27FC236}">
                  <a16:creationId xmlns:a16="http://schemas.microsoft.com/office/drawing/2014/main" id="{64CB03D5-0979-C1DA-4770-A516F635B589}"/>
                </a:ext>
              </a:extLst>
            </p:cNvPr>
            <p:cNvSpPr/>
            <p:nvPr/>
          </p:nvSpPr>
          <p:spPr>
            <a:xfrm>
              <a:off x="5632883" y="2989645"/>
              <a:ext cx="160508" cy="16322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00" name="Diamond 2199">
              <a:extLst>
                <a:ext uri="{FF2B5EF4-FFF2-40B4-BE49-F238E27FC236}">
                  <a16:creationId xmlns:a16="http://schemas.microsoft.com/office/drawing/2014/main" id="{E6A04597-2367-57B7-F0AA-79E530CA0B32}"/>
                </a:ext>
              </a:extLst>
            </p:cNvPr>
            <p:cNvSpPr/>
            <p:nvPr/>
          </p:nvSpPr>
          <p:spPr>
            <a:xfrm>
              <a:off x="4841196" y="2982491"/>
              <a:ext cx="160508" cy="16322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01" name="Diamond 2200">
              <a:extLst>
                <a:ext uri="{FF2B5EF4-FFF2-40B4-BE49-F238E27FC236}">
                  <a16:creationId xmlns:a16="http://schemas.microsoft.com/office/drawing/2014/main" id="{8ECF7D2A-5437-3D74-05AA-6D11903C5324}"/>
                </a:ext>
              </a:extLst>
            </p:cNvPr>
            <p:cNvSpPr/>
            <p:nvPr/>
          </p:nvSpPr>
          <p:spPr>
            <a:xfrm>
              <a:off x="4222314" y="2772810"/>
              <a:ext cx="160508" cy="16322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02" name="TextBox 2201">
              <a:extLst>
                <a:ext uri="{FF2B5EF4-FFF2-40B4-BE49-F238E27FC236}">
                  <a16:creationId xmlns:a16="http://schemas.microsoft.com/office/drawing/2014/main" id="{4B416C0D-8FA9-3B7A-5969-89A9F70E7B38}"/>
                </a:ext>
              </a:extLst>
            </p:cNvPr>
            <p:cNvSpPr txBox="1"/>
            <p:nvPr/>
          </p:nvSpPr>
          <p:spPr>
            <a:xfrm>
              <a:off x="7712730" y="4058434"/>
              <a:ext cx="912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Dishwasher</a:t>
              </a:r>
            </a:p>
          </p:txBody>
        </p:sp>
        <p:sp>
          <p:nvSpPr>
            <p:cNvPr id="2203" name="Rectangle 2202">
              <a:extLst>
                <a:ext uri="{FF2B5EF4-FFF2-40B4-BE49-F238E27FC236}">
                  <a16:creationId xmlns:a16="http://schemas.microsoft.com/office/drawing/2014/main" id="{E175DBF9-9DB0-236C-B558-9C1FB40BF882}"/>
                </a:ext>
              </a:extLst>
            </p:cNvPr>
            <p:cNvSpPr/>
            <p:nvPr/>
          </p:nvSpPr>
          <p:spPr>
            <a:xfrm>
              <a:off x="7612972" y="3642131"/>
              <a:ext cx="1849458" cy="7002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TextBox 2203">
              <a:extLst>
                <a:ext uri="{FF2B5EF4-FFF2-40B4-BE49-F238E27FC236}">
                  <a16:creationId xmlns:a16="http://schemas.microsoft.com/office/drawing/2014/main" id="{C9095F8B-26DD-7966-4A70-B932D3152CDB}"/>
                </a:ext>
              </a:extLst>
            </p:cNvPr>
            <p:cNvSpPr txBox="1"/>
            <p:nvPr/>
          </p:nvSpPr>
          <p:spPr>
            <a:xfrm>
              <a:off x="7716781" y="3856714"/>
              <a:ext cx="9038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Smart Light</a:t>
              </a:r>
            </a:p>
          </p:txBody>
        </p:sp>
        <p:sp>
          <p:nvSpPr>
            <p:cNvPr id="2207" name="TextBox 2206">
              <a:extLst>
                <a:ext uri="{FF2B5EF4-FFF2-40B4-BE49-F238E27FC236}">
                  <a16:creationId xmlns:a16="http://schemas.microsoft.com/office/drawing/2014/main" id="{48A1C634-5EB8-D753-F6F2-339E879DAE9E}"/>
                </a:ext>
              </a:extLst>
            </p:cNvPr>
            <p:cNvSpPr txBox="1"/>
            <p:nvPr/>
          </p:nvSpPr>
          <p:spPr>
            <a:xfrm>
              <a:off x="7547132" y="3628428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Appliances</a:t>
              </a:r>
            </a:p>
          </p:txBody>
        </p:sp>
        <p:sp>
          <p:nvSpPr>
            <p:cNvPr id="2208" name="Diamond 2207">
              <a:extLst>
                <a:ext uri="{FF2B5EF4-FFF2-40B4-BE49-F238E27FC236}">
                  <a16:creationId xmlns:a16="http://schemas.microsoft.com/office/drawing/2014/main" id="{F6FE39CC-022F-C7FB-5CD5-0DF1F8E2A885}"/>
                </a:ext>
              </a:extLst>
            </p:cNvPr>
            <p:cNvSpPr/>
            <p:nvPr/>
          </p:nvSpPr>
          <p:spPr>
            <a:xfrm>
              <a:off x="7640757" y="3902599"/>
              <a:ext cx="160508" cy="16322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09" name="Diamond 2208">
              <a:extLst>
                <a:ext uri="{FF2B5EF4-FFF2-40B4-BE49-F238E27FC236}">
                  <a16:creationId xmlns:a16="http://schemas.microsoft.com/office/drawing/2014/main" id="{2FC32CFD-2B9B-481C-4D25-6C7C0B7D5DD6}"/>
                </a:ext>
              </a:extLst>
            </p:cNvPr>
            <p:cNvSpPr/>
            <p:nvPr/>
          </p:nvSpPr>
          <p:spPr>
            <a:xfrm>
              <a:off x="7635807" y="4102935"/>
              <a:ext cx="160508" cy="16322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10" name="TextBox 2209">
              <a:extLst>
                <a:ext uri="{FF2B5EF4-FFF2-40B4-BE49-F238E27FC236}">
                  <a16:creationId xmlns:a16="http://schemas.microsoft.com/office/drawing/2014/main" id="{5A553333-3347-3879-A112-35B2D5036572}"/>
                </a:ext>
              </a:extLst>
            </p:cNvPr>
            <p:cNvSpPr txBox="1"/>
            <p:nvPr/>
          </p:nvSpPr>
          <p:spPr>
            <a:xfrm>
              <a:off x="8594710" y="4059216"/>
              <a:ext cx="863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Stove</a:t>
              </a:r>
            </a:p>
          </p:txBody>
        </p:sp>
        <p:sp>
          <p:nvSpPr>
            <p:cNvPr id="2211" name="TextBox 2210">
              <a:extLst>
                <a:ext uri="{FF2B5EF4-FFF2-40B4-BE49-F238E27FC236}">
                  <a16:creationId xmlns:a16="http://schemas.microsoft.com/office/drawing/2014/main" id="{7AD3A639-7D92-3517-1CE0-C2ED8EE5FB05}"/>
                </a:ext>
              </a:extLst>
            </p:cNvPr>
            <p:cNvSpPr txBox="1"/>
            <p:nvPr/>
          </p:nvSpPr>
          <p:spPr>
            <a:xfrm>
              <a:off x="8626295" y="3843563"/>
              <a:ext cx="9136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Refrigerator</a:t>
              </a:r>
            </a:p>
          </p:txBody>
        </p:sp>
        <p:sp>
          <p:nvSpPr>
            <p:cNvPr id="2212" name="Diamond 2211">
              <a:extLst>
                <a:ext uri="{FF2B5EF4-FFF2-40B4-BE49-F238E27FC236}">
                  <a16:creationId xmlns:a16="http://schemas.microsoft.com/office/drawing/2014/main" id="{3FEBBD95-7F5F-9059-3C77-216A8E4CA41C}"/>
                </a:ext>
              </a:extLst>
            </p:cNvPr>
            <p:cNvSpPr/>
            <p:nvPr/>
          </p:nvSpPr>
          <p:spPr>
            <a:xfrm>
              <a:off x="8523469" y="3894183"/>
              <a:ext cx="160508" cy="16322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13" name="Diamond 2212">
              <a:extLst>
                <a:ext uri="{FF2B5EF4-FFF2-40B4-BE49-F238E27FC236}">
                  <a16:creationId xmlns:a16="http://schemas.microsoft.com/office/drawing/2014/main" id="{45DAA384-D4DD-C21C-14A6-F6CE1D12AD91}"/>
                </a:ext>
              </a:extLst>
            </p:cNvPr>
            <p:cNvSpPr/>
            <p:nvPr/>
          </p:nvSpPr>
          <p:spPr>
            <a:xfrm>
              <a:off x="8521787" y="4100915"/>
              <a:ext cx="160508" cy="16322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14" name="Rectangle 2213">
              <a:extLst>
                <a:ext uri="{FF2B5EF4-FFF2-40B4-BE49-F238E27FC236}">
                  <a16:creationId xmlns:a16="http://schemas.microsoft.com/office/drawing/2014/main" id="{0E4C6C86-D9E3-4268-BEAB-B1B85F8ECBC2}"/>
                </a:ext>
              </a:extLst>
            </p:cNvPr>
            <p:cNvSpPr/>
            <p:nvPr/>
          </p:nvSpPr>
          <p:spPr>
            <a:xfrm>
              <a:off x="3710312" y="1845940"/>
              <a:ext cx="5745160" cy="32461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Rectangle 2214">
              <a:extLst>
                <a:ext uri="{FF2B5EF4-FFF2-40B4-BE49-F238E27FC236}">
                  <a16:creationId xmlns:a16="http://schemas.microsoft.com/office/drawing/2014/main" id="{557AADA4-093C-2BA3-306E-373D12050368}"/>
                </a:ext>
              </a:extLst>
            </p:cNvPr>
            <p:cNvSpPr/>
            <p:nvPr/>
          </p:nvSpPr>
          <p:spPr>
            <a:xfrm>
              <a:off x="3702227" y="1934302"/>
              <a:ext cx="148906" cy="11995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TextBox 2215">
              <a:extLst>
                <a:ext uri="{FF2B5EF4-FFF2-40B4-BE49-F238E27FC236}">
                  <a16:creationId xmlns:a16="http://schemas.microsoft.com/office/drawing/2014/main" id="{DB331181-BF4B-086F-E216-A8B2DCE2F633}"/>
                </a:ext>
              </a:extLst>
            </p:cNvPr>
            <p:cNvSpPr txBox="1"/>
            <p:nvPr/>
          </p:nvSpPr>
          <p:spPr>
            <a:xfrm>
              <a:off x="4771080" y="1883450"/>
              <a:ext cx="14344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Air Mixing Chamber</a:t>
              </a:r>
            </a:p>
          </p:txBody>
        </p:sp>
        <p:sp>
          <p:nvSpPr>
            <p:cNvPr id="2218" name="TextBox 2217">
              <a:extLst>
                <a:ext uri="{FF2B5EF4-FFF2-40B4-BE49-F238E27FC236}">
                  <a16:creationId xmlns:a16="http://schemas.microsoft.com/office/drawing/2014/main" id="{DA9FA7CB-D852-1727-97F3-64141EBB9D41}"/>
                </a:ext>
              </a:extLst>
            </p:cNvPr>
            <p:cNvSpPr txBox="1"/>
            <p:nvPr/>
          </p:nvSpPr>
          <p:spPr>
            <a:xfrm>
              <a:off x="3596573" y="1891942"/>
              <a:ext cx="6753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Fresh Air</a:t>
              </a:r>
            </a:p>
          </p:txBody>
        </p:sp>
        <p:sp>
          <p:nvSpPr>
            <p:cNvPr id="2219" name="Rectangle 2218">
              <a:extLst>
                <a:ext uri="{FF2B5EF4-FFF2-40B4-BE49-F238E27FC236}">
                  <a16:creationId xmlns:a16="http://schemas.microsoft.com/office/drawing/2014/main" id="{03BB43CA-75ED-7F9F-CDC9-52A111587D1B}"/>
                </a:ext>
              </a:extLst>
            </p:cNvPr>
            <p:cNvSpPr/>
            <p:nvPr/>
          </p:nvSpPr>
          <p:spPr>
            <a:xfrm>
              <a:off x="4810458" y="1896763"/>
              <a:ext cx="1278747" cy="228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TextBox 2219">
              <a:extLst>
                <a:ext uri="{FF2B5EF4-FFF2-40B4-BE49-F238E27FC236}">
                  <a16:creationId xmlns:a16="http://schemas.microsoft.com/office/drawing/2014/main" id="{379FC6BB-60E8-8342-01BD-AA6A872DADF6}"/>
                </a:ext>
              </a:extLst>
            </p:cNvPr>
            <p:cNvSpPr txBox="1"/>
            <p:nvPr/>
          </p:nvSpPr>
          <p:spPr>
            <a:xfrm>
              <a:off x="4029125" y="1979025"/>
              <a:ext cx="7506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 Air</a:t>
              </a:r>
            </a:p>
          </p:txBody>
        </p:sp>
        <p:cxnSp>
          <p:nvCxnSpPr>
            <p:cNvPr id="2222" name="Straight Arrow Connector 2221">
              <a:extLst>
                <a:ext uri="{FF2B5EF4-FFF2-40B4-BE49-F238E27FC236}">
                  <a16:creationId xmlns:a16="http://schemas.microsoft.com/office/drawing/2014/main" id="{9D3FA96F-0C81-EDD2-4627-191B48D9D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3422" y="1963699"/>
              <a:ext cx="638951" cy="32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6" name="Connector: Elbow 2225">
              <a:extLst>
                <a:ext uri="{FF2B5EF4-FFF2-40B4-BE49-F238E27FC236}">
                  <a16:creationId xmlns:a16="http://schemas.microsoft.com/office/drawing/2014/main" id="{13A7C868-691D-E219-FCCF-17FE1AD7A47C}"/>
                </a:ext>
              </a:extLst>
            </p:cNvPr>
            <p:cNvCxnSpPr>
              <a:cxnSpLocks/>
              <a:stCxn id="2219" idx="3"/>
            </p:cNvCxnSpPr>
            <p:nvPr/>
          </p:nvCxnSpPr>
          <p:spPr>
            <a:xfrm>
              <a:off x="6089205" y="2010929"/>
              <a:ext cx="345013" cy="163861"/>
            </a:xfrm>
            <a:prstGeom prst="bentConnector3">
              <a:avLst>
                <a:gd name="adj1" fmla="val 99694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2" name="TextBox 2231">
              <a:extLst>
                <a:ext uri="{FF2B5EF4-FFF2-40B4-BE49-F238E27FC236}">
                  <a16:creationId xmlns:a16="http://schemas.microsoft.com/office/drawing/2014/main" id="{E25EB90C-83C5-71C9-A162-F5780950BAC7}"/>
                </a:ext>
              </a:extLst>
            </p:cNvPr>
            <p:cNvSpPr txBox="1"/>
            <p:nvPr/>
          </p:nvSpPr>
          <p:spPr>
            <a:xfrm>
              <a:off x="6019190" y="1841018"/>
              <a:ext cx="7506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Supply Air</a:t>
              </a:r>
            </a:p>
          </p:txBody>
        </p:sp>
        <p:cxnSp>
          <p:nvCxnSpPr>
            <p:cNvPr id="2233" name="Straight Arrow Connector 2232">
              <a:extLst>
                <a:ext uri="{FF2B5EF4-FFF2-40B4-BE49-F238E27FC236}">
                  <a16:creationId xmlns:a16="http://schemas.microsoft.com/office/drawing/2014/main" id="{2DBF3D45-9B59-42AA-EF56-335962DC49D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879" y="2088928"/>
              <a:ext cx="170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Connector: Elbow 2238">
              <a:extLst>
                <a:ext uri="{FF2B5EF4-FFF2-40B4-BE49-F238E27FC236}">
                  <a16:creationId xmlns:a16="http://schemas.microsoft.com/office/drawing/2014/main" id="{5DCF2964-7459-8C36-5033-7D0BA6C4C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49" y="2088562"/>
              <a:ext cx="206580" cy="72058"/>
            </a:xfrm>
            <a:prstGeom prst="bentConnector3">
              <a:avLst>
                <a:gd name="adj1" fmla="val 434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6" name="TextBox 2245">
              <a:extLst>
                <a:ext uri="{FF2B5EF4-FFF2-40B4-BE49-F238E27FC236}">
                  <a16:creationId xmlns:a16="http://schemas.microsoft.com/office/drawing/2014/main" id="{26FBD648-A06A-1CBB-8CF2-6F71B8FEE539}"/>
                </a:ext>
              </a:extLst>
            </p:cNvPr>
            <p:cNvSpPr txBox="1"/>
            <p:nvPr/>
          </p:nvSpPr>
          <p:spPr>
            <a:xfrm>
              <a:off x="7452883" y="2667546"/>
              <a:ext cx="11116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Bedroom Zone</a:t>
              </a:r>
            </a:p>
          </p:txBody>
        </p:sp>
        <p:sp>
          <p:nvSpPr>
            <p:cNvPr id="2247" name="TextBox 2246">
              <a:extLst>
                <a:ext uri="{FF2B5EF4-FFF2-40B4-BE49-F238E27FC236}">
                  <a16:creationId xmlns:a16="http://schemas.microsoft.com/office/drawing/2014/main" id="{6169140A-629C-884F-F502-359A259C0F11}"/>
                </a:ext>
              </a:extLst>
            </p:cNvPr>
            <p:cNvSpPr txBox="1"/>
            <p:nvPr/>
          </p:nvSpPr>
          <p:spPr>
            <a:xfrm>
              <a:off x="4854785" y="2591429"/>
              <a:ext cx="11116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Kitchen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52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1023</TotalTime>
  <Words>56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Imtiazul Haque</dc:creator>
  <cp:lastModifiedBy>Nur Imtiazul Haque</cp:lastModifiedBy>
  <cp:revision>26</cp:revision>
  <dcterms:created xsi:type="dcterms:W3CDTF">2023-06-08T21:24:19Z</dcterms:created>
  <dcterms:modified xsi:type="dcterms:W3CDTF">2023-12-06T13:36:13Z</dcterms:modified>
</cp:coreProperties>
</file>