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156200" cy="2184400"/>
  <p:notesSz cx="5156200" cy="2184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662" y="10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6715" y="677164"/>
            <a:ext cx="4382770" cy="4587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73430" y="1223264"/>
            <a:ext cx="3609340" cy="54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7810" y="502412"/>
            <a:ext cx="2242947" cy="144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655443" y="502412"/>
            <a:ext cx="2242947" cy="144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078" y="375411"/>
            <a:ext cx="216945" cy="3688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39791" y="744518"/>
            <a:ext cx="294448" cy="2706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32517" y="742695"/>
            <a:ext cx="368617" cy="39319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91565" y="752601"/>
            <a:ext cx="2095500" cy="1405255"/>
          </a:xfrm>
          <a:custGeom>
            <a:avLst/>
            <a:gdLst/>
            <a:ahLst/>
            <a:cxnLst/>
            <a:rect l="l" t="t" r="r" b="b"/>
            <a:pathLst>
              <a:path w="2095500" h="1405255">
                <a:moveTo>
                  <a:pt x="0" y="1405128"/>
                </a:moveTo>
                <a:lnTo>
                  <a:pt x="2095500" y="1405128"/>
                </a:lnTo>
                <a:lnTo>
                  <a:pt x="2095500" y="0"/>
                </a:lnTo>
                <a:lnTo>
                  <a:pt x="0" y="0"/>
                </a:lnTo>
                <a:lnTo>
                  <a:pt x="0" y="14051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13407" y="1241043"/>
            <a:ext cx="1072895" cy="94335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2223" y="1257807"/>
            <a:ext cx="1039368" cy="92659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4928" y="773175"/>
            <a:ext cx="603303" cy="39319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44699" y="1297431"/>
            <a:ext cx="304800" cy="31394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2367" y="1280668"/>
            <a:ext cx="283463" cy="292608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582422" y="11937"/>
            <a:ext cx="2077720" cy="672465"/>
          </a:xfrm>
          <a:custGeom>
            <a:avLst/>
            <a:gdLst/>
            <a:ahLst/>
            <a:cxnLst/>
            <a:rect l="l" t="t" r="r" b="b"/>
            <a:pathLst>
              <a:path w="2077720" h="672465">
                <a:moveTo>
                  <a:pt x="2077212" y="0"/>
                </a:moveTo>
                <a:lnTo>
                  <a:pt x="0" y="0"/>
                </a:lnTo>
                <a:lnTo>
                  <a:pt x="0" y="672084"/>
                </a:lnTo>
                <a:lnTo>
                  <a:pt x="2077212" y="672084"/>
                </a:lnTo>
                <a:lnTo>
                  <a:pt x="20772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82422" y="11937"/>
            <a:ext cx="2077720" cy="672465"/>
          </a:xfrm>
          <a:custGeom>
            <a:avLst/>
            <a:gdLst/>
            <a:ahLst/>
            <a:cxnLst/>
            <a:rect l="l" t="t" r="r" b="b"/>
            <a:pathLst>
              <a:path w="2077720" h="672465">
                <a:moveTo>
                  <a:pt x="0" y="672084"/>
                </a:moveTo>
                <a:lnTo>
                  <a:pt x="2077212" y="672084"/>
                </a:lnTo>
                <a:lnTo>
                  <a:pt x="2077212" y="0"/>
                </a:lnTo>
                <a:lnTo>
                  <a:pt x="0" y="0"/>
                </a:lnTo>
                <a:lnTo>
                  <a:pt x="0" y="672084"/>
                </a:lnTo>
                <a:close/>
              </a:path>
            </a:pathLst>
          </a:custGeom>
          <a:ln w="285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764789" y="16509"/>
            <a:ext cx="2367280" cy="1038225"/>
          </a:xfrm>
          <a:custGeom>
            <a:avLst/>
            <a:gdLst/>
            <a:ahLst/>
            <a:cxnLst/>
            <a:rect l="l" t="t" r="r" b="b"/>
            <a:pathLst>
              <a:path w="2367279" h="1038225">
                <a:moveTo>
                  <a:pt x="2366772" y="0"/>
                </a:moveTo>
                <a:lnTo>
                  <a:pt x="0" y="0"/>
                </a:lnTo>
                <a:lnTo>
                  <a:pt x="0" y="1037843"/>
                </a:lnTo>
                <a:lnTo>
                  <a:pt x="2366772" y="1037843"/>
                </a:lnTo>
                <a:lnTo>
                  <a:pt x="23667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810" y="87376"/>
            <a:ext cx="4640580" cy="349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810" y="502412"/>
            <a:ext cx="4640580" cy="144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53108" y="2031492"/>
            <a:ext cx="1649984" cy="10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57810" y="2031492"/>
            <a:ext cx="1185926" cy="10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12464" y="2031492"/>
            <a:ext cx="1185926" cy="10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57159"/>
              </p:ext>
            </p:extLst>
          </p:nvPr>
        </p:nvGraphicFramePr>
        <p:xfrm>
          <a:off x="2758121" y="26225"/>
          <a:ext cx="2367913" cy="1035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480">
                <a:tc gridSpan="3"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50" b="1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Attacked</a:t>
                      </a:r>
                      <a:r>
                        <a:rPr sz="1450" b="1" spc="-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Cyber</a:t>
                      </a:r>
                      <a:r>
                        <a:rPr sz="1450" b="1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States</a:t>
                      </a:r>
                      <a:endParaRPr sz="145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ysDash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5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Occ</a:t>
                      </a:r>
                      <a:r>
                        <a:rPr sz="165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2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5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lnB w="19050">
                      <a:solidFill>
                        <a:srgbClr val="000000"/>
                      </a:solidFill>
                      <a:prstDash val="sysDash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814"/>
                        </a:lnSpc>
                      </a:pPr>
                      <a:r>
                        <a:rPr sz="1650" b="1" spc="-2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Zone</a:t>
                      </a:r>
                      <a:endParaRPr sz="165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lnB w="19050">
                      <a:solidFill>
                        <a:srgbClr val="000000"/>
                      </a:solidFill>
                      <a:prstDash val="sysDash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755"/>
                        </a:lnSpc>
                      </a:pPr>
                      <a:r>
                        <a:rPr sz="1650" b="1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lnB w="19050">
                      <a:solidFill>
                        <a:srgbClr val="000000"/>
                      </a:solidFill>
                      <a:prstDash val="sysDash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36195" algn="ctr">
                        <a:lnSpc>
                          <a:spcPts val="1814"/>
                        </a:lnSpc>
                      </a:pPr>
                      <a:r>
                        <a:rPr sz="165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5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5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Kitchen</a:t>
                      </a:r>
                      <a:endParaRPr sz="165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1830"/>
                        </a:lnSpc>
                      </a:pPr>
                      <a:r>
                        <a:rPr lang="en-US" sz="165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Cooking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marL="33655" algn="ctr">
                        <a:lnSpc>
                          <a:spcPts val="1620"/>
                        </a:lnSpc>
                      </a:pPr>
                      <a:r>
                        <a:rPr sz="165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5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lang="en-US" sz="165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Bathroom</a:t>
                      </a:r>
                      <a:endParaRPr sz="1650" dirty="0">
                        <a:solidFill>
                          <a:srgbClr val="C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570"/>
                        </a:lnSpc>
                      </a:pPr>
                      <a:r>
                        <a:rPr lang="en-US" sz="165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Shower</a:t>
                      </a:r>
                      <a:endParaRPr sz="1650" dirty="0">
                        <a:solidFill>
                          <a:srgbClr val="C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772410" y="1121410"/>
            <a:ext cx="2367280" cy="1036319"/>
          </a:xfrm>
          <a:custGeom>
            <a:avLst/>
            <a:gdLst/>
            <a:ahLst/>
            <a:cxnLst/>
            <a:rect l="l" t="t" r="r" b="b"/>
            <a:pathLst>
              <a:path w="2367279" h="1036319">
                <a:moveTo>
                  <a:pt x="2366772" y="0"/>
                </a:moveTo>
                <a:lnTo>
                  <a:pt x="0" y="0"/>
                </a:lnTo>
                <a:lnTo>
                  <a:pt x="0" y="1036319"/>
                </a:lnTo>
                <a:lnTo>
                  <a:pt x="2366772" y="1036319"/>
                </a:lnTo>
                <a:lnTo>
                  <a:pt x="23667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84912"/>
              </p:ext>
            </p:extLst>
          </p:nvPr>
        </p:nvGraphicFramePr>
        <p:xfrm>
          <a:off x="2758122" y="1107121"/>
          <a:ext cx="2367913" cy="1050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579">
                <a:tc gridSpan="3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50" b="1" dirty="0">
                          <a:latin typeface="Calibri"/>
                          <a:cs typeface="Calibri"/>
                        </a:rPr>
                        <a:t>Benign</a:t>
                      </a:r>
                      <a:r>
                        <a:rPr sz="145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dirty="0">
                          <a:latin typeface="Calibri"/>
                          <a:cs typeface="Calibri"/>
                        </a:rPr>
                        <a:t>Cyber(</a:t>
                      </a:r>
                      <a:r>
                        <a:rPr sz="145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latin typeface="Calibri"/>
                          <a:cs typeface="Calibri"/>
                        </a:rPr>
                        <a:t>Physical)</a:t>
                      </a:r>
                      <a:r>
                        <a:rPr sz="14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latin typeface="Calibri"/>
                          <a:cs typeface="Calibri"/>
                        </a:rPr>
                        <a:t>States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ysDash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1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50" b="1" dirty="0">
                          <a:latin typeface="Calibri"/>
                          <a:cs typeface="Calibri"/>
                        </a:rPr>
                        <a:t>Occ</a:t>
                      </a:r>
                      <a:r>
                        <a:rPr sz="165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lnB w="19050">
                      <a:solidFill>
                        <a:srgbClr val="000000"/>
                      </a:solidFill>
                      <a:prstDash val="sysDash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814"/>
                        </a:lnSpc>
                      </a:pPr>
                      <a:r>
                        <a:rPr sz="1650" b="1" spc="-20" dirty="0">
                          <a:latin typeface="Calibri"/>
                          <a:cs typeface="Calibri"/>
                        </a:rPr>
                        <a:t>Zone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lnB w="19050">
                      <a:solidFill>
                        <a:srgbClr val="000000"/>
                      </a:solidFill>
                      <a:prstDash val="sysDash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755"/>
                        </a:lnSpc>
                      </a:pPr>
                      <a:r>
                        <a:rPr sz="1650" b="1" spc="-10" dirty="0">
                          <a:latin typeface="Calibri"/>
                          <a:cs typeface="Calibri"/>
                        </a:rPr>
                        <a:t>Activity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lnB w="19050">
                      <a:solidFill>
                        <a:srgbClr val="000000"/>
                      </a:solidFill>
                      <a:prstDash val="sysDash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42">
                <a:tc>
                  <a:txBody>
                    <a:bodyPr/>
                    <a:lstStyle/>
                    <a:p>
                      <a:pPr marL="35560" algn="ctr">
                        <a:lnSpc>
                          <a:spcPts val="1814"/>
                        </a:lnSpc>
                      </a:pPr>
                      <a:r>
                        <a:rPr sz="1650" spc="-50" dirty="0">
                          <a:latin typeface="Calibri"/>
                          <a:cs typeface="Calibri"/>
                        </a:rPr>
                        <a:t>1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50" spc="-10" dirty="0">
                          <a:latin typeface="Calibri"/>
                          <a:cs typeface="Calibri"/>
                        </a:rPr>
                        <a:t>Kitchen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830"/>
                        </a:lnSpc>
                      </a:pPr>
                      <a:r>
                        <a:rPr lang="en-US" sz="165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Cooking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ysDash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74">
                <a:tc>
                  <a:txBody>
                    <a:bodyPr/>
                    <a:lstStyle/>
                    <a:p>
                      <a:pPr marL="33020" algn="ctr">
                        <a:lnSpc>
                          <a:spcPts val="1614"/>
                        </a:lnSpc>
                      </a:pPr>
                      <a:r>
                        <a:rPr sz="1650" spc="-50" dirty="0">
                          <a:latin typeface="Calibri"/>
                          <a:cs typeface="Calibri"/>
                        </a:rPr>
                        <a:t>2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05"/>
                        </a:lnSpc>
                      </a:pPr>
                      <a:r>
                        <a:rPr lang="en-US" sz="165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Kitchen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19050">
                      <a:solidFill>
                        <a:srgbClr val="000000"/>
                      </a:solidFill>
                      <a:prstDash val="sysDash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1570"/>
                        </a:lnSpc>
                      </a:pPr>
                      <a:r>
                        <a:rPr lang="en-US" sz="165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Eating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ys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6709" y="26225"/>
            <a:ext cx="2049145" cy="2203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412115">
              <a:lnSpc>
                <a:spcPts val="1560"/>
              </a:lnSpc>
            </a:pPr>
            <a:r>
              <a:rPr sz="1450" b="1" dirty="0">
                <a:latin typeface="Calibri"/>
                <a:cs typeface="Calibri"/>
              </a:rPr>
              <a:t>Control</a:t>
            </a:r>
            <a:r>
              <a:rPr sz="1450" b="1" spc="-8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Model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709" y="265302"/>
            <a:ext cx="2061845" cy="2006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415"/>
              </a:lnSpc>
            </a:pPr>
            <a:r>
              <a:rPr sz="1450" b="1" spc="-10" dirty="0">
                <a:latin typeface="Calibri"/>
                <a:cs typeface="Calibri"/>
              </a:rPr>
              <a:t>Anomaly</a:t>
            </a:r>
            <a:r>
              <a:rPr sz="1450" b="1" spc="-2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Detection</a:t>
            </a:r>
            <a:r>
              <a:rPr sz="1450" b="1" spc="-20" dirty="0">
                <a:latin typeface="Calibri"/>
                <a:cs typeface="Calibri"/>
              </a:rPr>
              <a:t> Model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7616" y="38988"/>
            <a:ext cx="2416810" cy="2074545"/>
            <a:chOff x="237616" y="38988"/>
            <a:chExt cx="2416810" cy="2074545"/>
          </a:xfrm>
        </p:grpSpPr>
        <p:sp>
          <p:nvSpPr>
            <p:cNvPr id="8" name="object 8"/>
            <p:cNvSpPr/>
            <p:nvPr/>
          </p:nvSpPr>
          <p:spPr>
            <a:xfrm>
              <a:off x="576325" y="246252"/>
              <a:ext cx="2077720" cy="19050"/>
            </a:xfrm>
            <a:custGeom>
              <a:avLst/>
              <a:gdLst/>
              <a:ahLst/>
              <a:cxnLst/>
              <a:rect l="l" t="t" r="r" b="b"/>
              <a:pathLst>
                <a:path w="2077720" h="19050">
                  <a:moveTo>
                    <a:pt x="0" y="19050"/>
                  </a:moveTo>
                  <a:lnTo>
                    <a:pt x="2077593" y="19050"/>
                  </a:lnTo>
                  <a:lnTo>
                    <a:pt x="2077593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89" y="153669"/>
              <a:ext cx="135318" cy="76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7141" y="48513"/>
              <a:ext cx="316865" cy="2035810"/>
            </a:xfrm>
            <a:custGeom>
              <a:avLst/>
              <a:gdLst/>
              <a:ahLst/>
              <a:cxnLst/>
              <a:rect l="l" t="t" r="r" b="b"/>
              <a:pathLst>
                <a:path w="316865" h="2035810">
                  <a:moveTo>
                    <a:pt x="202692" y="143256"/>
                  </a:moveTo>
                  <a:lnTo>
                    <a:pt x="202692" y="1911235"/>
                  </a:lnTo>
                </a:path>
                <a:path w="316865" h="2035810">
                  <a:moveTo>
                    <a:pt x="6095" y="7619"/>
                  </a:moveTo>
                  <a:lnTo>
                    <a:pt x="316496" y="7619"/>
                  </a:lnTo>
                </a:path>
                <a:path w="316865" h="2035810">
                  <a:moveTo>
                    <a:pt x="11366" y="0"/>
                  </a:moveTo>
                  <a:lnTo>
                    <a:pt x="0" y="203534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141" y="2037334"/>
              <a:ext cx="328295" cy="76200"/>
            </a:xfrm>
            <a:custGeom>
              <a:avLst/>
              <a:gdLst/>
              <a:ahLst/>
              <a:cxnLst/>
              <a:rect l="l" t="t" r="r" b="b"/>
              <a:pathLst>
                <a:path w="328295" h="76200">
                  <a:moveTo>
                    <a:pt x="252006" y="0"/>
                  </a:moveTo>
                  <a:lnTo>
                    <a:pt x="252006" y="76199"/>
                  </a:lnTo>
                  <a:lnTo>
                    <a:pt x="309156" y="47624"/>
                  </a:lnTo>
                  <a:lnTo>
                    <a:pt x="264706" y="47624"/>
                  </a:lnTo>
                  <a:lnTo>
                    <a:pt x="264706" y="28574"/>
                  </a:lnTo>
                  <a:lnTo>
                    <a:pt x="309156" y="28574"/>
                  </a:lnTo>
                  <a:lnTo>
                    <a:pt x="252006" y="0"/>
                  </a:lnTo>
                  <a:close/>
                </a:path>
                <a:path w="328295" h="76200">
                  <a:moveTo>
                    <a:pt x="252006" y="28574"/>
                  </a:moveTo>
                  <a:lnTo>
                    <a:pt x="0" y="28574"/>
                  </a:lnTo>
                  <a:lnTo>
                    <a:pt x="0" y="47624"/>
                  </a:lnTo>
                  <a:lnTo>
                    <a:pt x="252006" y="47624"/>
                  </a:lnTo>
                  <a:lnTo>
                    <a:pt x="252006" y="28574"/>
                  </a:lnTo>
                  <a:close/>
                </a:path>
                <a:path w="328295" h="76200">
                  <a:moveTo>
                    <a:pt x="309156" y="28574"/>
                  </a:moveTo>
                  <a:lnTo>
                    <a:pt x="264706" y="28574"/>
                  </a:lnTo>
                  <a:lnTo>
                    <a:pt x="264706" y="47624"/>
                  </a:lnTo>
                  <a:lnTo>
                    <a:pt x="309156" y="47624"/>
                  </a:lnTo>
                  <a:lnTo>
                    <a:pt x="328206" y="38099"/>
                  </a:lnTo>
                  <a:lnTo>
                    <a:pt x="309156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6709" y="484758"/>
            <a:ext cx="2061845" cy="1854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1455"/>
              </a:lnSpc>
            </a:pPr>
            <a:r>
              <a:rPr sz="1450" b="1" dirty="0">
                <a:latin typeface="Calibri"/>
                <a:cs typeface="Calibri"/>
              </a:rPr>
              <a:t>Activity</a:t>
            </a:r>
            <a:r>
              <a:rPr sz="1450" b="1" spc="-6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Recognition</a:t>
            </a:r>
            <a:r>
              <a:rPr sz="1450" b="1" spc="-35" dirty="0">
                <a:latin typeface="Calibri"/>
                <a:cs typeface="Calibri"/>
              </a:rPr>
              <a:t> </a:t>
            </a:r>
            <a:r>
              <a:rPr sz="1450" b="1" spc="-20" dirty="0">
                <a:latin typeface="Calibri"/>
                <a:cs typeface="Calibri"/>
              </a:rPr>
              <a:t>Model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5469" y="465708"/>
            <a:ext cx="2068195" cy="19050"/>
          </a:xfrm>
          <a:custGeom>
            <a:avLst/>
            <a:gdLst/>
            <a:ahLst/>
            <a:cxnLst/>
            <a:rect l="l" t="t" r="r" b="b"/>
            <a:pathLst>
              <a:path w="2068195" h="19050">
                <a:moveTo>
                  <a:pt x="0" y="19050"/>
                </a:moveTo>
                <a:lnTo>
                  <a:pt x="2068068" y="19050"/>
                </a:lnTo>
                <a:lnTo>
                  <a:pt x="2068068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642" y="633649"/>
            <a:ext cx="375285" cy="1046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b="1" dirty="0">
                <a:latin typeface="Calibri"/>
                <a:cs typeface="Calibri"/>
              </a:rPr>
              <a:t>Control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Signal</a:t>
            </a:r>
            <a:endParaRPr sz="12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75"/>
              </a:spcBef>
            </a:pPr>
            <a:r>
              <a:rPr sz="1200" b="1" spc="-10" dirty="0">
                <a:latin typeface="Calibri"/>
                <a:cs typeface="Calibri"/>
              </a:rPr>
              <a:t>Measurements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0690" y="1959610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5">
                <a:moveTo>
                  <a:pt x="0" y="0"/>
                </a:moveTo>
                <a:lnTo>
                  <a:pt x="1640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Imtiazul Haque</dc:creator>
  <cp:lastModifiedBy>Nur Imtiazul Haque</cp:lastModifiedBy>
  <cp:revision>3</cp:revision>
  <dcterms:created xsi:type="dcterms:W3CDTF">2023-12-06T18:39:38Z</dcterms:created>
  <dcterms:modified xsi:type="dcterms:W3CDTF">2023-12-06T18:42:24Z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2023-12-06T00:00:00Z</vt:filetime>
  </property>
  <property fmtid="{D5CDD505-2E9C-101B-9397-08002B2CF9AE}" pid="5" name="Producer">
    <vt:lpwstr>3.0.6 (5.0.11) </vt:lpwstr>
  </property>
</Properties>
</file>