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3CACA"/>
          </a:solidFill>
        </a:fill>
      </a:tcStyle>
    </a:wholeTbl>
    <a:band2H>
      <a:tcTxStyle b="def" i="def"/>
      <a:tcStyle>
        <a:tcBdr/>
        <a:fill>
          <a:solidFill>
            <a:srgbClr val="F2E7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5CB"/>
          </a:solidFill>
        </a:fill>
      </a:tcStyle>
    </a:wholeTbl>
    <a:band2H>
      <a:tcTxStyle b="def" i="def"/>
      <a:tcStyle>
        <a:tcBdr/>
        <a:fill>
          <a:solidFill>
            <a:srgbClr val="FAF3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1DE"/>
          </a:solidFill>
        </a:fill>
      </a:tcStyle>
    </a:wholeTbl>
    <a:band2H>
      <a:tcTxStyle b="def" i="def"/>
      <a:tcStyle>
        <a:tcBdr/>
        <a:fill>
          <a:solidFill>
            <a:srgbClr val="EFE9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2" name="Shape 34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/>
      </a:defRPr>
    </a:lvl1pPr>
    <a:lvl2pPr indent="228600" latinLnBrk="0">
      <a:defRPr sz="1200">
        <a:latin typeface="+mj-lt"/>
        <a:ea typeface="+mj-ea"/>
        <a:cs typeface="+mj-cs"/>
        <a:sym typeface="等线"/>
      </a:defRPr>
    </a:lvl2pPr>
    <a:lvl3pPr indent="457200" latinLnBrk="0">
      <a:defRPr sz="1200">
        <a:latin typeface="+mj-lt"/>
        <a:ea typeface="+mj-ea"/>
        <a:cs typeface="+mj-cs"/>
        <a:sym typeface="等线"/>
      </a:defRPr>
    </a:lvl3pPr>
    <a:lvl4pPr indent="685800" latinLnBrk="0">
      <a:defRPr sz="1200">
        <a:latin typeface="+mj-lt"/>
        <a:ea typeface="+mj-ea"/>
        <a:cs typeface="+mj-cs"/>
        <a:sym typeface="等线"/>
      </a:defRPr>
    </a:lvl4pPr>
    <a:lvl5pPr indent="914400" latinLnBrk="0">
      <a:defRPr sz="1200">
        <a:latin typeface="+mj-lt"/>
        <a:ea typeface="+mj-ea"/>
        <a:cs typeface="+mj-cs"/>
        <a:sym typeface="等线"/>
      </a:defRPr>
    </a:lvl5pPr>
    <a:lvl6pPr indent="1143000" latinLnBrk="0">
      <a:defRPr sz="1200">
        <a:latin typeface="+mj-lt"/>
        <a:ea typeface="+mj-ea"/>
        <a:cs typeface="+mj-cs"/>
        <a:sym typeface="等线"/>
      </a:defRPr>
    </a:lvl6pPr>
    <a:lvl7pPr indent="1371600" latinLnBrk="0">
      <a:defRPr sz="1200">
        <a:latin typeface="+mj-lt"/>
        <a:ea typeface="+mj-ea"/>
        <a:cs typeface="+mj-cs"/>
        <a:sym typeface="等线"/>
      </a:defRPr>
    </a:lvl7pPr>
    <a:lvl8pPr indent="1600200" latinLnBrk="0">
      <a:defRPr sz="1200">
        <a:latin typeface="+mj-lt"/>
        <a:ea typeface="+mj-ea"/>
        <a:cs typeface="+mj-cs"/>
        <a:sym typeface="等线"/>
      </a:defRPr>
    </a:lvl8pPr>
    <a:lvl9pPr indent="1828800" latinLnBrk="0">
      <a:defRPr sz="1200">
        <a:latin typeface="+mj-lt"/>
        <a:ea typeface="+mj-ea"/>
        <a:cs typeface="+mj-cs"/>
        <a:sym typeface="等线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6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-1" y="2669683"/>
            <a:ext cx="4037014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Circle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pic>
        <p:nvPicPr>
          <p:cNvPr id="20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xfrm>
            <a:off x="1154954" y="1447800"/>
            <a:ext cx="8825660" cy="3329581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quarter" idx="1"/>
          </p:nvPr>
        </p:nvSpPr>
        <p:spPr>
          <a:xfrm>
            <a:off x="1154954" y="4777380"/>
            <a:ext cx="8825660" cy="86142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1pPr>
            <a:lvl2pPr marL="0" indent="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2pPr>
            <a:lvl3pPr marL="0" indent="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3pPr>
            <a:lvl4pPr marL="0" indent="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4pPr>
            <a:lvl5pPr marL="0" indent="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10522497" y="540178"/>
            <a:ext cx="498285" cy="523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-1" y="2669683"/>
            <a:ext cx="4037014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Circle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pic>
        <p:nvPicPr>
          <p:cNvPr id="155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Rectangle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1154954" y="4800586"/>
            <a:ext cx="8825660" cy="56674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59" name="Image"/>
          <p:cNvSpPr/>
          <p:nvPr>
            <p:ph type="pic" sz="half" idx="13"/>
          </p:nvPr>
        </p:nvSpPr>
        <p:spPr>
          <a:xfrm>
            <a:off x="1154954" y="685798"/>
            <a:ext cx="8825660" cy="364067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0" name="Body Level One…"/>
          <p:cNvSpPr txBox="1"/>
          <p:nvPr>
            <p:ph type="body" sz="quarter" idx="1"/>
          </p:nvPr>
        </p:nvSpPr>
        <p:spPr>
          <a:xfrm>
            <a:off x="1154954" y="5367325"/>
            <a:ext cx="8825658" cy="49371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200"/>
            </a:lvl1pPr>
            <a:lvl2pPr marL="0" indent="0">
              <a:buClrTx/>
              <a:buSzTx/>
              <a:buFontTx/>
              <a:buNone/>
              <a:defRPr sz="1200"/>
            </a:lvl2pPr>
            <a:lvl3pPr marL="0" indent="0">
              <a:buClrTx/>
              <a:buSzTx/>
              <a:buFontTx/>
              <a:buNone/>
              <a:defRPr sz="1200"/>
            </a:lvl3pPr>
            <a:lvl4pPr marL="0" indent="0">
              <a:buClrTx/>
              <a:buSzTx/>
              <a:buFontTx/>
              <a:buNone/>
              <a:defRPr sz="1200"/>
            </a:lvl4pPr>
            <a:lvl5pPr marL="0" indent="0">
              <a:buClrTx/>
              <a:buSzTx/>
              <a:buFont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10522497" y="540178"/>
            <a:ext cx="498285" cy="523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-1" y="2669683"/>
            <a:ext cx="4037014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Circle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pic>
        <p:nvPicPr>
          <p:cNvPr id="171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Rectangle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74" name="Title Text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75" name="Body Level One…"/>
          <p:cNvSpPr txBox="1"/>
          <p:nvPr>
            <p:ph type="body" sz="half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  <a:defRPr sz="1800"/>
            </a:lvl1pPr>
            <a:lvl2pPr marL="0" indent="0">
              <a:buClrTx/>
              <a:buSzTx/>
              <a:buFontTx/>
              <a:buNone/>
              <a:defRPr sz="1800"/>
            </a:lvl2pPr>
            <a:lvl3pPr marL="0" indent="0">
              <a:buClrTx/>
              <a:buSzTx/>
              <a:buFontTx/>
              <a:buNone/>
              <a:defRPr sz="1800"/>
            </a:lvl3pPr>
            <a:lvl4pPr marL="0" indent="0">
              <a:buClrTx/>
              <a:buSzTx/>
              <a:buFontTx/>
              <a:buNone/>
              <a:defRPr sz="1800"/>
            </a:lvl4pPr>
            <a:lvl5pPr marL="0" indent="0">
              <a:buClrTx/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10522497" y="540178"/>
            <a:ext cx="498285" cy="523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-1" y="2669683"/>
            <a:ext cx="4037014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Circle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pic>
        <p:nvPicPr>
          <p:cNvPr id="186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Rectangle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89" name="Title Text"/>
          <p:cNvSpPr txBox="1"/>
          <p:nvPr>
            <p:ph type="title"/>
          </p:nvPr>
        </p:nvSpPr>
        <p:spPr>
          <a:xfrm>
            <a:off x="1574800" y="1447800"/>
            <a:ext cx="7999317" cy="2323376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90" name="Body Level One…"/>
          <p:cNvSpPr txBox="1"/>
          <p:nvPr>
            <p:ph type="body" sz="quarter" idx="1"/>
          </p:nvPr>
        </p:nvSpPr>
        <p:spPr>
          <a:xfrm>
            <a:off x="1930400" y="3771174"/>
            <a:ext cx="7279649" cy="34217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cap="small" sz="1400">
                <a:solidFill>
                  <a:srgbClr val="8AD0D6"/>
                </a:solidFill>
              </a:defRPr>
            </a:lvl1pPr>
            <a:lvl2pPr marL="0" indent="0">
              <a:buClrTx/>
              <a:buSzTx/>
              <a:buFontTx/>
              <a:buNone/>
              <a:defRPr cap="small" sz="1400">
                <a:solidFill>
                  <a:srgbClr val="8AD0D6"/>
                </a:solidFill>
              </a:defRPr>
            </a:lvl2pPr>
            <a:lvl3pPr marL="0" indent="0">
              <a:buClrTx/>
              <a:buSzTx/>
              <a:buFontTx/>
              <a:buNone/>
              <a:defRPr cap="small" sz="1400">
                <a:solidFill>
                  <a:srgbClr val="8AD0D6"/>
                </a:solidFill>
              </a:defRPr>
            </a:lvl3pPr>
            <a:lvl4pPr marL="0" indent="0">
              <a:buClrTx/>
              <a:buSzTx/>
              <a:buFontTx/>
              <a:buNone/>
              <a:defRPr cap="small" sz="1400">
                <a:solidFill>
                  <a:srgbClr val="8AD0D6"/>
                </a:solidFill>
              </a:defRPr>
            </a:lvl4pPr>
            <a:lvl5pPr marL="0" indent="0">
              <a:buClrTx/>
              <a:buSzTx/>
              <a:buFontTx/>
              <a:buNone/>
              <a:defRPr cap="small" sz="1400"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1" name="Rectangle"/>
          <p:cNvSpPr/>
          <p:nvPr>
            <p:ph type="body" sz="quarter" idx="13"/>
          </p:nvPr>
        </p:nvSpPr>
        <p:spPr>
          <a:xfrm>
            <a:off x="1154954" y="4350656"/>
            <a:ext cx="8825659" cy="16764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92" name="“"/>
          <p:cNvSpPr txBox="1"/>
          <p:nvPr/>
        </p:nvSpPr>
        <p:spPr>
          <a:xfrm>
            <a:off x="898294" y="971253"/>
            <a:ext cx="801914" cy="1818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12200">
                <a:solidFill>
                  <a:srgbClr val="8AD0D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93" name="”"/>
          <p:cNvSpPr txBox="1"/>
          <p:nvPr/>
        </p:nvSpPr>
        <p:spPr>
          <a:xfrm>
            <a:off x="9330490" y="2613786"/>
            <a:ext cx="801914" cy="1818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12200">
                <a:solidFill>
                  <a:srgbClr val="8AD0D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94" name="Slide Number"/>
          <p:cNvSpPr txBox="1"/>
          <p:nvPr>
            <p:ph type="sldNum" sz="quarter" idx="2"/>
          </p:nvPr>
        </p:nvSpPr>
        <p:spPr>
          <a:xfrm>
            <a:off x="10522497" y="540178"/>
            <a:ext cx="498285" cy="523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-1" y="2669683"/>
            <a:ext cx="4037014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Circle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pic>
        <p:nvPicPr>
          <p:cNvPr id="204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Rectangle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07" name="Title Text"/>
          <p:cNvSpPr txBox="1"/>
          <p:nvPr>
            <p:ph type="title"/>
          </p:nvPr>
        </p:nvSpPr>
        <p:spPr>
          <a:xfrm>
            <a:off x="1154954" y="3124200"/>
            <a:ext cx="8825660" cy="1653182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208" name="Body Level One…"/>
          <p:cNvSpPr txBox="1"/>
          <p:nvPr>
            <p:ph type="body" sz="quarter" idx="1"/>
          </p:nvPr>
        </p:nvSpPr>
        <p:spPr>
          <a:xfrm>
            <a:off x="1154954" y="4777380"/>
            <a:ext cx="8825659" cy="86040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8AD0D6"/>
                </a:solidFill>
              </a:defRPr>
            </a:lvl1pPr>
            <a:lvl2pPr marL="0" indent="0">
              <a:buClrTx/>
              <a:buSzTx/>
              <a:buFontTx/>
              <a:buNone/>
              <a:defRPr>
                <a:solidFill>
                  <a:srgbClr val="8AD0D6"/>
                </a:solidFill>
              </a:defRPr>
            </a:lvl2pPr>
            <a:lvl3pPr marL="0" indent="0">
              <a:buClrTx/>
              <a:buSzTx/>
              <a:buFontTx/>
              <a:buNone/>
              <a:defRPr>
                <a:solidFill>
                  <a:srgbClr val="8AD0D6"/>
                </a:solidFill>
              </a:defRPr>
            </a:lvl3pPr>
            <a:lvl4pPr marL="0" indent="0">
              <a:buClrTx/>
              <a:buSzTx/>
              <a:buFontTx/>
              <a:buNone/>
              <a:defRPr>
                <a:solidFill>
                  <a:srgbClr val="8AD0D6"/>
                </a:solidFill>
              </a:defRPr>
            </a:lvl4pPr>
            <a:lvl5pPr marL="0" indent="0">
              <a:buClrTx/>
              <a:buSzTx/>
              <a:buFontTx/>
              <a:buNone/>
              <a:defRPr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xfrm>
            <a:off x="10522497" y="540178"/>
            <a:ext cx="498285" cy="523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-1" y="2669683"/>
            <a:ext cx="4037014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Circle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pic>
        <p:nvPicPr>
          <p:cNvPr id="219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Rectangle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22" name="Title Text"/>
          <p:cNvSpPr txBox="1"/>
          <p:nvPr>
            <p:ph type="title"/>
          </p:nvPr>
        </p:nvSpPr>
        <p:spPr>
          <a:xfrm>
            <a:off x="646109" y="452718"/>
            <a:ext cx="9404725" cy="140053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3" name="Body Level One…"/>
          <p:cNvSpPr txBox="1"/>
          <p:nvPr>
            <p:ph type="body" sz="quarter" idx="1"/>
          </p:nvPr>
        </p:nvSpPr>
        <p:spPr>
          <a:xfrm>
            <a:off x="632946" y="1981200"/>
            <a:ext cx="2946869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1pPr>
            <a:lvl2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2pPr>
            <a:lvl3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3pPr>
            <a:lvl4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4pPr>
            <a:lvl5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4" name="Rectangle"/>
          <p:cNvSpPr/>
          <p:nvPr>
            <p:ph type="body" sz="quarter" idx="13"/>
          </p:nvPr>
        </p:nvSpPr>
        <p:spPr>
          <a:xfrm>
            <a:off x="652462" y="2667000"/>
            <a:ext cx="2927351" cy="3589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Rectangle"/>
          <p:cNvSpPr/>
          <p:nvPr>
            <p:ph type="body" sz="quarter" idx="14"/>
          </p:nvPr>
        </p:nvSpPr>
        <p:spPr>
          <a:xfrm>
            <a:off x="3883659" y="1981200"/>
            <a:ext cx="2936243" cy="576263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226" name="Rectangle"/>
          <p:cNvSpPr/>
          <p:nvPr>
            <p:ph type="body" sz="quarter" idx="15"/>
          </p:nvPr>
        </p:nvSpPr>
        <p:spPr>
          <a:xfrm>
            <a:off x="3873105" y="2667000"/>
            <a:ext cx="2946796" cy="3589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7" name="Rectangle"/>
          <p:cNvSpPr/>
          <p:nvPr>
            <p:ph type="body" sz="quarter" idx="16"/>
          </p:nvPr>
        </p:nvSpPr>
        <p:spPr>
          <a:xfrm>
            <a:off x="7124700" y="1981200"/>
            <a:ext cx="2932115" cy="576263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228" name="Rectangle"/>
          <p:cNvSpPr/>
          <p:nvPr>
            <p:ph type="body" sz="quarter" idx="17"/>
          </p:nvPr>
        </p:nvSpPr>
        <p:spPr>
          <a:xfrm>
            <a:off x="7124700" y="2667000"/>
            <a:ext cx="2932115" cy="3589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9" name="Line"/>
          <p:cNvSpPr/>
          <p:nvPr/>
        </p:nvSpPr>
        <p:spPr>
          <a:xfrm flipH="1">
            <a:off x="3726141" y="2133600"/>
            <a:ext cx="1" cy="3962400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0" name="Line"/>
          <p:cNvSpPr/>
          <p:nvPr/>
        </p:nvSpPr>
        <p:spPr>
          <a:xfrm flipH="1">
            <a:off x="6962226" y="2133600"/>
            <a:ext cx="1" cy="3966882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1" name="Slide Number"/>
          <p:cNvSpPr txBox="1"/>
          <p:nvPr>
            <p:ph type="sldNum" sz="quarter" idx="2"/>
          </p:nvPr>
        </p:nvSpPr>
        <p:spPr>
          <a:xfrm>
            <a:off x="10522497" y="540178"/>
            <a:ext cx="498285" cy="523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-1" y="2669683"/>
            <a:ext cx="4037014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Circle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pic>
        <p:nvPicPr>
          <p:cNvPr id="241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Rectangle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44" name="Title Text"/>
          <p:cNvSpPr txBox="1"/>
          <p:nvPr>
            <p:ph type="title"/>
          </p:nvPr>
        </p:nvSpPr>
        <p:spPr>
          <a:xfrm>
            <a:off x="646109" y="452718"/>
            <a:ext cx="9404725" cy="140053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5" name="Body Level One…"/>
          <p:cNvSpPr txBox="1"/>
          <p:nvPr>
            <p:ph type="body" sz="quarter" idx="1"/>
          </p:nvPr>
        </p:nvSpPr>
        <p:spPr>
          <a:xfrm>
            <a:off x="652462" y="4250949"/>
            <a:ext cx="2940051" cy="576264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1pPr>
            <a:lvl2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2pPr>
            <a:lvl3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3pPr>
            <a:lvl4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4pPr>
            <a:lvl5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6" name="Image"/>
          <p:cNvSpPr/>
          <p:nvPr>
            <p:ph type="pic" sz="quarter" idx="13"/>
          </p:nvPr>
        </p:nvSpPr>
        <p:spPr>
          <a:xfrm>
            <a:off x="652462" y="2209800"/>
            <a:ext cx="2940051" cy="1524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7" name="Rectangle"/>
          <p:cNvSpPr/>
          <p:nvPr>
            <p:ph type="body" sz="quarter" idx="14"/>
          </p:nvPr>
        </p:nvSpPr>
        <p:spPr>
          <a:xfrm>
            <a:off x="652462" y="4827211"/>
            <a:ext cx="2940051" cy="65919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8" name="Rectangle"/>
          <p:cNvSpPr/>
          <p:nvPr>
            <p:ph type="body" sz="quarter" idx="15"/>
          </p:nvPr>
        </p:nvSpPr>
        <p:spPr>
          <a:xfrm>
            <a:off x="3889375" y="4250949"/>
            <a:ext cx="2930525" cy="57626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249" name="Image"/>
          <p:cNvSpPr/>
          <p:nvPr>
            <p:ph type="pic" sz="quarter" idx="16"/>
          </p:nvPr>
        </p:nvSpPr>
        <p:spPr>
          <a:xfrm>
            <a:off x="3889373" y="2209800"/>
            <a:ext cx="2930527" cy="1524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50" name="Rectangle"/>
          <p:cNvSpPr/>
          <p:nvPr>
            <p:ph type="body" sz="quarter" idx="17"/>
          </p:nvPr>
        </p:nvSpPr>
        <p:spPr>
          <a:xfrm>
            <a:off x="3888020" y="4827210"/>
            <a:ext cx="2934408" cy="65918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1" name="Rectangle"/>
          <p:cNvSpPr/>
          <p:nvPr>
            <p:ph type="body" sz="quarter" idx="18"/>
          </p:nvPr>
        </p:nvSpPr>
        <p:spPr>
          <a:xfrm>
            <a:off x="7124700" y="4250949"/>
            <a:ext cx="2932115" cy="57626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252" name="Image"/>
          <p:cNvSpPr/>
          <p:nvPr>
            <p:ph type="pic" sz="quarter" idx="19"/>
          </p:nvPr>
        </p:nvSpPr>
        <p:spPr>
          <a:xfrm>
            <a:off x="7124699" y="2209800"/>
            <a:ext cx="2932115" cy="1524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53" name="Rectangle"/>
          <p:cNvSpPr/>
          <p:nvPr>
            <p:ph type="body" sz="quarter" idx="20"/>
          </p:nvPr>
        </p:nvSpPr>
        <p:spPr>
          <a:xfrm>
            <a:off x="7124575" y="4827208"/>
            <a:ext cx="2935999" cy="65918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4" name="Line"/>
          <p:cNvSpPr/>
          <p:nvPr/>
        </p:nvSpPr>
        <p:spPr>
          <a:xfrm flipH="1">
            <a:off x="3726141" y="2133600"/>
            <a:ext cx="1" cy="3962400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5" name="Line"/>
          <p:cNvSpPr/>
          <p:nvPr/>
        </p:nvSpPr>
        <p:spPr>
          <a:xfrm flipH="1">
            <a:off x="6962226" y="2133600"/>
            <a:ext cx="1" cy="3966882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6" name="Slide Number"/>
          <p:cNvSpPr txBox="1"/>
          <p:nvPr>
            <p:ph type="sldNum" sz="quarter" idx="2"/>
          </p:nvPr>
        </p:nvSpPr>
        <p:spPr>
          <a:xfrm>
            <a:off x="10522497" y="540178"/>
            <a:ext cx="498285" cy="523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-1" y="2669683"/>
            <a:ext cx="4037014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Circle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pic>
        <p:nvPicPr>
          <p:cNvPr id="266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Rectangle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69" name="Title Text"/>
          <p:cNvSpPr txBox="1"/>
          <p:nvPr>
            <p:ph type="title"/>
          </p:nvPr>
        </p:nvSpPr>
        <p:spPr>
          <a:xfrm>
            <a:off x="646109" y="452718"/>
            <a:ext cx="9404725" cy="140053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0" name="Body Level One…"/>
          <p:cNvSpPr txBox="1"/>
          <p:nvPr>
            <p:ph type="body" idx="1"/>
          </p:nvPr>
        </p:nvSpPr>
        <p:spPr>
          <a:xfrm>
            <a:off x="1103312" y="2052916"/>
            <a:ext cx="8946541" cy="419548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1" name="Slide Number"/>
          <p:cNvSpPr txBox="1"/>
          <p:nvPr>
            <p:ph type="sldNum" sz="quarter" idx="2"/>
          </p:nvPr>
        </p:nvSpPr>
        <p:spPr>
          <a:xfrm>
            <a:off x="10522497" y="540178"/>
            <a:ext cx="498285" cy="523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-1" y="2669683"/>
            <a:ext cx="4037014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Circle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pic>
        <p:nvPicPr>
          <p:cNvPr id="281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Rectangle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84" name="Title Text"/>
          <p:cNvSpPr txBox="1"/>
          <p:nvPr>
            <p:ph type="title"/>
          </p:nvPr>
        </p:nvSpPr>
        <p:spPr>
          <a:xfrm>
            <a:off x="8304210" y="430212"/>
            <a:ext cx="1752603" cy="5826127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85" name="Body Level One…"/>
          <p:cNvSpPr txBox="1"/>
          <p:nvPr>
            <p:ph type="body" idx="1"/>
          </p:nvPr>
        </p:nvSpPr>
        <p:spPr>
          <a:xfrm>
            <a:off x="652462" y="887412"/>
            <a:ext cx="7423151" cy="53689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6" name="Slide Number"/>
          <p:cNvSpPr txBox="1"/>
          <p:nvPr>
            <p:ph type="sldNum" sz="quarter" idx="2"/>
          </p:nvPr>
        </p:nvSpPr>
        <p:spPr>
          <a:xfrm>
            <a:off x="10522497" y="540178"/>
            <a:ext cx="498285" cy="523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lide Number"/>
          <p:cNvSpPr txBox="1"/>
          <p:nvPr>
            <p:ph type="sldNum" sz="quarter" idx="2"/>
          </p:nvPr>
        </p:nvSpPr>
        <p:spPr>
          <a:xfrm>
            <a:off x="10064469" y="6019800"/>
            <a:ext cx="301907" cy="288822"/>
          </a:xfrm>
          <a:prstGeom prst="rect">
            <a:avLst/>
          </a:prstGeom>
        </p:spPr>
        <p:txBody>
          <a:bodyPr anchor="t"/>
          <a:lstStyle>
            <a:lvl1pPr algn="r" defTabSz="914400">
              <a:defRPr sz="1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Rectangle"/>
          <p:cNvSpPr/>
          <p:nvPr/>
        </p:nvSpPr>
        <p:spPr>
          <a:xfrm>
            <a:off x="1523998" y="1052511"/>
            <a:ext cx="9144004" cy="5649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defTabSz="914400">
              <a:spcBef>
                <a:spcPts val="4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01" name="非常感谢您对东莞萃智的支持和关注"/>
          <p:cNvSpPr txBox="1"/>
          <p:nvPr/>
        </p:nvSpPr>
        <p:spPr>
          <a:xfrm>
            <a:off x="1523998" y="6491287"/>
            <a:ext cx="9144004" cy="307339"/>
          </a:xfrm>
          <a:prstGeom prst="rect">
            <a:avLst/>
          </a:prstGeom>
          <a:solidFill>
            <a:srgbClr val="9696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spcBef>
                <a:spcPts val="700"/>
              </a:spcBef>
              <a:defRPr sz="1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非常感谢您对东莞萃智的支持和关注</a:t>
            </a:r>
          </a:p>
        </p:txBody>
      </p:sp>
      <p:pic>
        <p:nvPicPr>
          <p:cNvPr id="302" name="DG TRIZlogo.jpg" descr="DG TRIZlogo.jpg"/>
          <p:cNvPicPr>
            <a:picLocks noChangeAspect="1"/>
          </p:cNvPicPr>
          <p:nvPr/>
        </p:nvPicPr>
        <p:blipFill>
          <a:blip r:embed="rId3">
            <a:extLst/>
          </a:blip>
          <a:srcRect l="5932" t="11558" r="47322" b="10301"/>
          <a:stretch>
            <a:fillRect/>
          </a:stretch>
        </p:blipFill>
        <p:spPr>
          <a:xfrm>
            <a:off x="8904286" y="260349"/>
            <a:ext cx="647702" cy="677864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东莞萃智"/>
          <p:cNvSpPr txBox="1"/>
          <p:nvPr/>
        </p:nvSpPr>
        <p:spPr>
          <a:xfrm>
            <a:off x="9480550" y="333375"/>
            <a:ext cx="936625" cy="345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1400">
                <a:solidFill>
                  <a:srgbClr val="7F7F7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东莞萃智</a:t>
            </a:r>
          </a:p>
        </p:txBody>
      </p:sp>
      <p:sp>
        <p:nvSpPr>
          <p:cNvPr id="304" name="TRIZ Tech.DG"/>
          <p:cNvSpPr txBox="1"/>
          <p:nvPr/>
        </p:nvSpPr>
        <p:spPr>
          <a:xfrm>
            <a:off x="9480550" y="549275"/>
            <a:ext cx="1223963" cy="294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14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TRIZ Tech.DG</a:t>
            </a:r>
          </a:p>
        </p:txBody>
      </p:sp>
      <p:sp>
        <p:nvSpPr>
          <p:cNvPr id="305" name="Slide Number"/>
          <p:cNvSpPr txBox="1"/>
          <p:nvPr>
            <p:ph type="sldNum" sz="quarter" idx="2"/>
          </p:nvPr>
        </p:nvSpPr>
        <p:spPr>
          <a:xfrm>
            <a:off x="7803546" y="6224224"/>
            <a:ext cx="273654" cy="264253"/>
          </a:xfrm>
          <a:prstGeom prst="rect">
            <a:avLst/>
          </a:prstGeom>
        </p:spPr>
        <p:txBody>
          <a:bodyPr anchor="ctr"/>
          <a:lstStyle>
            <a:lvl1pPr algn="r" defTabSz="914400">
              <a:defRPr b="1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-1" y="2669683"/>
            <a:ext cx="4037014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Circle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pic>
        <p:nvPicPr>
          <p:cNvPr id="35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Rectangle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646109" y="452718"/>
            <a:ext cx="9404725" cy="140053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idx="1"/>
          </p:nvPr>
        </p:nvSpPr>
        <p:spPr>
          <a:xfrm>
            <a:off x="1103312" y="2052916"/>
            <a:ext cx="8946541" cy="419548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10522497" y="540178"/>
            <a:ext cx="498285" cy="523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lide Number"/>
          <p:cNvSpPr txBox="1"/>
          <p:nvPr>
            <p:ph type="sldNum" sz="quarter" idx="2"/>
          </p:nvPr>
        </p:nvSpPr>
        <p:spPr>
          <a:xfrm>
            <a:off x="10301237" y="6378575"/>
            <a:ext cx="252464" cy="266700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>
              <a:def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Oval 1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pic>
        <p:nvPicPr>
          <p:cNvPr id="330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33" name="Title Text"/>
          <p:cNvSpPr txBox="1"/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 lIns="45719" tIns="45719" rIns="45719" bIns="45719"/>
          <a:lstStyle/>
          <a:p>
            <a:pPr/>
            <a:r>
              <a:t>Title Text</a:t>
            </a:r>
          </a:p>
        </p:txBody>
      </p:sp>
      <p:sp>
        <p:nvSpPr>
          <p:cNvPr id="334" name="Body Level One…"/>
          <p:cNvSpPr txBox="1"/>
          <p:nvPr>
            <p:ph type="body" idx="1"/>
          </p:nvPr>
        </p:nvSpPr>
        <p:spPr>
          <a:xfrm>
            <a:off x="1103312" y="2052917"/>
            <a:ext cx="8946541" cy="4195483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buFontTx/>
              <a:buChar char=""/>
            </a:lvl1pPr>
            <a:lvl2pPr>
              <a:buFontTx/>
              <a:buChar char=""/>
            </a:lvl2pPr>
            <a:lvl3pPr>
              <a:buFontTx/>
              <a:buChar char=""/>
            </a:lvl3pPr>
            <a:lvl4pPr marL="1698171" indent="-326571">
              <a:buFontTx/>
              <a:buChar char=""/>
            </a:lvl4pPr>
            <a:lvl5pPr marL="2155371" indent="-326571">
              <a:buFontTx/>
              <a:buChar char="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5" name="Slide Number"/>
          <p:cNvSpPr txBox="1"/>
          <p:nvPr>
            <p:ph type="sldNum" sz="quarter" idx="2"/>
          </p:nvPr>
        </p:nvSpPr>
        <p:spPr>
          <a:xfrm>
            <a:off x="10522496" y="540176"/>
            <a:ext cx="498287" cy="523240"/>
          </a:xfrm>
          <a:prstGeom prst="rect">
            <a:avLst/>
          </a:prstGeom>
        </p:spPr>
        <p:txBody>
          <a:bodyPr lIns="45719" tIns="45719" rIns="45719" bIns="45719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-1" y="2669683"/>
            <a:ext cx="4037014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Circle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pic>
        <p:nvPicPr>
          <p:cNvPr id="50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Rectangle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1154954" y="2861733"/>
            <a:ext cx="8825660" cy="1915649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154954" y="4777380"/>
            <a:ext cx="8825660" cy="86040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1pPr>
            <a:lvl2pPr marL="0" indent="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2pPr>
            <a:lvl3pPr marL="0" indent="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3pPr>
            <a:lvl4pPr marL="0" indent="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4pPr>
            <a:lvl5pPr marL="0" indent="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0522497" y="540178"/>
            <a:ext cx="498285" cy="523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-1" y="2669683"/>
            <a:ext cx="4037014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Circle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pic>
        <p:nvPicPr>
          <p:cNvPr id="65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Rectangle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8" name="Title Text"/>
          <p:cNvSpPr txBox="1"/>
          <p:nvPr>
            <p:ph type="title"/>
          </p:nvPr>
        </p:nvSpPr>
        <p:spPr>
          <a:xfrm>
            <a:off x="646109" y="452718"/>
            <a:ext cx="9404725" cy="140053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9" name="Body Level One…"/>
          <p:cNvSpPr txBox="1"/>
          <p:nvPr>
            <p:ph type="body" sz="half" idx="1"/>
          </p:nvPr>
        </p:nvSpPr>
        <p:spPr>
          <a:xfrm>
            <a:off x="1103312" y="2060575"/>
            <a:ext cx="4396341" cy="41957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778668" indent="-321468">
              <a:defRPr sz="1800"/>
            </a:lvl2pPr>
            <a:lvl3pPr marL="1208314" indent="-293914">
              <a:defRPr sz="1800"/>
            </a:lvl3pPr>
            <a:lvl4pPr marL="1714500" indent="-342900">
              <a:defRPr sz="1800"/>
            </a:lvl4pPr>
            <a:lvl5pPr marL="2171700" indent="-342900"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xfrm>
            <a:off x="10522497" y="540178"/>
            <a:ext cx="498285" cy="523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-1" y="2669683"/>
            <a:ext cx="4037014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Circle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pic>
        <p:nvPicPr>
          <p:cNvPr id="80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Rectangle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83" name="Title Text"/>
          <p:cNvSpPr txBox="1"/>
          <p:nvPr>
            <p:ph type="title"/>
          </p:nvPr>
        </p:nvSpPr>
        <p:spPr>
          <a:xfrm>
            <a:off x="646109" y="452718"/>
            <a:ext cx="9404725" cy="140053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103312" y="1905000"/>
            <a:ext cx="4396340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1pPr>
            <a:lvl2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2pPr>
            <a:lvl3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3pPr>
            <a:lvl4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4pPr>
            <a:lvl5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Rectangle"/>
          <p:cNvSpPr/>
          <p:nvPr>
            <p:ph type="body" sz="quarter" idx="13"/>
          </p:nvPr>
        </p:nvSpPr>
        <p:spPr>
          <a:xfrm>
            <a:off x="5654495" y="1905000"/>
            <a:ext cx="4396341" cy="576263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10522497" y="540178"/>
            <a:ext cx="498285" cy="523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-1" y="2669683"/>
            <a:ext cx="4037014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Circle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pic>
        <p:nvPicPr>
          <p:cNvPr id="96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Rectangle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99" name="Title Text"/>
          <p:cNvSpPr txBox="1"/>
          <p:nvPr>
            <p:ph type="title"/>
          </p:nvPr>
        </p:nvSpPr>
        <p:spPr>
          <a:xfrm>
            <a:off x="646109" y="452718"/>
            <a:ext cx="9404725" cy="140053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xfrm>
            <a:off x="10522497" y="540178"/>
            <a:ext cx="498285" cy="523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-1" y="2669683"/>
            <a:ext cx="4037014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Circle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pic>
        <p:nvPicPr>
          <p:cNvPr id="110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Rectangle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xfrm>
            <a:off x="10522497" y="540178"/>
            <a:ext cx="498285" cy="523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-1" y="2669683"/>
            <a:ext cx="4037014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Circle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pic>
        <p:nvPicPr>
          <p:cNvPr id="123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Rectangle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26" name="Title Text"/>
          <p:cNvSpPr txBox="1"/>
          <p:nvPr>
            <p:ph type="title"/>
          </p:nvPr>
        </p:nvSpPr>
        <p:spPr>
          <a:xfrm>
            <a:off x="1154951" y="1447800"/>
            <a:ext cx="3401068" cy="14478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sz="half" idx="1"/>
          </p:nvPr>
        </p:nvSpPr>
        <p:spPr>
          <a:xfrm>
            <a:off x="4784616" y="1447800"/>
            <a:ext cx="5195999" cy="4572000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Rectangle"/>
          <p:cNvSpPr/>
          <p:nvPr>
            <p:ph type="body" sz="quarter" idx="13"/>
          </p:nvPr>
        </p:nvSpPr>
        <p:spPr>
          <a:xfrm>
            <a:off x="1154951" y="3129278"/>
            <a:ext cx="3401065" cy="28956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10522497" y="540178"/>
            <a:ext cx="498285" cy="523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-1" y="2669683"/>
            <a:ext cx="4037014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Circle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pic>
        <p:nvPicPr>
          <p:cNvPr id="139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Rectangle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42" name="Title Text"/>
          <p:cNvSpPr txBox="1"/>
          <p:nvPr>
            <p:ph type="title"/>
          </p:nvPr>
        </p:nvSpPr>
        <p:spPr>
          <a:xfrm>
            <a:off x="1153906" y="1854192"/>
            <a:ext cx="5092909" cy="1574810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43" name="Image"/>
          <p:cNvSpPr/>
          <p:nvPr>
            <p:ph type="pic" sz="quarter" idx="13"/>
          </p:nvPr>
        </p:nvSpPr>
        <p:spPr>
          <a:xfrm>
            <a:off x="6949546" y="1143000"/>
            <a:ext cx="3200402" cy="4572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4" name="Body Level One…"/>
          <p:cNvSpPr txBox="1"/>
          <p:nvPr>
            <p:ph type="body" sz="quarter" idx="1"/>
          </p:nvPr>
        </p:nvSpPr>
        <p:spPr>
          <a:xfrm>
            <a:off x="1154954" y="3657600"/>
            <a:ext cx="5084980" cy="13716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400"/>
            </a:lvl1pPr>
            <a:lvl2pPr marL="0" indent="0">
              <a:buClrTx/>
              <a:buSzTx/>
              <a:buFontTx/>
              <a:buNone/>
              <a:defRPr sz="1400"/>
            </a:lvl2pPr>
            <a:lvl3pPr marL="0" indent="0">
              <a:buClrTx/>
              <a:buSzTx/>
              <a:buFontTx/>
              <a:buNone/>
              <a:defRPr sz="1400"/>
            </a:lvl3pPr>
            <a:lvl4pPr marL="0" indent="0">
              <a:buClrTx/>
              <a:buSzTx/>
              <a:buFontTx/>
              <a:buNone/>
              <a:defRPr sz="1400"/>
            </a:lvl4pPr>
            <a:lvl5pPr marL="0" indent="0"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xfrm>
            <a:off x="10522497" y="540178"/>
            <a:ext cx="498285" cy="523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13.xml"/><Relationship Id="rId20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16.xml"/><Relationship Id="rId23" Type="http://schemas.openxmlformats.org/officeDocument/2006/relationships/slideLayout" Target="../slideLayouts/slideLayout17.xml"/><Relationship Id="rId24" Type="http://schemas.openxmlformats.org/officeDocument/2006/relationships/slideLayout" Target="../slideLayouts/slideLayout18.xml"/><Relationship Id="rId25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20.xml"/><Relationship Id="rId27" Type="http://schemas.openxmlformats.org/officeDocument/2006/relationships/slideLayout" Target="../slideLayouts/slideLayout21.xml"/><Relationship Id="rId28" Type="http://schemas.openxmlformats.org/officeDocument/2006/relationships/slideLayout" Target="../slideLayouts/slideLayout2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rcRect l="3613" t="0" r="0" b="0"/>
          <a:stretch>
            <a:fillRect/>
          </a:stretch>
        </p:blipFill>
        <p:spPr>
          <a:xfrm>
            <a:off x="-1" y="2669683"/>
            <a:ext cx="4037014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rcRect l="35640" t="0" r="0" b="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Circle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pic>
        <p:nvPicPr>
          <p:cNvPr id="5" name="Picture 8" descr="Picture 8"/>
          <p:cNvPicPr>
            <a:picLocks noChangeAspect="1"/>
          </p:cNvPicPr>
          <p:nvPr/>
        </p:nvPicPr>
        <p:blipFill>
          <a:blip r:embed="rId5">
            <a:extLst/>
          </a:blip>
          <a:srcRect l="0" t="28812" r="0" b="0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9" descr="Picture 9"/>
          <p:cNvPicPr>
            <a:picLocks noChangeAspect="1"/>
          </p:cNvPicPr>
          <p:nvPr/>
        </p:nvPicPr>
        <p:blipFill>
          <a:blip r:embed="rId6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8" name="Title Text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503766" y="1416050"/>
            <a:ext cx="11220451" cy="1555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/>
          <p:nvPr>
            <p:ph type="sldNum" sz="quarter" idx="2"/>
          </p:nvPr>
        </p:nvSpPr>
        <p:spPr>
          <a:xfrm>
            <a:off x="9910856" y="6198237"/>
            <a:ext cx="498286" cy="523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b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  <p:sldLayoutId id="2147483665" r:id="rId23"/>
    <p:sldLayoutId id="2147483666" r:id="rId24"/>
    <p:sldLayoutId id="2147483667" r:id="rId25"/>
    <p:sldLayoutId id="2147483668" r:id="rId26"/>
    <p:sldLayoutId id="2147483669" r:id="rId27"/>
    <p:sldLayoutId id="2147483670" r:id="rId28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Century Gothic"/>
        <a:buChar char="u"/>
        <a:tabLst/>
        <a:defRPr b="0" baseline="0" cap="none" i="0" spc="0" strike="noStrike" sz="20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774700" marR="0" indent="-3175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Century Gothic"/>
        <a:buChar char="u"/>
        <a:tabLst/>
        <a:defRPr b="0" baseline="0" cap="none" i="0" spc="0" strike="noStrike" sz="20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1200150" marR="0" indent="-28575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Century Gothic"/>
        <a:buChar char="u"/>
        <a:tabLst/>
        <a:defRPr b="0" baseline="0" cap="none" i="0" spc="0" strike="noStrike" sz="20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698170" marR="0" indent="-32657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Century Gothic"/>
        <a:buChar char="u"/>
        <a:tabLst/>
        <a:defRPr b="0" baseline="0" cap="none" i="0" spc="0" strike="noStrike" sz="20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2155370" marR="0" indent="-32657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Century Gothic"/>
        <a:buChar char="u"/>
        <a:tabLst/>
        <a:defRPr b="0" baseline="0" cap="none" i="0" spc="0" strike="noStrike" sz="20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2603971" marR="0" indent="-32657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Century Gothic"/>
        <a:buChar char="u"/>
        <a:tabLst/>
        <a:defRPr b="0" baseline="0" cap="none" i="0" spc="0" strike="noStrike" sz="20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3069770" marR="0" indent="-32657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Century Gothic"/>
        <a:buChar char="u"/>
        <a:tabLst/>
        <a:defRPr b="0" baseline="0" cap="none" i="0" spc="0" strike="noStrike" sz="20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3526971" marR="0" indent="-32657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Century Gothic"/>
        <a:buChar char="u"/>
        <a:tabLst/>
        <a:defRPr b="0" baseline="0" cap="none" i="0" spc="0" strike="noStrike" sz="20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3984171" marR="0" indent="-326571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Century Gothic"/>
        <a:buChar char="u"/>
        <a:tabLst/>
        <a:defRPr b="0" baseline="0" cap="none" i="0" spc="0" strike="noStrike" sz="20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3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创新算法"/>
          <p:cNvSpPr txBox="1"/>
          <p:nvPr>
            <p:ph type="ctrTitle"/>
          </p:nvPr>
        </p:nvSpPr>
        <p:spPr>
          <a:xfrm>
            <a:off x="1042413" y="2618020"/>
            <a:ext cx="5048901" cy="1872175"/>
          </a:xfrm>
          <a:prstGeom prst="rect">
            <a:avLst/>
          </a:prstGeom>
        </p:spPr>
        <p:txBody>
          <a:bodyPr anchor="t"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创新算法</a:t>
            </a:r>
          </a:p>
        </p:txBody>
      </p:sp>
      <p:sp>
        <p:nvSpPr>
          <p:cNvPr id="345" name="2019年6月30日   深圳.混沌大学"/>
          <p:cNvSpPr txBox="1"/>
          <p:nvPr>
            <p:ph type="subTitle" sz="quarter" idx="1"/>
          </p:nvPr>
        </p:nvSpPr>
        <p:spPr>
          <a:xfrm>
            <a:off x="7224808" y="5803145"/>
            <a:ext cx="3152581" cy="447039"/>
          </a:xfrm>
          <a:prstGeom prst="rect">
            <a:avLst/>
          </a:prstGeom>
        </p:spPr>
        <p:txBody>
          <a:bodyPr/>
          <a:lstStyle/>
          <a:p>
            <a:pPr defTabSz="393191">
              <a:spcBef>
                <a:spcPts val="800"/>
              </a:spcBef>
              <a:defRPr sz="1700">
                <a:solidFill>
                  <a:srgbClr val="FFFFFF"/>
                </a:solidFill>
              </a:defRPr>
            </a:pPr>
            <a:r>
              <a:t>2019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年6月30日   深圳.</a:t>
            </a:r>
            <a:r>
              <a:t>混沌大学</a:t>
            </a:r>
          </a:p>
        </p:txBody>
      </p:sp>
      <p:grpSp>
        <p:nvGrpSpPr>
          <p:cNvPr id="348" name="Group"/>
          <p:cNvGrpSpPr/>
          <p:nvPr/>
        </p:nvGrpSpPr>
        <p:grpSpPr>
          <a:xfrm>
            <a:off x="7317148" y="5183335"/>
            <a:ext cx="1258359" cy="447039"/>
            <a:chOff x="0" y="0"/>
            <a:chExt cx="1258358" cy="447038"/>
          </a:xfrm>
        </p:grpSpPr>
        <p:sp>
          <p:nvSpPr>
            <p:cNvPr id="346" name="Rounded Rectangle"/>
            <p:cNvSpPr/>
            <p:nvPr/>
          </p:nvSpPr>
          <p:spPr>
            <a:xfrm>
              <a:off x="-1" y="19538"/>
              <a:ext cx="1258360" cy="407965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9050" cap="rnd">
              <a:solidFill>
                <a:srgbClr val="A8861E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47" name="黄忠"/>
            <p:cNvSpPr txBox="1"/>
            <p:nvPr/>
          </p:nvSpPr>
          <p:spPr>
            <a:xfrm>
              <a:off x="19913" y="0"/>
              <a:ext cx="1218531" cy="4470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黄忠</a:t>
              </a:r>
            </a:p>
          </p:txBody>
        </p:sp>
      </p:grpSp>
      <p:sp>
        <p:nvSpPr>
          <p:cNvPr id="349" name="Line"/>
          <p:cNvSpPr/>
          <p:nvPr/>
        </p:nvSpPr>
        <p:spPr>
          <a:xfrm>
            <a:off x="7229571" y="5716759"/>
            <a:ext cx="3143055" cy="1"/>
          </a:xfrm>
          <a:prstGeom prst="line">
            <a:avLst/>
          </a:prstGeom>
          <a:ln cap="rnd">
            <a:solidFill>
              <a:schemeClr val="accent3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TRIZ 框架"/>
          <p:cNvSpPr txBox="1"/>
          <p:nvPr>
            <p:ph type="title"/>
          </p:nvPr>
        </p:nvSpPr>
        <p:spPr>
          <a:xfrm>
            <a:off x="155043" y="71110"/>
            <a:ext cx="2505251" cy="99919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TRIZ 框架</a:t>
            </a:r>
          </a:p>
        </p:txBody>
      </p:sp>
      <p:grpSp>
        <p:nvGrpSpPr>
          <p:cNvPr id="671" name="Group"/>
          <p:cNvGrpSpPr/>
          <p:nvPr/>
        </p:nvGrpSpPr>
        <p:grpSpPr>
          <a:xfrm>
            <a:off x="1227207" y="6566"/>
            <a:ext cx="10946325" cy="6788294"/>
            <a:chOff x="0" y="0"/>
            <a:chExt cx="10946324" cy="6788292"/>
          </a:xfrm>
        </p:grpSpPr>
        <p:pic>
          <p:nvPicPr>
            <p:cNvPr id="579" name="000.png" descr="00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716344" y="825579"/>
              <a:ext cx="6353503" cy="55871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0" name="2222.png" descr="2222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0034" y="1667704"/>
              <a:ext cx="7527287" cy="31269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1" name="111-1.png" descr="111-1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693178" y="2784471"/>
              <a:ext cx="1816666" cy="15568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82" name="工具"/>
            <p:cNvSpPr txBox="1"/>
            <p:nvPr/>
          </p:nvSpPr>
          <p:spPr>
            <a:xfrm>
              <a:off x="4029096" y="3302320"/>
              <a:ext cx="1225912" cy="765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1600"/>
                </a:spcBef>
                <a:defRPr b="1" sz="28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工具</a:t>
              </a:r>
            </a:p>
          </p:txBody>
        </p:sp>
        <p:sp>
          <p:nvSpPr>
            <p:cNvPr id="583" name="创新的思维"/>
            <p:cNvSpPr txBox="1"/>
            <p:nvPr/>
          </p:nvSpPr>
          <p:spPr>
            <a:xfrm>
              <a:off x="2005860" y="2302007"/>
              <a:ext cx="2641019" cy="570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1200"/>
                </a:spcBef>
                <a:defRPr b="1" sz="2000">
                  <a:solidFill>
                    <a:srgbClr val="FF669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创新的思维</a:t>
              </a:r>
            </a:p>
          </p:txBody>
        </p:sp>
        <p:sp>
          <p:nvSpPr>
            <p:cNvPr id="584" name="创新的规律"/>
            <p:cNvSpPr txBox="1"/>
            <p:nvPr/>
          </p:nvSpPr>
          <p:spPr>
            <a:xfrm>
              <a:off x="6253994" y="2564520"/>
              <a:ext cx="2289655" cy="570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1200"/>
                </a:spcBef>
                <a:defRPr b="1" sz="2000">
                  <a:solidFill>
                    <a:srgbClr val="FF669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创新的规律</a:t>
              </a:r>
            </a:p>
          </p:txBody>
        </p:sp>
        <p:sp>
          <p:nvSpPr>
            <p:cNvPr id="585" name="Oval"/>
            <p:cNvSpPr/>
            <p:nvPr/>
          </p:nvSpPr>
          <p:spPr>
            <a:xfrm>
              <a:off x="8318820" y="3528982"/>
              <a:ext cx="173753" cy="14890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586" name="Oval"/>
            <p:cNvSpPr/>
            <p:nvPr/>
          </p:nvSpPr>
          <p:spPr>
            <a:xfrm>
              <a:off x="6131485" y="1727265"/>
              <a:ext cx="173753" cy="14890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587" name="Oval"/>
            <p:cNvSpPr/>
            <p:nvPr/>
          </p:nvSpPr>
          <p:spPr>
            <a:xfrm>
              <a:off x="7094839" y="1952273"/>
              <a:ext cx="173752" cy="14890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588" name="Oval"/>
            <p:cNvSpPr/>
            <p:nvPr/>
          </p:nvSpPr>
          <p:spPr>
            <a:xfrm>
              <a:off x="7533078" y="2178935"/>
              <a:ext cx="173753" cy="14890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589" name="Oval"/>
            <p:cNvSpPr/>
            <p:nvPr/>
          </p:nvSpPr>
          <p:spPr>
            <a:xfrm>
              <a:off x="7969387" y="2403943"/>
              <a:ext cx="173752" cy="14890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590" name="Oval"/>
            <p:cNvSpPr/>
            <p:nvPr/>
          </p:nvSpPr>
          <p:spPr>
            <a:xfrm>
              <a:off x="8231944" y="2642186"/>
              <a:ext cx="173753" cy="14890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591" name="Oval"/>
            <p:cNvSpPr/>
            <p:nvPr/>
          </p:nvSpPr>
          <p:spPr>
            <a:xfrm>
              <a:off x="8407626" y="2928410"/>
              <a:ext cx="173752" cy="14890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592" name="Oval"/>
            <p:cNvSpPr/>
            <p:nvPr/>
          </p:nvSpPr>
          <p:spPr>
            <a:xfrm>
              <a:off x="8407626" y="3229523"/>
              <a:ext cx="173752" cy="14890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593" name="Oval"/>
            <p:cNvSpPr/>
            <p:nvPr/>
          </p:nvSpPr>
          <p:spPr>
            <a:xfrm>
              <a:off x="8056263" y="3828441"/>
              <a:ext cx="173752" cy="14890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594" name="S曲线"/>
            <p:cNvSpPr txBox="1"/>
            <p:nvPr/>
          </p:nvSpPr>
          <p:spPr>
            <a:xfrm>
              <a:off x="6218361" y="1426152"/>
              <a:ext cx="1490400" cy="39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700"/>
                </a:spcBef>
                <a:defRPr b="1" sz="12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S曲线</a:t>
              </a:r>
            </a:p>
          </p:txBody>
        </p:sp>
        <p:sp>
          <p:nvSpPr>
            <p:cNvPr id="595" name="能量传递法则"/>
            <p:cNvSpPr txBox="1"/>
            <p:nvPr/>
          </p:nvSpPr>
          <p:spPr>
            <a:xfrm>
              <a:off x="7268591" y="1900984"/>
              <a:ext cx="1687318" cy="39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700"/>
                </a:spcBef>
                <a:defRPr b="1" sz="12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能量传递法则</a:t>
              </a:r>
            </a:p>
          </p:txBody>
        </p:sp>
        <p:sp>
          <p:nvSpPr>
            <p:cNvPr id="596" name="协调性法则"/>
            <p:cNvSpPr txBox="1"/>
            <p:nvPr/>
          </p:nvSpPr>
          <p:spPr>
            <a:xfrm>
              <a:off x="7861275" y="2091248"/>
              <a:ext cx="1461441" cy="39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700"/>
                </a:spcBef>
                <a:defRPr b="1" sz="12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协调性法则</a:t>
              </a:r>
            </a:p>
          </p:txBody>
        </p:sp>
        <p:sp>
          <p:nvSpPr>
            <p:cNvPr id="597" name="动态性法则"/>
            <p:cNvSpPr txBox="1"/>
            <p:nvPr/>
          </p:nvSpPr>
          <p:spPr>
            <a:xfrm>
              <a:off x="8231944" y="2341073"/>
              <a:ext cx="1664151" cy="39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700"/>
                </a:spcBef>
                <a:defRPr b="1" sz="12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动态性法则</a:t>
              </a:r>
            </a:p>
          </p:txBody>
        </p:sp>
        <p:sp>
          <p:nvSpPr>
            <p:cNvPr id="598" name="子系统不均衡进化"/>
            <p:cNvSpPr txBox="1"/>
            <p:nvPr/>
          </p:nvSpPr>
          <p:spPr>
            <a:xfrm>
              <a:off x="8407626" y="2567735"/>
              <a:ext cx="2538699" cy="39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700"/>
                </a:spcBef>
                <a:defRPr b="1" sz="12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子系统不均衡进化</a:t>
              </a:r>
            </a:p>
          </p:txBody>
        </p:sp>
        <p:sp>
          <p:nvSpPr>
            <p:cNvPr id="599" name="向超系统进化"/>
            <p:cNvSpPr txBox="1"/>
            <p:nvPr/>
          </p:nvSpPr>
          <p:spPr>
            <a:xfrm>
              <a:off x="8583307" y="2852304"/>
              <a:ext cx="1924778" cy="39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700"/>
                </a:spcBef>
                <a:defRPr b="1" sz="12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向超系统进化</a:t>
              </a:r>
            </a:p>
          </p:txBody>
        </p:sp>
        <p:sp>
          <p:nvSpPr>
            <p:cNvPr id="600" name="向微观型进化"/>
            <p:cNvSpPr txBox="1"/>
            <p:nvPr/>
          </p:nvSpPr>
          <p:spPr>
            <a:xfrm>
              <a:off x="8581377" y="3153417"/>
              <a:ext cx="2102390" cy="39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700"/>
                </a:spcBef>
                <a:defRPr b="1" sz="12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向微观型进化</a:t>
              </a:r>
            </a:p>
          </p:txBody>
        </p:sp>
        <p:sp>
          <p:nvSpPr>
            <p:cNvPr id="601" name="提高理想度法则"/>
            <p:cNvSpPr txBox="1"/>
            <p:nvPr/>
          </p:nvSpPr>
          <p:spPr>
            <a:xfrm>
              <a:off x="8494501" y="3466112"/>
              <a:ext cx="2013584" cy="39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700"/>
                </a:spcBef>
                <a:defRPr b="1" sz="12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提高理想度法则</a:t>
              </a:r>
            </a:p>
          </p:txBody>
        </p:sp>
        <p:sp>
          <p:nvSpPr>
            <p:cNvPr id="602" name="……"/>
            <p:cNvSpPr txBox="1"/>
            <p:nvPr/>
          </p:nvSpPr>
          <p:spPr>
            <a:xfrm>
              <a:off x="8318820" y="3752335"/>
              <a:ext cx="1664152" cy="39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800"/>
                </a:spcBef>
                <a:defRPr b="1" sz="14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……</a:t>
              </a:r>
            </a:p>
          </p:txBody>
        </p:sp>
        <p:sp>
          <p:nvSpPr>
            <p:cNvPr id="603" name="Oval"/>
            <p:cNvSpPr/>
            <p:nvPr/>
          </p:nvSpPr>
          <p:spPr>
            <a:xfrm>
              <a:off x="1094632" y="3629904"/>
              <a:ext cx="173752" cy="14890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604" name="Oval"/>
            <p:cNvSpPr/>
            <p:nvPr/>
          </p:nvSpPr>
          <p:spPr>
            <a:xfrm>
              <a:off x="1401592" y="3904546"/>
              <a:ext cx="173753" cy="14890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605" name="Oval"/>
            <p:cNvSpPr/>
            <p:nvPr/>
          </p:nvSpPr>
          <p:spPr>
            <a:xfrm>
              <a:off x="4291653" y="4730126"/>
              <a:ext cx="173753" cy="14890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606" name="Oval"/>
            <p:cNvSpPr/>
            <p:nvPr/>
          </p:nvSpPr>
          <p:spPr>
            <a:xfrm>
              <a:off x="918950" y="3302320"/>
              <a:ext cx="173752" cy="14890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607" name="Oval"/>
            <p:cNvSpPr/>
            <p:nvPr/>
          </p:nvSpPr>
          <p:spPr>
            <a:xfrm>
              <a:off x="2714379" y="4503464"/>
              <a:ext cx="173752" cy="14890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608" name="创新的方法"/>
            <p:cNvSpPr txBox="1"/>
            <p:nvPr/>
          </p:nvSpPr>
          <p:spPr>
            <a:xfrm>
              <a:off x="2037715" y="3603433"/>
              <a:ext cx="2229808" cy="570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1200"/>
                </a:spcBef>
                <a:defRPr b="1" sz="2000">
                  <a:solidFill>
                    <a:srgbClr val="FF669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创新的方法</a:t>
              </a:r>
            </a:p>
          </p:txBody>
        </p:sp>
        <p:sp>
          <p:nvSpPr>
            <p:cNvPr id="609" name="Oval"/>
            <p:cNvSpPr/>
            <p:nvPr/>
          </p:nvSpPr>
          <p:spPr>
            <a:xfrm>
              <a:off x="1752956" y="4129554"/>
              <a:ext cx="173752" cy="14890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610" name="Oval"/>
            <p:cNvSpPr/>
            <p:nvPr/>
          </p:nvSpPr>
          <p:spPr>
            <a:xfrm>
              <a:off x="2231737" y="4346289"/>
              <a:ext cx="173752" cy="14890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611" name="Oval"/>
            <p:cNvSpPr/>
            <p:nvPr/>
          </p:nvSpPr>
          <p:spPr>
            <a:xfrm>
              <a:off x="3239494" y="4577915"/>
              <a:ext cx="173752" cy="14890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612" name="Oval"/>
            <p:cNvSpPr/>
            <p:nvPr/>
          </p:nvSpPr>
          <p:spPr>
            <a:xfrm>
              <a:off x="4816768" y="4728472"/>
              <a:ext cx="173752" cy="14890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613" name="物理矛盾"/>
            <p:cNvSpPr txBox="1"/>
            <p:nvPr/>
          </p:nvSpPr>
          <p:spPr>
            <a:xfrm>
              <a:off x="438239" y="3841677"/>
              <a:ext cx="1401593" cy="39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700"/>
                </a:spcBef>
                <a:defRPr b="1" sz="12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物理矛盾</a:t>
              </a:r>
            </a:p>
          </p:txBody>
        </p:sp>
        <p:sp>
          <p:nvSpPr>
            <p:cNvPr id="614" name="分离方法"/>
            <p:cNvSpPr txBox="1"/>
            <p:nvPr/>
          </p:nvSpPr>
          <p:spPr>
            <a:xfrm>
              <a:off x="832075" y="4086538"/>
              <a:ext cx="1225912" cy="39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700"/>
                </a:spcBef>
                <a:defRPr b="1" sz="12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分离方法</a:t>
              </a:r>
            </a:p>
          </p:txBody>
        </p:sp>
        <p:sp>
          <p:nvSpPr>
            <p:cNvPr id="615" name="物场模型"/>
            <p:cNvSpPr txBox="1"/>
            <p:nvPr/>
          </p:nvSpPr>
          <p:spPr>
            <a:xfrm>
              <a:off x="1268383" y="4341326"/>
              <a:ext cx="1225912" cy="39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700"/>
                </a:spcBef>
                <a:defRPr b="1" sz="12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物场模型</a:t>
              </a:r>
            </a:p>
          </p:txBody>
        </p:sp>
        <p:sp>
          <p:nvSpPr>
            <p:cNvPr id="616" name="标准解法"/>
            <p:cNvSpPr txBox="1"/>
            <p:nvPr/>
          </p:nvSpPr>
          <p:spPr>
            <a:xfrm>
              <a:off x="1751025" y="4531590"/>
              <a:ext cx="1225912" cy="39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700"/>
                </a:spcBef>
                <a:defRPr b="1" sz="12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标准解法</a:t>
              </a:r>
            </a:p>
          </p:txBody>
        </p:sp>
        <p:sp>
          <p:nvSpPr>
            <p:cNvPr id="617" name="知识库"/>
            <p:cNvSpPr txBox="1"/>
            <p:nvPr/>
          </p:nvSpPr>
          <p:spPr>
            <a:xfrm>
              <a:off x="4029096" y="4953480"/>
              <a:ext cx="1052161" cy="39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700"/>
                </a:spcBef>
                <a:defRPr b="1" sz="12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知识库</a:t>
              </a:r>
            </a:p>
          </p:txBody>
        </p:sp>
        <p:sp>
          <p:nvSpPr>
            <p:cNvPr id="618" name="技术矛盾"/>
            <p:cNvSpPr txBox="1"/>
            <p:nvPr/>
          </p:nvSpPr>
          <p:spPr>
            <a:xfrm>
              <a:off x="0" y="3227868"/>
              <a:ext cx="1225912" cy="39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700"/>
                </a:spcBef>
                <a:defRPr b="1" sz="12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技术矛盾</a:t>
              </a:r>
            </a:p>
          </p:txBody>
        </p:sp>
        <p:sp>
          <p:nvSpPr>
            <p:cNvPr id="619" name="创新原理"/>
            <p:cNvSpPr txBox="1"/>
            <p:nvPr/>
          </p:nvSpPr>
          <p:spPr>
            <a:xfrm>
              <a:off x="175681" y="3527328"/>
              <a:ext cx="1357191" cy="39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700"/>
                </a:spcBef>
                <a:defRPr b="1" sz="12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创新原理</a:t>
              </a:r>
            </a:p>
          </p:txBody>
        </p:sp>
        <p:sp>
          <p:nvSpPr>
            <p:cNvPr id="620" name="……"/>
            <p:cNvSpPr txBox="1"/>
            <p:nvPr/>
          </p:nvSpPr>
          <p:spPr>
            <a:xfrm>
              <a:off x="4727962" y="4802923"/>
              <a:ext cx="789604" cy="39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800"/>
                </a:spcBef>
                <a:defRPr b="1" sz="14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……</a:t>
              </a:r>
            </a:p>
          </p:txBody>
        </p:sp>
        <p:sp>
          <p:nvSpPr>
            <p:cNvPr id="621" name="Oval"/>
            <p:cNvSpPr/>
            <p:nvPr/>
          </p:nvSpPr>
          <p:spPr>
            <a:xfrm>
              <a:off x="2538697" y="1876167"/>
              <a:ext cx="173752" cy="14890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622" name="Oval"/>
            <p:cNvSpPr/>
            <p:nvPr/>
          </p:nvSpPr>
          <p:spPr>
            <a:xfrm>
              <a:off x="2102389" y="2026724"/>
              <a:ext cx="173752" cy="14890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623" name="Oval"/>
            <p:cNvSpPr/>
            <p:nvPr/>
          </p:nvSpPr>
          <p:spPr>
            <a:xfrm>
              <a:off x="1664150" y="2253386"/>
              <a:ext cx="173752" cy="14890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624" name="Oval"/>
            <p:cNvSpPr/>
            <p:nvPr/>
          </p:nvSpPr>
          <p:spPr>
            <a:xfrm>
              <a:off x="3065742" y="1727265"/>
              <a:ext cx="173753" cy="14890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625" name="Oval"/>
            <p:cNvSpPr/>
            <p:nvPr/>
          </p:nvSpPr>
          <p:spPr>
            <a:xfrm>
              <a:off x="1314717" y="2476740"/>
              <a:ext cx="173752" cy="14890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626" name="小人法"/>
            <p:cNvSpPr txBox="1"/>
            <p:nvPr/>
          </p:nvSpPr>
          <p:spPr>
            <a:xfrm>
              <a:off x="1592719" y="1616416"/>
              <a:ext cx="963354" cy="39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700"/>
                </a:spcBef>
                <a:defRPr b="1" sz="12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小人法</a:t>
              </a:r>
            </a:p>
          </p:txBody>
        </p:sp>
        <p:sp>
          <p:nvSpPr>
            <p:cNvPr id="627" name="金鱼法"/>
            <p:cNvSpPr txBox="1"/>
            <p:nvPr/>
          </p:nvSpPr>
          <p:spPr>
            <a:xfrm>
              <a:off x="1312786" y="1876167"/>
              <a:ext cx="1401594" cy="39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700"/>
                </a:spcBef>
                <a:defRPr b="1" sz="12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金鱼法</a:t>
              </a:r>
            </a:p>
          </p:txBody>
        </p:sp>
        <p:sp>
          <p:nvSpPr>
            <p:cNvPr id="628" name="STC算子"/>
            <p:cNvSpPr txBox="1"/>
            <p:nvPr/>
          </p:nvSpPr>
          <p:spPr>
            <a:xfrm>
              <a:off x="747130" y="2116065"/>
              <a:ext cx="1092702" cy="39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700"/>
                </a:spcBef>
                <a:defRPr b="1" sz="12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STC算子</a:t>
              </a:r>
            </a:p>
          </p:txBody>
        </p:sp>
        <p:sp>
          <p:nvSpPr>
            <p:cNvPr id="629" name="九屏幕法"/>
            <p:cNvSpPr txBox="1"/>
            <p:nvPr/>
          </p:nvSpPr>
          <p:spPr>
            <a:xfrm>
              <a:off x="2289654" y="1426152"/>
              <a:ext cx="1212398" cy="39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700"/>
                </a:spcBef>
                <a:defRPr b="1" sz="12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九屏幕法</a:t>
              </a:r>
            </a:p>
          </p:txBody>
        </p:sp>
        <p:sp>
          <p:nvSpPr>
            <p:cNvPr id="630" name="IFR"/>
            <p:cNvSpPr txBox="1"/>
            <p:nvPr/>
          </p:nvSpPr>
          <p:spPr>
            <a:xfrm>
              <a:off x="700796" y="2415524"/>
              <a:ext cx="876479" cy="3437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700"/>
                </a:spcBef>
                <a:defRPr b="1" sz="12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IFR</a:t>
              </a:r>
            </a:p>
          </p:txBody>
        </p:sp>
        <p:sp>
          <p:nvSpPr>
            <p:cNvPr id="631" name="资源"/>
            <p:cNvSpPr txBox="1"/>
            <p:nvPr/>
          </p:nvSpPr>
          <p:spPr>
            <a:xfrm>
              <a:off x="9863275" y="5277756"/>
              <a:ext cx="996174" cy="4573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900"/>
                </a:spcBef>
                <a:defRPr b="1" sz="15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资源</a:t>
              </a:r>
            </a:p>
          </p:txBody>
        </p:sp>
        <p:grpSp>
          <p:nvGrpSpPr>
            <p:cNvPr id="651" name="Group"/>
            <p:cNvGrpSpPr/>
            <p:nvPr/>
          </p:nvGrpSpPr>
          <p:grpSpPr>
            <a:xfrm>
              <a:off x="4554211" y="4503464"/>
              <a:ext cx="6129556" cy="2284829"/>
              <a:chOff x="0" y="0"/>
              <a:chExt cx="6129555" cy="2284828"/>
            </a:xfrm>
          </p:grpSpPr>
          <p:sp>
            <p:nvSpPr>
              <p:cNvPr id="632" name="Oval"/>
              <p:cNvSpPr/>
              <p:nvPr/>
            </p:nvSpPr>
            <p:spPr>
              <a:xfrm>
                <a:off x="1397731" y="299458"/>
                <a:ext cx="3822527" cy="1705759"/>
              </a:xfrm>
              <a:prstGeom prst="ellipse">
                <a:avLst/>
              </a:prstGeom>
              <a:noFill/>
              <a:ln w="76200" cap="flat">
                <a:solidFill>
                  <a:srgbClr val="92D05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400">
                  <a:defRPr sz="15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  <p:pic>
            <p:nvPicPr>
              <p:cNvPr id="633" name="111-1.png" descr="111-1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2440238" y="526121"/>
                <a:ext cx="1476886" cy="126566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634" name="术语"/>
              <p:cNvSpPr txBox="1"/>
              <p:nvPr/>
            </p:nvSpPr>
            <p:spPr>
              <a:xfrm>
                <a:off x="2625573" y="976136"/>
                <a:ext cx="1577275" cy="4573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noAutofit/>
              </a:bodyPr>
              <a:lstStyle>
                <a:lvl1pPr defTabSz="914400">
                  <a:spcBef>
                    <a:spcPts val="900"/>
                  </a:spcBef>
                  <a:defRPr b="1" sz="1500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术语</a:t>
                </a:r>
              </a:p>
            </p:txBody>
          </p:sp>
          <p:sp>
            <p:nvSpPr>
              <p:cNvPr id="635" name="Oval"/>
              <p:cNvSpPr/>
              <p:nvPr/>
            </p:nvSpPr>
            <p:spPr>
              <a:xfrm>
                <a:off x="1397731" y="299458"/>
                <a:ext cx="3822527" cy="1705759"/>
              </a:xfrm>
              <a:prstGeom prst="ellipse">
                <a:avLst/>
              </a:prstGeom>
              <a:noFill/>
              <a:ln w="76200" cap="flat">
                <a:solidFill>
                  <a:srgbClr val="92D05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400">
                  <a:defRPr sz="15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  <p:pic>
            <p:nvPicPr>
              <p:cNvPr id="636" name="111-1.png" descr="111-1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2451822" y="536047"/>
                <a:ext cx="1476885" cy="126567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637" name="术语"/>
              <p:cNvSpPr txBox="1"/>
              <p:nvPr/>
            </p:nvSpPr>
            <p:spPr>
              <a:xfrm>
                <a:off x="2625573" y="810689"/>
                <a:ext cx="1577275" cy="7654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noAutofit/>
              </a:bodyPr>
              <a:lstStyle>
                <a:lvl1pPr defTabSz="914400">
                  <a:spcBef>
                    <a:spcPts val="1600"/>
                  </a:spcBef>
                  <a:defRPr b="1" sz="2800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术语</a:t>
                </a:r>
              </a:p>
            </p:txBody>
          </p:sp>
          <p:pic>
            <p:nvPicPr>
              <p:cNvPr id="638" name="image.png" descr="image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3853414" y="1788480"/>
                <a:ext cx="362948" cy="31269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39" name="image.png" descr="image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4378529" y="287877"/>
                <a:ext cx="362948" cy="31269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40" name="image.png" descr="image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2000069" y="1725611"/>
                <a:ext cx="362948" cy="31269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41" name="image.png" descr="image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3490467" y="150556"/>
                <a:ext cx="362948" cy="31269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42" name="image.png" descr="image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4727962" y="1489022"/>
                <a:ext cx="362948" cy="31269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43" name="image.png" descr="image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4990520" y="751128"/>
                <a:ext cx="362948" cy="31269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644" name="矛盾"/>
              <p:cNvSpPr txBox="1"/>
              <p:nvPr/>
            </p:nvSpPr>
            <p:spPr>
              <a:xfrm>
                <a:off x="3853414" y="0"/>
                <a:ext cx="1507775" cy="4573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noAutofit/>
              </a:bodyPr>
              <a:lstStyle>
                <a:lvl1pPr defTabSz="914400">
                  <a:spcBef>
                    <a:spcPts val="900"/>
                  </a:spcBef>
                  <a:defRPr b="1" sz="1500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矛盾  </a:t>
                </a:r>
              </a:p>
            </p:txBody>
          </p:sp>
          <p:sp>
            <p:nvSpPr>
              <p:cNvPr id="645" name="理想度"/>
              <p:cNvSpPr txBox="1"/>
              <p:nvPr/>
            </p:nvSpPr>
            <p:spPr>
              <a:xfrm>
                <a:off x="4714448" y="249824"/>
                <a:ext cx="1415108" cy="4573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noAutofit/>
              </a:bodyPr>
              <a:lstStyle>
                <a:lvl1pPr defTabSz="914400">
                  <a:spcBef>
                    <a:spcPts val="900"/>
                  </a:spcBef>
                  <a:defRPr b="1" sz="1500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理想度</a:t>
                </a:r>
              </a:p>
            </p:txBody>
          </p:sp>
          <p:sp>
            <p:nvSpPr>
              <p:cNvPr id="646" name="……"/>
              <p:cNvSpPr txBox="1"/>
              <p:nvPr/>
            </p:nvSpPr>
            <p:spPr>
              <a:xfrm>
                <a:off x="4202847" y="1876167"/>
                <a:ext cx="1602373" cy="408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noAutofit/>
              </a:bodyPr>
              <a:lstStyle>
                <a:lvl1pPr defTabSz="914400">
                  <a:spcBef>
                    <a:spcPts val="900"/>
                  </a:spcBef>
                  <a:defRPr b="1" sz="1500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……</a:t>
                </a:r>
              </a:p>
            </p:txBody>
          </p:sp>
          <p:sp>
            <p:nvSpPr>
              <p:cNvPr id="647" name="效应"/>
              <p:cNvSpPr txBox="1"/>
              <p:nvPr/>
            </p:nvSpPr>
            <p:spPr>
              <a:xfrm>
                <a:off x="5096700" y="1500603"/>
                <a:ext cx="944050" cy="4573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noAutofit/>
              </a:bodyPr>
              <a:lstStyle>
                <a:lvl1pPr defTabSz="914400">
                  <a:spcBef>
                    <a:spcPts val="900"/>
                  </a:spcBef>
                  <a:defRPr b="1" sz="1500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效应</a:t>
                </a:r>
              </a:p>
            </p:txBody>
          </p:sp>
          <p:sp>
            <p:nvSpPr>
              <p:cNvPr id="648" name="功能"/>
              <p:cNvSpPr txBox="1"/>
              <p:nvPr/>
            </p:nvSpPr>
            <p:spPr>
              <a:xfrm>
                <a:off x="1293481" y="1725611"/>
                <a:ext cx="1507775" cy="4573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noAutofit/>
              </a:bodyPr>
              <a:lstStyle>
                <a:lvl1pPr defTabSz="914400">
                  <a:spcBef>
                    <a:spcPts val="900"/>
                  </a:spcBef>
                  <a:defRPr b="1" sz="1500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功能</a:t>
                </a:r>
              </a:p>
            </p:txBody>
          </p:sp>
          <p:sp>
            <p:nvSpPr>
              <p:cNvPr id="649" name="技术系统"/>
              <p:cNvSpPr txBox="1"/>
              <p:nvPr/>
            </p:nvSpPr>
            <p:spPr>
              <a:xfrm>
                <a:off x="0" y="1050587"/>
                <a:ext cx="1225912" cy="4573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noAutofit/>
              </a:bodyPr>
              <a:lstStyle>
                <a:lvl1pPr defTabSz="914400">
                  <a:spcBef>
                    <a:spcPts val="900"/>
                  </a:spcBef>
                  <a:defRPr b="1" sz="1500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技术系统</a:t>
                </a:r>
              </a:p>
            </p:txBody>
          </p:sp>
          <p:pic>
            <p:nvPicPr>
              <p:cNvPr id="650" name="image.png" descr="image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225911" y="1113457"/>
                <a:ext cx="362947" cy="31269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652" name="Oval"/>
            <p:cNvSpPr/>
            <p:nvPr/>
          </p:nvSpPr>
          <p:spPr>
            <a:xfrm>
              <a:off x="1052159" y="2703402"/>
              <a:ext cx="173753" cy="14890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653" name="……"/>
            <p:cNvSpPr txBox="1"/>
            <p:nvPr/>
          </p:nvSpPr>
          <p:spPr>
            <a:xfrm>
              <a:off x="438239" y="2552845"/>
              <a:ext cx="1664151" cy="39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800"/>
                </a:spcBef>
                <a:defRPr b="1" sz="14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……</a:t>
              </a:r>
            </a:p>
          </p:txBody>
        </p:sp>
        <p:sp>
          <p:nvSpPr>
            <p:cNvPr id="654" name="Oval"/>
            <p:cNvSpPr/>
            <p:nvPr/>
          </p:nvSpPr>
          <p:spPr>
            <a:xfrm>
              <a:off x="6569725" y="1801716"/>
              <a:ext cx="173752" cy="14890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655" name="完备性法则"/>
            <p:cNvSpPr txBox="1"/>
            <p:nvPr/>
          </p:nvSpPr>
          <p:spPr>
            <a:xfrm>
              <a:off x="6741545" y="1651159"/>
              <a:ext cx="1401594" cy="39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700"/>
                </a:spcBef>
                <a:defRPr b="1" sz="12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完备性法则</a:t>
              </a:r>
            </a:p>
          </p:txBody>
        </p:sp>
        <p:sp>
          <p:nvSpPr>
            <p:cNvPr id="656" name="Oval"/>
            <p:cNvSpPr/>
            <p:nvPr/>
          </p:nvSpPr>
          <p:spPr>
            <a:xfrm>
              <a:off x="3764608" y="4654020"/>
              <a:ext cx="173752" cy="14890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657" name="功能分析"/>
            <p:cNvSpPr txBox="1"/>
            <p:nvPr/>
          </p:nvSpPr>
          <p:spPr>
            <a:xfrm>
              <a:off x="3281966" y="4829395"/>
              <a:ext cx="1225912" cy="39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700"/>
                </a:spcBef>
                <a:defRPr b="1" sz="12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功能分析</a:t>
              </a:r>
            </a:p>
          </p:txBody>
        </p:sp>
        <p:sp>
          <p:nvSpPr>
            <p:cNvPr id="658" name="根本原因分析"/>
            <p:cNvSpPr txBox="1"/>
            <p:nvPr/>
          </p:nvSpPr>
          <p:spPr>
            <a:xfrm>
              <a:off x="2007791" y="4743362"/>
              <a:ext cx="1700832" cy="39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700"/>
                </a:spcBef>
                <a:defRPr b="1" sz="12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根本原因分析</a:t>
              </a:r>
            </a:p>
          </p:txBody>
        </p:sp>
        <p:grpSp>
          <p:nvGrpSpPr>
            <p:cNvPr id="670" name="Group"/>
            <p:cNvGrpSpPr/>
            <p:nvPr/>
          </p:nvGrpSpPr>
          <p:grpSpPr>
            <a:xfrm>
              <a:off x="3172185" y="-1"/>
              <a:ext cx="5934307" cy="1444353"/>
              <a:chOff x="0" y="0"/>
              <a:chExt cx="5934306" cy="1444351"/>
            </a:xfrm>
          </p:grpSpPr>
          <p:pic>
            <p:nvPicPr>
              <p:cNvPr id="659" name="111-1.png" descr="111-1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1994015" y="600572"/>
                <a:ext cx="868757" cy="7445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660" name="Oval"/>
              <p:cNvSpPr/>
              <p:nvPr/>
            </p:nvSpPr>
            <p:spPr>
              <a:xfrm>
                <a:off x="868494" y="402035"/>
                <a:ext cx="3214397" cy="1042317"/>
              </a:xfrm>
              <a:prstGeom prst="ellipse">
                <a:avLst/>
              </a:prstGeom>
              <a:noFill/>
              <a:ln w="38100" cap="flat">
                <a:solidFill>
                  <a:srgbClr val="FFC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400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  <p:sp>
            <p:nvSpPr>
              <p:cNvPr id="661" name="算法"/>
              <p:cNvSpPr txBox="1"/>
              <p:nvPr/>
            </p:nvSpPr>
            <p:spPr>
              <a:xfrm>
                <a:off x="1994015" y="751128"/>
                <a:ext cx="1139037" cy="5708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noAutofit/>
              </a:bodyPr>
              <a:lstStyle>
                <a:lvl1pPr defTabSz="914400">
                  <a:spcBef>
                    <a:spcPts val="1200"/>
                  </a:spcBef>
                  <a:defRPr b="1" sz="2000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算法</a:t>
                </a:r>
              </a:p>
            </p:txBody>
          </p:sp>
          <p:sp>
            <p:nvSpPr>
              <p:cNvPr id="662" name="ARIZ"/>
              <p:cNvSpPr txBox="1"/>
              <p:nvPr/>
            </p:nvSpPr>
            <p:spPr>
              <a:xfrm>
                <a:off x="605531" y="277397"/>
                <a:ext cx="963354" cy="4086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noAutofit/>
              </a:bodyPr>
              <a:lstStyle>
                <a:lvl1pPr defTabSz="914400">
                  <a:spcBef>
                    <a:spcPts val="900"/>
                  </a:spcBef>
                  <a:defRPr b="1" sz="1500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ARIZ</a:t>
                </a:r>
              </a:p>
            </p:txBody>
          </p:sp>
          <p:sp>
            <p:nvSpPr>
              <p:cNvPr id="663" name="……"/>
              <p:cNvSpPr txBox="1"/>
              <p:nvPr/>
            </p:nvSpPr>
            <p:spPr>
              <a:xfrm>
                <a:off x="2795201" y="0"/>
                <a:ext cx="1488469" cy="9634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noAutofit/>
              </a:bodyPr>
              <a:lstStyle>
                <a:lvl1pPr defTabSz="914400">
                  <a:spcBef>
                    <a:spcPts val="1000"/>
                  </a:spcBef>
                  <a:defRPr b="1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……</a:t>
                </a:r>
              </a:p>
            </p:txBody>
          </p:sp>
          <p:sp>
            <p:nvSpPr>
              <p:cNvPr id="664" name="自己的算法"/>
              <p:cNvSpPr txBox="1"/>
              <p:nvPr/>
            </p:nvSpPr>
            <p:spPr>
              <a:xfrm>
                <a:off x="4183280" y="775945"/>
                <a:ext cx="1751027" cy="4573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noAutofit/>
              </a:bodyPr>
              <a:lstStyle>
                <a:lvl1pPr defTabSz="914400">
                  <a:spcBef>
                    <a:spcPts val="900"/>
                  </a:spcBef>
                  <a:defRPr b="1" sz="1500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自己的算法</a:t>
                </a:r>
              </a:p>
            </p:txBody>
          </p:sp>
          <p:pic>
            <p:nvPicPr>
              <p:cNvPr id="665" name="image.png" descr="image.png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293219" y="363983"/>
                <a:ext cx="362948" cy="31104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66" name="image.png" descr="image.png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2432254" y="226662"/>
                <a:ext cx="362948" cy="31104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67" name="image.png" descr="image.png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3820333" y="665096"/>
                <a:ext cx="362948" cy="31104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68" name="image.png" descr="image.png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768104" y="891758"/>
                <a:ext cx="362948" cy="31104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669" name="九步法"/>
              <p:cNvSpPr txBox="1"/>
              <p:nvPr/>
            </p:nvSpPr>
            <p:spPr>
              <a:xfrm>
                <a:off x="0" y="918007"/>
                <a:ext cx="1602372" cy="4573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noAutofit/>
              </a:bodyPr>
              <a:lstStyle>
                <a:lvl1pPr defTabSz="914400">
                  <a:spcBef>
                    <a:spcPts val="900"/>
                  </a:spcBef>
                  <a:defRPr b="1" sz="1500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九步法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例如：…"/>
          <p:cNvSpPr txBox="1"/>
          <p:nvPr/>
        </p:nvSpPr>
        <p:spPr>
          <a:xfrm>
            <a:off x="2487019" y="4271699"/>
            <a:ext cx="8807906" cy="1348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rPr>
                <a:solidFill>
                  <a:schemeClr val="accent3"/>
                </a:solidFill>
              </a:rPr>
              <a:t>例如：</a:t>
            </a:r>
            <a:endParaRPr>
              <a:solidFill>
                <a:schemeClr val="accent3"/>
              </a:solidFill>
            </a:endParaRP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>
                <a:solidFill>
                  <a:schemeClr val="accent3"/>
                </a:solidFill>
              </a:rPr>
              <a:t>如果</a:t>
            </a:r>
            <a:r>
              <a:t>汽车、轮船是系统，发动机是子系统，交通系统则是超系统 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>
                <a:solidFill>
                  <a:schemeClr val="accent3"/>
                </a:solidFill>
              </a:rPr>
              <a:t>如果</a:t>
            </a:r>
            <a:r>
              <a:t>冰箱是系统，门、压缩机则是子系统，环境、房间是超系统</a:t>
            </a:r>
          </a:p>
        </p:txBody>
      </p:sp>
      <p:grpSp>
        <p:nvGrpSpPr>
          <p:cNvPr id="685" name="Group"/>
          <p:cNvGrpSpPr/>
          <p:nvPr/>
        </p:nvGrpSpPr>
        <p:grpSpPr>
          <a:xfrm>
            <a:off x="2578393" y="2036075"/>
            <a:ext cx="6436290" cy="1870570"/>
            <a:chOff x="0" y="0"/>
            <a:chExt cx="6436289" cy="1870569"/>
          </a:xfrm>
        </p:grpSpPr>
        <p:sp>
          <p:nvSpPr>
            <p:cNvPr id="674" name="Line"/>
            <p:cNvSpPr/>
            <p:nvPr/>
          </p:nvSpPr>
          <p:spPr>
            <a:xfrm flipV="1">
              <a:off x="1168127" y="1629469"/>
              <a:ext cx="453021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5" name="Line"/>
            <p:cNvSpPr/>
            <p:nvPr/>
          </p:nvSpPr>
          <p:spPr>
            <a:xfrm flipV="1">
              <a:off x="1168127" y="281573"/>
              <a:ext cx="453021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6" name="原件"/>
            <p:cNvSpPr txBox="1"/>
            <p:nvPr/>
          </p:nvSpPr>
          <p:spPr>
            <a:xfrm>
              <a:off x="0" y="0"/>
              <a:ext cx="1128117" cy="49315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原件</a:t>
              </a:r>
            </a:p>
          </p:txBody>
        </p:sp>
        <p:sp>
          <p:nvSpPr>
            <p:cNvPr id="677" name="操作"/>
            <p:cNvSpPr txBox="1"/>
            <p:nvPr/>
          </p:nvSpPr>
          <p:spPr>
            <a:xfrm>
              <a:off x="0" y="1377419"/>
              <a:ext cx="1128117" cy="49315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操作</a:t>
              </a:r>
            </a:p>
          </p:txBody>
        </p:sp>
        <p:sp>
          <p:nvSpPr>
            <p:cNvPr id="678" name="子系统"/>
            <p:cNvSpPr txBox="1"/>
            <p:nvPr/>
          </p:nvSpPr>
          <p:spPr>
            <a:xfrm>
              <a:off x="2096535" y="828942"/>
              <a:ext cx="1128118" cy="49315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子系统</a:t>
              </a:r>
            </a:p>
          </p:txBody>
        </p:sp>
        <p:sp>
          <p:nvSpPr>
            <p:cNvPr id="679" name="系统"/>
            <p:cNvSpPr txBox="1"/>
            <p:nvPr/>
          </p:nvSpPr>
          <p:spPr>
            <a:xfrm>
              <a:off x="3693849" y="828942"/>
              <a:ext cx="1128118" cy="49315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系统</a:t>
              </a:r>
            </a:p>
          </p:txBody>
        </p:sp>
        <p:sp>
          <p:nvSpPr>
            <p:cNvPr id="680" name="超系统"/>
            <p:cNvSpPr txBox="1"/>
            <p:nvPr/>
          </p:nvSpPr>
          <p:spPr>
            <a:xfrm>
              <a:off x="5308172" y="828942"/>
              <a:ext cx="1128118" cy="49315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超系统</a:t>
              </a:r>
            </a:p>
          </p:txBody>
        </p:sp>
        <p:sp>
          <p:nvSpPr>
            <p:cNvPr id="681" name="Line"/>
            <p:cNvSpPr/>
            <p:nvPr/>
          </p:nvSpPr>
          <p:spPr>
            <a:xfrm>
              <a:off x="1602996" y="1075516"/>
              <a:ext cx="453021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2" name="Line"/>
            <p:cNvSpPr/>
            <p:nvPr/>
          </p:nvSpPr>
          <p:spPr>
            <a:xfrm flipV="1">
              <a:off x="1598627" y="291931"/>
              <a:ext cx="1" cy="134451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3" name="Line"/>
            <p:cNvSpPr/>
            <p:nvPr/>
          </p:nvSpPr>
          <p:spPr>
            <a:xfrm>
              <a:off x="3226890" y="1075516"/>
              <a:ext cx="453021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4" name="Line"/>
            <p:cNvSpPr/>
            <p:nvPr/>
          </p:nvSpPr>
          <p:spPr>
            <a:xfrm>
              <a:off x="4834910" y="1075516"/>
              <a:ext cx="453021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86" name="技术系统"/>
          <p:cNvSpPr txBox="1"/>
          <p:nvPr>
            <p:ph type="title"/>
          </p:nvPr>
        </p:nvSpPr>
        <p:spPr>
          <a:xfrm>
            <a:off x="2458253" y="286832"/>
            <a:ext cx="3261674" cy="138956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技术系统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技术系统演化的 八大法则"/>
          <p:cNvSpPr txBox="1"/>
          <p:nvPr>
            <p:ph type="title"/>
          </p:nvPr>
        </p:nvSpPr>
        <p:spPr>
          <a:xfrm>
            <a:off x="3014163" y="9122"/>
            <a:ext cx="6581781" cy="140053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技术系统演化的 八大法则</a:t>
            </a:r>
          </a:p>
        </p:txBody>
      </p:sp>
      <p:grpSp>
        <p:nvGrpSpPr>
          <p:cNvPr id="708" name="Group"/>
          <p:cNvGrpSpPr/>
          <p:nvPr/>
        </p:nvGrpSpPr>
        <p:grpSpPr>
          <a:xfrm>
            <a:off x="398424" y="1029024"/>
            <a:ext cx="11097374" cy="5769285"/>
            <a:chOff x="0" y="0"/>
            <a:chExt cx="11097372" cy="5769283"/>
          </a:xfrm>
        </p:grpSpPr>
        <p:sp>
          <p:nvSpPr>
            <p:cNvPr id="689" name="向超系统进化法则"/>
            <p:cNvSpPr/>
            <p:nvPr/>
          </p:nvSpPr>
          <p:spPr>
            <a:xfrm>
              <a:off x="8927240" y="2423561"/>
              <a:ext cx="2170133" cy="891869"/>
            </a:xfrm>
            <a:prstGeom prst="roundRect">
              <a:avLst>
                <a:gd name="adj" fmla="val 2488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2000"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向超系统进化法则</a:t>
              </a:r>
            </a:p>
          </p:txBody>
        </p:sp>
        <p:sp>
          <p:nvSpPr>
            <p:cNvPr id="690" name="Line"/>
            <p:cNvSpPr/>
            <p:nvPr/>
          </p:nvSpPr>
          <p:spPr>
            <a:xfrm>
              <a:off x="6364089" y="4012478"/>
              <a:ext cx="669241" cy="1"/>
            </a:xfrm>
            <a:prstGeom prst="line">
              <a:avLst/>
            </a:prstGeom>
            <a:noFill/>
            <a:ln w="50800" cap="flat">
              <a:solidFill>
                <a:schemeClr val="accent3"/>
              </a:solidFill>
              <a:prstDash val="solid"/>
              <a:round/>
              <a:headEnd type="triangle" w="med" len="med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1" name="Line"/>
            <p:cNvSpPr/>
            <p:nvPr/>
          </p:nvSpPr>
          <p:spPr>
            <a:xfrm flipV="1">
              <a:off x="5383553" y="2467957"/>
              <a:ext cx="1" cy="1047536"/>
            </a:xfrm>
            <a:prstGeom prst="line">
              <a:avLst/>
            </a:prstGeom>
            <a:noFill/>
            <a:ln w="50800" cap="flat">
              <a:solidFill>
                <a:schemeClr val="accent3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2" name="动态性进化法则"/>
            <p:cNvSpPr/>
            <p:nvPr/>
          </p:nvSpPr>
          <p:spPr>
            <a:xfrm>
              <a:off x="4445737" y="4877415"/>
              <a:ext cx="1913226" cy="891869"/>
            </a:xfrm>
            <a:prstGeom prst="roundRect">
              <a:avLst>
                <a:gd name="adj" fmla="val 2911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动态性进化法则</a:t>
              </a:r>
            </a:p>
          </p:txBody>
        </p:sp>
        <p:sp>
          <p:nvSpPr>
            <p:cNvPr id="693" name="能量传递法则"/>
            <p:cNvSpPr/>
            <p:nvPr/>
          </p:nvSpPr>
          <p:spPr>
            <a:xfrm>
              <a:off x="2263079" y="2414036"/>
              <a:ext cx="1820622" cy="891869"/>
            </a:xfrm>
            <a:prstGeom prst="roundRect">
              <a:avLst>
                <a:gd name="adj" fmla="val 2488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2000"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能量传递法则</a:t>
              </a:r>
            </a:p>
          </p:txBody>
        </p:sp>
        <p:sp>
          <p:nvSpPr>
            <p:cNvPr id="694" name="系统完备性法则"/>
            <p:cNvSpPr/>
            <p:nvPr/>
          </p:nvSpPr>
          <p:spPr>
            <a:xfrm>
              <a:off x="0" y="2414036"/>
              <a:ext cx="2034441" cy="910919"/>
            </a:xfrm>
            <a:prstGeom prst="roundRect">
              <a:avLst>
                <a:gd name="adj" fmla="val 2436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2000"/>
              </a:lvl1pPr>
            </a:lstStyle>
            <a:p>
              <a:pPr/>
              <a:r>
                <a:t>系统完备性法则</a:t>
              </a:r>
            </a:p>
          </p:txBody>
        </p:sp>
        <p:sp>
          <p:nvSpPr>
            <p:cNvPr id="695" name="协调性法则"/>
            <p:cNvSpPr/>
            <p:nvPr/>
          </p:nvSpPr>
          <p:spPr>
            <a:xfrm>
              <a:off x="4426940" y="3541144"/>
              <a:ext cx="1913226" cy="891869"/>
            </a:xfrm>
            <a:prstGeom prst="roundRect">
              <a:avLst>
                <a:gd name="adj" fmla="val 2488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2000"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协调性法则</a:t>
              </a:r>
            </a:p>
          </p:txBody>
        </p:sp>
        <p:sp>
          <p:nvSpPr>
            <p:cNvPr id="696" name="向微观及增加场应用进化法则"/>
            <p:cNvSpPr/>
            <p:nvPr/>
          </p:nvSpPr>
          <p:spPr>
            <a:xfrm>
              <a:off x="6579189" y="2417157"/>
              <a:ext cx="2262820" cy="910919"/>
            </a:xfrm>
            <a:prstGeom prst="roundRect">
              <a:avLst>
                <a:gd name="adj" fmla="val 2436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2000"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向微观及增加场应用进化法则</a:t>
              </a:r>
            </a:p>
          </p:txBody>
        </p:sp>
        <p:sp>
          <p:nvSpPr>
            <p:cNvPr id="697" name="Line"/>
            <p:cNvSpPr/>
            <p:nvPr/>
          </p:nvSpPr>
          <p:spPr>
            <a:xfrm>
              <a:off x="931771" y="1955744"/>
              <a:ext cx="3436136" cy="1"/>
            </a:xfrm>
            <a:prstGeom prst="line">
              <a:avLst/>
            </a:prstGeom>
            <a:noFill/>
            <a:ln w="50800" cap="flat">
              <a:solidFill>
                <a:schemeClr val="accent3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8" name="子系统不均衡进化法则"/>
            <p:cNvSpPr/>
            <p:nvPr/>
          </p:nvSpPr>
          <p:spPr>
            <a:xfrm>
              <a:off x="7057253" y="3566544"/>
              <a:ext cx="2819403" cy="891869"/>
            </a:xfrm>
            <a:prstGeom prst="roundRect">
              <a:avLst>
                <a:gd name="adj" fmla="val 2488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2000">
                  <a:solidFill>
                    <a:schemeClr val="accent3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子系统不均衡进化法则</a:t>
              </a:r>
            </a:p>
          </p:txBody>
        </p:sp>
        <p:sp>
          <p:nvSpPr>
            <p:cNvPr id="699" name="提高理想度法则"/>
            <p:cNvSpPr/>
            <p:nvPr/>
          </p:nvSpPr>
          <p:spPr>
            <a:xfrm>
              <a:off x="4378762" y="1525037"/>
              <a:ext cx="2034441" cy="891869"/>
            </a:xfrm>
            <a:prstGeom prst="roundRect">
              <a:avLst>
                <a:gd name="adj" fmla="val 2488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 sz="2000">
                  <a:solidFill>
                    <a:schemeClr val="accent3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提高理想度法则</a:t>
              </a:r>
            </a:p>
          </p:txBody>
        </p:sp>
        <p:sp>
          <p:nvSpPr>
            <p:cNvPr id="700" name="Line"/>
            <p:cNvSpPr/>
            <p:nvPr/>
          </p:nvSpPr>
          <p:spPr>
            <a:xfrm>
              <a:off x="6418620" y="1955744"/>
              <a:ext cx="3436136" cy="1"/>
            </a:xfrm>
            <a:prstGeom prst="line">
              <a:avLst/>
            </a:prstGeom>
            <a:noFill/>
            <a:ln w="50800" cap="flat">
              <a:solidFill>
                <a:schemeClr val="accent3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1" name="Line"/>
            <p:cNvSpPr/>
            <p:nvPr/>
          </p:nvSpPr>
          <p:spPr>
            <a:xfrm flipV="1">
              <a:off x="953546" y="1972819"/>
              <a:ext cx="1" cy="432506"/>
            </a:xfrm>
            <a:prstGeom prst="line">
              <a:avLst/>
            </a:prstGeom>
            <a:noFill/>
            <a:ln w="50800" cap="flat">
              <a:solidFill>
                <a:schemeClr val="accent3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2" name="Line"/>
            <p:cNvSpPr/>
            <p:nvPr/>
          </p:nvSpPr>
          <p:spPr>
            <a:xfrm flipV="1">
              <a:off x="3173390" y="1985519"/>
              <a:ext cx="1" cy="432506"/>
            </a:xfrm>
            <a:prstGeom prst="line">
              <a:avLst/>
            </a:prstGeom>
            <a:noFill/>
            <a:ln w="50800" cap="flat">
              <a:solidFill>
                <a:schemeClr val="accent3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3" name="Line"/>
            <p:cNvSpPr/>
            <p:nvPr/>
          </p:nvSpPr>
          <p:spPr>
            <a:xfrm flipV="1">
              <a:off x="7710599" y="1985519"/>
              <a:ext cx="1" cy="432506"/>
            </a:xfrm>
            <a:prstGeom prst="line">
              <a:avLst/>
            </a:prstGeom>
            <a:noFill/>
            <a:ln w="50800" cap="flat">
              <a:solidFill>
                <a:schemeClr val="accent3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4" name="Line"/>
            <p:cNvSpPr/>
            <p:nvPr/>
          </p:nvSpPr>
          <p:spPr>
            <a:xfrm flipV="1">
              <a:off x="9838417" y="1985519"/>
              <a:ext cx="1" cy="432506"/>
            </a:xfrm>
            <a:prstGeom prst="line">
              <a:avLst/>
            </a:prstGeom>
            <a:noFill/>
            <a:ln w="50800" cap="flat">
              <a:solidFill>
                <a:schemeClr val="accent3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5" name="Line"/>
            <p:cNvSpPr/>
            <p:nvPr/>
          </p:nvSpPr>
          <p:spPr>
            <a:xfrm flipV="1">
              <a:off x="5386992" y="4420565"/>
              <a:ext cx="1" cy="432505"/>
            </a:xfrm>
            <a:prstGeom prst="line">
              <a:avLst/>
            </a:prstGeom>
            <a:noFill/>
            <a:ln w="50800" cap="flat">
              <a:solidFill>
                <a:schemeClr val="accent3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6" name="技术演化S曲线"/>
            <p:cNvSpPr/>
            <p:nvPr/>
          </p:nvSpPr>
          <p:spPr>
            <a:xfrm>
              <a:off x="4145914" y="0"/>
              <a:ext cx="2558357" cy="891868"/>
            </a:xfrm>
            <a:prstGeom prst="roundRect">
              <a:avLst>
                <a:gd name="adj" fmla="val 24888"/>
              </a:avLst>
            </a:prstGeom>
            <a:solidFill>
              <a:schemeClr val="accent3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 sz="2600"/>
              </a:lvl1pPr>
            </a:lstStyle>
            <a:p>
              <a:pPr/>
              <a:r>
                <a:t>技术演化S曲线</a:t>
              </a:r>
            </a:p>
          </p:txBody>
        </p:sp>
        <p:sp>
          <p:nvSpPr>
            <p:cNvPr id="707" name="Line"/>
            <p:cNvSpPr/>
            <p:nvPr/>
          </p:nvSpPr>
          <p:spPr>
            <a:xfrm flipV="1">
              <a:off x="5383553" y="935264"/>
              <a:ext cx="1" cy="565427"/>
            </a:xfrm>
            <a:prstGeom prst="line">
              <a:avLst/>
            </a:prstGeom>
            <a:noFill/>
            <a:ln w="50800" cap="flat">
              <a:solidFill>
                <a:schemeClr val="accent3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技术系统的 S曲线"/>
          <p:cNvSpPr txBox="1"/>
          <p:nvPr>
            <p:ph type="title"/>
          </p:nvPr>
        </p:nvSpPr>
        <p:spPr>
          <a:xfrm>
            <a:off x="4515" y="66674"/>
            <a:ext cx="5045570" cy="1576687"/>
          </a:xfrm>
          <a:prstGeom prst="rect">
            <a:avLst/>
          </a:prstGeom>
        </p:spPr>
        <p:txBody>
          <a:bodyPr/>
          <a:lstStyle/>
          <a:p>
            <a:pPr>
              <a:defRPr b="1" sz="3700">
                <a:solidFill>
                  <a:srgbClr val="0033CC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技术系统的 </a:t>
            </a:r>
            <a:r>
              <a:rPr sz="3200">
                <a:solidFill>
                  <a:schemeClr val="accent3"/>
                </a:solidFill>
              </a:rPr>
              <a:t>S</a:t>
            </a:r>
            <a:r>
              <a:rPr sz="3200">
                <a:solidFill>
                  <a:schemeClr val="accent3"/>
                </a:solidFill>
              </a:rPr>
              <a:t>曲线</a:t>
            </a:r>
          </a:p>
        </p:txBody>
      </p:sp>
      <p:grpSp>
        <p:nvGrpSpPr>
          <p:cNvPr id="716" name="Group"/>
          <p:cNvGrpSpPr/>
          <p:nvPr/>
        </p:nvGrpSpPr>
        <p:grpSpPr>
          <a:xfrm>
            <a:off x="7466" y="1761543"/>
            <a:ext cx="12192001" cy="5089155"/>
            <a:chOff x="0" y="0"/>
            <a:chExt cx="12192000" cy="5089154"/>
          </a:xfrm>
        </p:grpSpPr>
        <p:pic>
          <p:nvPicPr>
            <p:cNvPr id="711" name="HDP24" descr="HDP24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192000" cy="50891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12" name="婴儿期"/>
            <p:cNvSpPr/>
            <p:nvPr/>
          </p:nvSpPr>
          <p:spPr>
            <a:xfrm>
              <a:off x="647586" y="3186674"/>
              <a:ext cx="1377550" cy="64438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algn="ctr">
                <a:defRPr sz="2200"/>
              </a:lvl1pPr>
            </a:lstStyle>
            <a:p>
              <a:pPr/>
              <a:r>
                <a:t>婴儿期</a:t>
              </a:r>
            </a:p>
          </p:txBody>
        </p:sp>
        <p:sp>
          <p:nvSpPr>
            <p:cNvPr id="713" name="衰退期"/>
            <p:cNvSpPr/>
            <p:nvPr/>
          </p:nvSpPr>
          <p:spPr>
            <a:xfrm>
              <a:off x="4261210" y="611432"/>
              <a:ext cx="1377551" cy="64438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algn="ctr">
                <a:defRPr sz="2200"/>
              </a:lvl1pPr>
            </a:lstStyle>
            <a:p>
              <a:pPr/>
              <a:r>
                <a:t>衰退期</a:t>
              </a:r>
            </a:p>
          </p:txBody>
        </p:sp>
        <p:sp>
          <p:nvSpPr>
            <p:cNvPr id="714" name="成长期"/>
            <p:cNvSpPr/>
            <p:nvPr/>
          </p:nvSpPr>
          <p:spPr>
            <a:xfrm>
              <a:off x="1142957" y="2068614"/>
              <a:ext cx="1717835" cy="64438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algn="ctr">
                <a:defRPr sz="2200"/>
              </a:lvl1pPr>
            </a:lstStyle>
            <a:p>
              <a:pPr/>
              <a:r>
                <a:t>成长期</a:t>
              </a:r>
            </a:p>
          </p:txBody>
        </p:sp>
        <p:sp>
          <p:nvSpPr>
            <p:cNvPr id="715" name="成熟期"/>
            <p:cNvSpPr/>
            <p:nvPr/>
          </p:nvSpPr>
          <p:spPr>
            <a:xfrm>
              <a:off x="2624668" y="954218"/>
              <a:ext cx="1377551" cy="64438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algn="ctr">
                <a:defRPr sz="2200"/>
              </a:lvl1pPr>
            </a:lstStyle>
            <a:p>
              <a:pPr/>
              <a:r>
                <a:t>成熟期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1" name="Group"/>
          <p:cNvGrpSpPr/>
          <p:nvPr/>
        </p:nvGrpSpPr>
        <p:grpSpPr>
          <a:xfrm>
            <a:off x="1300691" y="967847"/>
            <a:ext cx="9130411" cy="5850422"/>
            <a:chOff x="0" y="0"/>
            <a:chExt cx="9130410" cy="5850420"/>
          </a:xfrm>
        </p:grpSpPr>
        <p:sp>
          <p:nvSpPr>
            <p:cNvPr id="718" name="Rectangle"/>
            <p:cNvSpPr/>
            <p:nvPr/>
          </p:nvSpPr>
          <p:spPr>
            <a:xfrm>
              <a:off x="0" y="0"/>
              <a:ext cx="9130411" cy="585042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pic>
          <p:nvPicPr>
            <p:cNvPr id="719" name="扫描0002" descr="扫描0002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515" t="3162" r="4033" b="5078"/>
            <a:stretch>
              <a:fillRect/>
            </a:stretch>
          </p:blipFill>
          <p:spPr>
            <a:xfrm>
              <a:off x="233676" y="387183"/>
              <a:ext cx="8664764" cy="51169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20" name="1-马车的进化S曲线…"/>
            <p:cNvSpPr txBox="1"/>
            <p:nvPr/>
          </p:nvSpPr>
          <p:spPr>
            <a:xfrm>
              <a:off x="1816652" y="548605"/>
              <a:ext cx="3404502" cy="316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1">
                  <a:solidFill>
                    <a:schemeClr val="accent3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1-</a:t>
              </a:r>
              <a:r>
                <a:t>马车的进化</a:t>
              </a:r>
              <a:r>
                <a:t>S</a:t>
              </a:r>
              <a:r>
                <a:t>曲线</a:t>
              </a:r>
            </a:p>
            <a:p>
              <a:pPr>
                <a:defRPr b="1">
                  <a:solidFill>
                    <a:schemeClr val="accent3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2-</a:t>
              </a:r>
              <a:r>
                <a:t>滑轨装置车进化</a:t>
              </a:r>
              <a:r>
                <a:t>S</a:t>
              </a:r>
              <a:r>
                <a:t>曲线</a:t>
              </a:r>
            </a:p>
            <a:p>
              <a:pPr>
                <a:defRPr b="1">
                  <a:solidFill>
                    <a:schemeClr val="accent3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3-</a:t>
              </a:r>
              <a:r>
                <a:t>发动机驱动车进化</a:t>
              </a:r>
              <a:r>
                <a:t>S</a:t>
              </a:r>
              <a:r>
                <a:t>曲线</a:t>
              </a:r>
            </a:p>
            <a:p>
              <a:pPr>
                <a:defRPr b="1">
                  <a:solidFill>
                    <a:schemeClr val="accent3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4-</a:t>
              </a:r>
              <a:r>
                <a:t>螺旋桨飞机进化</a:t>
              </a:r>
              <a:r>
                <a:t>S</a:t>
              </a:r>
              <a:r>
                <a:t>曲线</a:t>
              </a:r>
            </a:p>
            <a:p>
              <a:pPr>
                <a:defRPr b="1">
                  <a:solidFill>
                    <a:schemeClr val="accent3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5-</a:t>
              </a:r>
              <a:r>
                <a:t>喷气式飞机进化</a:t>
              </a:r>
              <a:r>
                <a:t>S</a:t>
              </a:r>
              <a:r>
                <a:t>曲线</a:t>
              </a:r>
            </a:p>
            <a:p>
              <a:pPr>
                <a:defRPr b="1">
                  <a:solidFill>
                    <a:schemeClr val="accent3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6-</a:t>
              </a:r>
              <a:r>
                <a:t>化学燃料火箭进化</a:t>
              </a:r>
              <a:r>
                <a:t>S</a:t>
              </a:r>
              <a:r>
                <a:t>曲线</a:t>
              </a:r>
            </a:p>
            <a:p>
              <a:pPr>
                <a:defRPr b="1">
                  <a:solidFill>
                    <a:schemeClr val="accent3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7-</a:t>
              </a:r>
              <a:r>
                <a:t>核燃料火箭和利用太阳能驱动的固体燃料火箭进化</a:t>
              </a:r>
              <a:r>
                <a:t>S</a:t>
              </a:r>
              <a:r>
                <a:t>曲线</a:t>
              </a:r>
            </a:p>
            <a:p>
              <a:pPr>
                <a:defRPr b="1">
                  <a:solidFill>
                    <a:schemeClr val="accent3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8-</a:t>
              </a:r>
              <a:r>
                <a:t>总体的</a:t>
              </a:r>
              <a:r>
                <a:t>S</a:t>
              </a:r>
              <a:r>
                <a:t>曲线</a:t>
              </a:r>
            </a:p>
          </p:txBody>
        </p:sp>
      </p:grpSp>
      <p:sp>
        <p:nvSpPr>
          <p:cNvPr id="722" name="提高运输速度的各类技术系统的S曲线"/>
          <p:cNvSpPr txBox="1"/>
          <p:nvPr>
            <p:ph type="title"/>
          </p:nvPr>
        </p:nvSpPr>
        <p:spPr>
          <a:xfrm>
            <a:off x="2597695" y="217487"/>
            <a:ext cx="6996610" cy="706438"/>
          </a:xfrm>
          <a:prstGeom prst="rect">
            <a:avLst/>
          </a:prstGeom>
        </p:spPr>
        <p:txBody>
          <a:bodyPr/>
          <a:lstStyle/>
          <a:p>
            <a:pPr>
              <a:defRPr b="1" sz="3200"/>
            </a:pPr>
            <a:r>
              <a:t>提高运输速度的各类技术系统的</a:t>
            </a:r>
            <a:r>
              <a:t>S</a:t>
            </a:r>
            <a:r>
              <a:t>曲线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1" name="Group"/>
          <p:cNvGrpSpPr/>
          <p:nvPr/>
        </p:nvGrpSpPr>
        <p:grpSpPr>
          <a:xfrm>
            <a:off x="1165558" y="2112550"/>
            <a:ext cx="9873160" cy="4793493"/>
            <a:chOff x="0" y="0"/>
            <a:chExt cx="9873158" cy="4793492"/>
          </a:xfrm>
        </p:grpSpPr>
        <p:grpSp>
          <p:nvGrpSpPr>
            <p:cNvPr id="726" name="Group"/>
            <p:cNvGrpSpPr/>
            <p:nvPr/>
          </p:nvGrpSpPr>
          <p:grpSpPr>
            <a:xfrm>
              <a:off x="67081" y="59303"/>
              <a:ext cx="3135235" cy="1819738"/>
              <a:chOff x="0" y="0"/>
              <a:chExt cx="3135233" cy="1819736"/>
            </a:xfrm>
          </p:grpSpPr>
          <p:sp>
            <p:nvSpPr>
              <p:cNvPr id="724" name="Rectangle"/>
              <p:cNvSpPr/>
              <p:nvPr/>
            </p:nvSpPr>
            <p:spPr>
              <a:xfrm>
                <a:off x="0" y="-1"/>
                <a:ext cx="3135234" cy="1493148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725" name="问题模型：…"/>
              <p:cNvSpPr txBox="1"/>
              <p:nvPr/>
            </p:nvSpPr>
            <p:spPr>
              <a:xfrm>
                <a:off x="0" y="-1"/>
                <a:ext cx="3135234" cy="18197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问题模型：</a:t>
                </a:r>
              </a:p>
              <a:p>
                <a:pPr algn="ctr">
                  <a:defRPr sz="24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TRIZ 标准问题</a:t>
                </a:r>
              </a:p>
              <a:p>
                <a:pPr algn="ctr">
                  <a:defRPr sz="24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39个技术参数</a:t>
                </a:r>
              </a:p>
            </p:txBody>
          </p:sp>
        </p:grpSp>
        <p:grpSp>
          <p:nvGrpSpPr>
            <p:cNvPr id="729" name="Group"/>
            <p:cNvGrpSpPr/>
            <p:nvPr/>
          </p:nvGrpSpPr>
          <p:grpSpPr>
            <a:xfrm>
              <a:off x="5743140" y="-1"/>
              <a:ext cx="4056346" cy="1819738"/>
              <a:chOff x="0" y="0"/>
              <a:chExt cx="4056345" cy="1819736"/>
            </a:xfrm>
          </p:grpSpPr>
          <p:sp>
            <p:nvSpPr>
              <p:cNvPr id="727" name="Rectangle"/>
              <p:cNvSpPr/>
              <p:nvPr/>
            </p:nvSpPr>
            <p:spPr>
              <a:xfrm>
                <a:off x="-1" y="-1"/>
                <a:ext cx="4056347" cy="1493148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728" name="解题模型：…"/>
              <p:cNvSpPr txBox="1"/>
              <p:nvPr/>
            </p:nvSpPr>
            <p:spPr>
              <a:xfrm>
                <a:off x="-1" y="-1"/>
                <a:ext cx="4056347" cy="18197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解题模型：</a:t>
                </a:r>
              </a:p>
              <a:p>
                <a:pPr algn="ctr">
                  <a:defRPr sz="24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TRIZ 标准解决方案</a:t>
                </a:r>
              </a:p>
              <a:p>
                <a:pPr algn="ctr">
                  <a:defRPr sz="24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40个创新原理</a:t>
                </a:r>
              </a:p>
            </p:txBody>
          </p:sp>
        </p:grpSp>
        <p:grpSp>
          <p:nvGrpSpPr>
            <p:cNvPr id="732" name="Group"/>
            <p:cNvGrpSpPr/>
            <p:nvPr/>
          </p:nvGrpSpPr>
          <p:grpSpPr>
            <a:xfrm>
              <a:off x="0" y="3471967"/>
              <a:ext cx="3135234" cy="841099"/>
              <a:chOff x="0" y="0"/>
              <a:chExt cx="3135233" cy="841098"/>
            </a:xfrm>
          </p:grpSpPr>
          <p:sp>
            <p:nvSpPr>
              <p:cNvPr id="730" name="Rectangle"/>
              <p:cNvSpPr/>
              <p:nvPr/>
            </p:nvSpPr>
            <p:spPr>
              <a:xfrm>
                <a:off x="-1" y="-1"/>
                <a:ext cx="3135235" cy="841100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731" name="实际问题"/>
              <p:cNvSpPr txBox="1"/>
              <p:nvPr/>
            </p:nvSpPr>
            <p:spPr>
              <a:xfrm>
                <a:off x="-1" y="-1"/>
                <a:ext cx="3135235" cy="69881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noAutofit/>
              </a:bodyPr>
              <a:lstStyle>
                <a:lvl1pPr algn="ctr">
                  <a:defRPr sz="24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lvl1pPr>
              </a:lstStyle>
              <a:p>
                <a:pPr/>
                <a:r>
                  <a:t>实际问题</a:t>
                </a:r>
              </a:p>
            </p:txBody>
          </p:sp>
        </p:grpSp>
        <p:grpSp>
          <p:nvGrpSpPr>
            <p:cNvPr id="735" name="Group"/>
            <p:cNvGrpSpPr/>
            <p:nvPr/>
          </p:nvGrpSpPr>
          <p:grpSpPr>
            <a:xfrm>
              <a:off x="5816813" y="3502605"/>
              <a:ext cx="4056346" cy="779823"/>
              <a:chOff x="0" y="0"/>
              <a:chExt cx="4056345" cy="779821"/>
            </a:xfrm>
          </p:grpSpPr>
          <p:sp>
            <p:nvSpPr>
              <p:cNvPr id="733" name="Rectangle"/>
              <p:cNvSpPr/>
              <p:nvPr/>
            </p:nvSpPr>
            <p:spPr>
              <a:xfrm>
                <a:off x="0" y="-1"/>
                <a:ext cx="4056346" cy="779823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734" name="最终解决方案"/>
              <p:cNvSpPr txBox="1"/>
              <p:nvPr/>
            </p:nvSpPr>
            <p:spPr>
              <a:xfrm>
                <a:off x="0" y="-1"/>
                <a:ext cx="4056346" cy="647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noAutofit/>
              </a:bodyPr>
              <a:lstStyle>
                <a:lvl1pPr algn="ctr">
                  <a:defRPr sz="24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lvl1pPr>
              </a:lstStyle>
              <a:p>
                <a:pPr/>
                <a:r>
                  <a:t>最终解决方案</a:t>
                </a:r>
              </a:p>
            </p:txBody>
          </p:sp>
        </p:grpSp>
        <p:sp>
          <p:nvSpPr>
            <p:cNvPr id="736" name="抽象"/>
            <p:cNvSpPr txBox="1"/>
            <p:nvPr/>
          </p:nvSpPr>
          <p:spPr>
            <a:xfrm>
              <a:off x="666190" y="1780273"/>
              <a:ext cx="659236" cy="408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抽象</a:t>
              </a:r>
            </a:p>
          </p:txBody>
        </p:sp>
        <p:sp>
          <p:nvSpPr>
            <p:cNvPr id="737" name="类比"/>
            <p:cNvSpPr txBox="1"/>
            <p:nvPr/>
          </p:nvSpPr>
          <p:spPr>
            <a:xfrm>
              <a:off x="7878156" y="2192550"/>
              <a:ext cx="659235" cy="408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类比</a:t>
              </a:r>
            </a:p>
          </p:txBody>
        </p:sp>
        <p:sp>
          <p:nvSpPr>
            <p:cNvPr id="738" name="试错"/>
            <p:cNvSpPr txBox="1"/>
            <p:nvPr/>
          </p:nvSpPr>
          <p:spPr>
            <a:xfrm>
              <a:off x="3747668" y="4282954"/>
              <a:ext cx="935546" cy="510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1" sz="2400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试错</a:t>
              </a:r>
            </a:p>
          </p:txBody>
        </p:sp>
        <p:sp>
          <p:nvSpPr>
            <p:cNvPr id="739" name="运算"/>
            <p:cNvSpPr txBox="1"/>
            <p:nvPr/>
          </p:nvSpPr>
          <p:spPr>
            <a:xfrm>
              <a:off x="3885823" y="125253"/>
              <a:ext cx="659236" cy="408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运算</a:t>
              </a:r>
            </a:p>
          </p:txBody>
        </p:sp>
        <p:sp>
          <p:nvSpPr>
            <p:cNvPr id="740" name="Arrow"/>
            <p:cNvSpPr/>
            <p:nvPr/>
          </p:nvSpPr>
          <p:spPr>
            <a:xfrm>
              <a:off x="3252530" y="680929"/>
              <a:ext cx="2440396" cy="457878"/>
            </a:xfrm>
            <a:prstGeom prst="rightArrow">
              <a:avLst>
                <a:gd name="adj1" fmla="val 32000"/>
                <a:gd name="adj2" fmla="val 208473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41" name="Arrow"/>
            <p:cNvSpPr/>
            <p:nvPr/>
          </p:nvSpPr>
          <p:spPr>
            <a:xfrm>
              <a:off x="3390734" y="3815977"/>
              <a:ext cx="2305457" cy="457879"/>
            </a:xfrm>
            <a:prstGeom prst="rightArrow">
              <a:avLst>
                <a:gd name="adj1" fmla="val 32000"/>
                <a:gd name="adj2" fmla="val 208473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42" name="Arrow"/>
            <p:cNvSpPr/>
            <p:nvPr/>
          </p:nvSpPr>
          <p:spPr>
            <a:xfrm rot="16200000">
              <a:off x="960581" y="2188191"/>
              <a:ext cx="1618215" cy="457877"/>
            </a:xfrm>
            <a:prstGeom prst="rightArrow">
              <a:avLst>
                <a:gd name="adj1" fmla="val 32000"/>
                <a:gd name="adj2" fmla="val 208473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43" name="Arrow"/>
            <p:cNvSpPr/>
            <p:nvPr/>
          </p:nvSpPr>
          <p:spPr>
            <a:xfrm rot="5400000">
              <a:off x="6648753" y="2203741"/>
              <a:ext cx="1618215" cy="457877"/>
            </a:xfrm>
            <a:prstGeom prst="rightArrow">
              <a:avLst>
                <a:gd name="adj1" fmla="val 32000"/>
                <a:gd name="adj2" fmla="val 208473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44" name="矛盾矩阵"/>
            <p:cNvSpPr txBox="1"/>
            <p:nvPr/>
          </p:nvSpPr>
          <p:spPr>
            <a:xfrm>
              <a:off x="3614168" y="1285545"/>
              <a:ext cx="1326012" cy="510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>
                  <a:solidFill>
                    <a:schemeClr val="accent3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矛盾矩阵</a:t>
              </a:r>
            </a:p>
          </p:txBody>
        </p:sp>
        <p:sp>
          <p:nvSpPr>
            <p:cNvPr id="745" name="转化"/>
            <p:cNvSpPr txBox="1"/>
            <p:nvPr/>
          </p:nvSpPr>
          <p:spPr>
            <a:xfrm>
              <a:off x="1997063" y="2656564"/>
              <a:ext cx="659236" cy="408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转化</a:t>
              </a:r>
            </a:p>
          </p:txBody>
        </p:sp>
        <p:sp>
          <p:nvSpPr>
            <p:cNvPr id="746" name="应用"/>
            <p:cNvSpPr txBox="1"/>
            <p:nvPr/>
          </p:nvSpPr>
          <p:spPr>
            <a:xfrm>
              <a:off x="6425876" y="1643360"/>
              <a:ext cx="659236" cy="408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应用</a:t>
              </a:r>
            </a:p>
          </p:txBody>
        </p:sp>
        <p:sp>
          <p:nvSpPr>
            <p:cNvPr id="747" name="还有问题"/>
            <p:cNvSpPr txBox="1"/>
            <p:nvPr/>
          </p:nvSpPr>
          <p:spPr>
            <a:xfrm>
              <a:off x="3614168" y="2808964"/>
              <a:ext cx="1196168" cy="408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还有问题</a:t>
              </a:r>
            </a:p>
          </p:txBody>
        </p:sp>
        <p:sp>
          <p:nvSpPr>
            <p:cNvPr id="748" name="Line"/>
            <p:cNvSpPr/>
            <p:nvPr/>
          </p:nvSpPr>
          <p:spPr>
            <a:xfrm flipV="1">
              <a:off x="3664652" y="3633909"/>
              <a:ext cx="822017" cy="822016"/>
            </a:xfrm>
            <a:prstGeom prst="line">
              <a:avLst/>
            </a:prstGeom>
            <a:noFill/>
            <a:ln w="508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9" name="Line"/>
            <p:cNvSpPr/>
            <p:nvPr/>
          </p:nvSpPr>
          <p:spPr>
            <a:xfrm flipH="1" flipV="1">
              <a:off x="3707784" y="3665820"/>
              <a:ext cx="758194" cy="758194"/>
            </a:xfrm>
            <a:prstGeom prst="line">
              <a:avLst/>
            </a:prstGeom>
            <a:noFill/>
            <a:ln w="508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0" name="Arrow"/>
            <p:cNvSpPr/>
            <p:nvPr/>
          </p:nvSpPr>
          <p:spPr>
            <a:xfrm rot="10800000">
              <a:off x="3320000" y="3275991"/>
              <a:ext cx="2305456" cy="457878"/>
            </a:xfrm>
            <a:prstGeom prst="rightArrow">
              <a:avLst>
                <a:gd name="adj1" fmla="val 32000"/>
                <a:gd name="adj2" fmla="val 208473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sp>
        <p:nvSpPr>
          <p:cNvPr id="752" name="TRIZ 解决问题的模式"/>
          <p:cNvSpPr txBox="1"/>
          <p:nvPr/>
        </p:nvSpPr>
        <p:spPr>
          <a:xfrm>
            <a:off x="3148689" y="645382"/>
            <a:ext cx="5894622" cy="817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algn="ctr" defTabSz="1828800"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TRIZ 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解决问题的模式</a:t>
            </a:r>
          </a:p>
        </p:txBody>
      </p:sp>
      <p:sp>
        <p:nvSpPr>
          <p:cNvPr id="753" name="Line"/>
          <p:cNvSpPr/>
          <p:nvPr/>
        </p:nvSpPr>
        <p:spPr>
          <a:xfrm>
            <a:off x="679946" y="1626981"/>
            <a:ext cx="10832108" cy="1"/>
          </a:xfrm>
          <a:prstGeom prst="line">
            <a:avLst/>
          </a:prstGeom>
          <a:ln cap="rnd">
            <a:solidFill>
              <a:schemeClr val="accent3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39个工程参数…"/>
          <p:cNvSpPr txBox="1"/>
          <p:nvPr>
            <p:ph type="title"/>
          </p:nvPr>
        </p:nvSpPr>
        <p:spPr>
          <a:xfrm>
            <a:off x="9251725" y="2088857"/>
            <a:ext cx="3057973" cy="2365376"/>
          </a:xfrm>
          <a:prstGeom prst="rect">
            <a:avLst/>
          </a:prstGeom>
        </p:spPr>
        <p:txBody>
          <a:bodyPr/>
          <a:lstStyle/>
          <a:p>
            <a:pPr>
              <a:defRPr b="1" sz="3600">
                <a:solidFill>
                  <a:srgbClr val="FF0000"/>
                </a:solidFill>
              </a:defRPr>
            </a:pPr>
            <a:r>
              <a:t>39个</a:t>
            </a:r>
            <a:r>
              <a:rPr>
                <a:solidFill>
                  <a:srgbClr val="EBEBEB"/>
                </a:solidFill>
              </a:rPr>
              <a:t>工程参数</a:t>
            </a:r>
            <a:endParaRPr>
              <a:solidFill>
                <a:srgbClr val="EBEBEB"/>
              </a:solidFill>
            </a:endParaRPr>
          </a:p>
          <a:p>
            <a:pPr>
              <a:defRPr b="1" sz="3600">
                <a:solidFill>
                  <a:srgbClr val="FF0000"/>
                </a:solidFill>
              </a:defRPr>
            </a:pPr>
            <a:r>
              <a:rPr>
                <a:solidFill>
                  <a:srgbClr val="EBEBEB"/>
                </a:solidFill>
              </a:rPr>
              <a:t>（</a:t>
            </a:r>
            <a:r>
              <a:t>扩展9个</a:t>
            </a:r>
            <a:r>
              <a:rPr>
                <a:solidFill>
                  <a:srgbClr val="EBEBEB"/>
                </a:solidFill>
              </a:rPr>
              <a:t>）</a:t>
            </a:r>
          </a:p>
        </p:txBody>
      </p:sp>
      <p:graphicFrame>
        <p:nvGraphicFramePr>
          <p:cNvPr id="756" name="Table"/>
          <p:cNvGraphicFramePr/>
          <p:nvPr/>
        </p:nvGraphicFramePr>
        <p:xfrm>
          <a:off x="36513" y="88582"/>
          <a:ext cx="8362951" cy="26844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551310"/>
                <a:gridCol w="2864247"/>
                <a:gridCol w="3783359"/>
              </a:tblGrid>
              <a:tr h="422275">
                <a:tc>
                  <a:txBody>
                    <a:bodyPr/>
                    <a:lstStyle/>
                    <a:p>
                      <a:pPr defTabSz="914400">
                        <a:spcBef>
                          <a:spcPts val="300"/>
                        </a:spcBef>
                        <a:defRPr b="1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编码及名称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FFFFFF"/>
                      </a:solidFill>
                    </a:lnL>
                    <a:lnT w="28575">
                      <a:solidFill>
                        <a:srgbClr val="FFFFFF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spcBef>
                          <a:spcPts val="300"/>
                        </a:spcBef>
                        <a:defRPr b="1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编码及名称</a:t>
                      </a:r>
                    </a:p>
                  </a:txBody>
                  <a:tcPr marL="45720" marR="45720" marT="45720" marB="45720" anchor="t" anchorCtr="0" horzOverflow="overflow">
                    <a:lnT w="28575">
                      <a:solidFill>
                        <a:srgbClr val="FFFFFF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spcBef>
                          <a:spcPts val="300"/>
                        </a:spcBef>
                        <a:defRPr b="1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编码及名称</a:t>
                      </a:r>
                    </a:p>
                  </a:txBody>
                  <a:tcPr marL="45720" marR="45720" marT="45720" marB="45720" anchor="t" anchorCtr="0" horzOverflow="overflow"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noFill/>
                  </a:tcPr>
                </a:tc>
              </a:tr>
              <a:tr h="2262188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300"/>
                        </a:spcBef>
                        <a:defRPr b="1" sz="1600">
                          <a:solidFill>
                            <a:schemeClr val="accent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1</a:t>
                      </a: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（</a:t>
                      </a:r>
                      <a:r>
                        <a:t>1</a:t>
                      </a: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）运动物体的质量</a:t>
                      </a:r>
                    </a:p>
                    <a:p>
                      <a:pPr algn="l" defTabSz="914400">
                        <a:spcBef>
                          <a:spcPts val="300"/>
                        </a:spcBef>
                        <a:defRPr b="1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2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（</a:t>
                      </a:r>
                      <a:r>
                        <a:t>2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）静止物体的质量</a:t>
                      </a:r>
                    </a:p>
                    <a:p>
                      <a:pPr algn="l" defTabSz="914400">
                        <a:spcBef>
                          <a:spcPts val="300"/>
                        </a:spcBef>
                        <a:defRPr b="1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3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（</a:t>
                      </a:r>
                      <a:r>
                        <a:t>3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）运动物体的尺寸</a:t>
                      </a:r>
                    </a:p>
                    <a:p>
                      <a:pPr algn="l" defTabSz="914400">
                        <a:spcBef>
                          <a:spcPts val="300"/>
                        </a:spcBef>
                        <a:defRPr b="1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4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（</a:t>
                      </a:r>
                      <a:r>
                        <a:t>4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）静止物体的尺寸</a:t>
                      </a:r>
                    </a:p>
                    <a:p>
                      <a:pPr algn="l" defTabSz="914400">
                        <a:spcBef>
                          <a:spcPts val="300"/>
                        </a:spcBef>
                        <a:defRPr b="1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5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（</a:t>
                      </a:r>
                      <a:r>
                        <a:t>5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）运动物体的面积</a:t>
                      </a:r>
                    </a:p>
                    <a:p>
                      <a:pPr algn="l" defTabSz="914400">
                        <a:spcBef>
                          <a:spcPts val="300"/>
                        </a:spcBef>
                        <a:defRPr b="1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6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（</a:t>
                      </a:r>
                      <a:r>
                        <a:t>6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）静止物体的面积</a:t>
                      </a:r>
                    </a:p>
                    <a:p>
                      <a:pPr algn="l" defTabSz="914400">
                        <a:spcBef>
                          <a:spcPts val="300"/>
                        </a:spcBef>
                        <a:defRPr b="1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7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（</a:t>
                      </a:r>
                      <a:r>
                        <a:t>7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）运动物体的体积</a:t>
                      </a:r>
                    </a:p>
                    <a:p>
                      <a:pPr algn="l" defTabSz="914400">
                        <a:spcBef>
                          <a:spcPts val="300"/>
                        </a:spcBef>
                        <a:defRPr b="1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8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（</a:t>
                      </a:r>
                      <a:r>
                        <a:t>8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）静止物体的体积</a:t>
                      </a:r>
                    </a:p>
                    <a:p>
                      <a:pPr algn="l" defTabSz="914400">
                        <a:spcBef>
                          <a:spcPts val="300"/>
                        </a:spcBef>
                        <a:defRPr b="1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9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（</a:t>
                      </a:r>
                      <a:r>
                        <a:t>12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）形状　</a:t>
                      </a:r>
                    </a:p>
                    <a:p>
                      <a:pPr algn="l" defTabSz="914400">
                        <a:spcBef>
                          <a:spcPts val="300"/>
                        </a:spcBef>
                        <a:defRPr b="1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10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（</a:t>
                      </a:r>
                      <a:r>
                        <a:t>26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）物质的数量　</a:t>
                      </a:r>
                    </a:p>
                    <a:p>
                      <a:pPr algn="l" defTabSz="914400">
                        <a:spcBef>
                          <a:spcPts val="300"/>
                        </a:spcBef>
                        <a:defRPr b="1" sz="160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11.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信息的数量</a:t>
                      </a:r>
                    </a:p>
                    <a:p>
                      <a:pPr algn="l" defTabSz="914400">
                        <a:spcBef>
                          <a:spcPts val="300"/>
                        </a:spcBef>
                        <a:defRPr b="1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12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（</a:t>
                      </a:r>
                      <a:r>
                        <a:t>15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）运动物体的耐久性（耐久时间）</a:t>
                      </a:r>
                    </a:p>
                    <a:p>
                      <a:pPr algn="l" defTabSz="914400">
                        <a:spcBef>
                          <a:spcPts val="300"/>
                        </a:spcBef>
                        <a:defRPr b="1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13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（</a:t>
                      </a:r>
                      <a:r>
                        <a:t>16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）静止物体的耐久性（耐久时间）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algn="l" defTabSz="914400">
                        <a:spcBef>
                          <a:spcPts val="300"/>
                        </a:spcBef>
                        <a:defRPr b="1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14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（</a:t>
                      </a:r>
                      <a:r>
                        <a:t>9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）速度　</a:t>
                      </a:r>
                    </a:p>
                    <a:p>
                      <a:pPr algn="l" defTabSz="914400">
                        <a:spcBef>
                          <a:spcPts val="300"/>
                        </a:spcBef>
                        <a:defRPr b="1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15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（</a:t>
                      </a:r>
                      <a:r>
                        <a:t>10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）力　</a:t>
                      </a:r>
                    </a:p>
                    <a:p>
                      <a:pPr algn="l" defTabSz="914400">
                        <a:spcBef>
                          <a:spcPts val="300"/>
                        </a:spcBef>
                        <a:defRPr b="1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16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（</a:t>
                      </a:r>
                      <a:r>
                        <a:t>19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）运动物体消耗的能量</a:t>
                      </a:r>
                      <a:r>
                        <a:t>.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FFFFFF"/>
                      </a:solidFill>
                    </a:lnL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300"/>
                        </a:spcBef>
                        <a:defRPr b="1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17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（</a:t>
                      </a:r>
                      <a:r>
                        <a:t>20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）静止物体的消耗能量</a:t>
                      </a:r>
                    </a:p>
                    <a:p>
                      <a:pPr algn="l" defTabSz="914400">
                        <a:spcBef>
                          <a:spcPts val="300"/>
                        </a:spcBef>
                        <a:defRPr b="1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18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（</a:t>
                      </a:r>
                      <a:r>
                        <a:t>21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）功率　</a:t>
                      </a:r>
                    </a:p>
                    <a:p>
                      <a:pPr algn="l" defTabSz="914400">
                        <a:spcBef>
                          <a:spcPts val="300"/>
                        </a:spcBef>
                        <a:defRPr b="1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19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（</a:t>
                      </a:r>
                      <a:r>
                        <a:t>11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）应力</a:t>
                      </a:r>
                      <a:r>
                        <a:t>/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压强</a:t>
                      </a:r>
                    </a:p>
                    <a:p>
                      <a:pPr algn="l" defTabSz="914400">
                        <a:spcBef>
                          <a:spcPts val="300"/>
                        </a:spcBef>
                        <a:defRPr b="1" sz="1600">
                          <a:solidFill>
                            <a:schemeClr val="accent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20</a:t>
                      </a: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（</a:t>
                      </a:r>
                      <a:r>
                        <a:t>14</a:t>
                      </a: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）强度</a:t>
                      </a:r>
                    </a:p>
                    <a:p>
                      <a:pPr algn="l" defTabSz="914400">
                        <a:spcBef>
                          <a:spcPts val="300"/>
                        </a:spcBef>
                        <a:defRPr b="1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21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（</a:t>
                      </a:r>
                      <a:r>
                        <a:t>13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）结构的稳定性</a:t>
                      </a:r>
                    </a:p>
                    <a:p>
                      <a:pPr algn="l" defTabSz="914400">
                        <a:spcBef>
                          <a:spcPts val="300"/>
                        </a:spcBef>
                        <a:defRPr b="1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22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（</a:t>
                      </a:r>
                      <a:r>
                        <a:t>17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）温度</a:t>
                      </a:r>
                    </a:p>
                    <a:p>
                      <a:pPr algn="l" defTabSz="914400">
                        <a:spcBef>
                          <a:spcPts val="300"/>
                        </a:spcBef>
                        <a:defRPr b="1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23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（</a:t>
                      </a:r>
                      <a:r>
                        <a:t>18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）物体明亮度（照度）</a:t>
                      </a:r>
                    </a:p>
                    <a:p>
                      <a:pPr algn="l" defTabSz="914400">
                        <a:spcBef>
                          <a:spcPts val="300"/>
                        </a:spcBef>
                        <a:defRPr b="1" sz="160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24.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运行效率</a:t>
                      </a:r>
                      <a:r>
                        <a:t>.</a:t>
                      </a:r>
                    </a:p>
                    <a:p>
                      <a:pPr algn="l" defTabSz="914400">
                        <a:spcBef>
                          <a:spcPts val="300"/>
                        </a:spcBef>
                        <a:defRPr b="1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25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（</a:t>
                      </a:r>
                      <a:r>
                        <a:t>23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）物质的损失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algn="l" defTabSz="914400">
                        <a:spcBef>
                          <a:spcPts val="300"/>
                        </a:spcBef>
                        <a:defRPr b="1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26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（</a:t>
                      </a:r>
                      <a:r>
                        <a:t>25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）时间的损失</a:t>
                      </a:r>
                    </a:p>
                    <a:p>
                      <a:pPr algn="l" defTabSz="914400">
                        <a:spcBef>
                          <a:spcPts val="300"/>
                        </a:spcBef>
                        <a:defRPr b="1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27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（</a:t>
                      </a:r>
                      <a:r>
                        <a:t>22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）能量的损失</a:t>
                      </a:r>
                    </a:p>
                    <a:p>
                      <a:pPr algn="l" defTabSz="914400">
                        <a:spcBef>
                          <a:spcPts val="300"/>
                        </a:spcBef>
                        <a:defRPr b="1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28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（</a:t>
                      </a:r>
                      <a:r>
                        <a:t>24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）信息的遗漏（损失）</a:t>
                      </a:r>
                    </a:p>
                    <a:p>
                      <a:pPr algn="l" defTabSz="914400">
                        <a:spcBef>
                          <a:spcPts val="300"/>
                        </a:spcBef>
                        <a:defRPr b="1" sz="160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29.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噪音</a:t>
                      </a:r>
                    </a:p>
                    <a:p>
                      <a:pPr algn="l" defTabSz="914400">
                        <a:spcBef>
                          <a:spcPts val="300"/>
                        </a:spcBef>
                        <a:defRPr b="1" sz="160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30.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有害的扩散（散发）</a:t>
                      </a:r>
                    </a:p>
                    <a:p>
                      <a:pPr algn="l" defTabSz="914400">
                        <a:spcBef>
                          <a:spcPts val="300"/>
                        </a:spcBef>
                        <a:defRPr b="1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31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（</a:t>
                      </a:r>
                      <a:r>
                        <a:t>31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） （物体产生的）有害副作用</a:t>
                      </a:r>
                    </a:p>
                  </a:txBody>
                  <a:tcPr marL="45720" marR="45720" marT="45720" marB="45720" anchor="t" anchorCtr="0" horzOverflow="overflow"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300"/>
                        </a:spcBef>
                        <a:defRPr b="1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32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（</a:t>
                      </a:r>
                      <a:r>
                        <a:t>35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）适应性（通用性）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algn="l" defTabSz="914400">
                        <a:spcBef>
                          <a:spcPts val="300"/>
                        </a:spcBef>
                        <a:defRPr b="1" sz="160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33.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兼容性（可连通性）</a:t>
                      </a:r>
                    </a:p>
                    <a:p>
                      <a:pPr algn="l" defTabSz="914400">
                        <a:spcBef>
                          <a:spcPts val="300"/>
                        </a:spcBef>
                        <a:defRPr b="1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34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（</a:t>
                      </a:r>
                      <a:r>
                        <a:t>33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）可操作性（易使用性）</a:t>
                      </a:r>
                    </a:p>
                    <a:p>
                      <a:pPr algn="l" defTabSz="914400">
                        <a:spcBef>
                          <a:spcPts val="300"/>
                        </a:spcBef>
                        <a:defRPr b="1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35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（</a:t>
                      </a:r>
                      <a:r>
                        <a:t>27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）可靠性</a:t>
                      </a:r>
                    </a:p>
                    <a:p>
                      <a:pPr algn="l" defTabSz="914400">
                        <a:spcBef>
                          <a:spcPts val="300"/>
                        </a:spcBef>
                        <a:defRPr b="1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36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（</a:t>
                      </a:r>
                      <a:r>
                        <a:t>34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）易维修性</a:t>
                      </a:r>
                    </a:p>
                    <a:p>
                      <a:pPr algn="l" defTabSz="914400">
                        <a:spcBef>
                          <a:spcPts val="300"/>
                        </a:spcBef>
                        <a:defRPr b="1" sz="160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37.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安全性</a:t>
                      </a:r>
                    </a:p>
                    <a:p>
                      <a:pPr algn="l" defTabSz="914400">
                        <a:spcBef>
                          <a:spcPts val="300"/>
                        </a:spcBef>
                        <a:defRPr b="1" sz="160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38.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易受伤性</a:t>
                      </a:r>
                    </a:p>
                    <a:p>
                      <a:pPr algn="l" defTabSz="914400">
                        <a:spcBef>
                          <a:spcPts val="300"/>
                        </a:spcBef>
                        <a:defRPr b="1" sz="160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39.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美观</a:t>
                      </a:r>
                    </a:p>
                    <a:p>
                      <a:pPr algn="l" defTabSz="914400">
                        <a:spcBef>
                          <a:spcPts val="300"/>
                        </a:spcBef>
                        <a:defRPr b="1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40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（</a:t>
                      </a:r>
                      <a:r>
                        <a:t>30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）（物体对外部）有害作用的敏感性</a:t>
                      </a:r>
                    </a:p>
                    <a:p>
                      <a:pPr algn="l" defTabSz="914400">
                        <a:spcBef>
                          <a:spcPts val="300"/>
                        </a:spcBef>
                        <a:defRPr b="1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41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（</a:t>
                      </a:r>
                      <a:r>
                        <a:t>32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）可制造性（易加工性）</a:t>
                      </a:r>
                    </a:p>
                    <a:p>
                      <a:pPr algn="l" defTabSz="914400">
                        <a:spcBef>
                          <a:spcPts val="300"/>
                        </a:spcBef>
                        <a:defRPr b="1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42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（</a:t>
                      </a:r>
                      <a:r>
                        <a:t>29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） 制造加工的精度</a:t>
                      </a:r>
                    </a:p>
                    <a:p>
                      <a:pPr algn="l" defTabSz="914400">
                        <a:spcBef>
                          <a:spcPts val="300"/>
                        </a:spcBef>
                        <a:defRPr b="1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43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（</a:t>
                      </a:r>
                      <a:r>
                        <a:t>38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）自动化程度</a:t>
                      </a:r>
                    </a:p>
                    <a:p>
                      <a:pPr algn="l" defTabSz="914400">
                        <a:spcBef>
                          <a:spcPts val="300"/>
                        </a:spcBef>
                        <a:defRPr b="1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44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（</a:t>
                      </a:r>
                      <a:r>
                        <a:t>39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）生产率</a:t>
                      </a:r>
                    </a:p>
                    <a:p>
                      <a:pPr algn="l" defTabSz="914400">
                        <a:spcBef>
                          <a:spcPts val="300"/>
                        </a:spcBef>
                        <a:defRPr b="1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45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（</a:t>
                      </a:r>
                      <a:r>
                        <a:t>36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）装置（构造）的复杂性</a:t>
                      </a:r>
                    </a:p>
                    <a:p>
                      <a:pPr algn="l" defTabSz="914400">
                        <a:spcBef>
                          <a:spcPts val="300"/>
                        </a:spcBef>
                        <a:defRPr b="1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46.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（</a:t>
                      </a:r>
                      <a:r>
                        <a:t>37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）控制（检测与测量）的复杂性</a:t>
                      </a:r>
                    </a:p>
                    <a:p>
                      <a:pPr algn="l" defTabSz="914400">
                        <a:spcBef>
                          <a:spcPts val="300"/>
                        </a:spcBef>
                        <a:defRPr b="1" sz="160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47.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测量难度</a:t>
                      </a:r>
                    </a:p>
                    <a:p>
                      <a:pPr algn="l" defTabSz="914400">
                        <a:spcBef>
                          <a:spcPts val="300"/>
                        </a:spcBef>
                        <a:defRPr b="1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48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（</a:t>
                      </a:r>
                      <a:r>
                        <a:t>28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）测量精度</a:t>
                      </a:r>
                    </a:p>
                  </a:txBody>
                  <a:tcPr marL="45720" marR="45720" marT="45720" marB="45720" anchor="t" anchorCtr="0" horzOverflow="overflow">
                    <a:lnR w="28575">
                      <a:solidFill>
                        <a:srgbClr val="FFFFFF"/>
                      </a:solidFill>
                    </a:lnR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例如：飞机机翼…"/>
          <p:cNvSpPr txBox="1"/>
          <p:nvPr/>
        </p:nvSpPr>
        <p:spPr>
          <a:xfrm>
            <a:off x="1054866" y="672959"/>
            <a:ext cx="9432289" cy="2606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ts val="7100"/>
              </a:lnSpc>
              <a:defRPr sz="3600">
                <a:solidFill>
                  <a:srgbClr val="FFFFFF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例如：飞机机翼</a:t>
            </a:r>
          </a:p>
          <a:p>
            <a:pPr>
              <a:lnSpc>
                <a:spcPts val="5900"/>
              </a:lnSpc>
              <a:defRPr sz="2600">
                <a:solidFill>
                  <a:srgbClr val="FFFFFF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</a:p>
          <a:p>
            <a:pPr>
              <a:lnSpc>
                <a:spcPts val="5900"/>
              </a:lnSpc>
              <a:defRPr sz="2600">
                <a:solidFill>
                  <a:srgbClr val="FFFFFF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飞机在飞行过程中机翼损坏会导致重大事故，</a:t>
            </a:r>
          </a:p>
          <a:p>
            <a:pPr>
              <a:lnSpc>
                <a:spcPts val="5900"/>
              </a:lnSpc>
              <a:defRPr sz="2600">
                <a:solidFill>
                  <a:srgbClr val="FFFFFF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所以机翼的</a:t>
            </a:r>
            <a:r>
              <a:rPr>
                <a:solidFill>
                  <a:schemeClr val="accent3"/>
                </a:solidFill>
              </a:rPr>
              <a:t>强度</a:t>
            </a:r>
            <a:r>
              <a:t>越大越可靠，但是提高强度会增加金属的用量，</a:t>
            </a:r>
          </a:p>
          <a:p>
            <a:pPr>
              <a:lnSpc>
                <a:spcPts val="5900"/>
              </a:lnSpc>
              <a:defRPr sz="2600">
                <a:solidFill>
                  <a:srgbClr val="FFFFFF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机翼的</a:t>
            </a:r>
            <a:r>
              <a:rPr>
                <a:solidFill>
                  <a:schemeClr val="accent3"/>
                </a:solidFill>
              </a:rPr>
              <a:t>重量</a:t>
            </a:r>
            <a:r>
              <a:t>也会增加，燃料消耗的也越多，成本约会越多。</a:t>
            </a:r>
          </a:p>
        </p:txBody>
      </p:sp>
      <p:sp>
        <p:nvSpPr>
          <p:cNvPr id="759" name="所以，既要增加机翼的强度，又要减少机翼质量，就出现了技术矛盾。"/>
          <p:cNvSpPr txBox="1"/>
          <p:nvPr/>
        </p:nvSpPr>
        <p:spPr>
          <a:xfrm>
            <a:off x="709930" y="3599322"/>
            <a:ext cx="10772139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ts val="7100"/>
              </a:lnSpc>
              <a:defRPr sz="2400">
                <a:solidFill>
                  <a:srgbClr val="FFFFFF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所以，</a:t>
            </a:r>
            <a:r>
              <a:rPr>
                <a:latin typeface="Songti SC Bold"/>
                <a:ea typeface="Songti SC Bold"/>
                <a:cs typeface="Songti SC Bold"/>
                <a:sym typeface="Songti SC Bold"/>
              </a:rPr>
              <a:t>既要</a:t>
            </a:r>
            <a:r>
              <a:rPr>
                <a:solidFill>
                  <a:srgbClr val="FF400D"/>
                </a:solidFill>
              </a:rPr>
              <a:t>增加机翼</a:t>
            </a:r>
            <a:r>
              <a:t>的</a:t>
            </a:r>
            <a:r>
              <a:rPr sz="3600">
                <a:solidFill>
                  <a:schemeClr val="accent3"/>
                </a:solidFill>
              </a:rPr>
              <a:t>强度</a:t>
            </a:r>
            <a:r>
              <a:t>，</a:t>
            </a:r>
            <a:r>
              <a:rPr>
                <a:latin typeface="Songti SC Bold"/>
                <a:ea typeface="Songti SC Bold"/>
                <a:cs typeface="Songti SC Bold"/>
                <a:sym typeface="Songti SC Bold"/>
              </a:rPr>
              <a:t>又要</a:t>
            </a:r>
            <a:r>
              <a:rPr>
                <a:solidFill>
                  <a:srgbClr val="FF360C"/>
                </a:solidFill>
              </a:rPr>
              <a:t>减少机翼</a:t>
            </a:r>
            <a:r>
              <a:rPr sz="3600">
                <a:solidFill>
                  <a:schemeClr val="accent3"/>
                </a:solidFill>
              </a:rPr>
              <a:t>质量</a:t>
            </a:r>
            <a:r>
              <a:t>，就出现了</a:t>
            </a:r>
            <a:r>
              <a:rPr sz="3600">
                <a:solidFill>
                  <a:schemeClr val="accent3"/>
                </a:solidFill>
                <a:latin typeface="Songti SC Bold"/>
                <a:ea typeface="Songti SC Bold"/>
                <a:cs typeface="Songti SC Bold"/>
                <a:sym typeface="Songti SC Bold"/>
              </a:rPr>
              <a:t>技术矛盾</a:t>
            </a:r>
            <a:r>
              <a:t>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5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roup"/>
          <p:cNvGrpSpPr/>
          <p:nvPr/>
        </p:nvGrpSpPr>
        <p:grpSpPr>
          <a:xfrm>
            <a:off x="1358041" y="1903029"/>
            <a:ext cx="9986605" cy="3825201"/>
            <a:chOff x="0" y="0"/>
            <a:chExt cx="9986604" cy="3825200"/>
          </a:xfrm>
        </p:grpSpPr>
        <p:sp>
          <p:nvSpPr>
            <p:cNvPr id="761" name="既要增加机翼的强度，…"/>
            <p:cNvSpPr/>
            <p:nvPr/>
          </p:nvSpPr>
          <p:spPr>
            <a:xfrm>
              <a:off x="0" y="1337479"/>
              <a:ext cx="3078274" cy="1567130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19050" cap="rnd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rPr b="1">
                  <a:solidFill>
                    <a:schemeClr val="accent3"/>
                  </a:solidFill>
                </a:rPr>
                <a:t>既要</a:t>
              </a:r>
              <a:r>
                <a:rPr>
                  <a:solidFill>
                    <a:srgbClr val="FF400D"/>
                  </a:solidFill>
                </a:rPr>
                <a:t>增加机翼</a:t>
              </a:r>
              <a:r>
                <a:t>的强度，</a:t>
              </a:r>
            </a:p>
            <a:p>
              <a:pPr algn="ctr">
                <a:defRPr sz="2000"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rPr b="1">
                  <a:solidFill>
                    <a:schemeClr val="accent3"/>
                  </a:solidFill>
                </a:rPr>
                <a:t>又要</a:t>
              </a:r>
              <a:r>
                <a:rPr>
                  <a:solidFill>
                    <a:srgbClr val="FF360C"/>
                  </a:solidFill>
                </a:rPr>
                <a:t>减少机翼</a:t>
              </a:r>
              <a:r>
                <a:t>重量</a:t>
              </a:r>
            </a:p>
          </p:txBody>
        </p:sp>
        <p:sp>
          <p:nvSpPr>
            <p:cNvPr id="762" name="增加强度"/>
            <p:cNvSpPr/>
            <p:nvPr/>
          </p:nvSpPr>
          <p:spPr>
            <a:xfrm>
              <a:off x="4214802" y="590818"/>
              <a:ext cx="1805942" cy="1008501"/>
            </a:xfrm>
            <a:prstGeom prst="roundRect">
              <a:avLst>
                <a:gd name="adj" fmla="val 23309"/>
              </a:avLst>
            </a:prstGeom>
            <a:gradFill flip="none" rotWithShape="1">
              <a:gsLst>
                <a:gs pos="0">
                  <a:schemeClr val="accent4">
                    <a:hueOff val="-197566"/>
                    <a:satOff val="36707"/>
                    <a:lumOff val="27091"/>
                  </a:schemeClr>
                </a:gs>
                <a:gs pos="35000">
                  <a:srgbClr val="C9F2DE"/>
                </a:gs>
                <a:gs pos="100000">
                  <a:schemeClr val="accent4">
                    <a:hueOff val="-238996"/>
                    <a:satOff val="40846"/>
                    <a:lumOff val="40441"/>
                  </a:schemeClr>
                </a:gs>
              </a:gsLst>
              <a:lin ang="16200000" scaled="0"/>
            </a:gradFill>
            <a:ln w="9525" cap="flat">
              <a:solidFill>
                <a:srgbClr val="66AA8D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2000"/>
              </a:lvl1pPr>
            </a:lstStyle>
            <a:p>
              <a:pPr/>
              <a:r>
                <a:t>增加强度</a:t>
              </a:r>
            </a:p>
          </p:txBody>
        </p:sp>
        <p:sp>
          <p:nvSpPr>
            <p:cNvPr id="763" name="增加重量"/>
            <p:cNvSpPr/>
            <p:nvPr/>
          </p:nvSpPr>
          <p:spPr>
            <a:xfrm>
              <a:off x="4214802" y="2816700"/>
              <a:ext cx="1805942" cy="1008501"/>
            </a:xfrm>
            <a:prstGeom prst="roundRect">
              <a:avLst>
                <a:gd name="adj" fmla="val 23309"/>
              </a:avLst>
            </a:prstGeom>
            <a:gradFill flip="none" rotWithShape="1">
              <a:gsLst>
                <a:gs pos="0">
                  <a:srgbClr val="4A88A4"/>
                </a:gs>
                <a:gs pos="100000">
                  <a:srgbClr val="AAD2EB"/>
                </a:gs>
              </a:gsLst>
              <a:lin ang="16200000" scaled="0"/>
            </a:gradFill>
            <a:ln w="9525" cap="flat">
              <a:solidFill>
                <a:srgbClr val="508298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增加重量</a:t>
              </a:r>
            </a:p>
          </p:txBody>
        </p:sp>
        <p:sp>
          <p:nvSpPr>
            <p:cNvPr id="764" name="改进"/>
            <p:cNvSpPr/>
            <p:nvPr/>
          </p:nvSpPr>
          <p:spPr>
            <a:xfrm>
              <a:off x="4393948" y="0"/>
              <a:ext cx="1447649" cy="46517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197566"/>
                    <a:satOff val="36707"/>
                    <a:lumOff val="27091"/>
                  </a:schemeClr>
                </a:gs>
                <a:gs pos="35000">
                  <a:srgbClr val="C9F2DE"/>
                </a:gs>
                <a:gs pos="100000">
                  <a:schemeClr val="accent4">
                    <a:hueOff val="-238996"/>
                    <a:satOff val="40846"/>
                    <a:lumOff val="40441"/>
                  </a:schemeClr>
                </a:gs>
              </a:gsLst>
              <a:lin ang="16200000" scaled="0"/>
            </a:gradFill>
            <a:ln w="9525" cap="flat">
              <a:solidFill>
                <a:srgbClr val="66AA8D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2000"/>
              </a:lvl1pPr>
            </a:lstStyle>
            <a:p>
              <a:pPr/>
              <a:r>
                <a:t>改进</a:t>
              </a:r>
            </a:p>
          </p:txBody>
        </p:sp>
        <p:sp>
          <p:nvSpPr>
            <p:cNvPr id="765" name="变差"/>
            <p:cNvSpPr/>
            <p:nvPr/>
          </p:nvSpPr>
          <p:spPr>
            <a:xfrm>
              <a:off x="4393948" y="2209995"/>
              <a:ext cx="1447649" cy="465176"/>
            </a:xfrm>
            <a:prstGeom prst="rect">
              <a:avLst/>
            </a:prstGeom>
            <a:gradFill flip="none" rotWithShape="1">
              <a:gsLst>
                <a:gs pos="0">
                  <a:srgbClr val="4A88A4"/>
                </a:gs>
                <a:gs pos="100000">
                  <a:srgbClr val="AAD2EB"/>
                </a:gs>
              </a:gsLst>
              <a:lin ang="16200000" scaled="0"/>
            </a:gradFill>
            <a:ln w="9525" cap="flat">
              <a:solidFill>
                <a:srgbClr val="508298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变差</a:t>
              </a:r>
            </a:p>
          </p:txBody>
        </p:sp>
        <p:sp>
          <p:nvSpPr>
            <p:cNvPr id="766" name="具体的矛盾"/>
            <p:cNvSpPr/>
            <p:nvPr/>
          </p:nvSpPr>
          <p:spPr>
            <a:xfrm>
              <a:off x="317293" y="604962"/>
              <a:ext cx="2527613" cy="46517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2000"/>
              </a:lvl1pPr>
            </a:lstStyle>
            <a:p>
              <a:pPr/>
              <a:r>
                <a:t>具体的矛盾</a:t>
              </a:r>
            </a:p>
          </p:txBody>
        </p:sp>
        <p:sp>
          <p:nvSpPr>
            <p:cNvPr id="767" name="特性参数…"/>
            <p:cNvSpPr txBox="1"/>
            <p:nvPr/>
          </p:nvSpPr>
          <p:spPr>
            <a:xfrm>
              <a:off x="7390639" y="68987"/>
              <a:ext cx="1357265" cy="1262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solidFill>
                    <a:schemeClr val="accent3"/>
                  </a:solidFill>
                </a:defRPr>
              </a:pPr>
              <a:r>
                <a:t>特性参数</a:t>
              </a:r>
            </a:p>
            <a:p>
              <a:pPr>
                <a:defRPr sz="2000">
                  <a:solidFill>
                    <a:schemeClr val="accent3"/>
                  </a:solidFill>
                </a:defRPr>
              </a:pPr>
            </a:p>
            <a:p>
              <a:pPr>
                <a:defRPr sz="2000">
                  <a:solidFill>
                    <a:schemeClr val="accent3"/>
                  </a:solidFill>
                </a:defRPr>
              </a:pPr>
              <a:r>
                <a:t>14：强度</a:t>
              </a:r>
            </a:p>
          </p:txBody>
        </p:sp>
        <p:sp>
          <p:nvSpPr>
            <p:cNvPr id="768" name="特性参数…"/>
            <p:cNvSpPr txBox="1"/>
            <p:nvPr/>
          </p:nvSpPr>
          <p:spPr>
            <a:xfrm>
              <a:off x="7390639" y="2352490"/>
              <a:ext cx="2595966" cy="1262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solidFill>
                    <a:schemeClr val="accent3"/>
                  </a:solidFill>
                </a:defRPr>
              </a:pPr>
              <a:r>
                <a:t>特性参数</a:t>
              </a:r>
            </a:p>
            <a:p>
              <a:pPr>
                <a:defRPr sz="2000">
                  <a:solidFill>
                    <a:schemeClr val="accent3"/>
                  </a:solidFill>
                </a:defRPr>
              </a:pPr>
            </a:p>
            <a:p>
              <a:pPr>
                <a:defRPr sz="2000">
                  <a:solidFill>
                    <a:schemeClr val="accent3"/>
                  </a:solidFill>
                </a:defRPr>
              </a:pPr>
              <a:r>
                <a:t>1：运动物体的重量</a:t>
              </a:r>
            </a:p>
          </p:txBody>
        </p:sp>
        <p:sp>
          <p:nvSpPr>
            <p:cNvPr id="769" name="Line"/>
            <p:cNvSpPr/>
            <p:nvPr/>
          </p:nvSpPr>
          <p:spPr>
            <a:xfrm>
              <a:off x="6351139" y="1095068"/>
              <a:ext cx="719963" cy="1"/>
            </a:xfrm>
            <a:prstGeom prst="line">
              <a:avLst/>
            </a:prstGeom>
            <a:noFill/>
            <a:ln w="50800" cap="flat">
              <a:solidFill>
                <a:schemeClr val="accent3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0" name="Line"/>
            <p:cNvSpPr/>
            <p:nvPr/>
          </p:nvSpPr>
          <p:spPr>
            <a:xfrm>
              <a:off x="6351139" y="3320950"/>
              <a:ext cx="719963" cy="1"/>
            </a:xfrm>
            <a:prstGeom prst="line">
              <a:avLst/>
            </a:prstGeom>
            <a:noFill/>
            <a:ln w="50800" cap="flat">
              <a:solidFill>
                <a:schemeClr val="accent3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1" name="Line"/>
            <p:cNvSpPr/>
            <p:nvPr/>
          </p:nvSpPr>
          <p:spPr>
            <a:xfrm flipV="1">
              <a:off x="3191535" y="1272927"/>
              <a:ext cx="848118" cy="848118"/>
            </a:xfrm>
            <a:prstGeom prst="line">
              <a:avLst/>
            </a:prstGeom>
            <a:noFill/>
            <a:ln w="50800" cap="flat">
              <a:solidFill>
                <a:schemeClr val="accent3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2" name="Line"/>
            <p:cNvSpPr/>
            <p:nvPr/>
          </p:nvSpPr>
          <p:spPr>
            <a:xfrm>
              <a:off x="3232715" y="2408786"/>
              <a:ext cx="848117" cy="848117"/>
            </a:xfrm>
            <a:prstGeom prst="line">
              <a:avLst/>
            </a:prstGeom>
            <a:noFill/>
            <a:ln w="50800" cap="rnd">
              <a:solidFill>
                <a:schemeClr val="accent3"/>
              </a:solidFill>
              <a:custDash>
                <a:ds d="100000" sp="200000"/>
              </a:custDash>
              <a:round/>
              <a:tailEnd type="triangle" w="med" len="med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74" name="技术矛盾"/>
          <p:cNvSpPr txBox="1"/>
          <p:nvPr/>
        </p:nvSpPr>
        <p:spPr>
          <a:xfrm>
            <a:off x="3148689" y="597172"/>
            <a:ext cx="5894622" cy="817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>
            <a:lvl1pPr algn="ctr" defTabSz="1828800"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技术矛盾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7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6" name="Table"/>
          <p:cNvGraphicFramePr/>
          <p:nvPr/>
        </p:nvGraphicFramePr>
        <p:xfrm>
          <a:off x="1232463" y="1647214"/>
          <a:ext cx="8960840" cy="498093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19423"/>
                <a:gridCol w="2147805"/>
                <a:gridCol w="1930864"/>
                <a:gridCol w="1724010"/>
                <a:gridCol w="1859423"/>
                <a:gridCol w="1713328"/>
              </a:tblGrid>
              <a:tr h="942976">
                <a:tc gridSpan="2" rowSpan="2">
                  <a:txBody>
                    <a:bodyPr/>
                    <a:lstStyle/>
                    <a:p>
                      <a:pPr marL="342900" indent="-342900" defTabSz="914400">
                        <a:def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通用工程参数</a:t>
                      </a:r>
                    </a:p>
                  </a:txBody>
                  <a:tcPr marL="46038" marR="46038" marT="46038" marB="46038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 hMerge="1">
                  <a:tcPr/>
                </a:tc>
                <a:tc>
                  <a:txBody>
                    <a:bodyPr/>
                    <a:lstStyle/>
                    <a:p>
                      <a:pPr marL="342900" indent="-342900" defTabSz="914400">
                        <a:defRPr b="1" sz="2000">
                          <a:solidFill>
                            <a:schemeClr val="accent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运动物体质量</a:t>
                      </a:r>
                    </a:p>
                  </a:txBody>
                  <a:tcPr marL="46038" marR="46038" marT="46038" marB="46038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defTabSz="914400">
                        <a:def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静止物体质量</a:t>
                      </a:r>
                    </a:p>
                  </a:txBody>
                  <a:tcPr marL="46038" marR="46038" marT="46038" marB="46038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defTabSz="914400">
                        <a:def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运动物体长度</a:t>
                      </a:r>
                    </a:p>
                  </a:txBody>
                  <a:tcPr marL="46038" marR="46038" marT="46038" marB="46038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defTabSz="914400"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宋体"/>
                          <a:ea typeface="宋体"/>
                          <a:cs typeface="宋体"/>
                          <a:sym typeface="宋体"/>
                        </a:rPr>
                        <a:t>强度</a:t>
                      </a:r>
                    </a:p>
                  </a:txBody>
                  <a:tcPr marL="46038" marR="46038" marT="46038" marB="46038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26728">
                <a:tc gridSpan="2" vMerge="1">
                  <a:tcPr/>
                </a:tc>
                <a:tc hMerge="1" vMerge="1">
                  <a:tcPr/>
                </a:tc>
                <a:tc>
                  <a:txBody>
                    <a:bodyPr/>
                    <a:lstStyle/>
                    <a:p>
                      <a:pPr marL="342900" indent="-342900" defTabSz="914400">
                        <a:defRPr sz="1800"/>
                      </a:pPr>
                      <a:r>
                        <a: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46038" marR="46038" marT="46038" marB="46038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defTabSz="914400">
                        <a:defRPr sz="1800"/>
                      </a:pPr>
                      <a:r>
                        <a: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46038" marR="46038" marT="46038" marB="46038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defTabSz="914400">
                        <a:defRPr sz="1800"/>
                      </a:pPr>
                      <a:r>
                        <a: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46038" marR="46038" marT="46038" marB="46038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defTabSz="914400">
                        <a:defRPr sz="1800"/>
                      </a:pPr>
                      <a:r>
                        <a: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</a:p>
                  </a:txBody>
                  <a:tcPr marL="46038" marR="46038" marT="46038" marB="46038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942976">
                <a:tc>
                  <a:txBody>
                    <a:bodyPr/>
                    <a:lstStyle/>
                    <a:p>
                      <a:pPr marL="342900" indent="-342900" defTabSz="914400">
                        <a:defRPr sz="1800"/>
                      </a:pPr>
                      <a:r>
                        <a: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46038" marR="46038" marT="46038" marB="46038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defTabSz="914400">
                        <a:def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运动物体质量</a:t>
                      </a:r>
                    </a:p>
                  </a:txBody>
                  <a:tcPr marL="46038" marR="46038" marT="46038" marB="46038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defTabSz="914400"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</a:p>
                  </a:txBody>
                  <a:tcPr marL="46038" marR="46038" marT="46038" marB="46038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500"/>
                        </a:spcBef>
                        <a:defRPr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46038" marR="46038" marT="46038" marB="46038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defTabSz="914400"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15, 8,
 29,34</a:t>
                      </a:r>
                    </a:p>
                  </a:txBody>
                  <a:tcPr marL="46038" marR="46038" marT="46038" marB="46038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defTabSz="914400"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28、27
18、40</a:t>
                      </a:r>
                    </a:p>
                  </a:txBody>
                  <a:tcPr marL="46038" marR="46038" marT="46038" marB="46038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942976">
                <a:tc>
                  <a:txBody>
                    <a:bodyPr/>
                    <a:lstStyle/>
                    <a:p>
                      <a:pPr marL="342900" indent="-342900" defTabSz="914400">
                        <a:defRPr sz="1800"/>
                      </a:pPr>
                      <a:r>
                        <a: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46038" marR="46038" marT="46038" marB="46038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defTabSz="914400">
                        <a:def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静止物体质量</a:t>
                      </a:r>
                    </a:p>
                  </a:txBody>
                  <a:tcPr marL="46038" marR="46038" marT="46038" marB="46038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500"/>
                        </a:spcBef>
                        <a:defRPr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46038" marR="46038" marT="46038" marB="46038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defTabSz="914400"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</a:p>
                  </a:txBody>
                  <a:tcPr marL="46038" marR="46038" marT="46038" marB="46038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A0A0A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500"/>
                        </a:spcBef>
                        <a:defRPr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46038" marR="46038" marT="46038" marB="46038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defTabSz="914400"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46038" marR="46038" marT="46038" marB="46038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942976">
                <a:tc>
                  <a:txBody>
                    <a:bodyPr/>
                    <a:lstStyle/>
                    <a:p>
                      <a:pPr marL="342900" indent="-342900" defTabSz="914400">
                        <a:defRPr sz="1800"/>
                      </a:pPr>
                      <a:r>
                        <a: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46038" marR="46038" marT="46038" marB="46038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defTabSz="914400">
                        <a:def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运动物体长度</a:t>
                      </a:r>
                    </a:p>
                  </a:txBody>
                  <a:tcPr marL="46038" marR="46038" marT="46038" marB="46038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defTabSz="914400"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8, 15,
 29, 34</a:t>
                      </a:r>
                    </a:p>
                  </a:txBody>
                  <a:tcPr marL="46038" marR="46038" marT="46038" marB="46038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500"/>
                        </a:spcBef>
                        <a:defRPr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46038" marR="46038" marT="46038" marB="46038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defTabSz="914400"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</a:p>
                  </a:txBody>
                  <a:tcPr marL="46038" marR="46038" marT="46038" marB="46038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A0A0A0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defTabSz="914400"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46038" marR="46038" marT="46038" marB="46038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68537">
                <a:tc>
                  <a:txBody>
                    <a:bodyPr/>
                    <a:lstStyle/>
                    <a:p>
                      <a:pPr marL="342900" indent="-342900" defTabSz="914400">
                        <a:defRPr sz="1800"/>
                      </a:pPr>
                      <a:r>
                        <a: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</a:p>
                  </a:txBody>
                  <a:tcPr marL="46038" marR="46038" marT="46038" marB="46038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defTabSz="914400">
                        <a:defRPr sz="1800"/>
                      </a:pPr>
                      <a:r>
                        <a:rPr sz="2000">
                          <a:solidFill>
                            <a:schemeClr val="accent3"/>
                          </a:solidFill>
                          <a:latin typeface="宋体"/>
                          <a:ea typeface="宋体"/>
                          <a:cs typeface="宋体"/>
                          <a:sym typeface="宋体"/>
                        </a:rPr>
                        <a:t>强度</a:t>
                      </a:r>
                    </a:p>
                  </a:txBody>
                  <a:tcPr marL="46038" marR="46038" marT="46038" marB="46038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defTabSz="914400"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1、8，
40、15</a:t>
                      </a:r>
                    </a:p>
                  </a:txBody>
                  <a:tcPr marL="46038" marR="46038" marT="46038" marB="46038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defTabSz="914400"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46038" marR="46038" marT="46038" marB="46038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defTabSz="914400"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46038" marR="46038" marT="46038" marB="46038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defTabSz="914400"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46038" marR="46038" marT="46038" marB="46038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77" name="矛盾矩阵表"/>
          <p:cNvSpPr txBox="1"/>
          <p:nvPr>
            <p:ph type="title"/>
          </p:nvPr>
        </p:nvSpPr>
        <p:spPr>
          <a:xfrm>
            <a:off x="4909256" y="144838"/>
            <a:ext cx="3736820" cy="762001"/>
          </a:xfrm>
          <a:prstGeom prst="rect">
            <a:avLst/>
          </a:prstGeom>
        </p:spPr>
        <p:txBody>
          <a:bodyPr/>
          <a:lstStyle>
            <a:lvl1pPr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矛盾矩阵表</a:t>
            </a:r>
          </a:p>
        </p:txBody>
      </p:sp>
      <p:sp>
        <p:nvSpPr>
          <p:cNvPr id="778" name="按照编码查“40条发明创造原理”表"/>
          <p:cNvSpPr txBox="1"/>
          <p:nvPr/>
        </p:nvSpPr>
        <p:spPr>
          <a:xfrm>
            <a:off x="4320278" y="1069382"/>
            <a:ext cx="4317512" cy="472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2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按照编码查“</a:t>
            </a:r>
            <a:r>
              <a:t>40</a:t>
            </a:r>
            <a:r>
              <a:t>条发明创造原理”表</a:t>
            </a:r>
          </a:p>
        </p:txBody>
      </p:sp>
      <p:sp>
        <p:nvSpPr>
          <p:cNvPr id="779" name="1、分割原理…"/>
          <p:cNvSpPr/>
          <p:nvPr/>
        </p:nvSpPr>
        <p:spPr>
          <a:xfrm>
            <a:off x="5692716" y="4858610"/>
            <a:ext cx="3169445" cy="1689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455" y="0"/>
                </a:moveTo>
                <a:cubicBezTo>
                  <a:pt x="8189" y="0"/>
                  <a:pt x="7974" y="404"/>
                  <a:pt x="7974" y="903"/>
                </a:cubicBezTo>
                <a:lnTo>
                  <a:pt x="7974" y="14160"/>
                </a:lnTo>
                <a:lnTo>
                  <a:pt x="0" y="15967"/>
                </a:lnTo>
                <a:lnTo>
                  <a:pt x="7974" y="17778"/>
                </a:lnTo>
                <a:lnTo>
                  <a:pt x="7974" y="20697"/>
                </a:lnTo>
                <a:cubicBezTo>
                  <a:pt x="7974" y="21196"/>
                  <a:pt x="8189" y="21600"/>
                  <a:pt x="8455" y="21600"/>
                </a:cubicBezTo>
                <a:lnTo>
                  <a:pt x="21119" y="21600"/>
                </a:lnTo>
                <a:cubicBezTo>
                  <a:pt x="21385" y="21600"/>
                  <a:pt x="21600" y="21196"/>
                  <a:pt x="21600" y="20697"/>
                </a:cubicBezTo>
                <a:lnTo>
                  <a:pt x="21600" y="903"/>
                </a:lnTo>
                <a:cubicBezTo>
                  <a:pt x="21600" y="404"/>
                  <a:pt x="21385" y="0"/>
                  <a:pt x="21119" y="0"/>
                </a:cubicBezTo>
                <a:lnTo>
                  <a:pt x="8455" y="0"/>
                </a:lnTo>
                <a:close/>
              </a:path>
            </a:pathLst>
          </a:custGeom>
          <a:gradFill>
            <a:gsLst>
              <a:gs pos="0">
                <a:schemeClr val="accent4">
                  <a:hueOff val="-197566"/>
                  <a:satOff val="36707"/>
                  <a:lumOff val="27091"/>
                </a:schemeClr>
              </a:gs>
              <a:gs pos="35000">
                <a:srgbClr val="C9F2DE"/>
              </a:gs>
              <a:gs pos="100000">
                <a:schemeClr val="accent4">
                  <a:hueOff val="-238996"/>
                  <a:satOff val="40846"/>
                  <a:lumOff val="40441"/>
                </a:schemeClr>
              </a:gs>
            </a:gsLst>
            <a:lin ang="16200000"/>
          </a:gradFill>
          <a:ln>
            <a:solidFill>
              <a:srgbClr val="66AA8D"/>
            </a:solidFill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、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分割原理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8、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配重原理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/>
            <a:r>
              <a:t>40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、复合材料原理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15、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动态化原理</a:t>
            </a:r>
          </a:p>
        </p:txBody>
      </p:sp>
      <p:sp>
        <p:nvSpPr>
          <p:cNvPr id="780" name="变差"/>
          <p:cNvSpPr txBox="1"/>
          <p:nvPr/>
        </p:nvSpPr>
        <p:spPr>
          <a:xfrm>
            <a:off x="3577767" y="1792907"/>
            <a:ext cx="586739" cy="434339"/>
          </a:xfrm>
          <a:prstGeom prst="rect">
            <a:avLst/>
          </a:prstGeom>
          <a:solidFill>
            <a:schemeClr val="accent2"/>
          </a:solidFill>
          <a:ln w="25400">
            <a:solidFill>
              <a:srgbClr val="AB480D"/>
            </a:solidFill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变差</a:t>
            </a:r>
          </a:p>
        </p:txBody>
      </p:sp>
      <p:sp>
        <p:nvSpPr>
          <p:cNvPr id="781" name="改进"/>
          <p:cNvSpPr txBox="1"/>
          <p:nvPr/>
        </p:nvSpPr>
        <p:spPr>
          <a:xfrm>
            <a:off x="2855662" y="2496267"/>
            <a:ext cx="586739" cy="434339"/>
          </a:xfrm>
          <a:prstGeom prst="rect">
            <a:avLst/>
          </a:prstGeom>
          <a:solidFill>
            <a:schemeClr val="accent2"/>
          </a:solidFill>
          <a:ln w="25400">
            <a:solidFill>
              <a:srgbClr val="AB480D"/>
            </a:solidFill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改进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7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一个人在黑暗的迷宫中摸索…"/>
          <p:cNvSpPr txBox="1"/>
          <p:nvPr/>
        </p:nvSpPr>
        <p:spPr>
          <a:xfrm>
            <a:off x="1874695" y="1026485"/>
            <a:ext cx="8120735" cy="5489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一个人在黑暗的迷宫中摸索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或许，会找到一些有用的东西；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或许，会撞得头破血流。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另一个人举着一盏小灯，灯在黑暗中闪烁。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征途中，灯越来越亮，最终变成一盏光芒四射的明灯，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照耀着万物，一览无余。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现在我问你：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r>
              <a:t>你的灯在哪里？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”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</a:t>
            </a:r>
          </a:p>
          <a:p>
            <a:pPr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                                  </a:t>
            </a:r>
            <a:r>
              <a:t>——D.I.</a:t>
            </a: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门捷列夫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例如：飞机机翼…"/>
          <p:cNvSpPr txBox="1"/>
          <p:nvPr/>
        </p:nvSpPr>
        <p:spPr>
          <a:xfrm>
            <a:off x="1054866" y="672959"/>
            <a:ext cx="9432289" cy="2606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ts val="7100"/>
              </a:lnSpc>
              <a:defRPr sz="3600">
                <a:solidFill>
                  <a:schemeClr val="accent3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例如：飞机机翼</a:t>
            </a:r>
          </a:p>
          <a:p>
            <a:pPr>
              <a:lnSpc>
                <a:spcPts val="5900"/>
              </a:lnSpc>
              <a:defRPr sz="2600">
                <a:solidFill>
                  <a:srgbClr val="FFFFFF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</a:p>
          <a:p>
            <a:pPr>
              <a:lnSpc>
                <a:spcPts val="5900"/>
              </a:lnSpc>
              <a:defRPr sz="2600">
                <a:solidFill>
                  <a:srgbClr val="FFFFFF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飞机在飞行过程中机翼损坏会导致重大事故，</a:t>
            </a:r>
          </a:p>
          <a:p>
            <a:pPr>
              <a:lnSpc>
                <a:spcPts val="5900"/>
              </a:lnSpc>
              <a:defRPr sz="2600">
                <a:solidFill>
                  <a:srgbClr val="FFFFFF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所以机翼的</a:t>
            </a:r>
            <a:r>
              <a:rPr>
                <a:solidFill>
                  <a:schemeClr val="accent3"/>
                </a:solidFill>
              </a:rPr>
              <a:t>强度</a:t>
            </a:r>
            <a:r>
              <a:t>越大越可靠，但是提高强度会增加金属的用量，</a:t>
            </a:r>
          </a:p>
          <a:p>
            <a:pPr>
              <a:lnSpc>
                <a:spcPts val="5900"/>
              </a:lnSpc>
              <a:defRPr sz="2600">
                <a:solidFill>
                  <a:srgbClr val="FFFFFF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机翼的</a:t>
            </a:r>
            <a:r>
              <a:rPr>
                <a:solidFill>
                  <a:schemeClr val="accent3"/>
                </a:solidFill>
              </a:rPr>
              <a:t>重量</a:t>
            </a:r>
            <a:r>
              <a:t>也会增加，燃料消耗的也越多，成本约会越多。</a:t>
            </a:r>
          </a:p>
        </p:txBody>
      </p:sp>
      <p:sp>
        <p:nvSpPr>
          <p:cNvPr id="784" name="所以，既要增加机翼的强度，又要减少机翼质量，就出现了技术矛盾。"/>
          <p:cNvSpPr txBox="1"/>
          <p:nvPr/>
        </p:nvSpPr>
        <p:spPr>
          <a:xfrm>
            <a:off x="709930" y="3599322"/>
            <a:ext cx="10772139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ts val="7100"/>
              </a:lnSpc>
              <a:defRPr sz="2400">
                <a:solidFill>
                  <a:srgbClr val="FFFFFF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所以，</a:t>
            </a:r>
            <a:r>
              <a:rPr>
                <a:latin typeface="Songti SC Bold"/>
                <a:ea typeface="Songti SC Bold"/>
                <a:cs typeface="Songti SC Bold"/>
                <a:sym typeface="Songti SC Bold"/>
              </a:rPr>
              <a:t>既要</a:t>
            </a:r>
            <a:r>
              <a:rPr>
                <a:solidFill>
                  <a:srgbClr val="FF400D"/>
                </a:solidFill>
              </a:rPr>
              <a:t>增加机翼</a:t>
            </a:r>
            <a:r>
              <a:t>的</a:t>
            </a:r>
            <a:r>
              <a:rPr sz="3600">
                <a:solidFill>
                  <a:schemeClr val="accent3"/>
                </a:solidFill>
              </a:rPr>
              <a:t>强度</a:t>
            </a:r>
            <a:r>
              <a:t>，</a:t>
            </a:r>
            <a:r>
              <a:rPr>
                <a:latin typeface="Songti SC Bold"/>
                <a:ea typeface="Songti SC Bold"/>
                <a:cs typeface="Songti SC Bold"/>
                <a:sym typeface="Songti SC Bold"/>
              </a:rPr>
              <a:t>又要</a:t>
            </a:r>
            <a:r>
              <a:rPr>
                <a:solidFill>
                  <a:srgbClr val="FF360C"/>
                </a:solidFill>
              </a:rPr>
              <a:t>减少机翼</a:t>
            </a:r>
            <a:r>
              <a:rPr sz="3600">
                <a:solidFill>
                  <a:schemeClr val="accent3"/>
                </a:solidFill>
              </a:rPr>
              <a:t>质量</a:t>
            </a:r>
            <a:r>
              <a:t>，就出现了</a:t>
            </a:r>
            <a:r>
              <a:rPr sz="3600">
                <a:solidFill>
                  <a:schemeClr val="accent3"/>
                </a:solidFill>
                <a:latin typeface="Songti SC Bold"/>
                <a:ea typeface="Songti SC Bold"/>
                <a:cs typeface="Songti SC Bold"/>
                <a:sym typeface="Songti SC Bold"/>
              </a:rPr>
              <a:t>技术矛盾</a:t>
            </a:r>
            <a:r>
              <a:t>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8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例如：飞机机翼…"/>
          <p:cNvSpPr txBox="1"/>
          <p:nvPr/>
        </p:nvSpPr>
        <p:spPr>
          <a:xfrm>
            <a:off x="1054866" y="672959"/>
            <a:ext cx="7698739" cy="2136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ts val="7100"/>
              </a:lnSpc>
              <a:defRPr sz="3600">
                <a:solidFill>
                  <a:schemeClr val="accent3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例如：飞机机翼</a:t>
            </a:r>
          </a:p>
          <a:p>
            <a:pPr>
              <a:lnSpc>
                <a:spcPts val="5900"/>
              </a:lnSpc>
              <a:defRPr sz="2600">
                <a:solidFill>
                  <a:srgbClr val="FFFFFF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</a:p>
          <a:p>
            <a:pPr>
              <a:lnSpc>
                <a:spcPts val="5900"/>
              </a:lnSpc>
              <a:defRPr sz="2600">
                <a:solidFill>
                  <a:srgbClr val="FFFFFF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飞机在起飞时的机翼面积要大，可以加强升力；</a:t>
            </a:r>
          </a:p>
          <a:p>
            <a:pPr>
              <a:lnSpc>
                <a:spcPts val="5900"/>
              </a:lnSpc>
              <a:defRPr sz="2600">
                <a:solidFill>
                  <a:srgbClr val="FFFFFF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同时高空飞行时机翼的面积要减小，可以减小阻力。</a:t>
            </a:r>
          </a:p>
        </p:txBody>
      </p:sp>
      <p:sp>
        <p:nvSpPr>
          <p:cNvPr id="787" name="如果，既要增加机翼的面积，又要减小机翼的面积，就出现了物理矛盾。"/>
          <p:cNvSpPr txBox="1"/>
          <p:nvPr/>
        </p:nvSpPr>
        <p:spPr>
          <a:xfrm>
            <a:off x="709930" y="3507578"/>
            <a:ext cx="10772139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ts val="7100"/>
              </a:lnSpc>
              <a:defRPr sz="2400">
                <a:solidFill>
                  <a:srgbClr val="FFFFFF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如果，</a:t>
            </a:r>
            <a:r>
              <a:rPr>
                <a:latin typeface="Songti SC Bold"/>
                <a:ea typeface="Songti SC Bold"/>
                <a:cs typeface="Songti SC Bold"/>
                <a:sym typeface="Songti SC Bold"/>
              </a:rPr>
              <a:t>既要</a:t>
            </a:r>
            <a:r>
              <a:rPr>
                <a:solidFill>
                  <a:srgbClr val="FF400D"/>
                </a:solidFill>
              </a:rPr>
              <a:t>增加机翼</a:t>
            </a:r>
            <a:r>
              <a:t>的</a:t>
            </a:r>
            <a:r>
              <a:rPr sz="3600">
                <a:solidFill>
                  <a:schemeClr val="accent3"/>
                </a:solidFill>
              </a:rPr>
              <a:t>面积</a:t>
            </a:r>
            <a:r>
              <a:t>，</a:t>
            </a:r>
            <a:r>
              <a:rPr>
                <a:latin typeface="Songti SC Bold"/>
                <a:ea typeface="Songti SC Bold"/>
                <a:cs typeface="Songti SC Bold"/>
                <a:sym typeface="Songti SC Bold"/>
              </a:rPr>
              <a:t>又要</a:t>
            </a:r>
            <a:r>
              <a:rPr>
                <a:solidFill>
                  <a:srgbClr val="FF360C"/>
                </a:solidFill>
              </a:rPr>
              <a:t>减小机翼</a:t>
            </a:r>
            <a:r>
              <a:t>的面积，就出现了</a:t>
            </a:r>
            <a:r>
              <a:rPr sz="3600">
                <a:solidFill>
                  <a:schemeClr val="accent3"/>
                </a:solidFill>
                <a:latin typeface="Songti SC Bold"/>
                <a:ea typeface="Songti SC Bold"/>
                <a:cs typeface="Songti SC Bold"/>
                <a:sym typeface="Songti SC Bold"/>
              </a:rPr>
              <a:t>物理矛盾</a:t>
            </a:r>
            <a:r>
              <a:t>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8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技术矛盾：是技术系统中两个参数/功能/属性之间的矛盾;…"/>
          <p:cNvSpPr txBox="1"/>
          <p:nvPr/>
        </p:nvSpPr>
        <p:spPr>
          <a:xfrm>
            <a:off x="2728116" y="5143279"/>
            <a:ext cx="7749588" cy="160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ts val="7100"/>
              </a:lnSpc>
              <a:defRPr sz="2400"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chemeClr val="accent3"/>
                </a:solidFill>
              </a:rPr>
              <a:t>技术矛盾：</a:t>
            </a:r>
            <a:r>
              <a:rPr>
                <a:solidFill>
                  <a:srgbClr val="FFFFFF"/>
                </a:solidFill>
              </a:rPr>
              <a:t>是技术系统中两个参数/功能/属性之间的矛盾;</a:t>
            </a:r>
            <a:endParaRPr>
              <a:solidFill>
                <a:srgbClr val="FFFFFF"/>
              </a:solidFill>
            </a:endParaRPr>
          </a:p>
          <a:p>
            <a:pPr>
              <a:lnSpc>
                <a:spcPts val="7100"/>
              </a:lnSpc>
              <a:defRPr sz="2400"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chemeClr val="accent3"/>
                </a:solidFill>
              </a:rPr>
              <a:t>物理矛盾：</a:t>
            </a:r>
            <a:r>
              <a:rPr>
                <a:solidFill>
                  <a:srgbClr val="FFFFFF"/>
                </a:solidFill>
              </a:rPr>
              <a:t>是技术系统中针对一个参数的矛盾；</a:t>
            </a:r>
            <a:endParaRPr>
              <a:solidFill>
                <a:srgbClr val="FFFFFF"/>
              </a:solidFill>
            </a:endParaRPr>
          </a:p>
          <a:p>
            <a:pPr>
              <a:lnSpc>
                <a:spcPts val="7100"/>
              </a:lnSpc>
              <a:defRPr sz="24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chemeClr val="accent3"/>
                </a:solidFill>
              </a:rPr>
              <a:t>管理矛盾：</a:t>
            </a:r>
            <a:r>
              <a:t>需求与能力之间的矛盾；</a:t>
            </a:r>
          </a:p>
        </p:txBody>
      </p:sp>
      <p:sp>
        <p:nvSpPr>
          <p:cNvPr id="790" name="工程矛盾的分类"/>
          <p:cNvSpPr txBox="1"/>
          <p:nvPr/>
        </p:nvSpPr>
        <p:spPr>
          <a:xfrm>
            <a:off x="291979" y="339838"/>
            <a:ext cx="4137870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9800"/>
              </a:lnSpc>
              <a:spcBef>
                <a:spcPts val="1200"/>
              </a:spcBef>
              <a:defRPr sz="3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工程矛盾的分类 </a:t>
            </a:r>
          </a:p>
        </p:txBody>
      </p:sp>
      <p:grpSp>
        <p:nvGrpSpPr>
          <p:cNvPr id="810" name="Group"/>
          <p:cNvGrpSpPr/>
          <p:nvPr/>
        </p:nvGrpSpPr>
        <p:grpSpPr>
          <a:xfrm>
            <a:off x="212343" y="190733"/>
            <a:ext cx="11471659" cy="4765806"/>
            <a:chOff x="0" y="0"/>
            <a:chExt cx="11471657" cy="4765805"/>
          </a:xfrm>
        </p:grpSpPr>
        <p:sp>
          <p:nvSpPr>
            <p:cNvPr id="791" name="Rounded Rectangle"/>
            <p:cNvSpPr/>
            <p:nvPr/>
          </p:nvSpPr>
          <p:spPr>
            <a:xfrm>
              <a:off x="6086981" y="1293615"/>
              <a:ext cx="1577976" cy="59511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792" name="技术矛盾"/>
            <p:cNvSpPr txBox="1"/>
            <p:nvPr/>
          </p:nvSpPr>
          <p:spPr>
            <a:xfrm>
              <a:off x="6150533" y="1281648"/>
              <a:ext cx="1576480" cy="619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>
                <a:defRPr b="1" sz="2800"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技术矛盾</a:t>
              </a:r>
            </a:p>
          </p:txBody>
        </p:sp>
        <p:sp>
          <p:nvSpPr>
            <p:cNvPr id="793" name="Rounded Rectangle"/>
            <p:cNvSpPr/>
            <p:nvPr/>
          </p:nvSpPr>
          <p:spPr>
            <a:xfrm>
              <a:off x="6086981" y="3078958"/>
              <a:ext cx="1644517" cy="59511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794" name="物理矛盾"/>
            <p:cNvSpPr txBox="1"/>
            <p:nvPr/>
          </p:nvSpPr>
          <p:spPr>
            <a:xfrm>
              <a:off x="6150533" y="3066991"/>
              <a:ext cx="1576480" cy="619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b="1" sz="2800"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物理矛盾</a:t>
              </a:r>
            </a:p>
          </p:txBody>
        </p:sp>
        <p:sp>
          <p:nvSpPr>
            <p:cNvPr id="795" name="Line"/>
            <p:cNvSpPr/>
            <p:nvPr/>
          </p:nvSpPr>
          <p:spPr>
            <a:xfrm flipH="1">
              <a:off x="5112256" y="1591991"/>
              <a:ext cx="974726" cy="1783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96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15635" y="10800"/>
                    <a:pt x="21600" y="10800"/>
                  </a:cubicBezTo>
                  <a:cubicBezTo>
                    <a:pt x="1563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5965" y="21600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96" name="系统矛盾"/>
            <p:cNvSpPr/>
            <p:nvPr/>
          </p:nvSpPr>
          <p:spPr>
            <a:xfrm>
              <a:off x="3164124" y="2127895"/>
              <a:ext cx="1860769" cy="711898"/>
            </a:xfrm>
            <a:prstGeom prst="roundRect">
              <a:avLst>
                <a:gd name="adj" fmla="val 22045"/>
              </a:avLst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b="1" sz="28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系统矛盾</a:t>
              </a:r>
            </a:p>
          </p:txBody>
        </p:sp>
        <p:sp>
          <p:nvSpPr>
            <p:cNvPr id="797" name="三大矛盾"/>
            <p:cNvSpPr/>
            <p:nvPr/>
          </p:nvSpPr>
          <p:spPr>
            <a:xfrm>
              <a:off x="0" y="3142443"/>
              <a:ext cx="2066803" cy="696023"/>
            </a:xfrm>
            <a:prstGeom prst="roundRect">
              <a:avLst>
                <a:gd name="adj" fmla="val 28265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2800"/>
              </a:lvl1pPr>
            </a:lstStyle>
            <a:p>
              <a:pPr/>
              <a:r>
                <a:t>三大矛盾</a:t>
              </a:r>
            </a:p>
          </p:txBody>
        </p:sp>
        <p:sp>
          <p:nvSpPr>
            <p:cNvPr id="798" name="Line"/>
            <p:cNvSpPr/>
            <p:nvPr/>
          </p:nvSpPr>
          <p:spPr>
            <a:xfrm flipH="1">
              <a:off x="2162104" y="2598601"/>
              <a:ext cx="933707" cy="1783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96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15635" y="10800"/>
                    <a:pt x="21600" y="10800"/>
                  </a:cubicBezTo>
                  <a:cubicBezTo>
                    <a:pt x="1563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5965" y="21600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99" name="Rounded Rectangle"/>
            <p:cNvSpPr/>
            <p:nvPr/>
          </p:nvSpPr>
          <p:spPr>
            <a:xfrm>
              <a:off x="3155374" y="4050583"/>
              <a:ext cx="1878269" cy="696022"/>
            </a:xfrm>
            <a:prstGeom prst="roundRect">
              <a:avLst>
                <a:gd name="adj" fmla="val 16907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800" name="管理矛盾"/>
            <p:cNvSpPr txBox="1"/>
            <p:nvPr/>
          </p:nvSpPr>
          <p:spPr>
            <a:xfrm>
              <a:off x="3159362" y="4031382"/>
              <a:ext cx="1870293" cy="7344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b="1" sz="2800"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管理矛盾</a:t>
              </a:r>
            </a:p>
          </p:txBody>
        </p:sp>
        <p:sp>
          <p:nvSpPr>
            <p:cNvPr id="801" name="39+9个工程参数；…"/>
            <p:cNvSpPr txBox="1"/>
            <p:nvPr/>
          </p:nvSpPr>
          <p:spPr>
            <a:xfrm>
              <a:off x="6066072" y="0"/>
              <a:ext cx="3098626" cy="1114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2800">
                  <a:solidFill>
                    <a:schemeClr val="accent3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39+9个工程参数；</a:t>
              </a:r>
            </a:p>
            <a:p>
              <a:pPr>
                <a:defRPr b="1" sz="2800">
                  <a:solidFill>
                    <a:schemeClr val="accent3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矛盾矩阵</a:t>
              </a:r>
            </a:p>
          </p:txBody>
        </p:sp>
        <p:sp>
          <p:nvSpPr>
            <p:cNvPr id="802" name="4个分原理；"/>
            <p:cNvSpPr txBox="1"/>
            <p:nvPr/>
          </p:nvSpPr>
          <p:spPr>
            <a:xfrm>
              <a:off x="6082733" y="3679322"/>
              <a:ext cx="2697007" cy="619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>
                <a:defRPr b="1" sz="2800">
                  <a:solidFill>
                    <a:schemeClr val="accent3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4个分原理；</a:t>
              </a:r>
            </a:p>
          </p:txBody>
        </p:sp>
        <p:sp>
          <p:nvSpPr>
            <p:cNvPr id="803" name="Arrow"/>
            <p:cNvSpPr/>
            <p:nvPr/>
          </p:nvSpPr>
          <p:spPr>
            <a:xfrm flipH="1" rot="16200000">
              <a:off x="6467980" y="2232526"/>
              <a:ext cx="815978" cy="514417"/>
            </a:xfrm>
            <a:prstGeom prst="rightArrow">
              <a:avLst>
                <a:gd name="adj1" fmla="val 28559"/>
                <a:gd name="adj2" fmla="val 59705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804" name="矛盾转化"/>
            <p:cNvSpPr txBox="1"/>
            <p:nvPr/>
          </p:nvSpPr>
          <p:spPr>
            <a:xfrm>
              <a:off x="7223903" y="2255341"/>
              <a:ext cx="1018539" cy="408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solidFill>
                    <a:schemeClr val="accent3"/>
                  </a:solidFill>
                </a:defRPr>
              </a:lvl1pPr>
            </a:lstStyle>
            <a:p>
              <a:pPr/>
              <a:r>
                <a:t>矛盾转化</a:t>
              </a:r>
            </a:p>
          </p:txBody>
        </p:sp>
        <p:sp>
          <p:nvSpPr>
            <p:cNvPr id="805" name="40+37个发明原理"/>
            <p:cNvSpPr/>
            <p:nvPr/>
          </p:nvSpPr>
          <p:spPr>
            <a:xfrm>
              <a:off x="8370390" y="2103861"/>
              <a:ext cx="3101268" cy="711898"/>
            </a:xfrm>
            <a:prstGeom prst="roundRect">
              <a:avLst>
                <a:gd name="adj" fmla="val 22045"/>
              </a:avLst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b="1" sz="28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40+37个发明原理</a:t>
              </a:r>
            </a:p>
          </p:txBody>
        </p:sp>
        <p:sp>
          <p:nvSpPr>
            <p:cNvPr id="806" name="Line"/>
            <p:cNvSpPr/>
            <p:nvPr/>
          </p:nvSpPr>
          <p:spPr>
            <a:xfrm>
              <a:off x="7735606" y="1587267"/>
              <a:ext cx="1830161" cy="1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7" name="Line"/>
            <p:cNvSpPr/>
            <p:nvPr/>
          </p:nvSpPr>
          <p:spPr>
            <a:xfrm>
              <a:off x="7761006" y="3427973"/>
              <a:ext cx="1830161" cy="1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8" name="Line"/>
            <p:cNvSpPr/>
            <p:nvPr/>
          </p:nvSpPr>
          <p:spPr>
            <a:xfrm>
              <a:off x="9579317" y="1570235"/>
              <a:ext cx="1" cy="432958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9" name="Line"/>
            <p:cNvSpPr/>
            <p:nvPr/>
          </p:nvSpPr>
          <p:spPr>
            <a:xfrm flipV="1">
              <a:off x="9600679" y="3009088"/>
              <a:ext cx="1" cy="432958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TRIZ 解决矛盾的流程"/>
          <p:cNvSpPr txBox="1"/>
          <p:nvPr/>
        </p:nvSpPr>
        <p:spPr>
          <a:xfrm>
            <a:off x="3736993" y="215322"/>
            <a:ext cx="4447316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ts val="10400"/>
              </a:lnSpc>
              <a:spcBef>
                <a:spcPts val="1200"/>
              </a:spcBef>
              <a:defRPr sz="3600">
                <a:solidFill>
                  <a:srgbClr val="FFFFFF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rPr b="1">
                <a:latin typeface="Arial"/>
                <a:ea typeface="Arial"/>
                <a:cs typeface="Arial"/>
                <a:sym typeface="Arial"/>
              </a:rPr>
              <a:t>TRIZ </a:t>
            </a:r>
            <a:r>
              <a:t>解决矛盾的流程</a:t>
            </a:r>
          </a:p>
        </p:txBody>
      </p:sp>
      <p:grpSp>
        <p:nvGrpSpPr>
          <p:cNvPr id="831" name="Group"/>
          <p:cNvGrpSpPr/>
          <p:nvPr/>
        </p:nvGrpSpPr>
        <p:grpSpPr>
          <a:xfrm>
            <a:off x="3106183" y="1140704"/>
            <a:ext cx="6371521" cy="5565798"/>
            <a:chOff x="0" y="0"/>
            <a:chExt cx="6371520" cy="5565796"/>
          </a:xfrm>
        </p:grpSpPr>
        <p:sp>
          <p:nvSpPr>
            <p:cNvPr id="813" name="确认矛盾"/>
            <p:cNvSpPr txBox="1"/>
            <p:nvPr/>
          </p:nvSpPr>
          <p:spPr>
            <a:xfrm>
              <a:off x="2711311" y="0"/>
              <a:ext cx="1883385" cy="1147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lnSpc>
                  <a:spcPts val="6500"/>
                </a:lnSpc>
                <a:spcBef>
                  <a:spcPts val="1200"/>
                </a:spcBef>
                <a:defRPr sz="24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确认矛盾 </a:t>
              </a:r>
            </a:p>
          </p:txBody>
        </p:sp>
        <p:sp>
          <p:nvSpPr>
            <p:cNvPr id="814" name="使用39个通用工程参数"/>
            <p:cNvSpPr txBox="1"/>
            <p:nvPr/>
          </p:nvSpPr>
          <p:spPr>
            <a:xfrm>
              <a:off x="1832646" y="974696"/>
              <a:ext cx="4120108" cy="5415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lnSpc>
                  <a:spcPts val="6500"/>
                </a:lnSpc>
                <a:spcBef>
                  <a:spcPts val="1200"/>
                </a:spcBef>
                <a:defRPr sz="24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使用39个通用工程参数 </a:t>
              </a:r>
            </a:p>
          </p:txBody>
        </p:sp>
        <p:sp>
          <p:nvSpPr>
            <p:cNvPr id="815" name="技术矛盾"/>
            <p:cNvSpPr txBox="1"/>
            <p:nvPr/>
          </p:nvSpPr>
          <p:spPr>
            <a:xfrm>
              <a:off x="647683" y="2185267"/>
              <a:ext cx="1786136" cy="561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lnSpc>
                  <a:spcPts val="6500"/>
                </a:lnSpc>
                <a:spcBef>
                  <a:spcPts val="1200"/>
                </a:spcBef>
                <a:defRPr baseline="-6250" sz="24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技术矛盾 </a:t>
              </a:r>
            </a:p>
          </p:txBody>
        </p:sp>
        <p:sp>
          <p:nvSpPr>
            <p:cNvPr id="816" name="物理矛盾"/>
            <p:cNvSpPr txBox="1"/>
            <p:nvPr/>
          </p:nvSpPr>
          <p:spPr>
            <a:xfrm>
              <a:off x="4585385" y="2188609"/>
              <a:ext cx="1786136" cy="561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lnSpc>
                  <a:spcPts val="6500"/>
                </a:lnSpc>
                <a:spcBef>
                  <a:spcPts val="1200"/>
                </a:spcBef>
                <a:defRPr baseline="-6250" sz="24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物理矛盾 </a:t>
              </a:r>
            </a:p>
          </p:txBody>
        </p:sp>
        <p:sp>
          <p:nvSpPr>
            <p:cNvPr id="817" name="40个创新原理"/>
            <p:cNvSpPr txBox="1"/>
            <p:nvPr/>
          </p:nvSpPr>
          <p:spPr>
            <a:xfrm>
              <a:off x="0" y="3153499"/>
              <a:ext cx="2564126" cy="5415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lnSpc>
                  <a:spcPts val="6500"/>
                </a:lnSpc>
                <a:spcBef>
                  <a:spcPts val="1200"/>
                </a:spcBef>
                <a:defRPr sz="24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40个创新原理 </a:t>
              </a:r>
            </a:p>
          </p:txBody>
        </p:sp>
        <p:sp>
          <p:nvSpPr>
            <p:cNvPr id="818" name="类比思考"/>
            <p:cNvSpPr txBox="1"/>
            <p:nvPr/>
          </p:nvSpPr>
          <p:spPr>
            <a:xfrm>
              <a:off x="647683" y="4115994"/>
              <a:ext cx="1786136" cy="5415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lnSpc>
                  <a:spcPts val="6500"/>
                </a:lnSpc>
                <a:spcBef>
                  <a:spcPts val="1200"/>
                </a:spcBef>
                <a:defRPr sz="24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类比思考 </a:t>
              </a:r>
            </a:p>
          </p:txBody>
        </p:sp>
        <p:sp>
          <p:nvSpPr>
            <p:cNvPr id="819" name="确定解决方案"/>
            <p:cNvSpPr txBox="1"/>
            <p:nvPr/>
          </p:nvSpPr>
          <p:spPr>
            <a:xfrm>
              <a:off x="0" y="5024262"/>
              <a:ext cx="2564126" cy="541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lnSpc>
                  <a:spcPts val="6500"/>
                </a:lnSpc>
                <a:spcBef>
                  <a:spcPts val="1200"/>
                </a:spcBef>
                <a:defRPr sz="24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确定解决方案 </a:t>
              </a:r>
            </a:p>
          </p:txBody>
        </p:sp>
        <p:sp>
          <p:nvSpPr>
            <p:cNvPr id="820" name="4类分离原理"/>
            <p:cNvSpPr txBox="1"/>
            <p:nvPr/>
          </p:nvSpPr>
          <p:spPr>
            <a:xfrm>
              <a:off x="4585385" y="3117426"/>
              <a:ext cx="1786136" cy="5415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lnSpc>
                  <a:spcPts val="6500"/>
                </a:lnSpc>
                <a:spcBef>
                  <a:spcPts val="1200"/>
                </a:spcBef>
                <a:defRPr sz="24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4类分离原理 </a:t>
              </a:r>
            </a:p>
          </p:txBody>
        </p:sp>
        <p:sp>
          <p:nvSpPr>
            <p:cNvPr id="821" name="Line"/>
            <p:cNvSpPr/>
            <p:nvPr/>
          </p:nvSpPr>
          <p:spPr>
            <a:xfrm>
              <a:off x="3421706" y="590936"/>
              <a:ext cx="1" cy="500100"/>
            </a:xfrm>
            <a:prstGeom prst="line">
              <a:avLst/>
            </a:prstGeom>
            <a:noFill/>
            <a:ln w="50800" cap="flat">
              <a:solidFill>
                <a:schemeClr val="accent3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2" name="Line"/>
            <p:cNvSpPr/>
            <p:nvPr/>
          </p:nvSpPr>
          <p:spPr>
            <a:xfrm flipH="1">
              <a:off x="1589375" y="1543639"/>
              <a:ext cx="1812378" cy="485752"/>
            </a:xfrm>
            <a:prstGeom prst="line">
              <a:avLst/>
            </a:prstGeom>
            <a:noFill/>
            <a:ln w="50800" cap="flat">
              <a:solidFill>
                <a:schemeClr val="accent3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3" name="Line"/>
            <p:cNvSpPr/>
            <p:nvPr/>
          </p:nvSpPr>
          <p:spPr>
            <a:xfrm>
              <a:off x="3560164" y="1540852"/>
              <a:ext cx="1775995" cy="488539"/>
            </a:xfrm>
            <a:prstGeom prst="line">
              <a:avLst/>
            </a:prstGeom>
            <a:noFill/>
            <a:ln w="50800" cap="flat">
              <a:solidFill>
                <a:schemeClr val="accent3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4" name="Line"/>
            <p:cNvSpPr/>
            <p:nvPr/>
          </p:nvSpPr>
          <p:spPr>
            <a:xfrm flipH="1">
              <a:off x="1589375" y="2718714"/>
              <a:ext cx="1" cy="500100"/>
            </a:xfrm>
            <a:prstGeom prst="line">
              <a:avLst/>
            </a:prstGeom>
            <a:noFill/>
            <a:ln w="50800" cap="flat">
              <a:solidFill>
                <a:schemeClr val="accent3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5" name="Line"/>
            <p:cNvSpPr/>
            <p:nvPr/>
          </p:nvSpPr>
          <p:spPr>
            <a:xfrm>
              <a:off x="5336158" y="2718714"/>
              <a:ext cx="1" cy="500100"/>
            </a:xfrm>
            <a:prstGeom prst="line">
              <a:avLst/>
            </a:prstGeom>
            <a:noFill/>
            <a:ln w="50800" cap="flat">
              <a:solidFill>
                <a:schemeClr val="accent3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6" name="Line"/>
            <p:cNvSpPr/>
            <p:nvPr/>
          </p:nvSpPr>
          <p:spPr>
            <a:xfrm flipH="1">
              <a:off x="1589375" y="3640777"/>
              <a:ext cx="1" cy="500100"/>
            </a:xfrm>
            <a:prstGeom prst="line">
              <a:avLst/>
            </a:prstGeom>
            <a:noFill/>
            <a:ln w="50800" cap="flat">
              <a:solidFill>
                <a:schemeClr val="accent3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7" name="Line"/>
            <p:cNvSpPr/>
            <p:nvPr/>
          </p:nvSpPr>
          <p:spPr>
            <a:xfrm flipH="1">
              <a:off x="1589375" y="4603253"/>
              <a:ext cx="1" cy="500100"/>
            </a:xfrm>
            <a:prstGeom prst="line">
              <a:avLst/>
            </a:prstGeom>
            <a:noFill/>
            <a:ln w="50800" cap="flat">
              <a:solidFill>
                <a:schemeClr val="accent3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8" name="Line"/>
            <p:cNvSpPr/>
            <p:nvPr/>
          </p:nvSpPr>
          <p:spPr>
            <a:xfrm>
              <a:off x="2208051" y="2553713"/>
              <a:ext cx="2122188" cy="1"/>
            </a:xfrm>
            <a:prstGeom prst="line">
              <a:avLst/>
            </a:prstGeom>
            <a:noFill/>
            <a:ln w="50800" cap="flat">
              <a:solidFill>
                <a:schemeClr val="accent3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9" name="转换"/>
            <p:cNvSpPr txBox="1"/>
            <p:nvPr/>
          </p:nvSpPr>
          <p:spPr>
            <a:xfrm>
              <a:off x="3057833" y="2031118"/>
              <a:ext cx="910896" cy="541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b="1" sz="2400">
                  <a:solidFill>
                    <a:schemeClr val="accent3"/>
                  </a:solidFill>
                </a:defRPr>
              </a:lvl1pPr>
            </a:lstStyle>
            <a:p>
              <a:pPr/>
              <a:r>
                <a:t>转换</a:t>
              </a:r>
            </a:p>
          </p:txBody>
        </p:sp>
        <p:sp>
          <p:nvSpPr>
            <p:cNvPr id="830" name="Line"/>
            <p:cNvSpPr/>
            <p:nvPr/>
          </p:nvSpPr>
          <p:spPr>
            <a:xfrm flipH="1">
              <a:off x="2208051" y="3388193"/>
              <a:ext cx="2122188" cy="1"/>
            </a:xfrm>
            <a:prstGeom prst="line">
              <a:avLst/>
            </a:prstGeom>
            <a:noFill/>
            <a:ln w="50800" cap="flat">
              <a:solidFill>
                <a:schemeClr val="accent3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3" name="Table"/>
          <p:cNvGraphicFramePr/>
          <p:nvPr/>
        </p:nvGraphicFramePr>
        <p:xfrm>
          <a:off x="625475" y="1857375"/>
          <a:ext cx="11104563" cy="70617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638996"/>
                <a:gridCol w="2121442"/>
                <a:gridCol w="2363767"/>
                <a:gridCol w="2363767"/>
                <a:gridCol w="2603889"/>
              </a:tblGrid>
              <a:tr h="582612"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2200">
                          <a:solidFill>
                            <a:srgbClr val="FFFFFF"/>
                          </a:solidFill>
                          <a:latin typeface="黑体"/>
                          <a:ea typeface="黑体"/>
                          <a:cs typeface="黑体"/>
                          <a:sym typeface="黑体"/>
                        </a:defRPr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类别</a:t>
                      </a:r>
                    </a:p>
                  </a:txBody>
                  <a:tcPr marL="108000" marR="108000" marT="108000" marB="10800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2200">
                          <a:solidFill>
                            <a:srgbClr val="FFFFFF"/>
                          </a:solidFill>
                          <a:latin typeface="黑体"/>
                          <a:ea typeface="黑体"/>
                          <a:cs typeface="黑体"/>
                          <a:sym typeface="黑体"/>
                        </a:defRPr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物理矛盾</a:t>
                      </a:r>
                    </a:p>
                  </a:txBody>
                  <a:tcPr marL="108000" marR="108000" marT="108000" marB="10800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949325"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2200">
                          <a:solidFill>
                            <a:srgbClr val="FFFFFF"/>
                          </a:solidFill>
                          <a:latin typeface="黑体"/>
                          <a:ea typeface="黑体"/>
                          <a:cs typeface="黑体"/>
                          <a:sym typeface="黑体"/>
                        </a:defRPr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几何类</a:t>
                      </a:r>
                    </a:p>
                  </a:txBody>
                  <a:tcPr marL="108000" marR="108000" marT="108000" marB="10800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2200">
                          <a:solidFill>
                            <a:srgbClr val="FFFFFF"/>
                          </a:solidFill>
                          <a:latin typeface="黑体"/>
                          <a:ea typeface="黑体"/>
                          <a:cs typeface="黑体"/>
                          <a:sym typeface="黑体"/>
                        </a:defRPr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长与短</a:t>
                      </a:r>
                    </a:p>
                    <a:p>
                      <a:pPr defTabSz="914400">
                        <a:lnSpc>
                          <a:spcPct val="150000"/>
                        </a:lnSpc>
                        <a:defRPr sz="2200">
                          <a:solidFill>
                            <a:srgbClr val="FFFFFF"/>
                          </a:solidFill>
                          <a:latin typeface="黑体"/>
                          <a:ea typeface="黑体"/>
                          <a:cs typeface="黑体"/>
                          <a:sym typeface="黑体"/>
                        </a:defRPr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圆与非圆</a:t>
                      </a:r>
                    </a:p>
                  </a:txBody>
                  <a:tcPr marL="108000" marR="108000" marT="108000" marB="10800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2200">
                          <a:solidFill>
                            <a:srgbClr val="FFFFFF"/>
                          </a:solidFill>
                          <a:latin typeface="黑体"/>
                          <a:ea typeface="黑体"/>
                          <a:cs typeface="黑体"/>
                          <a:sym typeface="黑体"/>
                        </a:defRPr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对称与非对称</a:t>
                      </a:r>
                    </a:p>
                    <a:p>
                      <a:pPr defTabSz="914400">
                        <a:lnSpc>
                          <a:spcPct val="150000"/>
                        </a:lnSpc>
                        <a:defRPr sz="2200">
                          <a:solidFill>
                            <a:srgbClr val="FFFFFF"/>
                          </a:solidFill>
                          <a:latin typeface="黑体"/>
                          <a:ea typeface="黑体"/>
                          <a:cs typeface="黑体"/>
                          <a:sym typeface="黑体"/>
                        </a:defRPr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锋利与钝</a:t>
                      </a:r>
                    </a:p>
                  </a:txBody>
                  <a:tcPr marL="108000" marR="108000" marT="108000" marB="10800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2200">
                          <a:solidFill>
                            <a:srgbClr val="FFFFFF"/>
                          </a:solidFill>
                          <a:latin typeface="黑体"/>
                          <a:ea typeface="黑体"/>
                          <a:cs typeface="黑体"/>
                          <a:sym typeface="黑体"/>
                        </a:defRPr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平行与交叉</a:t>
                      </a:r>
                    </a:p>
                    <a:p>
                      <a:pPr defTabSz="914400">
                        <a:lnSpc>
                          <a:spcPct val="150000"/>
                        </a:lnSpc>
                        <a:defRPr sz="2200">
                          <a:solidFill>
                            <a:srgbClr val="FFFFFF"/>
                          </a:solidFill>
                          <a:latin typeface="黑体"/>
                          <a:ea typeface="黑体"/>
                          <a:cs typeface="黑体"/>
                          <a:sym typeface="黑体"/>
                        </a:defRPr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窄与宽</a:t>
                      </a:r>
                    </a:p>
                  </a:txBody>
                  <a:tcPr marL="108000" marR="108000" marT="108000" marB="10800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2200">
                          <a:solidFill>
                            <a:srgbClr val="FFFFFF"/>
                          </a:solidFill>
                          <a:latin typeface="黑体"/>
                          <a:ea typeface="黑体"/>
                          <a:cs typeface="黑体"/>
                          <a:sym typeface="黑体"/>
                        </a:defRPr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厚与薄</a:t>
                      </a:r>
                    </a:p>
                    <a:p>
                      <a:pPr defTabSz="914400">
                        <a:lnSpc>
                          <a:spcPct val="150000"/>
                        </a:lnSpc>
                        <a:defRPr sz="2200">
                          <a:solidFill>
                            <a:srgbClr val="FFFFFF"/>
                          </a:solidFill>
                          <a:latin typeface="黑体"/>
                          <a:ea typeface="黑体"/>
                          <a:cs typeface="黑体"/>
                          <a:sym typeface="黑体"/>
                        </a:defRPr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水平与垂直</a:t>
                      </a:r>
                    </a:p>
                  </a:txBody>
                  <a:tcPr marL="108000" marR="108000" marT="108000" marB="10800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82612"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2200">
                          <a:solidFill>
                            <a:srgbClr val="FFFFFF"/>
                          </a:solidFill>
                          <a:latin typeface="黑体"/>
                          <a:ea typeface="黑体"/>
                          <a:cs typeface="黑体"/>
                          <a:sym typeface="黑体"/>
                        </a:defRPr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材料类</a:t>
                      </a:r>
                    </a:p>
                  </a:txBody>
                  <a:tcPr marL="108000" marR="108000" marT="108000" marB="10800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2200">
                          <a:solidFill>
                            <a:srgbClr val="FFFFFF"/>
                          </a:solidFill>
                          <a:latin typeface="黑体"/>
                          <a:ea typeface="黑体"/>
                          <a:cs typeface="黑体"/>
                          <a:sym typeface="黑体"/>
                        </a:defRPr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多与少</a:t>
                      </a:r>
                    </a:p>
                  </a:txBody>
                  <a:tcPr marL="108000" marR="108000" marT="108000" marB="10800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2200">
                          <a:solidFill>
                            <a:srgbClr val="FFFFFF"/>
                          </a:solidFill>
                          <a:latin typeface="黑体"/>
                          <a:ea typeface="黑体"/>
                          <a:cs typeface="黑体"/>
                          <a:sym typeface="黑体"/>
                        </a:defRPr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密度大与小</a:t>
                      </a:r>
                    </a:p>
                  </a:txBody>
                  <a:tcPr marL="108000" marR="108000" marT="108000" marB="10800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2200">
                          <a:solidFill>
                            <a:srgbClr val="FFFFFF"/>
                          </a:solidFill>
                          <a:latin typeface="黑体"/>
                          <a:ea typeface="黑体"/>
                          <a:cs typeface="黑体"/>
                          <a:sym typeface="黑体"/>
                        </a:defRPr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热导率高与低</a:t>
                      </a:r>
                    </a:p>
                  </a:txBody>
                  <a:tcPr marL="108000" marR="108000" marT="108000" marB="10800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2200">
                          <a:solidFill>
                            <a:srgbClr val="FFFFFF"/>
                          </a:solidFill>
                          <a:latin typeface="黑体"/>
                          <a:ea typeface="黑体"/>
                          <a:cs typeface="黑体"/>
                          <a:sym typeface="黑体"/>
                        </a:defRPr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温度高与低</a:t>
                      </a:r>
                    </a:p>
                  </a:txBody>
                  <a:tcPr marL="108000" marR="108000" marT="108000" marB="10800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82612"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2200">
                          <a:solidFill>
                            <a:srgbClr val="FFFFFF"/>
                          </a:solidFill>
                          <a:latin typeface="黑体"/>
                          <a:ea typeface="黑体"/>
                          <a:cs typeface="黑体"/>
                          <a:sym typeface="黑体"/>
                        </a:defRPr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能量类</a:t>
                      </a:r>
                    </a:p>
                  </a:txBody>
                  <a:tcPr marL="108000" marR="108000" marT="108000" marB="10800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2200">
                          <a:solidFill>
                            <a:srgbClr val="FFFFFF"/>
                          </a:solidFill>
                          <a:latin typeface="黑体"/>
                          <a:ea typeface="黑体"/>
                          <a:cs typeface="黑体"/>
                          <a:sym typeface="黑体"/>
                        </a:defRPr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时间长与短</a:t>
                      </a:r>
                    </a:p>
                  </a:txBody>
                  <a:tcPr marL="108000" marR="108000" marT="108000" marB="10800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2200">
                          <a:solidFill>
                            <a:srgbClr val="FFFFFF"/>
                          </a:solidFill>
                          <a:latin typeface="黑体"/>
                          <a:ea typeface="黑体"/>
                          <a:cs typeface="黑体"/>
                          <a:sym typeface="黑体"/>
                        </a:defRPr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黏度高与低</a:t>
                      </a:r>
                    </a:p>
                  </a:txBody>
                  <a:tcPr marL="108000" marR="108000" marT="108000" marB="10800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2200">
                          <a:solidFill>
                            <a:srgbClr val="FFFFFF"/>
                          </a:solidFill>
                          <a:latin typeface="黑体"/>
                          <a:ea typeface="黑体"/>
                          <a:cs typeface="黑体"/>
                          <a:sym typeface="黑体"/>
                        </a:defRPr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功率大与小</a:t>
                      </a:r>
                    </a:p>
                  </a:txBody>
                  <a:tcPr marL="108000" marR="108000" marT="108000" marB="10800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2200">
                          <a:solidFill>
                            <a:srgbClr val="FFFFFF"/>
                          </a:solidFill>
                          <a:latin typeface="黑体"/>
                          <a:ea typeface="黑体"/>
                          <a:cs typeface="黑体"/>
                          <a:sym typeface="黑体"/>
                        </a:defRPr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摩擦因数大与小</a:t>
                      </a:r>
                    </a:p>
                  </a:txBody>
                  <a:tcPr marL="108000" marR="108000" marT="108000" marB="10800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949325"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2200">
                          <a:solidFill>
                            <a:srgbClr val="FFFFFF"/>
                          </a:solidFill>
                          <a:latin typeface="黑体"/>
                          <a:ea typeface="黑体"/>
                          <a:cs typeface="黑体"/>
                          <a:sym typeface="黑体"/>
                        </a:defRPr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功能类</a:t>
                      </a:r>
                    </a:p>
                  </a:txBody>
                  <a:tcPr marL="108000" marR="108000" marT="108000" marB="10800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2200">
                          <a:solidFill>
                            <a:srgbClr val="FFFFFF"/>
                          </a:solidFill>
                          <a:latin typeface="黑体"/>
                          <a:ea typeface="黑体"/>
                          <a:cs typeface="黑体"/>
                          <a:sym typeface="黑体"/>
                        </a:defRPr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喷射与堵塞</a:t>
                      </a:r>
                    </a:p>
                    <a:p>
                      <a:pPr defTabSz="914400">
                        <a:lnSpc>
                          <a:spcPct val="150000"/>
                        </a:lnSpc>
                        <a:defRPr sz="2200">
                          <a:solidFill>
                            <a:srgbClr val="FFFFFF"/>
                          </a:solidFill>
                          <a:latin typeface="黑体"/>
                          <a:ea typeface="黑体"/>
                          <a:cs typeface="黑体"/>
                          <a:sym typeface="黑体"/>
                        </a:defRPr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运动与静止</a:t>
                      </a:r>
                    </a:p>
                  </a:txBody>
                  <a:tcPr marL="108000" marR="108000" marT="108000" marB="10800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2200">
                          <a:solidFill>
                            <a:srgbClr val="FFFFFF"/>
                          </a:solidFill>
                          <a:latin typeface="黑体"/>
                          <a:ea typeface="黑体"/>
                          <a:cs typeface="黑体"/>
                          <a:sym typeface="黑体"/>
                        </a:defRPr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推与拉</a:t>
                      </a:r>
                    </a:p>
                    <a:p>
                      <a:pPr defTabSz="914400">
                        <a:lnSpc>
                          <a:spcPct val="150000"/>
                        </a:lnSpc>
                        <a:defRPr sz="2200">
                          <a:solidFill>
                            <a:srgbClr val="FFFFFF"/>
                          </a:solidFill>
                          <a:latin typeface="黑体"/>
                          <a:ea typeface="黑体"/>
                          <a:cs typeface="黑体"/>
                          <a:sym typeface="黑体"/>
                        </a:defRPr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强与弱</a:t>
                      </a:r>
                    </a:p>
                  </a:txBody>
                  <a:tcPr marL="108000" marR="108000" marT="108000" marB="10800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2200">
                          <a:solidFill>
                            <a:srgbClr val="FFFFFF"/>
                          </a:solidFill>
                          <a:latin typeface="黑体"/>
                          <a:ea typeface="黑体"/>
                          <a:cs typeface="黑体"/>
                          <a:sym typeface="黑体"/>
                        </a:defRPr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冷与热</a:t>
                      </a:r>
                    </a:p>
                    <a:p>
                      <a:pPr defTabSz="914400">
                        <a:lnSpc>
                          <a:spcPct val="150000"/>
                        </a:lnSpc>
                        <a:defRPr sz="2200">
                          <a:solidFill>
                            <a:srgbClr val="FFFFFF"/>
                          </a:solidFill>
                          <a:latin typeface="黑体"/>
                          <a:ea typeface="黑体"/>
                          <a:cs typeface="黑体"/>
                          <a:sym typeface="黑体"/>
                        </a:defRPr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软与硬</a:t>
                      </a:r>
                    </a:p>
                  </a:txBody>
                  <a:tcPr marL="108000" marR="108000" marT="108000" marB="10800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2200">
                          <a:solidFill>
                            <a:srgbClr val="FFFFFF"/>
                          </a:solidFill>
                          <a:latin typeface="黑体"/>
                          <a:ea typeface="黑体"/>
                          <a:cs typeface="黑体"/>
                          <a:sym typeface="黑体"/>
                        </a:defRPr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快与慢</a:t>
                      </a:r>
                    </a:p>
                    <a:p>
                      <a:pPr defTabSz="914400">
                        <a:lnSpc>
                          <a:spcPct val="150000"/>
                        </a:lnSpc>
                        <a:defRPr sz="2200">
                          <a:solidFill>
                            <a:srgbClr val="FFFFFF"/>
                          </a:solidFill>
                          <a:latin typeface="黑体"/>
                          <a:ea typeface="黑体"/>
                          <a:cs typeface="黑体"/>
                          <a:sym typeface="黑体"/>
                        </a:defRPr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成本高与低</a:t>
                      </a:r>
                    </a:p>
                  </a:txBody>
                  <a:tcPr marL="108000" marR="108000" marT="108000" marB="10800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34" name="常见的物理矛盾"/>
          <p:cNvSpPr txBox="1"/>
          <p:nvPr/>
        </p:nvSpPr>
        <p:spPr>
          <a:xfrm>
            <a:off x="327864" y="239237"/>
            <a:ext cx="3381284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常见的物理矛盾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40个发明原理"/>
          <p:cNvSpPr txBox="1"/>
          <p:nvPr>
            <p:ph type="title"/>
          </p:nvPr>
        </p:nvSpPr>
        <p:spPr>
          <a:xfrm>
            <a:off x="4294617" y="92868"/>
            <a:ext cx="4037013" cy="1468439"/>
          </a:xfrm>
          <a:prstGeom prst="rect">
            <a:avLst/>
          </a:prstGeom>
        </p:spPr>
        <p:txBody>
          <a:bodyPr/>
          <a:lstStyle/>
          <a:p>
            <a:pPr algn="ctr">
              <a:defRPr b="1" sz="3600">
                <a:solidFill>
                  <a:srgbClr val="FFFFFF"/>
                </a:solidFill>
              </a:defRPr>
            </a:pPr>
            <a:r>
              <a:t>40</a:t>
            </a:r>
            <a:r>
              <a:t>个发明原理</a:t>
            </a:r>
          </a:p>
        </p:txBody>
      </p:sp>
      <p:graphicFrame>
        <p:nvGraphicFramePr>
          <p:cNvPr id="837" name="Table"/>
          <p:cNvGraphicFramePr/>
          <p:nvPr/>
        </p:nvGraphicFramePr>
        <p:xfrm>
          <a:off x="40537" y="1750483"/>
          <a:ext cx="12139502" cy="50864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522499"/>
                <a:gridCol w="3148063"/>
                <a:gridCol w="3590403"/>
                <a:gridCol w="2849959"/>
              </a:tblGrid>
              <a:tr h="5057885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b="1" sz="2000">
                          <a:solidFill>
                            <a:schemeClr val="accent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01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、分割原理</a:t>
                      </a:r>
                    </a:p>
                    <a:p>
                      <a:pPr algn="l" defTabSz="914400">
                        <a:spcBef>
                          <a:spcPts val="400"/>
                        </a:spcBef>
                        <a:def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02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、抽出原理</a:t>
                      </a:r>
                    </a:p>
                    <a:p>
                      <a:pPr algn="l" defTabSz="914400">
                        <a:spcBef>
                          <a:spcPts val="400"/>
                        </a:spcBef>
                        <a:def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03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、</a:t>
                      </a:r>
                      <a:r>
                        <a:rPr b="0" sz="1800">
                          <a:latin typeface="宋体"/>
                          <a:ea typeface="宋体"/>
                          <a:cs typeface="宋体"/>
                          <a:sym typeface="宋体"/>
                        </a:rPr>
                        <a:t>局部特性原理</a:t>
                      </a:r>
                    </a:p>
                    <a:p>
                      <a:pPr algn="l" defTabSz="914400">
                        <a:spcBef>
                          <a:spcPts val="400"/>
                        </a:spcBef>
                        <a:def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04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、</a:t>
                      </a:r>
                      <a:r>
                        <a:rPr b="0" sz="1800">
                          <a:latin typeface="宋体"/>
                          <a:ea typeface="宋体"/>
                          <a:cs typeface="宋体"/>
                          <a:sym typeface="宋体"/>
                        </a:rPr>
                        <a:t>不对称原理</a:t>
                      </a:r>
                    </a:p>
                    <a:p>
                      <a:pPr algn="l" defTabSz="914400">
                        <a:spcBef>
                          <a:spcPts val="400"/>
                        </a:spcBef>
                        <a:def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05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、合并原理</a:t>
                      </a:r>
                    </a:p>
                    <a:p>
                      <a:pPr algn="l" defTabSz="914400">
                        <a:spcBef>
                          <a:spcPts val="400"/>
                        </a:spcBef>
                        <a:def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06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、多功能原理</a:t>
                      </a:r>
                    </a:p>
                    <a:p>
                      <a:pPr algn="l" defTabSz="914400">
                        <a:spcBef>
                          <a:spcPts val="400"/>
                        </a:spcBef>
                        <a:def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07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、嵌套原理</a:t>
                      </a:r>
                    </a:p>
                    <a:p>
                      <a:pPr algn="l" defTabSz="914400">
                        <a:spcBef>
                          <a:spcPts val="400"/>
                        </a:spcBef>
                        <a:defRPr b="1" sz="2000">
                          <a:solidFill>
                            <a:schemeClr val="accent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08</a:t>
                      </a: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、质量补偿原理</a:t>
                      </a:r>
                    </a:p>
                    <a:p>
                      <a:pPr algn="l" defTabSz="914400">
                        <a:spcBef>
                          <a:spcPts val="400"/>
                        </a:spcBef>
                        <a:def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09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、预先反作用原理</a:t>
                      </a:r>
                    </a:p>
                    <a:p>
                      <a:pPr algn="l" defTabSz="914400">
                        <a:spcBef>
                          <a:spcPts val="400"/>
                        </a:spcBef>
                        <a:def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10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、预先作用原理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FFFFFF"/>
                      </a:solidFill>
                    </a:lnL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11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、预置防范原理</a:t>
                      </a:r>
                    </a:p>
                    <a:p>
                      <a:pPr algn="l" defTabSz="914400">
                        <a:spcBef>
                          <a:spcPts val="400"/>
                        </a:spcBef>
                        <a:def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12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、等势原理</a:t>
                      </a:r>
                    </a:p>
                    <a:p>
                      <a:pPr algn="l" defTabSz="914400">
                        <a:spcBef>
                          <a:spcPts val="400"/>
                        </a:spcBef>
                        <a:def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13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、反向作用原理</a:t>
                      </a:r>
                    </a:p>
                    <a:p>
                      <a:pPr algn="l" defTabSz="914400">
                        <a:spcBef>
                          <a:spcPts val="400"/>
                        </a:spcBef>
                        <a:def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14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、</a:t>
                      </a:r>
                      <a:r>
                        <a:rPr b="0" sz="1800">
                          <a:latin typeface="宋体"/>
                          <a:ea typeface="宋体"/>
                          <a:cs typeface="宋体"/>
                          <a:sym typeface="宋体"/>
                        </a:rPr>
                        <a:t>曲面化原理</a:t>
                      </a:r>
                    </a:p>
                    <a:p>
                      <a:pPr algn="l" defTabSz="914400">
                        <a:spcBef>
                          <a:spcPts val="400"/>
                        </a:spcBef>
                        <a:defRPr b="1" sz="2000">
                          <a:solidFill>
                            <a:schemeClr val="accent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15</a:t>
                      </a: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、动态化原理 </a:t>
                      </a:r>
                      <a:endParaRPr b="0">
                        <a:latin typeface="宋体"/>
                        <a:ea typeface="宋体"/>
                        <a:cs typeface="宋体"/>
                        <a:sym typeface="宋体"/>
                      </a:endParaRPr>
                    </a:p>
                    <a:p>
                      <a:pPr algn="l" defTabSz="914400">
                        <a:spcBef>
                          <a:spcPts val="400"/>
                        </a:spcBef>
                        <a:def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16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、不足或过度作用原理</a:t>
                      </a:r>
                    </a:p>
                    <a:p>
                      <a:pPr algn="l" defTabSz="914400">
                        <a:spcBef>
                          <a:spcPts val="400"/>
                        </a:spcBef>
                        <a:def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17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、多维化原理</a:t>
                      </a:r>
                    </a:p>
                    <a:p>
                      <a:pPr algn="l" defTabSz="914400">
                        <a:spcBef>
                          <a:spcPts val="400"/>
                        </a:spcBef>
                        <a:def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18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、振动原理</a:t>
                      </a:r>
                    </a:p>
                    <a:p>
                      <a:pPr algn="l" defTabSz="914400">
                        <a:spcBef>
                          <a:spcPts val="400"/>
                        </a:spcBef>
                        <a:def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19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、周期性作用原理</a:t>
                      </a:r>
                    </a:p>
                    <a:p>
                      <a:pPr algn="l" defTabSz="914400">
                        <a:spcBef>
                          <a:spcPts val="400"/>
                        </a:spcBef>
                        <a:def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20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、有效持续作用原理</a:t>
                      </a:r>
                    </a:p>
                  </a:txBody>
                  <a:tcPr marL="45720" marR="45720" marT="45720" marB="45720" anchor="t" anchorCtr="0" horzOverflow="overflow"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21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、快速作用原理</a:t>
                      </a:r>
                    </a:p>
                    <a:p>
                      <a:pPr algn="l" defTabSz="914400">
                        <a:spcBef>
                          <a:spcPts val="400"/>
                        </a:spcBef>
                        <a:def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22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、变害为益原理</a:t>
                      </a:r>
                    </a:p>
                    <a:p>
                      <a:pPr algn="l" defTabSz="914400">
                        <a:spcBef>
                          <a:spcPts val="400"/>
                        </a:spcBef>
                        <a:def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23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、反馈原理</a:t>
                      </a:r>
                    </a:p>
                    <a:p>
                      <a:pPr algn="l" defTabSz="914400">
                        <a:spcBef>
                          <a:spcPts val="400"/>
                        </a:spcBef>
                        <a:def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24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、中介物原理</a:t>
                      </a:r>
                    </a:p>
                    <a:p>
                      <a:pPr algn="l" defTabSz="914400">
                        <a:spcBef>
                          <a:spcPts val="400"/>
                        </a:spcBef>
                        <a:def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25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、自助原理</a:t>
                      </a:r>
                    </a:p>
                    <a:p>
                      <a:pPr algn="l" defTabSz="914400">
                        <a:spcBef>
                          <a:spcPts val="400"/>
                        </a:spcBef>
                        <a:def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26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、复制原理</a:t>
                      </a:r>
                    </a:p>
                    <a:p>
                      <a:pPr algn="l" defTabSz="914400">
                        <a:spcBef>
                          <a:spcPts val="400"/>
                        </a:spcBef>
                        <a:def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27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、一次性用品替代原理</a:t>
                      </a:r>
                    </a:p>
                    <a:p>
                      <a:pPr algn="l" defTabSz="914400">
                        <a:spcBef>
                          <a:spcPts val="400"/>
                        </a:spcBef>
                        <a:def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28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、替换机械系统原理 </a:t>
                      </a:r>
                      <a:endParaRPr b="0">
                        <a:latin typeface="宋体"/>
                        <a:ea typeface="宋体"/>
                        <a:cs typeface="宋体"/>
                        <a:sym typeface="宋体"/>
                      </a:endParaRPr>
                    </a:p>
                    <a:p>
                      <a:pPr algn="l" defTabSz="914400">
                        <a:spcBef>
                          <a:spcPts val="400"/>
                        </a:spcBef>
                        <a:def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29</a:t>
                      </a: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、气压或液压结构替代原理</a:t>
                      </a:r>
                    </a:p>
                    <a:p>
                      <a:pPr algn="l" defTabSz="914400">
                        <a:spcBef>
                          <a:spcPts val="400"/>
                        </a:spcBef>
                        <a:def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30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、柔性壳体或薄膜结构原理</a:t>
                      </a:r>
                    </a:p>
                  </a:txBody>
                  <a:tcPr marL="45720" marR="45720" marT="45720" marB="45720" anchor="t" anchorCtr="0" horzOverflow="overflow"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31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、多孔材料原理</a:t>
                      </a:r>
                    </a:p>
                    <a:p>
                      <a:pPr algn="l" defTabSz="914400">
                        <a:spcBef>
                          <a:spcPts val="400"/>
                        </a:spcBef>
                        <a:def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32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、变换颜色原理</a:t>
                      </a:r>
                    </a:p>
                    <a:p>
                      <a:pPr algn="l" defTabSz="914400">
                        <a:spcBef>
                          <a:spcPts val="400"/>
                        </a:spcBef>
                        <a:def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33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、同质性原理</a:t>
                      </a:r>
                    </a:p>
                    <a:p>
                      <a:pPr algn="l" defTabSz="914400">
                        <a:spcBef>
                          <a:spcPts val="400"/>
                        </a:spcBef>
                        <a:def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34</a:t>
                      </a: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、自弃与修复原理</a:t>
                      </a:r>
                    </a:p>
                    <a:p>
                      <a:pPr algn="l" defTabSz="914400">
                        <a:spcBef>
                          <a:spcPts val="400"/>
                        </a:spcBef>
                        <a:def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35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、改变参数原理</a:t>
                      </a:r>
                    </a:p>
                    <a:p>
                      <a:pPr algn="l" defTabSz="914400">
                        <a:spcBef>
                          <a:spcPts val="400"/>
                        </a:spcBef>
                        <a:def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36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、相变原理</a:t>
                      </a:r>
                    </a:p>
                    <a:p>
                      <a:pPr algn="l" defTabSz="914400">
                        <a:spcBef>
                          <a:spcPts val="400"/>
                        </a:spcBef>
                        <a:def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37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、热膨胀原理</a:t>
                      </a:r>
                    </a:p>
                    <a:p>
                      <a:pPr algn="l" defTabSz="914400">
                        <a:spcBef>
                          <a:spcPts val="400"/>
                        </a:spcBef>
                        <a:def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38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、强氧化作用原理</a:t>
                      </a:r>
                    </a:p>
                    <a:p>
                      <a:pPr algn="l" defTabSz="914400">
                        <a:spcBef>
                          <a:spcPts val="400"/>
                        </a:spcBef>
                        <a:defRPr b="1" sz="2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39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、惰性（或真空）环境原理</a:t>
                      </a:r>
                    </a:p>
                    <a:p>
                      <a:pPr algn="l" defTabSz="914400">
                        <a:spcBef>
                          <a:spcPts val="400"/>
                        </a:spcBef>
                        <a:defRPr b="1" sz="2000">
                          <a:solidFill>
                            <a:schemeClr val="accent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40</a:t>
                      </a: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、复合材料原理</a:t>
                      </a:r>
                    </a:p>
                  </a:txBody>
                  <a:tcPr marL="45720" marR="45720" marT="45720" marB="45720" anchor="t" anchorCtr="0" horzOverflow="overflow">
                    <a:lnR w="28575"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" name="screenshot.png" descr="screensho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7004" y="0"/>
            <a:ext cx="92444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40" name="发明原理"/>
          <p:cNvSpPr/>
          <p:nvPr/>
        </p:nvSpPr>
        <p:spPr>
          <a:xfrm>
            <a:off x="9064084" y="1596501"/>
            <a:ext cx="3255454" cy="4044410"/>
          </a:xfrm>
          <a:prstGeom prst="roundRect">
            <a:avLst>
              <a:gd name="adj" fmla="val 6335"/>
            </a:avLst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5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发明原理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3" name="Group"/>
          <p:cNvGrpSpPr/>
          <p:nvPr/>
        </p:nvGrpSpPr>
        <p:grpSpPr>
          <a:xfrm>
            <a:off x="1075073" y="1652765"/>
            <a:ext cx="10041856" cy="4207901"/>
            <a:chOff x="0" y="-1"/>
            <a:chExt cx="10041855" cy="4207900"/>
          </a:xfrm>
        </p:grpSpPr>
        <p:grpSp>
          <p:nvGrpSpPr>
            <p:cNvPr id="846" name="Group"/>
            <p:cNvGrpSpPr/>
            <p:nvPr/>
          </p:nvGrpSpPr>
          <p:grpSpPr>
            <a:xfrm>
              <a:off x="2669536" y="-2"/>
              <a:ext cx="4538195" cy="1471704"/>
              <a:chOff x="-1" y="0"/>
              <a:chExt cx="4538194" cy="1471703"/>
            </a:xfrm>
          </p:grpSpPr>
          <p:grpSp>
            <p:nvGrpSpPr>
              <p:cNvPr id="844" name="Group"/>
              <p:cNvGrpSpPr/>
              <p:nvPr/>
            </p:nvGrpSpPr>
            <p:grpSpPr>
              <a:xfrm>
                <a:off x="38099" y="38100"/>
                <a:ext cx="4461995" cy="1395503"/>
                <a:chOff x="0" y="0"/>
                <a:chExt cx="4461993" cy="1395502"/>
              </a:xfrm>
            </p:grpSpPr>
            <p:sp>
              <p:nvSpPr>
                <p:cNvPr id="842" name="Oval"/>
                <p:cNvSpPr/>
                <p:nvPr/>
              </p:nvSpPr>
              <p:spPr>
                <a:xfrm>
                  <a:off x="0" y="-1"/>
                  <a:ext cx="4461994" cy="139550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 defTabSz="825500">
                    <a:defRPr sz="2400"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pPr>
                </a:p>
              </p:txBody>
            </p:sp>
            <p:sp>
              <p:nvSpPr>
                <p:cNvPr id="843" name="场 F…"/>
                <p:cNvSpPr txBox="1"/>
                <p:nvPr/>
              </p:nvSpPr>
              <p:spPr>
                <a:xfrm>
                  <a:off x="653443" y="223430"/>
                  <a:ext cx="3155107" cy="9486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/>
                <a:p>
                  <a:pPr algn="ctr" defTabSz="825500">
                    <a:defRPr sz="2400"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pPr>
                  <a:r>
                    <a:t>场 F</a:t>
                  </a:r>
                </a:p>
                <a:p>
                  <a:pPr algn="ctr" defTabSz="825500">
                    <a:defRPr sz="2400"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pPr>
                  <a:r>
                    <a:t>S1和S2相互作用的场</a:t>
                  </a:r>
                </a:p>
              </p:txBody>
            </p:sp>
          </p:grpSp>
          <p:pic>
            <p:nvPicPr>
              <p:cNvPr id="845" name="场 F…" descr="场 F…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2" y="-1"/>
                <a:ext cx="4538196" cy="147170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851" name="Group"/>
            <p:cNvGrpSpPr/>
            <p:nvPr/>
          </p:nvGrpSpPr>
          <p:grpSpPr>
            <a:xfrm>
              <a:off x="-1" y="2888775"/>
              <a:ext cx="2953145" cy="1319124"/>
              <a:chOff x="0" y="0"/>
              <a:chExt cx="2953143" cy="1319123"/>
            </a:xfrm>
          </p:grpSpPr>
          <p:grpSp>
            <p:nvGrpSpPr>
              <p:cNvPr id="849" name="Group"/>
              <p:cNvGrpSpPr/>
              <p:nvPr/>
            </p:nvGrpSpPr>
            <p:grpSpPr>
              <a:xfrm>
                <a:off x="38100" y="38100"/>
                <a:ext cx="2876944" cy="1242924"/>
                <a:chOff x="0" y="0"/>
                <a:chExt cx="2876943" cy="1242923"/>
              </a:xfrm>
            </p:grpSpPr>
            <p:sp>
              <p:nvSpPr>
                <p:cNvPr id="847" name="Rounded Rectangle"/>
                <p:cNvSpPr/>
                <p:nvPr/>
              </p:nvSpPr>
              <p:spPr>
                <a:xfrm>
                  <a:off x="0" y="0"/>
                  <a:ext cx="2876944" cy="1242924"/>
                </a:xfrm>
                <a:prstGeom prst="roundRect">
                  <a:avLst>
                    <a:gd name="adj" fmla="val 18513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 defTabSz="825500">
                    <a:defRPr sz="2400"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pPr>
                </a:p>
              </p:txBody>
            </p:sp>
            <p:sp>
              <p:nvSpPr>
                <p:cNvPr id="848" name="物质S1…"/>
                <p:cNvSpPr txBox="1"/>
                <p:nvPr/>
              </p:nvSpPr>
              <p:spPr>
                <a:xfrm>
                  <a:off x="67395" y="147140"/>
                  <a:ext cx="2742153" cy="94864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/>
                <a:p>
                  <a:pPr algn="ctr" defTabSz="825500">
                    <a:defRPr sz="2400"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pPr>
                  <a:r>
                    <a:t>物质S1</a:t>
                  </a:r>
                </a:p>
                <a:p>
                  <a:pPr algn="ctr" defTabSz="825500">
                    <a:defRPr sz="2400"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pPr>
                  <a:r>
                    <a:t>工具</a:t>
                  </a:r>
                </a:p>
              </p:txBody>
            </p:sp>
          </p:grpSp>
          <p:pic>
            <p:nvPicPr>
              <p:cNvPr id="850" name="物质S1…" descr="物质S1…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-1" y="0"/>
                <a:ext cx="2953145" cy="131912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856" name="Group"/>
            <p:cNvGrpSpPr/>
            <p:nvPr/>
          </p:nvGrpSpPr>
          <p:grpSpPr>
            <a:xfrm>
              <a:off x="7154275" y="2888775"/>
              <a:ext cx="2887581" cy="1319124"/>
              <a:chOff x="0" y="0"/>
              <a:chExt cx="2887579" cy="1319123"/>
            </a:xfrm>
          </p:grpSpPr>
          <p:grpSp>
            <p:nvGrpSpPr>
              <p:cNvPr id="854" name="Group"/>
              <p:cNvGrpSpPr/>
              <p:nvPr/>
            </p:nvGrpSpPr>
            <p:grpSpPr>
              <a:xfrm>
                <a:off x="38100" y="38100"/>
                <a:ext cx="2811380" cy="1242924"/>
                <a:chOff x="0" y="0"/>
                <a:chExt cx="2811379" cy="1242923"/>
              </a:xfrm>
            </p:grpSpPr>
            <p:sp>
              <p:nvSpPr>
                <p:cNvPr id="852" name="Rounded Rectangle"/>
                <p:cNvSpPr/>
                <p:nvPr/>
              </p:nvSpPr>
              <p:spPr>
                <a:xfrm>
                  <a:off x="0" y="0"/>
                  <a:ext cx="2811380" cy="1242924"/>
                </a:xfrm>
                <a:prstGeom prst="roundRect">
                  <a:avLst>
                    <a:gd name="adj" fmla="val 18091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 defTabSz="825500">
                    <a:defRPr sz="2400"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pPr>
                </a:p>
              </p:txBody>
            </p:sp>
            <p:sp>
              <p:nvSpPr>
                <p:cNvPr id="853" name="物质S2…"/>
                <p:cNvSpPr txBox="1"/>
                <p:nvPr/>
              </p:nvSpPr>
              <p:spPr>
                <a:xfrm>
                  <a:off x="65858" y="147140"/>
                  <a:ext cx="2679663" cy="94864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/>
                <a:p>
                  <a:pPr algn="ctr" defTabSz="825500">
                    <a:defRPr sz="2400"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pPr>
                  <a:r>
                    <a:t>物质S2</a:t>
                  </a:r>
                </a:p>
                <a:p>
                  <a:pPr algn="ctr" defTabSz="825500">
                    <a:defRPr sz="2400"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pPr>
                  <a:r>
                    <a:t>工件</a:t>
                  </a:r>
                </a:p>
              </p:txBody>
            </p:sp>
          </p:grpSp>
          <p:pic>
            <p:nvPicPr>
              <p:cNvPr id="855" name="物质S2…" descr="物质S2…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-1" y="0"/>
                <a:ext cx="2887581" cy="131912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857" name="Line"/>
            <p:cNvSpPr/>
            <p:nvPr/>
          </p:nvSpPr>
          <p:spPr>
            <a:xfrm flipV="1">
              <a:off x="1701029" y="1293116"/>
              <a:ext cx="1428863" cy="1428862"/>
            </a:xfrm>
            <a:prstGeom prst="line">
              <a:avLst/>
            </a:prstGeom>
            <a:noFill/>
            <a:ln w="635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8" name="Line"/>
            <p:cNvSpPr/>
            <p:nvPr/>
          </p:nvSpPr>
          <p:spPr>
            <a:xfrm flipH="1" flipV="1">
              <a:off x="7240743" y="1095368"/>
              <a:ext cx="1404629" cy="1616850"/>
            </a:xfrm>
            <a:prstGeom prst="line">
              <a:avLst/>
            </a:prstGeom>
            <a:noFill/>
            <a:ln w="635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9" name="Line"/>
            <p:cNvSpPr/>
            <p:nvPr/>
          </p:nvSpPr>
          <p:spPr>
            <a:xfrm flipV="1">
              <a:off x="3088171" y="3668178"/>
              <a:ext cx="3931077" cy="2"/>
            </a:xfrm>
            <a:prstGeom prst="line">
              <a:avLst/>
            </a:prstGeom>
            <a:noFill/>
            <a:ln w="635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0" name="功能"/>
            <p:cNvSpPr txBox="1"/>
            <p:nvPr/>
          </p:nvSpPr>
          <p:spPr>
            <a:xfrm>
              <a:off x="1935095" y="1445247"/>
              <a:ext cx="854903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828432">
                <a:defRPr sz="2400">
                  <a:solidFill>
                    <a:srgbClr val="FFFFFF"/>
                  </a:solidFill>
                  <a:latin typeface="PingFang SC Regular"/>
                  <a:ea typeface="PingFang SC Regular"/>
                  <a:cs typeface="PingFang SC Regular"/>
                  <a:sym typeface="PingFang SC Regular"/>
                </a:defRPr>
              </a:lvl1pPr>
            </a:lstStyle>
            <a:p>
              <a:pPr/>
              <a:r>
                <a:t>功能</a:t>
              </a:r>
            </a:p>
          </p:txBody>
        </p:sp>
        <p:sp>
          <p:nvSpPr>
            <p:cNvPr id="861" name="功能"/>
            <p:cNvSpPr txBox="1"/>
            <p:nvPr/>
          </p:nvSpPr>
          <p:spPr>
            <a:xfrm>
              <a:off x="4702905" y="3116516"/>
              <a:ext cx="854902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828432">
                <a:defRPr sz="2400">
                  <a:solidFill>
                    <a:srgbClr val="FFFFFF"/>
                  </a:solidFill>
                  <a:latin typeface="PingFang SC Regular"/>
                  <a:ea typeface="PingFang SC Regular"/>
                  <a:cs typeface="PingFang SC Regular"/>
                  <a:sym typeface="PingFang SC Regular"/>
                </a:defRPr>
              </a:lvl1pPr>
            </a:lstStyle>
            <a:p>
              <a:pPr/>
              <a:r>
                <a:t>功能</a:t>
              </a:r>
            </a:p>
          </p:txBody>
        </p:sp>
        <p:sp>
          <p:nvSpPr>
            <p:cNvPr id="862" name="功能"/>
            <p:cNvSpPr txBox="1"/>
            <p:nvPr/>
          </p:nvSpPr>
          <p:spPr>
            <a:xfrm>
              <a:off x="7823426" y="1445247"/>
              <a:ext cx="1042328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828432">
                <a:defRPr sz="2400">
                  <a:solidFill>
                    <a:srgbClr val="FFFFFF"/>
                  </a:solidFill>
                  <a:latin typeface="PingFang SC Regular"/>
                  <a:ea typeface="PingFang SC Regular"/>
                  <a:cs typeface="PingFang SC Regular"/>
                  <a:sym typeface="PingFang SC Regular"/>
                </a:defRPr>
              </a:lvl1pPr>
            </a:lstStyle>
            <a:p>
              <a:pPr/>
              <a:r>
                <a:t>功能</a:t>
              </a:r>
            </a:p>
          </p:txBody>
        </p:sp>
      </p:grpSp>
      <p:sp>
        <p:nvSpPr>
          <p:cNvPr id="864" name="物-场模型可用来描述情况、问题和解决方案"/>
          <p:cNvSpPr txBox="1"/>
          <p:nvPr/>
        </p:nvSpPr>
        <p:spPr>
          <a:xfrm>
            <a:off x="2944968" y="6092350"/>
            <a:ext cx="630206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1828432">
              <a:defRPr sz="24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物-场模型可用来描述情况、问题和解决方案</a:t>
            </a:r>
          </a:p>
        </p:txBody>
      </p:sp>
      <p:sp>
        <p:nvSpPr>
          <p:cNvPr id="865" name="物-场模型"/>
          <p:cNvSpPr txBox="1"/>
          <p:nvPr/>
        </p:nvSpPr>
        <p:spPr>
          <a:xfrm>
            <a:off x="4974302" y="161765"/>
            <a:ext cx="2243397" cy="817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>
            <a:lvl1pPr defTabSz="1828800"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物-场模型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65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" name="Group"/>
          <p:cNvGrpSpPr/>
          <p:nvPr/>
        </p:nvGrpSpPr>
        <p:grpSpPr>
          <a:xfrm>
            <a:off x="2796624" y="1745983"/>
            <a:ext cx="6052165" cy="4658101"/>
            <a:chOff x="0" y="0"/>
            <a:chExt cx="6052163" cy="4658100"/>
          </a:xfrm>
        </p:grpSpPr>
        <p:sp>
          <p:nvSpPr>
            <p:cNvPr id="867" name="Line"/>
            <p:cNvSpPr/>
            <p:nvPr/>
          </p:nvSpPr>
          <p:spPr>
            <a:xfrm>
              <a:off x="2398383" y="2086657"/>
              <a:ext cx="1834841" cy="1"/>
            </a:xfrm>
            <a:prstGeom prst="line">
              <a:avLst/>
            </a:prstGeom>
            <a:noFill/>
            <a:ln w="25400" cap="flat">
              <a:solidFill>
                <a:schemeClr val="accent3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8" name="S1"/>
            <p:cNvSpPr/>
            <p:nvPr/>
          </p:nvSpPr>
          <p:spPr>
            <a:xfrm>
              <a:off x="1221450" y="1916644"/>
              <a:ext cx="1115159" cy="99254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2000"/>
              </a:lvl1pPr>
            </a:lstStyle>
            <a:p>
              <a:pPr/>
              <a:r>
                <a:t>S1</a:t>
              </a:r>
            </a:p>
          </p:txBody>
        </p:sp>
        <p:sp>
          <p:nvSpPr>
            <p:cNvPr id="869" name="Line"/>
            <p:cNvSpPr/>
            <p:nvPr/>
          </p:nvSpPr>
          <p:spPr>
            <a:xfrm flipH="1" flipV="1">
              <a:off x="2398383" y="2412913"/>
              <a:ext cx="1834841" cy="1"/>
            </a:xfrm>
            <a:prstGeom prst="line">
              <a:avLst/>
            </a:prstGeom>
            <a:noFill/>
            <a:ln w="25400" cap="flat">
              <a:solidFill>
                <a:schemeClr val="accent3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0" name="F1"/>
            <p:cNvSpPr txBox="1"/>
            <p:nvPr/>
          </p:nvSpPr>
          <p:spPr>
            <a:xfrm>
              <a:off x="2936588" y="576981"/>
              <a:ext cx="526221" cy="5229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F1</a:t>
              </a:r>
            </a:p>
          </p:txBody>
        </p:sp>
        <p:sp>
          <p:nvSpPr>
            <p:cNvPr id="871" name="S1"/>
            <p:cNvSpPr/>
            <p:nvPr/>
          </p:nvSpPr>
          <p:spPr>
            <a:xfrm>
              <a:off x="4368087" y="1916644"/>
              <a:ext cx="1108172" cy="99254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2000"/>
              </a:lvl1pPr>
            </a:lstStyle>
            <a:p>
              <a:pPr/>
              <a:r>
                <a:t>S1</a:t>
              </a:r>
            </a:p>
          </p:txBody>
        </p:sp>
        <p:sp>
          <p:nvSpPr>
            <p:cNvPr id="872" name="F2"/>
            <p:cNvSpPr txBox="1"/>
            <p:nvPr/>
          </p:nvSpPr>
          <p:spPr>
            <a:xfrm>
              <a:off x="3052693" y="3559172"/>
              <a:ext cx="526221" cy="5229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F2</a:t>
              </a:r>
            </a:p>
          </p:txBody>
        </p:sp>
        <p:sp>
          <p:nvSpPr>
            <p:cNvPr id="873" name="Line"/>
            <p:cNvSpPr/>
            <p:nvPr/>
          </p:nvSpPr>
          <p:spPr>
            <a:xfrm flipV="1">
              <a:off x="1772102" y="963029"/>
              <a:ext cx="1128497" cy="855226"/>
            </a:xfrm>
            <a:prstGeom prst="line">
              <a:avLst/>
            </a:prstGeom>
            <a:noFill/>
            <a:ln w="25400" cap="flat">
              <a:solidFill>
                <a:schemeClr val="accent3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4" name="Line"/>
            <p:cNvSpPr/>
            <p:nvPr/>
          </p:nvSpPr>
          <p:spPr>
            <a:xfrm>
              <a:off x="3464473" y="987063"/>
              <a:ext cx="1126877" cy="843586"/>
            </a:xfrm>
            <a:prstGeom prst="line">
              <a:avLst/>
            </a:prstGeom>
            <a:noFill/>
            <a:ln w="25400" cap="flat">
              <a:solidFill>
                <a:schemeClr val="accent3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5" name="Line"/>
            <p:cNvSpPr/>
            <p:nvPr/>
          </p:nvSpPr>
          <p:spPr>
            <a:xfrm>
              <a:off x="1890266" y="2995179"/>
              <a:ext cx="1126877" cy="843587"/>
            </a:xfrm>
            <a:prstGeom prst="line">
              <a:avLst/>
            </a:prstGeom>
            <a:noFill/>
            <a:ln w="25400" cap="flat">
              <a:solidFill>
                <a:schemeClr val="accent3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6" name="Line"/>
            <p:cNvSpPr/>
            <p:nvPr/>
          </p:nvSpPr>
          <p:spPr>
            <a:xfrm flipV="1">
              <a:off x="3623962" y="2986102"/>
              <a:ext cx="1128497" cy="855226"/>
            </a:xfrm>
            <a:prstGeom prst="line">
              <a:avLst/>
            </a:prstGeom>
            <a:noFill/>
            <a:ln w="25400" cap="flat">
              <a:solidFill>
                <a:schemeClr val="accent3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7" name="游泳者"/>
            <p:cNvSpPr txBox="1"/>
            <p:nvPr/>
          </p:nvSpPr>
          <p:spPr>
            <a:xfrm>
              <a:off x="0" y="2147703"/>
              <a:ext cx="1165576" cy="5807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游泳者</a:t>
              </a:r>
            </a:p>
          </p:txBody>
        </p:sp>
        <p:sp>
          <p:nvSpPr>
            <p:cNvPr id="878" name="水"/>
            <p:cNvSpPr txBox="1"/>
            <p:nvPr/>
          </p:nvSpPr>
          <p:spPr>
            <a:xfrm>
              <a:off x="5584190" y="2122548"/>
              <a:ext cx="467974" cy="5807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水</a:t>
              </a:r>
            </a:p>
          </p:txBody>
        </p:sp>
        <p:sp>
          <p:nvSpPr>
            <p:cNvPr id="879" name="划水力"/>
            <p:cNvSpPr txBox="1"/>
            <p:nvPr/>
          </p:nvSpPr>
          <p:spPr>
            <a:xfrm>
              <a:off x="2733016" y="4077368"/>
              <a:ext cx="1165576" cy="580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划水力</a:t>
              </a:r>
            </a:p>
          </p:txBody>
        </p:sp>
        <p:sp>
          <p:nvSpPr>
            <p:cNvPr id="880" name="浮力"/>
            <p:cNvSpPr txBox="1"/>
            <p:nvPr/>
          </p:nvSpPr>
          <p:spPr>
            <a:xfrm>
              <a:off x="2791311" y="0"/>
              <a:ext cx="816775" cy="5807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浮力</a:t>
              </a:r>
            </a:p>
          </p:txBody>
        </p:sp>
      </p:grpSp>
      <p:sp>
        <p:nvSpPr>
          <p:cNvPr id="882" name="物-场模型"/>
          <p:cNvSpPr txBox="1"/>
          <p:nvPr/>
        </p:nvSpPr>
        <p:spPr>
          <a:xfrm>
            <a:off x="4974302" y="161765"/>
            <a:ext cx="2243397" cy="817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>
            <a:lvl1pPr defTabSz="1828800"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物-场模型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81" grpId="1"/>
      <p:bldP build="whole" bldLvl="1" animBg="1" rev="0" advAuto="0" spid="882" grpId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7" name="Group"/>
          <p:cNvGrpSpPr/>
          <p:nvPr/>
        </p:nvGrpSpPr>
        <p:grpSpPr>
          <a:xfrm>
            <a:off x="636742" y="2453946"/>
            <a:ext cx="10381884" cy="2329520"/>
            <a:chOff x="0" y="0"/>
            <a:chExt cx="10381883" cy="2329518"/>
          </a:xfrm>
        </p:grpSpPr>
        <p:sp>
          <p:nvSpPr>
            <p:cNvPr id="884" name="小人法"/>
            <p:cNvSpPr/>
            <p:nvPr/>
          </p:nvSpPr>
          <p:spPr>
            <a:xfrm>
              <a:off x="2207143" y="1418601"/>
              <a:ext cx="1522414" cy="910918"/>
            </a:xfrm>
            <a:prstGeom prst="roundRect">
              <a:avLst>
                <a:gd name="adj" fmla="val 2436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2000"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小人法</a:t>
              </a:r>
            </a:p>
          </p:txBody>
        </p:sp>
        <p:sp>
          <p:nvSpPr>
            <p:cNvPr id="885" name="STC"/>
            <p:cNvSpPr/>
            <p:nvPr/>
          </p:nvSpPr>
          <p:spPr>
            <a:xfrm>
              <a:off x="0" y="1405901"/>
              <a:ext cx="1522413" cy="910918"/>
            </a:xfrm>
            <a:prstGeom prst="roundRect">
              <a:avLst>
                <a:gd name="adj" fmla="val 2436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2000"/>
              </a:lvl1pPr>
            </a:lstStyle>
            <a:p>
              <a:pPr/>
              <a:r>
                <a:t>STC</a:t>
              </a:r>
            </a:p>
          </p:txBody>
        </p:sp>
        <p:sp>
          <p:nvSpPr>
            <p:cNvPr id="886" name="Line"/>
            <p:cNvSpPr/>
            <p:nvPr/>
          </p:nvSpPr>
          <p:spPr>
            <a:xfrm>
              <a:off x="726731" y="613176"/>
              <a:ext cx="3436136" cy="1"/>
            </a:xfrm>
            <a:prstGeom prst="line">
              <a:avLst/>
            </a:prstGeom>
            <a:noFill/>
            <a:ln w="50800" cap="flat">
              <a:solidFill>
                <a:schemeClr val="accent3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87" name="创新思维模型"/>
            <p:cNvSpPr/>
            <p:nvPr/>
          </p:nvSpPr>
          <p:spPr>
            <a:xfrm>
              <a:off x="4177971" y="0"/>
              <a:ext cx="2034441" cy="891868"/>
            </a:xfrm>
            <a:prstGeom prst="roundRect">
              <a:avLst>
                <a:gd name="adj" fmla="val 2488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2000"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创新思维模型</a:t>
              </a:r>
            </a:p>
          </p:txBody>
        </p:sp>
        <p:sp>
          <p:nvSpPr>
            <p:cNvPr id="888" name="Line"/>
            <p:cNvSpPr/>
            <p:nvPr/>
          </p:nvSpPr>
          <p:spPr>
            <a:xfrm>
              <a:off x="6227517" y="613176"/>
              <a:ext cx="3436136" cy="1"/>
            </a:xfrm>
            <a:prstGeom prst="line">
              <a:avLst/>
            </a:prstGeom>
            <a:noFill/>
            <a:ln w="50800" cap="flat">
              <a:solidFill>
                <a:schemeClr val="accent3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89" name="Line"/>
            <p:cNvSpPr/>
            <p:nvPr/>
          </p:nvSpPr>
          <p:spPr>
            <a:xfrm flipV="1">
              <a:off x="761206" y="647888"/>
              <a:ext cx="1" cy="762001"/>
            </a:xfrm>
            <a:prstGeom prst="line">
              <a:avLst/>
            </a:prstGeom>
            <a:noFill/>
            <a:ln w="50800" cap="flat">
              <a:solidFill>
                <a:schemeClr val="accent3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90" name="Line"/>
            <p:cNvSpPr/>
            <p:nvPr/>
          </p:nvSpPr>
          <p:spPr>
            <a:xfrm flipV="1">
              <a:off x="7505558" y="647888"/>
              <a:ext cx="1" cy="762001"/>
            </a:xfrm>
            <a:prstGeom prst="line">
              <a:avLst/>
            </a:prstGeom>
            <a:noFill/>
            <a:ln w="50800" cap="flat">
              <a:solidFill>
                <a:schemeClr val="accent3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91" name="金鱼法"/>
            <p:cNvSpPr/>
            <p:nvPr/>
          </p:nvSpPr>
          <p:spPr>
            <a:xfrm>
              <a:off x="8859470" y="1418601"/>
              <a:ext cx="1522414" cy="910918"/>
            </a:xfrm>
            <a:prstGeom prst="roundRect">
              <a:avLst>
                <a:gd name="adj" fmla="val 2436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2000"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金鱼法</a:t>
              </a:r>
            </a:p>
          </p:txBody>
        </p:sp>
        <p:sp>
          <p:nvSpPr>
            <p:cNvPr id="892" name="多屏法"/>
            <p:cNvSpPr/>
            <p:nvPr/>
          </p:nvSpPr>
          <p:spPr>
            <a:xfrm>
              <a:off x="6698802" y="1412251"/>
              <a:ext cx="1522414" cy="910918"/>
            </a:xfrm>
            <a:prstGeom prst="roundRect">
              <a:avLst>
                <a:gd name="adj" fmla="val 2436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2000"/>
              </a:lvl1pPr>
            </a:lstStyle>
            <a:p>
              <a:pPr/>
              <a:r>
                <a:t>多屏法</a:t>
              </a:r>
            </a:p>
          </p:txBody>
        </p:sp>
        <p:sp>
          <p:nvSpPr>
            <p:cNvPr id="893" name="最终理想解"/>
            <p:cNvSpPr/>
            <p:nvPr/>
          </p:nvSpPr>
          <p:spPr>
            <a:xfrm>
              <a:off x="4414287" y="1418601"/>
              <a:ext cx="1522413" cy="910918"/>
            </a:xfrm>
            <a:prstGeom prst="roundRect">
              <a:avLst>
                <a:gd name="adj" fmla="val 2436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2000"/>
              </a:lvl1pPr>
            </a:lstStyle>
            <a:p>
              <a:pPr/>
              <a:r>
                <a:t>最终理想解</a:t>
              </a:r>
            </a:p>
          </p:txBody>
        </p:sp>
        <p:sp>
          <p:nvSpPr>
            <p:cNvPr id="894" name="Line"/>
            <p:cNvSpPr/>
            <p:nvPr/>
          </p:nvSpPr>
          <p:spPr>
            <a:xfrm flipV="1">
              <a:off x="5190941" y="887880"/>
              <a:ext cx="1" cy="534709"/>
            </a:xfrm>
            <a:prstGeom prst="line">
              <a:avLst/>
            </a:prstGeom>
            <a:noFill/>
            <a:ln w="50800" cap="flat">
              <a:solidFill>
                <a:schemeClr val="accent3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95" name="Line"/>
            <p:cNvSpPr/>
            <p:nvPr/>
          </p:nvSpPr>
          <p:spPr>
            <a:xfrm flipV="1">
              <a:off x="9633377" y="647888"/>
              <a:ext cx="1" cy="762001"/>
            </a:xfrm>
            <a:prstGeom prst="line">
              <a:avLst/>
            </a:prstGeom>
            <a:noFill/>
            <a:ln w="50800" cap="flat">
              <a:solidFill>
                <a:schemeClr val="accent3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96" name="Line"/>
            <p:cNvSpPr/>
            <p:nvPr/>
          </p:nvSpPr>
          <p:spPr>
            <a:xfrm flipV="1">
              <a:off x="2968349" y="647888"/>
              <a:ext cx="1" cy="762001"/>
            </a:xfrm>
            <a:prstGeom prst="line">
              <a:avLst/>
            </a:prstGeom>
            <a:noFill/>
            <a:ln w="50800" cap="flat">
              <a:solidFill>
                <a:schemeClr val="accent3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98" name="创新思维模型"/>
          <p:cNvSpPr txBox="1"/>
          <p:nvPr/>
        </p:nvSpPr>
        <p:spPr>
          <a:xfrm>
            <a:off x="4404014" y="347187"/>
            <a:ext cx="2847339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创新思维模型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例如：飞机机翼…"/>
          <p:cNvSpPr txBox="1"/>
          <p:nvPr/>
        </p:nvSpPr>
        <p:spPr>
          <a:xfrm>
            <a:off x="1858379" y="1783081"/>
            <a:ext cx="9432289" cy="2606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ts val="7100"/>
              </a:lnSpc>
              <a:defRPr sz="3600">
                <a:solidFill>
                  <a:schemeClr val="accent3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例如：飞机机翼</a:t>
            </a:r>
          </a:p>
          <a:p>
            <a:pPr>
              <a:lnSpc>
                <a:spcPts val="5900"/>
              </a:lnSpc>
              <a:defRPr sz="2600">
                <a:solidFill>
                  <a:srgbClr val="FFFFFF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</a:p>
          <a:p>
            <a:pPr>
              <a:lnSpc>
                <a:spcPts val="5900"/>
              </a:lnSpc>
              <a:defRPr sz="2600">
                <a:solidFill>
                  <a:srgbClr val="FFFFFF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飞机在飞行过程中机翼损坏会导致重大事故，</a:t>
            </a:r>
          </a:p>
          <a:p>
            <a:pPr>
              <a:lnSpc>
                <a:spcPts val="5900"/>
              </a:lnSpc>
              <a:defRPr sz="2600">
                <a:solidFill>
                  <a:srgbClr val="FFFFFF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所以机翼的强度越大越可靠，但是提高强度会增加金属的用量，</a:t>
            </a:r>
          </a:p>
          <a:p>
            <a:pPr>
              <a:lnSpc>
                <a:spcPts val="5900"/>
              </a:lnSpc>
              <a:defRPr sz="2600">
                <a:solidFill>
                  <a:srgbClr val="FFFFFF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机翼的重量也会增加，燃料消耗的也越多，成本也会越多。</a:t>
            </a:r>
          </a:p>
        </p:txBody>
      </p:sp>
      <p:sp>
        <p:nvSpPr>
          <p:cNvPr id="354" name="假如你是一名技术工程师，…"/>
          <p:cNvSpPr txBox="1"/>
          <p:nvPr/>
        </p:nvSpPr>
        <p:spPr>
          <a:xfrm>
            <a:off x="1849769" y="5269269"/>
            <a:ext cx="7352361" cy="1031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3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假如你是一名技术工程师，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chemeClr val="accent3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在二战战场，碰到上面的问题，该怎么解决？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最终理想解"/>
          <p:cNvSpPr txBox="1"/>
          <p:nvPr/>
        </p:nvSpPr>
        <p:spPr>
          <a:xfrm>
            <a:off x="4900931" y="1319528"/>
            <a:ext cx="2390139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最终理想解</a:t>
            </a:r>
          </a:p>
        </p:txBody>
      </p:sp>
      <p:sp>
        <p:nvSpPr>
          <p:cNvPr id="901" name="Line"/>
          <p:cNvSpPr/>
          <p:nvPr/>
        </p:nvSpPr>
        <p:spPr>
          <a:xfrm>
            <a:off x="679946" y="2380714"/>
            <a:ext cx="10832108" cy="1"/>
          </a:xfrm>
          <a:prstGeom prst="line">
            <a:avLst/>
          </a:prstGeom>
          <a:ln cap="rnd">
            <a:solidFill>
              <a:schemeClr val="accent3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02" name="1、不要猜测最终理想解能否实现…"/>
          <p:cNvSpPr txBox="1"/>
          <p:nvPr/>
        </p:nvSpPr>
        <p:spPr>
          <a:xfrm>
            <a:off x="2762217" y="3426064"/>
            <a:ext cx="7893058" cy="1297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1、不要猜测最终理想解能否实现</a:t>
            </a:r>
          </a:p>
          <a:p>
            <a:pPr>
              <a:defRPr sz="2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  <a:p>
            <a:pPr>
              <a:defRPr sz="2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2、不要考虑如何、或者采用什么手段才能实现最终理想解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“如何用两只桶，从河里准确地提取6L水？一只4L，一只9L”"/>
          <p:cNvSpPr txBox="1"/>
          <p:nvPr/>
        </p:nvSpPr>
        <p:spPr>
          <a:xfrm>
            <a:off x="288349" y="1312939"/>
            <a:ext cx="11615302" cy="1158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000">
                <a:solidFill>
                  <a:schemeClr val="accent1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“</a:t>
            </a:r>
            <a:r>
              <a:rPr sz="3200">
                <a:solidFill>
                  <a:srgbClr val="FFFFFF"/>
                </a:solidFill>
              </a:rPr>
              <a:t>如何用两只桶，从河里准确地提取6L水？一只4L，一只9L</a:t>
            </a:r>
            <a:r>
              <a:t>”</a:t>
            </a:r>
          </a:p>
        </p:txBody>
      </p:sp>
      <p:grpSp>
        <p:nvGrpSpPr>
          <p:cNvPr id="907" name="Group"/>
          <p:cNvGrpSpPr/>
          <p:nvPr/>
        </p:nvGrpSpPr>
        <p:grpSpPr>
          <a:xfrm>
            <a:off x="5053190" y="3622825"/>
            <a:ext cx="721369" cy="2281938"/>
            <a:chOff x="0" y="0"/>
            <a:chExt cx="721367" cy="2281937"/>
          </a:xfrm>
        </p:grpSpPr>
        <p:sp>
          <p:nvSpPr>
            <p:cNvPr id="905" name="Shape"/>
            <p:cNvSpPr/>
            <p:nvPr/>
          </p:nvSpPr>
          <p:spPr>
            <a:xfrm>
              <a:off x="-1" y="-1"/>
              <a:ext cx="721369" cy="2281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600" fill="norm" stroke="1" extrusionOk="0">
                  <a:moveTo>
                    <a:pt x="8022" y="0"/>
                  </a:moveTo>
                  <a:cubicBezTo>
                    <a:pt x="5433" y="0"/>
                    <a:pt x="5163" y="242"/>
                    <a:pt x="5163" y="415"/>
                  </a:cubicBezTo>
                  <a:lnTo>
                    <a:pt x="5163" y="1350"/>
                  </a:lnTo>
                  <a:cubicBezTo>
                    <a:pt x="5163" y="1415"/>
                    <a:pt x="5333" y="1463"/>
                    <a:pt x="5520" y="1463"/>
                  </a:cubicBezTo>
                  <a:lnTo>
                    <a:pt x="6063" y="1463"/>
                  </a:lnTo>
                  <a:cubicBezTo>
                    <a:pt x="6046" y="1522"/>
                    <a:pt x="6016" y="1594"/>
                    <a:pt x="5999" y="1664"/>
                  </a:cubicBezTo>
                  <a:cubicBezTo>
                    <a:pt x="5982" y="1707"/>
                    <a:pt x="5896" y="1744"/>
                    <a:pt x="5760" y="1755"/>
                  </a:cubicBezTo>
                  <a:cubicBezTo>
                    <a:pt x="5317" y="1798"/>
                    <a:pt x="5025" y="1879"/>
                    <a:pt x="5025" y="1971"/>
                  </a:cubicBezTo>
                  <a:cubicBezTo>
                    <a:pt x="5025" y="2047"/>
                    <a:pt x="5228" y="2117"/>
                    <a:pt x="5552" y="2160"/>
                  </a:cubicBezTo>
                  <a:cubicBezTo>
                    <a:pt x="5688" y="2182"/>
                    <a:pt x="5777" y="2224"/>
                    <a:pt x="5760" y="2273"/>
                  </a:cubicBezTo>
                  <a:cubicBezTo>
                    <a:pt x="5470" y="3072"/>
                    <a:pt x="5076" y="4148"/>
                    <a:pt x="4769" y="5066"/>
                  </a:cubicBezTo>
                  <a:cubicBezTo>
                    <a:pt x="4429" y="6124"/>
                    <a:pt x="2695" y="8311"/>
                    <a:pt x="1400" y="9823"/>
                  </a:cubicBezTo>
                  <a:cubicBezTo>
                    <a:pt x="463" y="10925"/>
                    <a:pt x="0" y="12059"/>
                    <a:pt x="0" y="13198"/>
                  </a:cubicBezTo>
                  <a:lnTo>
                    <a:pt x="0" y="20142"/>
                  </a:lnTo>
                  <a:cubicBezTo>
                    <a:pt x="0" y="20396"/>
                    <a:pt x="138" y="20623"/>
                    <a:pt x="309" y="20817"/>
                  </a:cubicBezTo>
                  <a:cubicBezTo>
                    <a:pt x="752" y="21287"/>
                    <a:pt x="2112" y="21600"/>
                    <a:pt x="3662" y="21600"/>
                  </a:cubicBezTo>
                  <a:lnTo>
                    <a:pt x="17870" y="21600"/>
                  </a:lnTo>
                  <a:cubicBezTo>
                    <a:pt x="19403" y="21600"/>
                    <a:pt x="20780" y="21281"/>
                    <a:pt x="21223" y="20817"/>
                  </a:cubicBezTo>
                  <a:cubicBezTo>
                    <a:pt x="21411" y="20623"/>
                    <a:pt x="21532" y="20396"/>
                    <a:pt x="21532" y="20142"/>
                  </a:cubicBezTo>
                  <a:lnTo>
                    <a:pt x="21532" y="13198"/>
                  </a:lnTo>
                  <a:cubicBezTo>
                    <a:pt x="21600" y="12053"/>
                    <a:pt x="21138" y="10919"/>
                    <a:pt x="20201" y="9823"/>
                  </a:cubicBezTo>
                  <a:cubicBezTo>
                    <a:pt x="18924" y="8311"/>
                    <a:pt x="17189" y="6124"/>
                    <a:pt x="16832" y="5066"/>
                  </a:cubicBezTo>
                  <a:cubicBezTo>
                    <a:pt x="16542" y="4148"/>
                    <a:pt x="16148" y="3072"/>
                    <a:pt x="15841" y="2273"/>
                  </a:cubicBezTo>
                  <a:cubicBezTo>
                    <a:pt x="15824" y="2224"/>
                    <a:pt x="15913" y="2182"/>
                    <a:pt x="16049" y="2160"/>
                  </a:cubicBezTo>
                  <a:cubicBezTo>
                    <a:pt x="16373" y="2117"/>
                    <a:pt x="16576" y="2047"/>
                    <a:pt x="16576" y="1971"/>
                  </a:cubicBezTo>
                  <a:cubicBezTo>
                    <a:pt x="16576" y="1879"/>
                    <a:pt x="16284" y="1798"/>
                    <a:pt x="15841" y="1755"/>
                  </a:cubicBezTo>
                  <a:cubicBezTo>
                    <a:pt x="15705" y="1744"/>
                    <a:pt x="15619" y="1707"/>
                    <a:pt x="15602" y="1664"/>
                  </a:cubicBezTo>
                  <a:cubicBezTo>
                    <a:pt x="15568" y="1594"/>
                    <a:pt x="15555" y="1522"/>
                    <a:pt x="15538" y="1463"/>
                  </a:cubicBezTo>
                  <a:lnTo>
                    <a:pt x="16081" y="1463"/>
                  </a:lnTo>
                  <a:cubicBezTo>
                    <a:pt x="16285" y="1463"/>
                    <a:pt x="16438" y="1409"/>
                    <a:pt x="16438" y="1350"/>
                  </a:cubicBezTo>
                  <a:lnTo>
                    <a:pt x="16438" y="415"/>
                  </a:lnTo>
                  <a:cubicBezTo>
                    <a:pt x="16438" y="248"/>
                    <a:pt x="16168" y="0"/>
                    <a:pt x="13579" y="0"/>
                  </a:cubicBezTo>
                  <a:lnTo>
                    <a:pt x="8022" y="0"/>
                  </a:ln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06" name="9L"/>
            <p:cNvSpPr txBox="1"/>
            <p:nvPr/>
          </p:nvSpPr>
          <p:spPr>
            <a:xfrm>
              <a:off x="0" y="815849"/>
              <a:ext cx="721349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  <a:p>
              <a:pPr algn="ctr"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9L</a:t>
              </a:r>
            </a:p>
          </p:txBody>
        </p:sp>
      </p:grpSp>
      <p:grpSp>
        <p:nvGrpSpPr>
          <p:cNvPr id="910" name="Group"/>
          <p:cNvGrpSpPr/>
          <p:nvPr/>
        </p:nvGrpSpPr>
        <p:grpSpPr>
          <a:xfrm>
            <a:off x="3890980" y="4381268"/>
            <a:ext cx="480383" cy="1519615"/>
            <a:chOff x="0" y="0"/>
            <a:chExt cx="480381" cy="1519613"/>
          </a:xfrm>
        </p:grpSpPr>
        <p:sp>
          <p:nvSpPr>
            <p:cNvPr id="908" name="Shape"/>
            <p:cNvSpPr/>
            <p:nvPr/>
          </p:nvSpPr>
          <p:spPr>
            <a:xfrm>
              <a:off x="-1" y="-1"/>
              <a:ext cx="480383" cy="1519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600" fill="norm" stroke="1" extrusionOk="0">
                  <a:moveTo>
                    <a:pt x="8022" y="0"/>
                  </a:moveTo>
                  <a:cubicBezTo>
                    <a:pt x="5433" y="0"/>
                    <a:pt x="5163" y="242"/>
                    <a:pt x="5163" y="415"/>
                  </a:cubicBezTo>
                  <a:lnTo>
                    <a:pt x="5163" y="1350"/>
                  </a:lnTo>
                  <a:cubicBezTo>
                    <a:pt x="5163" y="1415"/>
                    <a:pt x="5333" y="1463"/>
                    <a:pt x="5520" y="1463"/>
                  </a:cubicBezTo>
                  <a:lnTo>
                    <a:pt x="6063" y="1463"/>
                  </a:lnTo>
                  <a:cubicBezTo>
                    <a:pt x="6046" y="1522"/>
                    <a:pt x="6016" y="1594"/>
                    <a:pt x="5999" y="1664"/>
                  </a:cubicBezTo>
                  <a:cubicBezTo>
                    <a:pt x="5982" y="1707"/>
                    <a:pt x="5896" y="1744"/>
                    <a:pt x="5760" y="1755"/>
                  </a:cubicBezTo>
                  <a:cubicBezTo>
                    <a:pt x="5317" y="1798"/>
                    <a:pt x="5025" y="1879"/>
                    <a:pt x="5025" y="1971"/>
                  </a:cubicBezTo>
                  <a:cubicBezTo>
                    <a:pt x="5025" y="2047"/>
                    <a:pt x="5228" y="2117"/>
                    <a:pt x="5552" y="2160"/>
                  </a:cubicBezTo>
                  <a:cubicBezTo>
                    <a:pt x="5688" y="2182"/>
                    <a:pt x="5777" y="2224"/>
                    <a:pt x="5760" y="2273"/>
                  </a:cubicBezTo>
                  <a:cubicBezTo>
                    <a:pt x="5470" y="3072"/>
                    <a:pt x="5076" y="4148"/>
                    <a:pt x="4769" y="5066"/>
                  </a:cubicBezTo>
                  <a:cubicBezTo>
                    <a:pt x="4429" y="6124"/>
                    <a:pt x="2695" y="8311"/>
                    <a:pt x="1400" y="9823"/>
                  </a:cubicBezTo>
                  <a:cubicBezTo>
                    <a:pt x="463" y="10925"/>
                    <a:pt x="0" y="12059"/>
                    <a:pt x="0" y="13198"/>
                  </a:cubicBezTo>
                  <a:lnTo>
                    <a:pt x="0" y="20142"/>
                  </a:lnTo>
                  <a:cubicBezTo>
                    <a:pt x="0" y="20396"/>
                    <a:pt x="138" y="20623"/>
                    <a:pt x="309" y="20817"/>
                  </a:cubicBezTo>
                  <a:cubicBezTo>
                    <a:pt x="752" y="21287"/>
                    <a:pt x="2112" y="21600"/>
                    <a:pt x="3662" y="21600"/>
                  </a:cubicBezTo>
                  <a:lnTo>
                    <a:pt x="17870" y="21600"/>
                  </a:lnTo>
                  <a:cubicBezTo>
                    <a:pt x="19403" y="21600"/>
                    <a:pt x="20780" y="21281"/>
                    <a:pt x="21223" y="20817"/>
                  </a:cubicBezTo>
                  <a:cubicBezTo>
                    <a:pt x="21411" y="20623"/>
                    <a:pt x="21532" y="20396"/>
                    <a:pt x="21532" y="20142"/>
                  </a:cubicBezTo>
                  <a:lnTo>
                    <a:pt x="21532" y="13198"/>
                  </a:lnTo>
                  <a:cubicBezTo>
                    <a:pt x="21600" y="12053"/>
                    <a:pt x="21138" y="10919"/>
                    <a:pt x="20201" y="9823"/>
                  </a:cubicBezTo>
                  <a:cubicBezTo>
                    <a:pt x="18924" y="8311"/>
                    <a:pt x="17189" y="6124"/>
                    <a:pt x="16832" y="5066"/>
                  </a:cubicBezTo>
                  <a:cubicBezTo>
                    <a:pt x="16542" y="4148"/>
                    <a:pt x="16148" y="3072"/>
                    <a:pt x="15841" y="2273"/>
                  </a:cubicBezTo>
                  <a:cubicBezTo>
                    <a:pt x="15824" y="2224"/>
                    <a:pt x="15913" y="2182"/>
                    <a:pt x="16049" y="2160"/>
                  </a:cubicBezTo>
                  <a:cubicBezTo>
                    <a:pt x="16373" y="2117"/>
                    <a:pt x="16576" y="2047"/>
                    <a:pt x="16576" y="1971"/>
                  </a:cubicBezTo>
                  <a:cubicBezTo>
                    <a:pt x="16576" y="1879"/>
                    <a:pt x="16284" y="1798"/>
                    <a:pt x="15841" y="1755"/>
                  </a:cubicBezTo>
                  <a:cubicBezTo>
                    <a:pt x="15705" y="1744"/>
                    <a:pt x="15619" y="1707"/>
                    <a:pt x="15602" y="1664"/>
                  </a:cubicBezTo>
                  <a:cubicBezTo>
                    <a:pt x="15568" y="1594"/>
                    <a:pt x="15555" y="1522"/>
                    <a:pt x="15538" y="1463"/>
                  </a:cubicBezTo>
                  <a:lnTo>
                    <a:pt x="16081" y="1463"/>
                  </a:lnTo>
                  <a:cubicBezTo>
                    <a:pt x="16285" y="1463"/>
                    <a:pt x="16438" y="1409"/>
                    <a:pt x="16438" y="1350"/>
                  </a:cubicBezTo>
                  <a:lnTo>
                    <a:pt x="16438" y="415"/>
                  </a:lnTo>
                  <a:cubicBezTo>
                    <a:pt x="16438" y="248"/>
                    <a:pt x="16168" y="0"/>
                    <a:pt x="13579" y="0"/>
                  </a:cubicBezTo>
                  <a:lnTo>
                    <a:pt x="8022" y="0"/>
                  </a:ln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09" name="4L"/>
            <p:cNvSpPr txBox="1"/>
            <p:nvPr/>
          </p:nvSpPr>
          <p:spPr>
            <a:xfrm>
              <a:off x="-1" y="434687"/>
              <a:ext cx="480370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  <a:p>
              <a:pPr algn="ctr"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4L</a:t>
              </a:r>
            </a:p>
          </p:txBody>
        </p:sp>
      </p:grpSp>
      <p:grpSp>
        <p:nvGrpSpPr>
          <p:cNvPr id="915" name="Group"/>
          <p:cNvGrpSpPr/>
          <p:nvPr/>
        </p:nvGrpSpPr>
        <p:grpSpPr>
          <a:xfrm>
            <a:off x="7579650" y="3622825"/>
            <a:ext cx="721370" cy="2281939"/>
            <a:chOff x="0" y="0"/>
            <a:chExt cx="721368" cy="2281938"/>
          </a:xfrm>
        </p:grpSpPr>
        <p:grpSp>
          <p:nvGrpSpPr>
            <p:cNvPr id="913" name="Group"/>
            <p:cNvGrpSpPr/>
            <p:nvPr/>
          </p:nvGrpSpPr>
          <p:grpSpPr>
            <a:xfrm>
              <a:off x="-1" y="0"/>
              <a:ext cx="721370" cy="2281939"/>
              <a:chOff x="0" y="0"/>
              <a:chExt cx="721368" cy="2281938"/>
            </a:xfrm>
          </p:grpSpPr>
          <p:sp>
            <p:nvSpPr>
              <p:cNvPr id="911" name="Shape"/>
              <p:cNvSpPr/>
              <p:nvPr/>
            </p:nvSpPr>
            <p:spPr>
              <a:xfrm>
                <a:off x="-1" y="-1"/>
                <a:ext cx="721370" cy="22819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9" h="21600" fill="norm" stroke="1" extrusionOk="0">
                    <a:moveTo>
                      <a:pt x="8022" y="0"/>
                    </a:moveTo>
                    <a:cubicBezTo>
                      <a:pt x="5433" y="0"/>
                      <a:pt x="5163" y="242"/>
                      <a:pt x="5163" y="415"/>
                    </a:cubicBezTo>
                    <a:lnTo>
                      <a:pt x="5163" y="1350"/>
                    </a:lnTo>
                    <a:cubicBezTo>
                      <a:pt x="5163" y="1415"/>
                      <a:pt x="5333" y="1463"/>
                      <a:pt x="5520" y="1463"/>
                    </a:cubicBezTo>
                    <a:lnTo>
                      <a:pt x="6063" y="1463"/>
                    </a:lnTo>
                    <a:cubicBezTo>
                      <a:pt x="6046" y="1522"/>
                      <a:pt x="6016" y="1594"/>
                      <a:pt x="5999" y="1664"/>
                    </a:cubicBezTo>
                    <a:cubicBezTo>
                      <a:pt x="5982" y="1707"/>
                      <a:pt x="5896" y="1744"/>
                      <a:pt x="5760" y="1755"/>
                    </a:cubicBezTo>
                    <a:cubicBezTo>
                      <a:pt x="5317" y="1798"/>
                      <a:pt x="5025" y="1879"/>
                      <a:pt x="5025" y="1971"/>
                    </a:cubicBezTo>
                    <a:cubicBezTo>
                      <a:pt x="5025" y="2047"/>
                      <a:pt x="5228" y="2117"/>
                      <a:pt x="5552" y="2160"/>
                    </a:cubicBezTo>
                    <a:cubicBezTo>
                      <a:pt x="5688" y="2182"/>
                      <a:pt x="5777" y="2224"/>
                      <a:pt x="5760" y="2273"/>
                    </a:cubicBezTo>
                    <a:cubicBezTo>
                      <a:pt x="5470" y="3072"/>
                      <a:pt x="5076" y="4148"/>
                      <a:pt x="4769" y="5066"/>
                    </a:cubicBezTo>
                    <a:cubicBezTo>
                      <a:pt x="4429" y="6124"/>
                      <a:pt x="2695" y="8311"/>
                      <a:pt x="1400" y="9823"/>
                    </a:cubicBezTo>
                    <a:cubicBezTo>
                      <a:pt x="463" y="10925"/>
                      <a:pt x="0" y="12059"/>
                      <a:pt x="0" y="13198"/>
                    </a:cubicBezTo>
                    <a:lnTo>
                      <a:pt x="0" y="20142"/>
                    </a:lnTo>
                    <a:cubicBezTo>
                      <a:pt x="0" y="20396"/>
                      <a:pt x="138" y="20623"/>
                      <a:pt x="309" y="20817"/>
                    </a:cubicBezTo>
                    <a:cubicBezTo>
                      <a:pt x="752" y="21287"/>
                      <a:pt x="2112" y="21600"/>
                      <a:pt x="3662" y="21600"/>
                    </a:cubicBezTo>
                    <a:lnTo>
                      <a:pt x="17870" y="21600"/>
                    </a:lnTo>
                    <a:cubicBezTo>
                      <a:pt x="19403" y="21600"/>
                      <a:pt x="20780" y="21281"/>
                      <a:pt x="21223" y="20817"/>
                    </a:cubicBezTo>
                    <a:cubicBezTo>
                      <a:pt x="21411" y="20623"/>
                      <a:pt x="21532" y="20396"/>
                      <a:pt x="21532" y="20142"/>
                    </a:cubicBezTo>
                    <a:lnTo>
                      <a:pt x="21532" y="13198"/>
                    </a:lnTo>
                    <a:cubicBezTo>
                      <a:pt x="21600" y="12053"/>
                      <a:pt x="21138" y="10919"/>
                      <a:pt x="20201" y="9823"/>
                    </a:cubicBezTo>
                    <a:cubicBezTo>
                      <a:pt x="18924" y="8311"/>
                      <a:pt x="17189" y="6124"/>
                      <a:pt x="16832" y="5066"/>
                    </a:cubicBezTo>
                    <a:cubicBezTo>
                      <a:pt x="16542" y="4148"/>
                      <a:pt x="16148" y="3072"/>
                      <a:pt x="15841" y="2273"/>
                    </a:cubicBezTo>
                    <a:cubicBezTo>
                      <a:pt x="15824" y="2224"/>
                      <a:pt x="15913" y="2182"/>
                      <a:pt x="16049" y="2160"/>
                    </a:cubicBezTo>
                    <a:cubicBezTo>
                      <a:pt x="16373" y="2117"/>
                      <a:pt x="16576" y="2047"/>
                      <a:pt x="16576" y="1971"/>
                    </a:cubicBezTo>
                    <a:cubicBezTo>
                      <a:pt x="16576" y="1879"/>
                      <a:pt x="16284" y="1798"/>
                      <a:pt x="15841" y="1755"/>
                    </a:cubicBezTo>
                    <a:cubicBezTo>
                      <a:pt x="15705" y="1744"/>
                      <a:pt x="15619" y="1707"/>
                      <a:pt x="15602" y="1664"/>
                    </a:cubicBezTo>
                    <a:cubicBezTo>
                      <a:pt x="15568" y="1594"/>
                      <a:pt x="15555" y="1522"/>
                      <a:pt x="15538" y="1463"/>
                    </a:cubicBezTo>
                    <a:lnTo>
                      <a:pt x="16081" y="1463"/>
                    </a:lnTo>
                    <a:cubicBezTo>
                      <a:pt x="16285" y="1463"/>
                      <a:pt x="16438" y="1409"/>
                      <a:pt x="16438" y="1350"/>
                    </a:cubicBezTo>
                    <a:lnTo>
                      <a:pt x="16438" y="415"/>
                    </a:lnTo>
                    <a:cubicBezTo>
                      <a:pt x="16438" y="248"/>
                      <a:pt x="16168" y="0"/>
                      <a:pt x="13579" y="0"/>
                    </a:cubicBezTo>
                    <a:lnTo>
                      <a:pt x="8022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rnd">
                <a:solidFill>
                  <a:schemeClr val="accent1"/>
                </a:solidFill>
                <a:prstDash val="solid"/>
                <a:round/>
              </a:ln>
              <a:effectLst>
                <a:outerShdw sx="100000" sy="100000" kx="0" ky="0" algn="b" rotWithShape="0" blurRad="38100" dist="25400" dir="5400000">
                  <a:srgbClr val="000000">
                    <a:alpha val="45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912" name="6L"/>
              <p:cNvSpPr txBox="1"/>
              <p:nvPr/>
            </p:nvSpPr>
            <p:spPr>
              <a:xfrm>
                <a:off x="-1" y="815850"/>
                <a:ext cx="721352" cy="6502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 algn="ctr"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  <a:p>
                <a:pPr algn="ctr"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6L</a:t>
                </a:r>
              </a:p>
            </p:txBody>
          </p:sp>
        </p:grpSp>
        <p:sp>
          <p:nvSpPr>
            <p:cNvPr id="914" name="Line"/>
            <p:cNvSpPr/>
            <p:nvPr/>
          </p:nvSpPr>
          <p:spPr>
            <a:xfrm>
              <a:off x="66503" y="937257"/>
              <a:ext cx="588344" cy="2"/>
            </a:xfrm>
            <a:prstGeom prst="line">
              <a:avLst/>
            </a:prstGeom>
            <a:noFill/>
            <a:ln w="1905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916" name="Arrow"/>
          <p:cNvSpPr/>
          <p:nvPr/>
        </p:nvSpPr>
        <p:spPr>
          <a:xfrm>
            <a:off x="6046857" y="4447814"/>
            <a:ext cx="1270002" cy="631960"/>
          </a:xfrm>
          <a:prstGeom prst="rightArrow">
            <a:avLst>
              <a:gd name="adj1" fmla="val 32000"/>
              <a:gd name="adj2" fmla="val 128616"/>
            </a:avLst>
          </a:prstGeom>
          <a:solidFill>
            <a:srgbClr val="FFFFFF"/>
          </a:solidFill>
          <a:ln w="19050" cap="rnd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917" name="Line"/>
          <p:cNvSpPr/>
          <p:nvPr/>
        </p:nvSpPr>
        <p:spPr>
          <a:xfrm>
            <a:off x="679946" y="2951870"/>
            <a:ext cx="10832108" cy="1"/>
          </a:xfrm>
          <a:prstGeom prst="line">
            <a:avLst/>
          </a:prstGeom>
          <a:ln cap="rnd">
            <a:solidFill>
              <a:schemeClr val="accent3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最终理想解：大桶装6L水"/>
          <p:cNvSpPr txBox="1"/>
          <p:nvPr/>
        </p:nvSpPr>
        <p:spPr>
          <a:xfrm>
            <a:off x="3805456" y="1199511"/>
            <a:ext cx="4581088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最终理想解：大桶装6L水</a:t>
            </a:r>
          </a:p>
        </p:txBody>
      </p:sp>
      <p:sp>
        <p:nvSpPr>
          <p:cNvPr id="920" name="Line"/>
          <p:cNvSpPr/>
          <p:nvPr/>
        </p:nvSpPr>
        <p:spPr>
          <a:xfrm>
            <a:off x="679946" y="2380714"/>
            <a:ext cx="10832108" cy="1"/>
          </a:xfrm>
          <a:prstGeom prst="line">
            <a:avLst/>
          </a:prstGeom>
          <a:ln cap="rnd">
            <a:solidFill>
              <a:schemeClr val="accent3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21" name="9 - 4 - 4 = 1…"/>
          <p:cNvSpPr txBox="1"/>
          <p:nvPr/>
        </p:nvSpPr>
        <p:spPr>
          <a:xfrm>
            <a:off x="268362" y="4061909"/>
            <a:ext cx="1757619" cy="901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20000"/>
              </a:lnSpc>
              <a:defRPr sz="2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9 - 4 - 4 = 1</a:t>
            </a:r>
          </a:p>
          <a:p>
            <a:pPr>
              <a:lnSpc>
                <a:spcPct val="120000"/>
              </a:lnSpc>
              <a:defRPr sz="2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9 - 3 = 6</a:t>
            </a:r>
          </a:p>
        </p:txBody>
      </p:sp>
      <p:sp>
        <p:nvSpPr>
          <p:cNvPr id="922" name="装满大桶，倒出3L，就可以得到6L…"/>
          <p:cNvSpPr txBox="1"/>
          <p:nvPr/>
        </p:nvSpPr>
        <p:spPr>
          <a:xfrm>
            <a:off x="2778574" y="2583485"/>
            <a:ext cx="9436556" cy="2396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2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装满大桶，倒出3L，就可以得到6L</a:t>
            </a:r>
          </a:p>
          <a:p>
            <a:pPr>
              <a:lnSpc>
                <a:spcPct val="150000"/>
              </a:lnSpc>
              <a:defRPr sz="2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只有4L的桶，怎么得到一个3L的桶？</a:t>
            </a:r>
          </a:p>
          <a:p>
            <a:pPr>
              <a:lnSpc>
                <a:spcPct val="150000"/>
              </a:lnSpc>
              <a:defRPr sz="2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如果4L的桶，能先装1L水，那么大桶就可以倒出3L水，怎么装1L 水？</a:t>
            </a:r>
          </a:p>
          <a:p>
            <a:pPr>
              <a:lnSpc>
                <a:spcPct val="150000"/>
              </a:lnSpc>
              <a:defRPr sz="2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装满大桶，往小桶里面倒两次，就可以得到1L水</a:t>
            </a:r>
          </a:p>
        </p:txBody>
      </p:sp>
      <p:sp>
        <p:nvSpPr>
          <p:cNvPr id="923" name="装满大桶，往小桶里面倒两次，就可以得到1L水，再倒入小桶；…"/>
          <p:cNvSpPr txBox="1"/>
          <p:nvPr/>
        </p:nvSpPr>
        <p:spPr>
          <a:xfrm>
            <a:off x="2835576" y="5540347"/>
            <a:ext cx="8727836" cy="1013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20000"/>
              </a:lnSpc>
              <a:defRPr sz="2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装满大桶，往小桶里面倒两次，就可以得到1L水，再倒入小桶；</a:t>
            </a:r>
          </a:p>
          <a:p>
            <a:pPr>
              <a:lnSpc>
                <a:spcPct val="120000"/>
              </a:lnSpc>
              <a:defRPr sz="2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再次装满大桶，把小桶倒满，大桶就剩下6L水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21" grpId="3"/>
      <p:bldP build="whole" bldLvl="1" animBg="1" rev="0" advAuto="0" spid="922" grpId="1"/>
      <p:bldP build="whole" bldLvl="1" animBg="1" rev="0" advAuto="0" spid="923" grpId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TRIZ 框架"/>
          <p:cNvSpPr txBox="1"/>
          <p:nvPr>
            <p:ph type="title"/>
          </p:nvPr>
        </p:nvSpPr>
        <p:spPr>
          <a:xfrm>
            <a:off x="155043" y="71110"/>
            <a:ext cx="2505251" cy="99919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TRIZ 框架</a:t>
            </a:r>
          </a:p>
        </p:txBody>
      </p:sp>
      <p:grpSp>
        <p:nvGrpSpPr>
          <p:cNvPr id="1018" name="Group"/>
          <p:cNvGrpSpPr/>
          <p:nvPr/>
        </p:nvGrpSpPr>
        <p:grpSpPr>
          <a:xfrm>
            <a:off x="1227207" y="6566"/>
            <a:ext cx="10946325" cy="6788294"/>
            <a:chOff x="0" y="0"/>
            <a:chExt cx="10946324" cy="6788292"/>
          </a:xfrm>
        </p:grpSpPr>
        <p:pic>
          <p:nvPicPr>
            <p:cNvPr id="926" name="000.png" descr="00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716344" y="825579"/>
              <a:ext cx="6353503" cy="55871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27" name="2222.png" descr="2222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0034" y="1667704"/>
              <a:ext cx="7527287" cy="31269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28" name="111-1.png" descr="111-1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693178" y="2784471"/>
              <a:ext cx="1816666" cy="15568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29" name="工具"/>
            <p:cNvSpPr txBox="1"/>
            <p:nvPr/>
          </p:nvSpPr>
          <p:spPr>
            <a:xfrm>
              <a:off x="4029096" y="3302320"/>
              <a:ext cx="1225912" cy="765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1600"/>
                </a:spcBef>
                <a:defRPr b="1" sz="28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工具</a:t>
              </a:r>
            </a:p>
          </p:txBody>
        </p:sp>
        <p:sp>
          <p:nvSpPr>
            <p:cNvPr id="930" name="创新的思维"/>
            <p:cNvSpPr txBox="1"/>
            <p:nvPr/>
          </p:nvSpPr>
          <p:spPr>
            <a:xfrm>
              <a:off x="2005860" y="2302007"/>
              <a:ext cx="2641019" cy="570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1200"/>
                </a:spcBef>
                <a:defRPr b="1" sz="2000">
                  <a:solidFill>
                    <a:srgbClr val="FF669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创新的思维</a:t>
              </a:r>
            </a:p>
          </p:txBody>
        </p:sp>
        <p:sp>
          <p:nvSpPr>
            <p:cNvPr id="931" name="创新的规律"/>
            <p:cNvSpPr txBox="1"/>
            <p:nvPr/>
          </p:nvSpPr>
          <p:spPr>
            <a:xfrm>
              <a:off x="6253994" y="2564520"/>
              <a:ext cx="2289655" cy="570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1200"/>
                </a:spcBef>
                <a:defRPr b="1" sz="2000">
                  <a:solidFill>
                    <a:srgbClr val="FF669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创新的规律</a:t>
              </a:r>
            </a:p>
          </p:txBody>
        </p:sp>
        <p:sp>
          <p:nvSpPr>
            <p:cNvPr id="932" name="Oval"/>
            <p:cNvSpPr/>
            <p:nvPr/>
          </p:nvSpPr>
          <p:spPr>
            <a:xfrm>
              <a:off x="8318820" y="3528982"/>
              <a:ext cx="173753" cy="14890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933" name="Oval"/>
            <p:cNvSpPr/>
            <p:nvPr/>
          </p:nvSpPr>
          <p:spPr>
            <a:xfrm>
              <a:off x="6131485" y="1727265"/>
              <a:ext cx="173753" cy="14890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934" name="Oval"/>
            <p:cNvSpPr/>
            <p:nvPr/>
          </p:nvSpPr>
          <p:spPr>
            <a:xfrm>
              <a:off x="7094839" y="1952273"/>
              <a:ext cx="173752" cy="14890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935" name="Oval"/>
            <p:cNvSpPr/>
            <p:nvPr/>
          </p:nvSpPr>
          <p:spPr>
            <a:xfrm>
              <a:off x="7533078" y="2178935"/>
              <a:ext cx="173753" cy="14890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936" name="Oval"/>
            <p:cNvSpPr/>
            <p:nvPr/>
          </p:nvSpPr>
          <p:spPr>
            <a:xfrm>
              <a:off x="7969387" y="2403943"/>
              <a:ext cx="173752" cy="14890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937" name="Oval"/>
            <p:cNvSpPr/>
            <p:nvPr/>
          </p:nvSpPr>
          <p:spPr>
            <a:xfrm>
              <a:off x="8231944" y="2642186"/>
              <a:ext cx="173753" cy="14890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938" name="Oval"/>
            <p:cNvSpPr/>
            <p:nvPr/>
          </p:nvSpPr>
          <p:spPr>
            <a:xfrm>
              <a:off x="8407626" y="2928410"/>
              <a:ext cx="173752" cy="14890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939" name="Oval"/>
            <p:cNvSpPr/>
            <p:nvPr/>
          </p:nvSpPr>
          <p:spPr>
            <a:xfrm>
              <a:off x="8407626" y="3229523"/>
              <a:ext cx="173752" cy="14890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940" name="Oval"/>
            <p:cNvSpPr/>
            <p:nvPr/>
          </p:nvSpPr>
          <p:spPr>
            <a:xfrm>
              <a:off x="8056263" y="3828441"/>
              <a:ext cx="173752" cy="14890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941" name="S曲线"/>
            <p:cNvSpPr txBox="1"/>
            <p:nvPr/>
          </p:nvSpPr>
          <p:spPr>
            <a:xfrm>
              <a:off x="6218361" y="1426152"/>
              <a:ext cx="1490400" cy="39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700"/>
                </a:spcBef>
                <a:defRPr b="1" sz="12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S曲线</a:t>
              </a:r>
            </a:p>
          </p:txBody>
        </p:sp>
        <p:sp>
          <p:nvSpPr>
            <p:cNvPr id="942" name="能量传递法则"/>
            <p:cNvSpPr txBox="1"/>
            <p:nvPr/>
          </p:nvSpPr>
          <p:spPr>
            <a:xfrm>
              <a:off x="7268591" y="1900984"/>
              <a:ext cx="1687318" cy="39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700"/>
                </a:spcBef>
                <a:defRPr b="1" sz="12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能量传递法则</a:t>
              </a:r>
            </a:p>
          </p:txBody>
        </p:sp>
        <p:sp>
          <p:nvSpPr>
            <p:cNvPr id="943" name="协调性法则"/>
            <p:cNvSpPr txBox="1"/>
            <p:nvPr/>
          </p:nvSpPr>
          <p:spPr>
            <a:xfrm>
              <a:off x="7861275" y="2091248"/>
              <a:ext cx="1461441" cy="39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700"/>
                </a:spcBef>
                <a:defRPr b="1" sz="12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协调性法则</a:t>
              </a:r>
            </a:p>
          </p:txBody>
        </p:sp>
        <p:sp>
          <p:nvSpPr>
            <p:cNvPr id="944" name="动态性法则"/>
            <p:cNvSpPr txBox="1"/>
            <p:nvPr/>
          </p:nvSpPr>
          <p:spPr>
            <a:xfrm>
              <a:off x="8231944" y="2341073"/>
              <a:ext cx="1664151" cy="39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700"/>
                </a:spcBef>
                <a:defRPr b="1" sz="12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动态性法则</a:t>
              </a:r>
            </a:p>
          </p:txBody>
        </p:sp>
        <p:sp>
          <p:nvSpPr>
            <p:cNvPr id="945" name="子系统不均衡进化"/>
            <p:cNvSpPr txBox="1"/>
            <p:nvPr/>
          </p:nvSpPr>
          <p:spPr>
            <a:xfrm>
              <a:off x="8407626" y="2567735"/>
              <a:ext cx="2538699" cy="39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700"/>
                </a:spcBef>
                <a:defRPr b="1" sz="12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子系统不均衡进化</a:t>
              </a:r>
            </a:p>
          </p:txBody>
        </p:sp>
        <p:sp>
          <p:nvSpPr>
            <p:cNvPr id="946" name="向超系统进化"/>
            <p:cNvSpPr txBox="1"/>
            <p:nvPr/>
          </p:nvSpPr>
          <p:spPr>
            <a:xfrm>
              <a:off x="8583307" y="2852304"/>
              <a:ext cx="1924778" cy="39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700"/>
                </a:spcBef>
                <a:defRPr b="1" sz="12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向超系统进化</a:t>
              </a:r>
            </a:p>
          </p:txBody>
        </p:sp>
        <p:sp>
          <p:nvSpPr>
            <p:cNvPr id="947" name="向微观型进化"/>
            <p:cNvSpPr txBox="1"/>
            <p:nvPr/>
          </p:nvSpPr>
          <p:spPr>
            <a:xfrm>
              <a:off x="8581377" y="3153417"/>
              <a:ext cx="2102390" cy="39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700"/>
                </a:spcBef>
                <a:defRPr b="1" sz="12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向微观型进化</a:t>
              </a:r>
            </a:p>
          </p:txBody>
        </p:sp>
        <p:sp>
          <p:nvSpPr>
            <p:cNvPr id="948" name="提高理想度法则"/>
            <p:cNvSpPr txBox="1"/>
            <p:nvPr/>
          </p:nvSpPr>
          <p:spPr>
            <a:xfrm>
              <a:off x="8494501" y="3466112"/>
              <a:ext cx="2013584" cy="39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700"/>
                </a:spcBef>
                <a:defRPr b="1" sz="12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提高理想度法则</a:t>
              </a:r>
            </a:p>
          </p:txBody>
        </p:sp>
        <p:sp>
          <p:nvSpPr>
            <p:cNvPr id="949" name="……"/>
            <p:cNvSpPr txBox="1"/>
            <p:nvPr/>
          </p:nvSpPr>
          <p:spPr>
            <a:xfrm>
              <a:off x="8318820" y="3752335"/>
              <a:ext cx="1664152" cy="39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800"/>
                </a:spcBef>
                <a:defRPr b="1" sz="14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……</a:t>
              </a:r>
            </a:p>
          </p:txBody>
        </p:sp>
        <p:sp>
          <p:nvSpPr>
            <p:cNvPr id="950" name="Oval"/>
            <p:cNvSpPr/>
            <p:nvPr/>
          </p:nvSpPr>
          <p:spPr>
            <a:xfrm>
              <a:off x="1094632" y="3629904"/>
              <a:ext cx="173752" cy="14890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951" name="Oval"/>
            <p:cNvSpPr/>
            <p:nvPr/>
          </p:nvSpPr>
          <p:spPr>
            <a:xfrm>
              <a:off x="1401592" y="3904546"/>
              <a:ext cx="173753" cy="14890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952" name="Oval"/>
            <p:cNvSpPr/>
            <p:nvPr/>
          </p:nvSpPr>
          <p:spPr>
            <a:xfrm>
              <a:off x="4291653" y="4730126"/>
              <a:ext cx="173753" cy="14890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953" name="Oval"/>
            <p:cNvSpPr/>
            <p:nvPr/>
          </p:nvSpPr>
          <p:spPr>
            <a:xfrm>
              <a:off x="918950" y="3302320"/>
              <a:ext cx="173752" cy="14890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954" name="Oval"/>
            <p:cNvSpPr/>
            <p:nvPr/>
          </p:nvSpPr>
          <p:spPr>
            <a:xfrm>
              <a:off x="2714379" y="4503464"/>
              <a:ext cx="173752" cy="14890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955" name="创新的方法"/>
            <p:cNvSpPr txBox="1"/>
            <p:nvPr/>
          </p:nvSpPr>
          <p:spPr>
            <a:xfrm>
              <a:off x="2037715" y="3603433"/>
              <a:ext cx="2229808" cy="570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1200"/>
                </a:spcBef>
                <a:defRPr b="1" sz="2000">
                  <a:solidFill>
                    <a:srgbClr val="FF669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创新的方法</a:t>
              </a:r>
            </a:p>
          </p:txBody>
        </p:sp>
        <p:sp>
          <p:nvSpPr>
            <p:cNvPr id="956" name="Oval"/>
            <p:cNvSpPr/>
            <p:nvPr/>
          </p:nvSpPr>
          <p:spPr>
            <a:xfrm>
              <a:off x="1752956" y="4129554"/>
              <a:ext cx="173752" cy="14890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957" name="Oval"/>
            <p:cNvSpPr/>
            <p:nvPr/>
          </p:nvSpPr>
          <p:spPr>
            <a:xfrm>
              <a:off x="2231737" y="4346289"/>
              <a:ext cx="173752" cy="14890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958" name="Oval"/>
            <p:cNvSpPr/>
            <p:nvPr/>
          </p:nvSpPr>
          <p:spPr>
            <a:xfrm>
              <a:off x="3239494" y="4577915"/>
              <a:ext cx="173752" cy="14890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959" name="Oval"/>
            <p:cNvSpPr/>
            <p:nvPr/>
          </p:nvSpPr>
          <p:spPr>
            <a:xfrm>
              <a:off x="4816768" y="4728472"/>
              <a:ext cx="173752" cy="14890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960" name="物理矛盾"/>
            <p:cNvSpPr txBox="1"/>
            <p:nvPr/>
          </p:nvSpPr>
          <p:spPr>
            <a:xfrm>
              <a:off x="438239" y="3841677"/>
              <a:ext cx="1401593" cy="39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700"/>
                </a:spcBef>
                <a:defRPr b="1" sz="12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物理矛盾</a:t>
              </a:r>
            </a:p>
          </p:txBody>
        </p:sp>
        <p:sp>
          <p:nvSpPr>
            <p:cNvPr id="961" name="分离方法"/>
            <p:cNvSpPr txBox="1"/>
            <p:nvPr/>
          </p:nvSpPr>
          <p:spPr>
            <a:xfrm>
              <a:off x="832075" y="4086538"/>
              <a:ext cx="1225912" cy="39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700"/>
                </a:spcBef>
                <a:defRPr b="1" sz="12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分离方法</a:t>
              </a:r>
            </a:p>
          </p:txBody>
        </p:sp>
        <p:sp>
          <p:nvSpPr>
            <p:cNvPr id="962" name="物场模型"/>
            <p:cNvSpPr txBox="1"/>
            <p:nvPr/>
          </p:nvSpPr>
          <p:spPr>
            <a:xfrm>
              <a:off x="1268383" y="4341326"/>
              <a:ext cx="1225912" cy="39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700"/>
                </a:spcBef>
                <a:defRPr b="1" sz="12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物场模型</a:t>
              </a:r>
            </a:p>
          </p:txBody>
        </p:sp>
        <p:sp>
          <p:nvSpPr>
            <p:cNvPr id="963" name="标准解法"/>
            <p:cNvSpPr txBox="1"/>
            <p:nvPr/>
          </p:nvSpPr>
          <p:spPr>
            <a:xfrm>
              <a:off x="1751025" y="4531590"/>
              <a:ext cx="1225912" cy="39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700"/>
                </a:spcBef>
                <a:defRPr b="1" sz="12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标准解法</a:t>
              </a:r>
            </a:p>
          </p:txBody>
        </p:sp>
        <p:sp>
          <p:nvSpPr>
            <p:cNvPr id="964" name="知识库"/>
            <p:cNvSpPr txBox="1"/>
            <p:nvPr/>
          </p:nvSpPr>
          <p:spPr>
            <a:xfrm>
              <a:off x="4029096" y="4953480"/>
              <a:ext cx="1052161" cy="39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700"/>
                </a:spcBef>
                <a:defRPr b="1" sz="12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知识库</a:t>
              </a:r>
            </a:p>
          </p:txBody>
        </p:sp>
        <p:sp>
          <p:nvSpPr>
            <p:cNvPr id="965" name="技术矛盾"/>
            <p:cNvSpPr txBox="1"/>
            <p:nvPr/>
          </p:nvSpPr>
          <p:spPr>
            <a:xfrm>
              <a:off x="0" y="3227868"/>
              <a:ext cx="1225912" cy="39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700"/>
                </a:spcBef>
                <a:defRPr b="1" sz="12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技术矛盾</a:t>
              </a:r>
            </a:p>
          </p:txBody>
        </p:sp>
        <p:sp>
          <p:nvSpPr>
            <p:cNvPr id="966" name="创新原理"/>
            <p:cNvSpPr txBox="1"/>
            <p:nvPr/>
          </p:nvSpPr>
          <p:spPr>
            <a:xfrm>
              <a:off x="175681" y="3527328"/>
              <a:ext cx="1357191" cy="39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700"/>
                </a:spcBef>
                <a:defRPr b="1" sz="12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创新原理</a:t>
              </a:r>
            </a:p>
          </p:txBody>
        </p:sp>
        <p:sp>
          <p:nvSpPr>
            <p:cNvPr id="967" name="……"/>
            <p:cNvSpPr txBox="1"/>
            <p:nvPr/>
          </p:nvSpPr>
          <p:spPr>
            <a:xfrm>
              <a:off x="4727962" y="4802923"/>
              <a:ext cx="789604" cy="39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800"/>
                </a:spcBef>
                <a:defRPr b="1" sz="14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……</a:t>
              </a:r>
            </a:p>
          </p:txBody>
        </p:sp>
        <p:sp>
          <p:nvSpPr>
            <p:cNvPr id="968" name="Oval"/>
            <p:cNvSpPr/>
            <p:nvPr/>
          </p:nvSpPr>
          <p:spPr>
            <a:xfrm>
              <a:off x="2538697" y="1876167"/>
              <a:ext cx="173752" cy="14890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969" name="Oval"/>
            <p:cNvSpPr/>
            <p:nvPr/>
          </p:nvSpPr>
          <p:spPr>
            <a:xfrm>
              <a:off x="2102389" y="2026724"/>
              <a:ext cx="173752" cy="14890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970" name="Oval"/>
            <p:cNvSpPr/>
            <p:nvPr/>
          </p:nvSpPr>
          <p:spPr>
            <a:xfrm>
              <a:off x="1664150" y="2253386"/>
              <a:ext cx="173752" cy="14890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971" name="Oval"/>
            <p:cNvSpPr/>
            <p:nvPr/>
          </p:nvSpPr>
          <p:spPr>
            <a:xfrm>
              <a:off x="3065742" y="1727265"/>
              <a:ext cx="173753" cy="14890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972" name="Oval"/>
            <p:cNvSpPr/>
            <p:nvPr/>
          </p:nvSpPr>
          <p:spPr>
            <a:xfrm>
              <a:off x="1314717" y="2476740"/>
              <a:ext cx="173752" cy="14890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973" name="小人法"/>
            <p:cNvSpPr txBox="1"/>
            <p:nvPr/>
          </p:nvSpPr>
          <p:spPr>
            <a:xfrm>
              <a:off x="1592719" y="1616416"/>
              <a:ext cx="963354" cy="39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700"/>
                </a:spcBef>
                <a:defRPr b="1" sz="12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小人法</a:t>
              </a:r>
            </a:p>
          </p:txBody>
        </p:sp>
        <p:sp>
          <p:nvSpPr>
            <p:cNvPr id="974" name="金鱼法"/>
            <p:cNvSpPr txBox="1"/>
            <p:nvPr/>
          </p:nvSpPr>
          <p:spPr>
            <a:xfrm>
              <a:off x="1312786" y="1876167"/>
              <a:ext cx="1401594" cy="39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700"/>
                </a:spcBef>
                <a:defRPr b="1" sz="12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金鱼法</a:t>
              </a:r>
            </a:p>
          </p:txBody>
        </p:sp>
        <p:sp>
          <p:nvSpPr>
            <p:cNvPr id="975" name="STC算子"/>
            <p:cNvSpPr txBox="1"/>
            <p:nvPr/>
          </p:nvSpPr>
          <p:spPr>
            <a:xfrm>
              <a:off x="747130" y="2116065"/>
              <a:ext cx="1092702" cy="39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700"/>
                </a:spcBef>
                <a:defRPr b="1" sz="12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STC算子</a:t>
              </a:r>
            </a:p>
          </p:txBody>
        </p:sp>
        <p:sp>
          <p:nvSpPr>
            <p:cNvPr id="976" name="九屏幕法"/>
            <p:cNvSpPr txBox="1"/>
            <p:nvPr/>
          </p:nvSpPr>
          <p:spPr>
            <a:xfrm>
              <a:off x="2289654" y="1426152"/>
              <a:ext cx="1212398" cy="39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700"/>
                </a:spcBef>
                <a:defRPr b="1" sz="12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九屏幕法</a:t>
              </a:r>
            </a:p>
          </p:txBody>
        </p:sp>
        <p:sp>
          <p:nvSpPr>
            <p:cNvPr id="977" name="IFR"/>
            <p:cNvSpPr txBox="1"/>
            <p:nvPr/>
          </p:nvSpPr>
          <p:spPr>
            <a:xfrm>
              <a:off x="700796" y="2415524"/>
              <a:ext cx="876479" cy="3437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700"/>
                </a:spcBef>
                <a:defRPr b="1" sz="12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IFR</a:t>
              </a:r>
            </a:p>
          </p:txBody>
        </p:sp>
        <p:sp>
          <p:nvSpPr>
            <p:cNvPr id="978" name="资源"/>
            <p:cNvSpPr txBox="1"/>
            <p:nvPr/>
          </p:nvSpPr>
          <p:spPr>
            <a:xfrm>
              <a:off x="9863275" y="5277756"/>
              <a:ext cx="996174" cy="4573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900"/>
                </a:spcBef>
                <a:defRPr b="1" sz="15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资源</a:t>
              </a:r>
            </a:p>
          </p:txBody>
        </p:sp>
        <p:grpSp>
          <p:nvGrpSpPr>
            <p:cNvPr id="998" name="Group"/>
            <p:cNvGrpSpPr/>
            <p:nvPr/>
          </p:nvGrpSpPr>
          <p:grpSpPr>
            <a:xfrm>
              <a:off x="4554211" y="4503464"/>
              <a:ext cx="6129556" cy="2284829"/>
              <a:chOff x="0" y="0"/>
              <a:chExt cx="6129555" cy="2284828"/>
            </a:xfrm>
          </p:grpSpPr>
          <p:sp>
            <p:nvSpPr>
              <p:cNvPr id="979" name="Oval"/>
              <p:cNvSpPr/>
              <p:nvPr/>
            </p:nvSpPr>
            <p:spPr>
              <a:xfrm>
                <a:off x="1397731" y="299458"/>
                <a:ext cx="3822527" cy="1705759"/>
              </a:xfrm>
              <a:prstGeom prst="ellipse">
                <a:avLst/>
              </a:prstGeom>
              <a:noFill/>
              <a:ln w="76200" cap="flat">
                <a:solidFill>
                  <a:srgbClr val="92D05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400">
                  <a:defRPr sz="15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  <p:pic>
            <p:nvPicPr>
              <p:cNvPr id="980" name="111-1.png" descr="111-1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2440238" y="526121"/>
                <a:ext cx="1476886" cy="126566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981" name="术语"/>
              <p:cNvSpPr txBox="1"/>
              <p:nvPr/>
            </p:nvSpPr>
            <p:spPr>
              <a:xfrm>
                <a:off x="2625573" y="976136"/>
                <a:ext cx="1577275" cy="4573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noAutofit/>
              </a:bodyPr>
              <a:lstStyle>
                <a:lvl1pPr defTabSz="914400">
                  <a:spcBef>
                    <a:spcPts val="900"/>
                  </a:spcBef>
                  <a:defRPr b="1" sz="1500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术语</a:t>
                </a:r>
              </a:p>
            </p:txBody>
          </p:sp>
          <p:sp>
            <p:nvSpPr>
              <p:cNvPr id="982" name="Oval"/>
              <p:cNvSpPr/>
              <p:nvPr/>
            </p:nvSpPr>
            <p:spPr>
              <a:xfrm>
                <a:off x="1397731" y="299458"/>
                <a:ext cx="3822527" cy="1705759"/>
              </a:xfrm>
              <a:prstGeom prst="ellipse">
                <a:avLst/>
              </a:prstGeom>
              <a:noFill/>
              <a:ln w="76200" cap="flat">
                <a:solidFill>
                  <a:srgbClr val="92D05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400">
                  <a:defRPr sz="15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  <p:pic>
            <p:nvPicPr>
              <p:cNvPr id="983" name="111-1.png" descr="111-1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2451822" y="536047"/>
                <a:ext cx="1476885" cy="126567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984" name="术语"/>
              <p:cNvSpPr txBox="1"/>
              <p:nvPr/>
            </p:nvSpPr>
            <p:spPr>
              <a:xfrm>
                <a:off x="2625573" y="810689"/>
                <a:ext cx="1577275" cy="7654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noAutofit/>
              </a:bodyPr>
              <a:lstStyle>
                <a:lvl1pPr defTabSz="914400">
                  <a:spcBef>
                    <a:spcPts val="1600"/>
                  </a:spcBef>
                  <a:defRPr b="1" sz="2800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术语</a:t>
                </a:r>
              </a:p>
            </p:txBody>
          </p:sp>
          <p:pic>
            <p:nvPicPr>
              <p:cNvPr id="985" name="image.png" descr="image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3853414" y="1788480"/>
                <a:ext cx="362948" cy="31269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86" name="image.png" descr="image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4378529" y="287877"/>
                <a:ext cx="362948" cy="31269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87" name="image.png" descr="image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2000069" y="1725611"/>
                <a:ext cx="362948" cy="31269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88" name="image.png" descr="image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3490467" y="150556"/>
                <a:ext cx="362948" cy="31269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89" name="image.png" descr="image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4727962" y="1489022"/>
                <a:ext cx="362948" cy="31269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90" name="image.png" descr="image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4990520" y="751128"/>
                <a:ext cx="362948" cy="31269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991" name="矛盾"/>
              <p:cNvSpPr txBox="1"/>
              <p:nvPr/>
            </p:nvSpPr>
            <p:spPr>
              <a:xfrm>
                <a:off x="3853414" y="0"/>
                <a:ext cx="1507775" cy="4573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noAutofit/>
              </a:bodyPr>
              <a:lstStyle>
                <a:lvl1pPr defTabSz="914400">
                  <a:spcBef>
                    <a:spcPts val="900"/>
                  </a:spcBef>
                  <a:defRPr b="1" sz="1500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矛盾  </a:t>
                </a:r>
              </a:p>
            </p:txBody>
          </p:sp>
          <p:sp>
            <p:nvSpPr>
              <p:cNvPr id="992" name="理想度"/>
              <p:cNvSpPr txBox="1"/>
              <p:nvPr/>
            </p:nvSpPr>
            <p:spPr>
              <a:xfrm>
                <a:off x="4714448" y="249824"/>
                <a:ext cx="1415108" cy="4573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noAutofit/>
              </a:bodyPr>
              <a:lstStyle>
                <a:lvl1pPr defTabSz="914400">
                  <a:spcBef>
                    <a:spcPts val="900"/>
                  </a:spcBef>
                  <a:defRPr b="1" sz="1500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理想度</a:t>
                </a:r>
              </a:p>
            </p:txBody>
          </p:sp>
          <p:sp>
            <p:nvSpPr>
              <p:cNvPr id="993" name="……"/>
              <p:cNvSpPr txBox="1"/>
              <p:nvPr/>
            </p:nvSpPr>
            <p:spPr>
              <a:xfrm>
                <a:off x="4202847" y="1876167"/>
                <a:ext cx="1602373" cy="408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noAutofit/>
              </a:bodyPr>
              <a:lstStyle>
                <a:lvl1pPr defTabSz="914400">
                  <a:spcBef>
                    <a:spcPts val="900"/>
                  </a:spcBef>
                  <a:defRPr b="1" sz="1500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……</a:t>
                </a:r>
              </a:p>
            </p:txBody>
          </p:sp>
          <p:sp>
            <p:nvSpPr>
              <p:cNvPr id="994" name="效应"/>
              <p:cNvSpPr txBox="1"/>
              <p:nvPr/>
            </p:nvSpPr>
            <p:spPr>
              <a:xfrm>
                <a:off x="5096700" y="1500603"/>
                <a:ext cx="944050" cy="4573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noAutofit/>
              </a:bodyPr>
              <a:lstStyle>
                <a:lvl1pPr defTabSz="914400">
                  <a:spcBef>
                    <a:spcPts val="900"/>
                  </a:spcBef>
                  <a:defRPr b="1" sz="1500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效应</a:t>
                </a:r>
              </a:p>
            </p:txBody>
          </p:sp>
          <p:sp>
            <p:nvSpPr>
              <p:cNvPr id="995" name="功能"/>
              <p:cNvSpPr txBox="1"/>
              <p:nvPr/>
            </p:nvSpPr>
            <p:spPr>
              <a:xfrm>
                <a:off x="1293481" y="1725611"/>
                <a:ext cx="1507775" cy="4573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noAutofit/>
              </a:bodyPr>
              <a:lstStyle>
                <a:lvl1pPr defTabSz="914400">
                  <a:spcBef>
                    <a:spcPts val="900"/>
                  </a:spcBef>
                  <a:defRPr b="1" sz="1500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功能</a:t>
                </a:r>
              </a:p>
            </p:txBody>
          </p:sp>
          <p:sp>
            <p:nvSpPr>
              <p:cNvPr id="996" name="技术系统"/>
              <p:cNvSpPr txBox="1"/>
              <p:nvPr/>
            </p:nvSpPr>
            <p:spPr>
              <a:xfrm>
                <a:off x="0" y="1050587"/>
                <a:ext cx="1225912" cy="4573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noAutofit/>
              </a:bodyPr>
              <a:lstStyle>
                <a:lvl1pPr defTabSz="914400">
                  <a:spcBef>
                    <a:spcPts val="900"/>
                  </a:spcBef>
                  <a:defRPr b="1" sz="1500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技术系统</a:t>
                </a:r>
              </a:p>
            </p:txBody>
          </p:sp>
          <p:pic>
            <p:nvPicPr>
              <p:cNvPr id="997" name="image.png" descr="image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225911" y="1113457"/>
                <a:ext cx="362947" cy="31269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999" name="Oval"/>
            <p:cNvSpPr/>
            <p:nvPr/>
          </p:nvSpPr>
          <p:spPr>
            <a:xfrm>
              <a:off x="1052159" y="2703402"/>
              <a:ext cx="173753" cy="14890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1000" name="……"/>
            <p:cNvSpPr txBox="1"/>
            <p:nvPr/>
          </p:nvSpPr>
          <p:spPr>
            <a:xfrm>
              <a:off x="438239" y="2552845"/>
              <a:ext cx="1664151" cy="39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800"/>
                </a:spcBef>
                <a:defRPr b="1" sz="14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……</a:t>
              </a:r>
            </a:p>
          </p:txBody>
        </p:sp>
        <p:sp>
          <p:nvSpPr>
            <p:cNvPr id="1001" name="Oval"/>
            <p:cNvSpPr/>
            <p:nvPr/>
          </p:nvSpPr>
          <p:spPr>
            <a:xfrm>
              <a:off x="6569725" y="1801716"/>
              <a:ext cx="173752" cy="14890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1002" name="完备性法则"/>
            <p:cNvSpPr txBox="1"/>
            <p:nvPr/>
          </p:nvSpPr>
          <p:spPr>
            <a:xfrm>
              <a:off x="6741545" y="1651159"/>
              <a:ext cx="1401594" cy="39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700"/>
                </a:spcBef>
                <a:defRPr b="1" sz="12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完备性法则</a:t>
              </a:r>
            </a:p>
          </p:txBody>
        </p:sp>
        <p:sp>
          <p:nvSpPr>
            <p:cNvPr id="1003" name="Oval"/>
            <p:cNvSpPr/>
            <p:nvPr/>
          </p:nvSpPr>
          <p:spPr>
            <a:xfrm>
              <a:off x="3764608" y="4654020"/>
              <a:ext cx="173752" cy="14890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1004" name="功能分析"/>
            <p:cNvSpPr txBox="1"/>
            <p:nvPr/>
          </p:nvSpPr>
          <p:spPr>
            <a:xfrm>
              <a:off x="3281966" y="4829395"/>
              <a:ext cx="1225912" cy="39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700"/>
                </a:spcBef>
                <a:defRPr b="1" sz="12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功能分析</a:t>
              </a:r>
            </a:p>
          </p:txBody>
        </p:sp>
        <p:sp>
          <p:nvSpPr>
            <p:cNvPr id="1005" name="根本原因分析"/>
            <p:cNvSpPr txBox="1"/>
            <p:nvPr/>
          </p:nvSpPr>
          <p:spPr>
            <a:xfrm>
              <a:off x="2007791" y="4743362"/>
              <a:ext cx="1700832" cy="39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spcBef>
                  <a:spcPts val="700"/>
                </a:spcBef>
                <a:defRPr b="1" sz="12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根本原因分析</a:t>
              </a:r>
            </a:p>
          </p:txBody>
        </p:sp>
        <p:grpSp>
          <p:nvGrpSpPr>
            <p:cNvPr id="1017" name="Group"/>
            <p:cNvGrpSpPr/>
            <p:nvPr/>
          </p:nvGrpSpPr>
          <p:grpSpPr>
            <a:xfrm>
              <a:off x="3172185" y="-1"/>
              <a:ext cx="5934307" cy="1444353"/>
              <a:chOff x="0" y="0"/>
              <a:chExt cx="5934306" cy="1444351"/>
            </a:xfrm>
          </p:grpSpPr>
          <p:pic>
            <p:nvPicPr>
              <p:cNvPr id="1006" name="111-1.png" descr="111-1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1994015" y="600572"/>
                <a:ext cx="868757" cy="7445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007" name="Oval"/>
              <p:cNvSpPr/>
              <p:nvPr/>
            </p:nvSpPr>
            <p:spPr>
              <a:xfrm>
                <a:off x="868494" y="402035"/>
                <a:ext cx="3214397" cy="1042317"/>
              </a:xfrm>
              <a:prstGeom prst="ellipse">
                <a:avLst/>
              </a:prstGeom>
              <a:noFill/>
              <a:ln w="38100" cap="flat">
                <a:solidFill>
                  <a:srgbClr val="FFC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400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  <p:sp>
            <p:nvSpPr>
              <p:cNvPr id="1008" name="算法"/>
              <p:cNvSpPr txBox="1"/>
              <p:nvPr/>
            </p:nvSpPr>
            <p:spPr>
              <a:xfrm>
                <a:off x="1994015" y="751128"/>
                <a:ext cx="1139037" cy="5708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noAutofit/>
              </a:bodyPr>
              <a:lstStyle>
                <a:lvl1pPr defTabSz="914400">
                  <a:spcBef>
                    <a:spcPts val="1200"/>
                  </a:spcBef>
                  <a:defRPr b="1" sz="2000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算法</a:t>
                </a:r>
              </a:p>
            </p:txBody>
          </p:sp>
          <p:sp>
            <p:nvSpPr>
              <p:cNvPr id="1009" name="ARIZ"/>
              <p:cNvSpPr txBox="1"/>
              <p:nvPr/>
            </p:nvSpPr>
            <p:spPr>
              <a:xfrm>
                <a:off x="605531" y="277397"/>
                <a:ext cx="963354" cy="4086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noAutofit/>
              </a:bodyPr>
              <a:lstStyle>
                <a:lvl1pPr defTabSz="914400">
                  <a:spcBef>
                    <a:spcPts val="900"/>
                  </a:spcBef>
                  <a:defRPr b="1" sz="1500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ARIZ</a:t>
                </a:r>
              </a:p>
            </p:txBody>
          </p:sp>
          <p:sp>
            <p:nvSpPr>
              <p:cNvPr id="1010" name="……"/>
              <p:cNvSpPr txBox="1"/>
              <p:nvPr/>
            </p:nvSpPr>
            <p:spPr>
              <a:xfrm>
                <a:off x="2795201" y="0"/>
                <a:ext cx="1488469" cy="9634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noAutofit/>
              </a:bodyPr>
              <a:lstStyle>
                <a:lvl1pPr defTabSz="914400">
                  <a:spcBef>
                    <a:spcPts val="1000"/>
                  </a:spcBef>
                  <a:defRPr b="1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……</a:t>
                </a:r>
              </a:p>
            </p:txBody>
          </p:sp>
          <p:sp>
            <p:nvSpPr>
              <p:cNvPr id="1011" name="自己的算法"/>
              <p:cNvSpPr txBox="1"/>
              <p:nvPr/>
            </p:nvSpPr>
            <p:spPr>
              <a:xfrm>
                <a:off x="4183280" y="775945"/>
                <a:ext cx="1751027" cy="4573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noAutofit/>
              </a:bodyPr>
              <a:lstStyle>
                <a:lvl1pPr defTabSz="914400">
                  <a:spcBef>
                    <a:spcPts val="900"/>
                  </a:spcBef>
                  <a:defRPr b="1" sz="1500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自己的算法</a:t>
                </a:r>
              </a:p>
            </p:txBody>
          </p:sp>
          <p:pic>
            <p:nvPicPr>
              <p:cNvPr id="1012" name="image.png" descr="image.png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293219" y="363983"/>
                <a:ext cx="362948" cy="31104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13" name="image.png" descr="image.png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2432254" y="226662"/>
                <a:ext cx="362948" cy="31104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14" name="image.png" descr="image.png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3820333" y="665096"/>
                <a:ext cx="362948" cy="31104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15" name="image.png" descr="image.png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768104" y="891758"/>
                <a:ext cx="362948" cy="31104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016" name="九步法"/>
              <p:cNvSpPr txBox="1"/>
              <p:nvPr/>
            </p:nvSpPr>
            <p:spPr>
              <a:xfrm>
                <a:off x="0" y="918007"/>
                <a:ext cx="1602372" cy="4573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noAutofit/>
              </a:bodyPr>
              <a:lstStyle>
                <a:lvl1pPr defTabSz="914400">
                  <a:spcBef>
                    <a:spcPts val="900"/>
                  </a:spcBef>
                  <a:defRPr b="1" sz="1500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九步法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Thank You"/>
          <p:cNvSpPr txBox="1"/>
          <p:nvPr>
            <p:ph type="title"/>
          </p:nvPr>
        </p:nvSpPr>
        <p:spPr>
          <a:xfrm>
            <a:off x="3524087" y="2728248"/>
            <a:ext cx="5143826" cy="999192"/>
          </a:xfrm>
          <a:prstGeom prst="rect">
            <a:avLst/>
          </a:prstGeom>
        </p:spPr>
        <p:txBody>
          <a:bodyPr/>
          <a:lstStyle>
            <a:lvl1pPr algn="ctr" defTabSz="333756">
              <a:defRPr sz="5840"/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一、 根里奇·阿奇舒勒…"/>
          <p:cNvSpPr txBox="1"/>
          <p:nvPr>
            <p:ph type="title"/>
          </p:nvPr>
        </p:nvSpPr>
        <p:spPr>
          <a:xfrm>
            <a:off x="3688631" y="1850487"/>
            <a:ext cx="6219780" cy="3536438"/>
          </a:xfrm>
          <a:prstGeom prst="rect">
            <a:avLst/>
          </a:prstGeom>
        </p:spPr>
        <p:txBody>
          <a:bodyPr/>
          <a:lstStyle/>
          <a:p>
            <a:pPr defTabSz="320038">
              <a:lnSpc>
                <a:spcPct val="150000"/>
              </a:lnSpc>
              <a:defRPr sz="3600">
                <a:solidFill>
                  <a:schemeClr val="accent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一、 </a:t>
            </a:r>
            <a:r>
              <a:t>根里奇</a:t>
            </a:r>
            <a:r>
              <a:t>·</a:t>
            </a:r>
            <a:r>
              <a:t>阿奇舒勒 </a:t>
            </a:r>
          </a:p>
          <a:p>
            <a:pPr defTabSz="320038">
              <a:lnSpc>
                <a:spcPct val="150000"/>
              </a:lnSpc>
              <a:defRPr sz="3600">
                <a:solidFill>
                  <a:schemeClr val="accent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二、创新算法的简介</a:t>
            </a:r>
          </a:p>
          <a:p>
            <a:pPr defTabSz="320038">
              <a:lnSpc>
                <a:spcPct val="150000"/>
              </a:lnSpc>
              <a:defRPr sz="3600">
                <a:solidFill>
                  <a:schemeClr val="accent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三、创新算法的理论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ext"/>
          <p:cNvSpPr txBox="1"/>
          <p:nvPr/>
        </p:nvSpPr>
        <p:spPr>
          <a:xfrm>
            <a:off x="293378" y="3981543"/>
            <a:ext cx="127001" cy="777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ts val="5600"/>
              </a:lnSpc>
              <a:spcBef>
                <a:spcPts val="12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endParaRPr sz="1200"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365" name="Group"/>
          <p:cNvGrpSpPr/>
          <p:nvPr/>
        </p:nvGrpSpPr>
        <p:grpSpPr>
          <a:xfrm>
            <a:off x="2077067" y="1479955"/>
            <a:ext cx="1600201" cy="4523935"/>
            <a:chOff x="0" y="0"/>
            <a:chExt cx="1600200" cy="4523933"/>
          </a:xfrm>
        </p:grpSpPr>
        <p:grpSp>
          <p:nvGrpSpPr>
            <p:cNvPr id="362" name="Group"/>
            <p:cNvGrpSpPr/>
            <p:nvPr/>
          </p:nvGrpSpPr>
          <p:grpSpPr>
            <a:xfrm>
              <a:off x="0" y="-1"/>
              <a:ext cx="1600200" cy="3698243"/>
              <a:chOff x="0" y="0"/>
              <a:chExt cx="1600200" cy="3698241"/>
            </a:xfrm>
          </p:grpSpPr>
          <p:sp>
            <p:nvSpPr>
              <p:cNvPr id="359" name="生物演化论"/>
              <p:cNvSpPr txBox="1"/>
              <p:nvPr/>
            </p:nvSpPr>
            <p:spPr>
              <a:xfrm>
                <a:off x="-1" y="3251203"/>
                <a:ext cx="1600201" cy="4470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 defTabSz="914400">
                  <a:spcBef>
                    <a:spcPts val="1000"/>
                  </a:spcBef>
                  <a:defRPr sz="2000">
                    <a:solidFill>
                      <a:srgbClr val="FFFFFF"/>
                    </a:solidFill>
                    <a:latin typeface="宋体"/>
                    <a:ea typeface="宋体"/>
                    <a:cs typeface="宋体"/>
                    <a:sym typeface="宋体"/>
                  </a:defRPr>
                </a:lvl1pPr>
              </a:lstStyle>
              <a:p>
                <a:pPr/>
                <a:r>
                  <a:t>生物演化论</a:t>
                </a:r>
              </a:p>
            </p:txBody>
          </p:sp>
          <p:sp>
            <p:nvSpPr>
              <p:cNvPr id="360" name="达尔文"/>
              <p:cNvSpPr txBox="1"/>
              <p:nvPr/>
            </p:nvSpPr>
            <p:spPr>
              <a:xfrm>
                <a:off x="201612" y="-1"/>
                <a:ext cx="1120777" cy="5105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defTabSz="914400">
                  <a:spcBef>
                    <a:spcPts val="1000"/>
                  </a:spcBef>
                  <a:defRPr sz="2400">
                    <a:solidFill>
                      <a:srgbClr val="FFFFFF"/>
                    </a:solidFill>
                    <a:latin typeface="宋体"/>
                    <a:ea typeface="宋体"/>
                    <a:cs typeface="宋体"/>
                    <a:sym typeface="宋体"/>
                  </a:defRPr>
                </a:lvl1pPr>
              </a:lstStyle>
              <a:p>
                <a:pPr/>
                <a:r>
                  <a:t>达尔文</a:t>
                </a:r>
              </a:p>
            </p:txBody>
          </p:sp>
          <p:pic>
            <p:nvPicPr>
              <p:cNvPr id="361" name="达尔文" descr="达尔文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6200" y="508000"/>
                <a:ext cx="1371601" cy="198279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363" name="Gene…"/>
            <p:cNvSpPr txBox="1"/>
            <p:nvPr/>
          </p:nvSpPr>
          <p:spPr>
            <a:xfrm>
              <a:off x="324426" y="3772095"/>
              <a:ext cx="951344" cy="751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Gene </a:t>
              </a:r>
            </a:p>
            <a:p>
              <a:pPr algn="ctr">
                <a:defRPr sz="20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基因</a:t>
              </a:r>
            </a:p>
          </p:txBody>
        </p:sp>
        <p:sp>
          <p:nvSpPr>
            <p:cNvPr id="364" name="(1809-1882)"/>
            <p:cNvSpPr txBox="1"/>
            <p:nvPr/>
          </p:nvSpPr>
          <p:spPr>
            <a:xfrm>
              <a:off x="27051" y="2545647"/>
              <a:ext cx="1349607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/>
              <a:r>
                <a:t>(1809-1882)</a:t>
              </a:r>
            </a:p>
          </p:txBody>
        </p:sp>
      </p:grpSp>
      <p:sp>
        <p:nvSpPr>
          <p:cNvPr id="366" name="Line"/>
          <p:cNvSpPr/>
          <p:nvPr/>
        </p:nvSpPr>
        <p:spPr>
          <a:xfrm>
            <a:off x="1794933" y="4495800"/>
            <a:ext cx="7961716" cy="0"/>
          </a:xfrm>
          <a:prstGeom prst="line">
            <a:avLst/>
          </a:prstGeom>
          <a:ln w="38100">
            <a:solidFill>
              <a:schemeClr val="accent3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74" name="Group"/>
          <p:cNvGrpSpPr/>
          <p:nvPr/>
        </p:nvGrpSpPr>
        <p:grpSpPr>
          <a:xfrm>
            <a:off x="5028786" y="1500032"/>
            <a:ext cx="1600201" cy="4548065"/>
            <a:chOff x="0" y="0"/>
            <a:chExt cx="1600200" cy="4548063"/>
          </a:xfrm>
        </p:grpSpPr>
        <p:grpSp>
          <p:nvGrpSpPr>
            <p:cNvPr id="372" name="Group"/>
            <p:cNvGrpSpPr/>
            <p:nvPr/>
          </p:nvGrpSpPr>
          <p:grpSpPr>
            <a:xfrm>
              <a:off x="-1" y="0"/>
              <a:ext cx="1600201" cy="4548064"/>
              <a:chOff x="0" y="0"/>
              <a:chExt cx="1600200" cy="4548063"/>
            </a:xfrm>
          </p:grpSpPr>
          <p:grpSp>
            <p:nvGrpSpPr>
              <p:cNvPr id="370" name="Group"/>
              <p:cNvGrpSpPr/>
              <p:nvPr/>
            </p:nvGrpSpPr>
            <p:grpSpPr>
              <a:xfrm>
                <a:off x="0" y="-1"/>
                <a:ext cx="1600201" cy="3710941"/>
                <a:chOff x="0" y="0"/>
                <a:chExt cx="1600200" cy="3710940"/>
              </a:xfrm>
            </p:grpSpPr>
            <p:sp>
              <p:nvSpPr>
                <p:cNvPr id="367" name="社会演化论"/>
                <p:cNvSpPr txBox="1"/>
                <p:nvPr/>
              </p:nvSpPr>
              <p:spPr>
                <a:xfrm>
                  <a:off x="-1" y="3263902"/>
                  <a:ext cx="1600201" cy="44703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t">
                  <a:spAutoFit/>
                </a:bodyPr>
                <a:lstStyle>
                  <a:lvl1pPr algn="ctr" defTabSz="914400">
                    <a:spcBef>
                      <a:spcPts val="1000"/>
                    </a:spcBef>
                    <a:defRPr sz="2000">
                      <a:solidFill>
                        <a:srgbClr val="FFFFFF"/>
                      </a:solidFill>
                      <a:latin typeface="宋体"/>
                      <a:ea typeface="宋体"/>
                      <a:cs typeface="宋体"/>
                      <a:sym typeface="宋体"/>
                    </a:defRPr>
                  </a:lvl1pPr>
                </a:lstStyle>
                <a:p>
                  <a:pPr/>
                  <a:r>
                    <a:t>社会演化论</a:t>
                  </a:r>
                </a:p>
              </p:txBody>
            </p:sp>
            <p:sp>
              <p:nvSpPr>
                <p:cNvPr id="368" name="斯宾塞"/>
                <p:cNvSpPr txBox="1"/>
                <p:nvPr/>
              </p:nvSpPr>
              <p:spPr>
                <a:xfrm>
                  <a:off x="243682" y="0"/>
                  <a:ext cx="1135063" cy="51053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t">
                  <a:spAutoFit/>
                </a:bodyPr>
                <a:lstStyle>
                  <a:lvl1pPr defTabSz="914400">
                    <a:spcBef>
                      <a:spcPts val="1000"/>
                    </a:spcBef>
                    <a:defRPr sz="2400">
                      <a:solidFill>
                        <a:srgbClr val="FFFFFF"/>
                      </a:solidFill>
                      <a:latin typeface="宋体"/>
                      <a:ea typeface="宋体"/>
                      <a:cs typeface="宋体"/>
                      <a:sym typeface="宋体"/>
                    </a:defRPr>
                  </a:lvl1pPr>
                </a:lstStyle>
                <a:p>
                  <a:pPr/>
                  <a:r>
                    <a:t>斯宾塞</a:t>
                  </a:r>
                </a:p>
              </p:txBody>
            </p:sp>
            <p:pic>
              <p:nvPicPr>
                <p:cNvPr id="369" name="斯宾塞" descr="斯宾塞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>
                  <a:off x="114300" y="520700"/>
                  <a:ext cx="1365251" cy="198279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sp>
            <p:nvSpPr>
              <p:cNvPr id="371" name="Meme…"/>
              <p:cNvSpPr txBox="1"/>
              <p:nvPr/>
            </p:nvSpPr>
            <p:spPr>
              <a:xfrm>
                <a:off x="282359" y="3796224"/>
                <a:ext cx="1046593" cy="751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/>
              <a:p>
                <a:pPr algn="ctr">
                  <a:defRPr sz="20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Meme </a:t>
                </a:r>
              </a:p>
              <a:p>
                <a:pPr algn="ctr">
                  <a:defRPr sz="20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模因</a:t>
                </a:r>
              </a:p>
            </p:txBody>
          </p:sp>
        </p:grpSp>
        <p:sp>
          <p:nvSpPr>
            <p:cNvPr id="373" name="(1820-1903)"/>
            <p:cNvSpPr txBox="1"/>
            <p:nvPr/>
          </p:nvSpPr>
          <p:spPr>
            <a:xfrm>
              <a:off x="125296" y="2557712"/>
              <a:ext cx="1349608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/>
              <a:r>
                <a:t>(1820-1903)</a:t>
              </a:r>
            </a:p>
          </p:txBody>
        </p:sp>
      </p:grpSp>
      <p:grpSp>
        <p:nvGrpSpPr>
          <p:cNvPr id="380" name="Group"/>
          <p:cNvGrpSpPr/>
          <p:nvPr/>
        </p:nvGrpSpPr>
        <p:grpSpPr>
          <a:xfrm>
            <a:off x="7980505" y="1531518"/>
            <a:ext cx="1778001" cy="4485094"/>
            <a:chOff x="0" y="0"/>
            <a:chExt cx="1778000" cy="4485092"/>
          </a:xfrm>
        </p:grpSpPr>
        <p:sp>
          <p:nvSpPr>
            <p:cNvPr id="375" name="技术演化论"/>
            <p:cNvSpPr txBox="1"/>
            <p:nvPr/>
          </p:nvSpPr>
          <p:spPr>
            <a:xfrm>
              <a:off x="0" y="3263902"/>
              <a:ext cx="1600200" cy="447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914400">
                <a:spcBef>
                  <a:spcPts val="1000"/>
                </a:spcBef>
                <a:defRPr sz="20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/>
              <a:r>
                <a:t>技术演化论</a:t>
              </a:r>
            </a:p>
          </p:txBody>
        </p:sp>
        <p:sp>
          <p:nvSpPr>
            <p:cNvPr id="376" name="阿奇舒勒"/>
            <p:cNvSpPr txBox="1"/>
            <p:nvPr/>
          </p:nvSpPr>
          <p:spPr>
            <a:xfrm>
              <a:off x="174625" y="0"/>
              <a:ext cx="1603375" cy="5105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914400">
                <a:spcBef>
                  <a:spcPts val="1000"/>
                </a:spcBef>
                <a:defRPr sz="24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/>
              <a:r>
                <a:t>阿奇舒勒</a:t>
              </a:r>
            </a:p>
          </p:txBody>
        </p:sp>
        <p:pic>
          <p:nvPicPr>
            <p:cNvPr id="377" name="阿奇舒勒" descr="阿奇舒勒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2075" y="520700"/>
              <a:ext cx="1419226" cy="19827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8" name="TTIZ…"/>
            <p:cNvSpPr txBox="1"/>
            <p:nvPr/>
          </p:nvSpPr>
          <p:spPr>
            <a:xfrm>
              <a:off x="473540" y="3733254"/>
              <a:ext cx="640416" cy="751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TTIZ </a:t>
              </a:r>
            </a:p>
            <a:p>
              <a:pPr algn="ctr">
                <a:defRPr sz="20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技因</a:t>
              </a:r>
            </a:p>
          </p:txBody>
        </p:sp>
        <p:sp>
          <p:nvSpPr>
            <p:cNvPr id="379" name="(1926-1998)"/>
            <p:cNvSpPr txBox="1"/>
            <p:nvPr/>
          </p:nvSpPr>
          <p:spPr>
            <a:xfrm>
              <a:off x="107689" y="2526226"/>
              <a:ext cx="1349607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/>
              <a:r>
                <a:t>(1926-1998)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根里奇·阿奇舒勒"/>
          <p:cNvSpPr txBox="1"/>
          <p:nvPr>
            <p:ph type="title"/>
          </p:nvPr>
        </p:nvSpPr>
        <p:spPr>
          <a:xfrm>
            <a:off x="4657084" y="349249"/>
            <a:ext cx="4037013" cy="792164"/>
          </a:xfrm>
          <a:prstGeom prst="rect">
            <a:avLst/>
          </a:prstGeom>
        </p:spPr>
        <p:txBody>
          <a:bodyPr/>
          <a:lstStyle/>
          <a:p>
            <a:pPr>
              <a:defRPr b="1" sz="3600"/>
            </a:pPr>
            <a:r>
              <a:t>根里奇</a:t>
            </a:r>
            <a:r>
              <a:t>·</a:t>
            </a:r>
            <a:r>
              <a:t>阿奇舒勒</a:t>
            </a:r>
          </a:p>
        </p:txBody>
      </p:sp>
      <p:sp>
        <p:nvSpPr>
          <p:cNvPr id="383" name="G. S. Altshuller （1926－1998 ）…"/>
          <p:cNvSpPr txBox="1"/>
          <p:nvPr>
            <p:ph type="body" sz="quarter" idx="1"/>
          </p:nvPr>
        </p:nvSpPr>
        <p:spPr>
          <a:xfrm>
            <a:off x="4164012" y="1764948"/>
            <a:ext cx="7470528" cy="1533426"/>
          </a:xfrm>
          <a:prstGeom prst="rect">
            <a:avLst/>
          </a:prstGeom>
        </p:spPr>
        <p:txBody>
          <a:bodyPr/>
          <a:lstStyle/>
          <a:p>
            <a:pPr marL="0" indent="0" defTabSz="438911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b="1" sz="2496"/>
            </a:pPr>
            <a:r>
              <a:t>G. S. Altshuller </a:t>
            </a:r>
            <a:r>
              <a:t>（</a:t>
            </a:r>
            <a:r>
              <a:t>1926</a:t>
            </a:r>
            <a:r>
              <a:t>－</a:t>
            </a:r>
            <a:r>
              <a:t>1998 </a:t>
            </a:r>
            <a:r>
              <a:t>） </a:t>
            </a:r>
          </a:p>
          <a:p>
            <a:pPr marL="0" indent="0" defTabSz="438911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b="1" sz="2496"/>
            </a:pPr>
            <a:r>
              <a:t>前苏联的一位天才发明家和创造创新学家</a:t>
            </a:r>
          </a:p>
          <a:p>
            <a:pPr marL="0" indent="0" defTabSz="438911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b="1" sz="2496"/>
            </a:pPr>
            <a:r>
              <a:t>在 </a:t>
            </a:r>
            <a:r>
              <a:t>1946 </a:t>
            </a:r>
            <a:r>
              <a:t>年创立 </a:t>
            </a:r>
            <a:r>
              <a:rPr>
                <a:solidFill>
                  <a:schemeClr val="accent3"/>
                </a:solidFill>
              </a:rPr>
              <a:t>TRIZ （萃智）</a:t>
            </a:r>
            <a:r>
              <a:t>理论</a:t>
            </a:r>
          </a:p>
        </p:txBody>
      </p:sp>
      <p:pic>
        <p:nvPicPr>
          <p:cNvPr id="384" name="阿奇舒勒" descr="阿奇舒勒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0669" y="1770594"/>
            <a:ext cx="2395675" cy="3346976"/>
          </a:xfrm>
          <a:prstGeom prst="rect">
            <a:avLst/>
          </a:prstGeom>
          <a:ln w="12700">
            <a:miter lim="400000"/>
          </a:ln>
        </p:spPr>
      </p:pic>
      <p:sp>
        <p:nvSpPr>
          <p:cNvPr id="385" name="Line"/>
          <p:cNvSpPr/>
          <p:nvPr/>
        </p:nvSpPr>
        <p:spPr>
          <a:xfrm>
            <a:off x="3459140" y="5857954"/>
            <a:ext cx="8630002" cy="1"/>
          </a:xfrm>
          <a:prstGeom prst="line">
            <a:avLst/>
          </a:prstGeom>
          <a:ln w="127000">
            <a:solidFill>
              <a:schemeClr val="accent3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6" name="1926"/>
          <p:cNvSpPr txBox="1"/>
          <p:nvPr/>
        </p:nvSpPr>
        <p:spPr>
          <a:xfrm>
            <a:off x="3402011" y="5413603"/>
            <a:ext cx="612685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1926</a:t>
            </a:r>
          </a:p>
        </p:txBody>
      </p:sp>
      <p:sp>
        <p:nvSpPr>
          <p:cNvPr id="387" name="1946"/>
          <p:cNvSpPr txBox="1"/>
          <p:nvPr/>
        </p:nvSpPr>
        <p:spPr>
          <a:xfrm>
            <a:off x="4681627" y="5443646"/>
            <a:ext cx="612685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1946</a:t>
            </a:r>
          </a:p>
        </p:txBody>
      </p:sp>
      <p:sp>
        <p:nvSpPr>
          <p:cNvPr id="388" name="1948"/>
          <p:cNvSpPr txBox="1"/>
          <p:nvPr/>
        </p:nvSpPr>
        <p:spPr>
          <a:xfrm>
            <a:off x="5377106" y="5990035"/>
            <a:ext cx="612685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1948</a:t>
            </a:r>
          </a:p>
        </p:txBody>
      </p:sp>
      <p:sp>
        <p:nvSpPr>
          <p:cNvPr id="389" name="1950"/>
          <p:cNvSpPr txBox="1"/>
          <p:nvPr/>
        </p:nvSpPr>
        <p:spPr>
          <a:xfrm>
            <a:off x="6072585" y="5990035"/>
            <a:ext cx="612685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1950</a:t>
            </a:r>
          </a:p>
        </p:txBody>
      </p:sp>
      <p:sp>
        <p:nvSpPr>
          <p:cNvPr id="390" name="1998"/>
          <p:cNvSpPr txBox="1"/>
          <p:nvPr/>
        </p:nvSpPr>
        <p:spPr>
          <a:xfrm>
            <a:off x="10872909" y="5413603"/>
            <a:ext cx="612684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1998</a:t>
            </a:r>
          </a:p>
        </p:txBody>
      </p:sp>
      <p:sp>
        <p:nvSpPr>
          <p:cNvPr id="391" name="1954"/>
          <p:cNvSpPr txBox="1"/>
          <p:nvPr/>
        </p:nvSpPr>
        <p:spPr>
          <a:xfrm>
            <a:off x="6864539" y="5959992"/>
            <a:ext cx="612685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1954</a:t>
            </a:r>
          </a:p>
        </p:txBody>
      </p:sp>
      <p:sp>
        <p:nvSpPr>
          <p:cNvPr id="392" name="Line"/>
          <p:cNvSpPr/>
          <p:nvPr/>
        </p:nvSpPr>
        <p:spPr>
          <a:xfrm flipV="1">
            <a:off x="4024312" y="4454355"/>
            <a:ext cx="1" cy="1270001"/>
          </a:xfrm>
          <a:prstGeom prst="line">
            <a:avLst/>
          </a:prstGeom>
          <a:ln w="25400">
            <a:solidFill>
              <a:schemeClr val="accent3"/>
            </a:solidFill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3" name="Line"/>
          <p:cNvSpPr/>
          <p:nvPr/>
        </p:nvSpPr>
        <p:spPr>
          <a:xfrm flipV="1">
            <a:off x="5281611" y="4484398"/>
            <a:ext cx="1" cy="1270001"/>
          </a:xfrm>
          <a:prstGeom prst="line">
            <a:avLst/>
          </a:prstGeom>
          <a:ln w="25400">
            <a:solidFill>
              <a:schemeClr val="accent3"/>
            </a:solidFill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4" name="Line"/>
          <p:cNvSpPr/>
          <p:nvPr/>
        </p:nvSpPr>
        <p:spPr>
          <a:xfrm flipV="1">
            <a:off x="5977090" y="5030787"/>
            <a:ext cx="1" cy="1270001"/>
          </a:xfrm>
          <a:prstGeom prst="line">
            <a:avLst/>
          </a:prstGeom>
          <a:ln w="25400">
            <a:solidFill>
              <a:schemeClr val="accent3"/>
            </a:solidFill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5" name="Line"/>
          <p:cNvSpPr/>
          <p:nvPr/>
        </p:nvSpPr>
        <p:spPr>
          <a:xfrm flipV="1">
            <a:off x="6675590" y="5030787"/>
            <a:ext cx="1" cy="1270001"/>
          </a:xfrm>
          <a:prstGeom prst="line">
            <a:avLst/>
          </a:prstGeom>
          <a:ln w="25400">
            <a:solidFill>
              <a:schemeClr val="accent3"/>
            </a:solidFill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6" name="Line"/>
          <p:cNvSpPr/>
          <p:nvPr/>
        </p:nvSpPr>
        <p:spPr>
          <a:xfrm flipV="1">
            <a:off x="7458257" y="5000744"/>
            <a:ext cx="1" cy="1270001"/>
          </a:xfrm>
          <a:prstGeom prst="line">
            <a:avLst/>
          </a:prstGeom>
          <a:ln w="25400">
            <a:solidFill>
              <a:schemeClr val="accent3"/>
            </a:solidFill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7" name="Line"/>
          <p:cNvSpPr/>
          <p:nvPr/>
        </p:nvSpPr>
        <p:spPr>
          <a:xfrm flipV="1">
            <a:off x="11498292" y="4454355"/>
            <a:ext cx="1" cy="1270001"/>
          </a:xfrm>
          <a:prstGeom prst="line">
            <a:avLst/>
          </a:prstGeom>
          <a:ln w="25400">
            <a:solidFill>
              <a:schemeClr val="accent3"/>
            </a:solidFill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8" name="1940"/>
          <p:cNvSpPr txBox="1"/>
          <p:nvPr/>
        </p:nvSpPr>
        <p:spPr>
          <a:xfrm>
            <a:off x="4065923" y="6010792"/>
            <a:ext cx="612684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1940</a:t>
            </a:r>
          </a:p>
        </p:txBody>
      </p:sp>
      <p:sp>
        <p:nvSpPr>
          <p:cNvPr id="399" name="Line"/>
          <p:cNvSpPr/>
          <p:nvPr/>
        </p:nvSpPr>
        <p:spPr>
          <a:xfrm flipV="1">
            <a:off x="4665906" y="5026144"/>
            <a:ext cx="1" cy="1270001"/>
          </a:xfrm>
          <a:prstGeom prst="line">
            <a:avLst/>
          </a:prstGeom>
          <a:ln w="25400">
            <a:solidFill>
              <a:schemeClr val="accent3"/>
            </a:solidFill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00" name="page1image14167216.jpg" descr="page1image14167216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57088" y="2871514"/>
            <a:ext cx="2184401" cy="284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RIZ 理论来源：浓缩数百万发明专利…"/>
          <p:cNvSpPr txBox="1"/>
          <p:nvPr>
            <p:ph type="title"/>
          </p:nvPr>
        </p:nvSpPr>
        <p:spPr>
          <a:xfrm>
            <a:off x="1751113" y="147442"/>
            <a:ext cx="8689774" cy="2365376"/>
          </a:xfrm>
          <a:prstGeom prst="rect">
            <a:avLst/>
          </a:prstGeom>
        </p:spPr>
        <p:txBody>
          <a:bodyPr/>
          <a:lstStyle/>
          <a:p>
            <a:pPr>
              <a:defRPr b="1" sz="3600">
                <a:solidFill>
                  <a:srgbClr val="FF0066"/>
                </a:solidFill>
              </a:defRPr>
            </a:pPr>
            <a:r>
              <a:rPr>
                <a:solidFill>
                  <a:schemeClr val="accent3"/>
                </a:solidFill>
              </a:rPr>
              <a:t>TRIZ </a:t>
            </a:r>
            <a:r>
              <a:rPr>
                <a:solidFill>
                  <a:schemeClr val="accent3"/>
                </a:solidFill>
              </a:rPr>
              <a:t>理论来源</a:t>
            </a:r>
            <a:r>
              <a:rPr>
                <a:solidFill>
                  <a:schemeClr val="accent3"/>
                </a:solidFill>
              </a:rPr>
              <a:t>：</a:t>
            </a:r>
            <a:r>
              <a:rPr>
                <a:solidFill>
                  <a:srgbClr val="FFFFFF"/>
                </a:solidFill>
              </a:rPr>
              <a:t>浓缩数百万发明专利</a:t>
            </a:r>
            <a:endParaRPr sz="2800">
              <a:solidFill>
                <a:srgbClr val="FFFFFF"/>
              </a:solidFill>
            </a:endParaRPr>
          </a:p>
          <a:p>
            <a:pPr>
              <a:defRPr b="1" sz="3200">
                <a:solidFill>
                  <a:srgbClr val="FF0066"/>
                </a:solidFill>
              </a:defRPr>
            </a:pPr>
            <a:br>
              <a:rPr sz="2800">
                <a:solidFill>
                  <a:srgbClr val="FFFFFF"/>
                </a:solidFill>
              </a:rPr>
            </a:br>
            <a:r>
              <a:rPr sz="1800">
                <a:solidFill>
                  <a:srgbClr val="FFFFFF"/>
                </a:solidFill>
              </a:rPr>
              <a:t>冷战期间，阿奇舒勒带领前苏联</a:t>
            </a:r>
            <a:r>
              <a:rPr sz="1800">
                <a:solidFill>
                  <a:schemeClr val="accent3"/>
                </a:solidFill>
              </a:rPr>
              <a:t>1500</a:t>
            </a:r>
            <a:r>
              <a:rPr sz="1800">
                <a:solidFill>
                  <a:schemeClr val="accent3"/>
                </a:solidFill>
              </a:rPr>
              <a:t>多名专家</a:t>
            </a:r>
            <a:r>
              <a:rPr sz="1800">
                <a:solidFill>
                  <a:srgbClr val="FFFFFF"/>
                </a:solidFill>
              </a:rPr>
              <a:t>，经过</a:t>
            </a:r>
            <a:r>
              <a:rPr sz="1800">
                <a:solidFill>
                  <a:schemeClr val="accent3"/>
                </a:solidFill>
              </a:rPr>
              <a:t>50</a:t>
            </a:r>
            <a:r>
              <a:rPr sz="1800">
                <a:solidFill>
                  <a:schemeClr val="accent3"/>
                </a:solidFill>
              </a:rPr>
              <a:t>多年</a:t>
            </a:r>
            <a:r>
              <a:rPr sz="1800">
                <a:solidFill>
                  <a:srgbClr val="FFFFFF"/>
                </a:solidFill>
              </a:rPr>
              <a:t>对数以</a:t>
            </a:r>
            <a:r>
              <a:rPr sz="1800">
                <a:solidFill>
                  <a:schemeClr val="accent3"/>
                </a:solidFill>
              </a:rPr>
              <a:t>百万计的专利</a:t>
            </a:r>
            <a:r>
              <a:rPr sz="1800">
                <a:solidFill>
                  <a:srgbClr val="FFFFFF"/>
                </a:solidFill>
              </a:rPr>
              <a:t>文献加以搜集、研究、整理、归纳、提炼和重组</a:t>
            </a:r>
            <a:r>
              <a:rPr sz="1800">
                <a:solidFill>
                  <a:srgbClr val="FFFFFF"/>
                </a:solidFill>
              </a:rPr>
              <a:t>，</a:t>
            </a:r>
            <a:r>
              <a:rPr sz="1800">
                <a:solidFill>
                  <a:srgbClr val="FFFFFF"/>
                </a:solidFill>
              </a:rPr>
              <a:t>建立起一整套体系化的、实用的解决发明问题的理论、方法</a:t>
            </a:r>
            <a:r>
              <a:rPr sz="1800">
                <a:solidFill>
                  <a:srgbClr val="FFFFFF"/>
                </a:solidFill>
              </a:rPr>
              <a:t>——TRIZ</a:t>
            </a:r>
            <a:r>
              <a:rPr sz="1800">
                <a:solidFill>
                  <a:srgbClr val="FFFFFF"/>
                </a:solidFill>
              </a:rPr>
              <a:t>（发明问题的解决理论）</a:t>
            </a:r>
          </a:p>
        </p:txBody>
      </p:sp>
      <p:grpSp>
        <p:nvGrpSpPr>
          <p:cNvPr id="442" name="Group"/>
          <p:cNvGrpSpPr/>
          <p:nvPr/>
        </p:nvGrpSpPr>
        <p:grpSpPr>
          <a:xfrm>
            <a:off x="456707" y="2441357"/>
            <a:ext cx="10989321" cy="4165344"/>
            <a:chOff x="0" y="0"/>
            <a:chExt cx="10989319" cy="4165343"/>
          </a:xfrm>
        </p:grpSpPr>
        <p:grpSp>
          <p:nvGrpSpPr>
            <p:cNvPr id="421" name="Group"/>
            <p:cNvGrpSpPr/>
            <p:nvPr/>
          </p:nvGrpSpPr>
          <p:grpSpPr>
            <a:xfrm>
              <a:off x="0" y="0"/>
              <a:ext cx="2145254" cy="3669858"/>
              <a:chOff x="0" y="0"/>
              <a:chExt cx="2145253" cy="3669857"/>
            </a:xfrm>
          </p:grpSpPr>
          <p:sp>
            <p:nvSpPr>
              <p:cNvPr id="403" name="Shape"/>
              <p:cNvSpPr/>
              <p:nvPr/>
            </p:nvSpPr>
            <p:spPr>
              <a:xfrm rot="11760000">
                <a:off x="388144" y="3132971"/>
                <a:ext cx="1749426" cy="301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5398" y="0"/>
                    </a:lnTo>
                    <a:lnTo>
                      <a:pt x="21600" y="0"/>
                    </a:lnTo>
                    <a:lnTo>
                      <a:pt x="16202" y="21600"/>
                    </a:lnTo>
                    <a:close/>
                  </a:path>
                </a:pathLst>
              </a:custGeom>
              <a:solidFill>
                <a:srgbClr val="FF993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404" name="Shape"/>
              <p:cNvSpPr/>
              <p:nvPr/>
            </p:nvSpPr>
            <p:spPr>
              <a:xfrm rot="11760000">
                <a:off x="388144" y="2980571"/>
                <a:ext cx="1749426" cy="301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5398" y="0"/>
                    </a:lnTo>
                    <a:lnTo>
                      <a:pt x="21600" y="0"/>
                    </a:lnTo>
                    <a:lnTo>
                      <a:pt x="16202" y="21600"/>
                    </a:lnTo>
                    <a:close/>
                  </a:path>
                </a:pathLst>
              </a:custGeom>
              <a:solidFill>
                <a:srgbClr val="FF993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405" name="Shape"/>
              <p:cNvSpPr/>
              <p:nvPr/>
            </p:nvSpPr>
            <p:spPr>
              <a:xfrm rot="11760000">
                <a:off x="388144" y="2828171"/>
                <a:ext cx="1749426" cy="301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5398" y="0"/>
                    </a:lnTo>
                    <a:lnTo>
                      <a:pt x="21600" y="0"/>
                    </a:lnTo>
                    <a:lnTo>
                      <a:pt x="16202" y="21600"/>
                    </a:lnTo>
                    <a:close/>
                  </a:path>
                </a:pathLst>
              </a:custGeom>
              <a:solidFill>
                <a:srgbClr val="FF993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406" name="Shape"/>
              <p:cNvSpPr/>
              <p:nvPr/>
            </p:nvSpPr>
            <p:spPr>
              <a:xfrm rot="11760000">
                <a:off x="388144" y="2675771"/>
                <a:ext cx="1749426" cy="301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5398" y="0"/>
                    </a:lnTo>
                    <a:lnTo>
                      <a:pt x="21600" y="0"/>
                    </a:lnTo>
                    <a:lnTo>
                      <a:pt x="16202" y="21600"/>
                    </a:lnTo>
                    <a:close/>
                  </a:path>
                </a:pathLst>
              </a:custGeom>
              <a:solidFill>
                <a:srgbClr val="FF993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407" name="Shape"/>
              <p:cNvSpPr/>
              <p:nvPr/>
            </p:nvSpPr>
            <p:spPr>
              <a:xfrm rot="11760000">
                <a:off x="388144" y="2523371"/>
                <a:ext cx="1749426" cy="301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5398" y="0"/>
                    </a:lnTo>
                    <a:lnTo>
                      <a:pt x="21600" y="0"/>
                    </a:lnTo>
                    <a:lnTo>
                      <a:pt x="16202" y="21600"/>
                    </a:lnTo>
                    <a:close/>
                  </a:path>
                </a:pathLst>
              </a:custGeom>
              <a:solidFill>
                <a:srgbClr val="FF993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408" name="Shape"/>
              <p:cNvSpPr/>
              <p:nvPr/>
            </p:nvSpPr>
            <p:spPr>
              <a:xfrm rot="11760000">
                <a:off x="388144" y="2370971"/>
                <a:ext cx="1749426" cy="301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5398" y="0"/>
                    </a:lnTo>
                    <a:lnTo>
                      <a:pt x="21600" y="0"/>
                    </a:lnTo>
                    <a:lnTo>
                      <a:pt x="16202" y="21600"/>
                    </a:lnTo>
                    <a:close/>
                  </a:path>
                </a:pathLst>
              </a:custGeom>
              <a:solidFill>
                <a:srgbClr val="FF993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409" name="Shape"/>
              <p:cNvSpPr/>
              <p:nvPr/>
            </p:nvSpPr>
            <p:spPr>
              <a:xfrm rot="11760000">
                <a:off x="388144" y="2218571"/>
                <a:ext cx="1749426" cy="301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5398" y="0"/>
                    </a:lnTo>
                    <a:lnTo>
                      <a:pt x="21600" y="0"/>
                    </a:lnTo>
                    <a:lnTo>
                      <a:pt x="16202" y="21600"/>
                    </a:lnTo>
                    <a:close/>
                  </a:path>
                </a:pathLst>
              </a:custGeom>
              <a:solidFill>
                <a:srgbClr val="FF993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410" name="Shape"/>
              <p:cNvSpPr/>
              <p:nvPr/>
            </p:nvSpPr>
            <p:spPr>
              <a:xfrm rot="11760000">
                <a:off x="388144" y="2066171"/>
                <a:ext cx="1749426" cy="301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5398" y="0"/>
                    </a:lnTo>
                    <a:lnTo>
                      <a:pt x="21600" y="0"/>
                    </a:lnTo>
                    <a:lnTo>
                      <a:pt x="16202" y="21600"/>
                    </a:lnTo>
                    <a:close/>
                  </a:path>
                </a:pathLst>
              </a:custGeom>
              <a:solidFill>
                <a:srgbClr val="FF993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411" name="Shape"/>
              <p:cNvSpPr/>
              <p:nvPr/>
            </p:nvSpPr>
            <p:spPr>
              <a:xfrm rot="11760000">
                <a:off x="388144" y="1913771"/>
                <a:ext cx="1749426" cy="301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5398" y="0"/>
                    </a:lnTo>
                    <a:lnTo>
                      <a:pt x="21600" y="0"/>
                    </a:lnTo>
                    <a:lnTo>
                      <a:pt x="16202" y="21600"/>
                    </a:lnTo>
                    <a:close/>
                  </a:path>
                </a:pathLst>
              </a:custGeom>
              <a:solidFill>
                <a:srgbClr val="FF993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412" name="Shape"/>
              <p:cNvSpPr/>
              <p:nvPr/>
            </p:nvSpPr>
            <p:spPr>
              <a:xfrm rot="11760000">
                <a:off x="388144" y="1761371"/>
                <a:ext cx="1749426" cy="301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5398" y="0"/>
                    </a:lnTo>
                    <a:lnTo>
                      <a:pt x="21600" y="0"/>
                    </a:lnTo>
                    <a:lnTo>
                      <a:pt x="16202" y="21600"/>
                    </a:lnTo>
                    <a:close/>
                  </a:path>
                </a:pathLst>
              </a:custGeom>
              <a:solidFill>
                <a:srgbClr val="FF993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413" name="Shape"/>
              <p:cNvSpPr/>
              <p:nvPr/>
            </p:nvSpPr>
            <p:spPr>
              <a:xfrm rot="11760000">
                <a:off x="388144" y="1608971"/>
                <a:ext cx="1749426" cy="301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5398" y="0"/>
                    </a:lnTo>
                    <a:lnTo>
                      <a:pt x="21600" y="0"/>
                    </a:lnTo>
                    <a:lnTo>
                      <a:pt x="16202" y="21600"/>
                    </a:lnTo>
                    <a:close/>
                  </a:path>
                </a:pathLst>
              </a:custGeom>
              <a:solidFill>
                <a:srgbClr val="FF993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414" name="Shape"/>
              <p:cNvSpPr/>
              <p:nvPr/>
            </p:nvSpPr>
            <p:spPr>
              <a:xfrm rot="11760000">
                <a:off x="388144" y="1456571"/>
                <a:ext cx="1749426" cy="301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5398" y="0"/>
                    </a:lnTo>
                    <a:lnTo>
                      <a:pt x="21600" y="0"/>
                    </a:lnTo>
                    <a:lnTo>
                      <a:pt x="16202" y="21600"/>
                    </a:lnTo>
                    <a:close/>
                  </a:path>
                </a:pathLst>
              </a:custGeom>
              <a:solidFill>
                <a:srgbClr val="FF993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415" name="Shape"/>
              <p:cNvSpPr/>
              <p:nvPr/>
            </p:nvSpPr>
            <p:spPr>
              <a:xfrm rot="11760000">
                <a:off x="388144" y="1304171"/>
                <a:ext cx="1749426" cy="301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5398" y="0"/>
                    </a:lnTo>
                    <a:lnTo>
                      <a:pt x="21600" y="0"/>
                    </a:lnTo>
                    <a:lnTo>
                      <a:pt x="16202" y="21600"/>
                    </a:lnTo>
                    <a:close/>
                  </a:path>
                </a:pathLst>
              </a:custGeom>
              <a:solidFill>
                <a:srgbClr val="FF993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grpSp>
            <p:nvGrpSpPr>
              <p:cNvPr id="418" name="Group"/>
              <p:cNvGrpSpPr/>
              <p:nvPr/>
            </p:nvGrpSpPr>
            <p:grpSpPr>
              <a:xfrm>
                <a:off x="380459" y="916509"/>
                <a:ext cx="1764795" cy="772149"/>
                <a:chOff x="0" y="0"/>
                <a:chExt cx="1764794" cy="772147"/>
              </a:xfrm>
            </p:grpSpPr>
            <p:sp>
              <p:nvSpPr>
                <p:cNvPr id="416" name="Shape"/>
                <p:cNvSpPr/>
                <p:nvPr/>
              </p:nvSpPr>
              <p:spPr>
                <a:xfrm rot="960000">
                  <a:off x="7684" y="235261"/>
                  <a:ext cx="1749426" cy="3016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lnTo>
                        <a:pt x="5398" y="0"/>
                      </a:lnTo>
                      <a:lnTo>
                        <a:pt x="21600" y="0"/>
                      </a:lnTo>
                      <a:lnTo>
                        <a:pt x="16202" y="2160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2000">
                      <a:solidFill>
                        <a:srgbClr val="A7A7A7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417" name="2, 500,000"/>
                <p:cNvSpPr txBox="1"/>
                <p:nvPr/>
              </p:nvSpPr>
              <p:spPr>
                <a:xfrm rot="960000">
                  <a:off x="291847" y="200968"/>
                  <a:ext cx="1181101" cy="37021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4450" tIns="44450" rIns="44450" bIns="44450" numCol="1" anchor="ctr">
                  <a:spAutoFit/>
                </a:bodyPr>
                <a:lstStyle>
                  <a:lvl1pPr algn="ctr">
                    <a:defRPr sz="2000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2, 500,000</a:t>
                  </a:r>
                </a:p>
              </p:txBody>
            </p:sp>
          </p:grpSp>
          <p:sp>
            <p:nvSpPr>
              <p:cNvPr id="419" name="发明专利库"/>
              <p:cNvSpPr txBox="1"/>
              <p:nvPr/>
            </p:nvSpPr>
            <p:spPr>
              <a:xfrm>
                <a:off x="246062" y="0"/>
                <a:ext cx="1712912" cy="50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4450" tIns="44450" rIns="44450" bIns="44450" numCol="1" anchor="t">
                <a:spAutoFit/>
              </a:bodyPr>
              <a:lstStyle>
                <a:lvl1pPr algn="ctr">
                  <a:defRPr b="1" sz="2400">
                    <a:solidFill>
                      <a:schemeClr val="accent3"/>
                    </a:solidFill>
                    <a:latin typeface="楷体_GB2312"/>
                    <a:ea typeface="楷体_GB2312"/>
                    <a:cs typeface="楷体_GB2312"/>
                    <a:sym typeface="楷体_GB2312"/>
                  </a:defRPr>
                </a:lvl1pPr>
              </a:lstStyle>
              <a:p>
                <a:pPr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>
                    <a:latin typeface="楷体_GB2312"/>
                    <a:ea typeface="楷体_GB2312"/>
                    <a:cs typeface="楷体_GB2312"/>
                    <a:sym typeface="楷体_GB2312"/>
                  </a:rPr>
                  <a:t>发明专利库</a:t>
                </a:r>
              </a:p>
            </p:txBody>
          </p:sp>
          <p:sp>
            <p:nvSpPr>
              <p:cNvPr id="420" name="20万→250万"/>
              <p:cNvSpPr txBox="1"/>
              <p:nvPr/>
            </p:nvSpPr>
            <p:spPr>
              <a:xfrm>
                <a:off x="0" y="540453"/>
                <a:ext cx="2017714" cy="4089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/>
              <a:p>
                <a:pPr algn="ctr">
                  <a:spcBef>
                    <a:spcPts val="1000"/>
                  </a:spcBef>
                  <a:defRPr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20</a:t>
                </a:r>
                <a:r>
                  <a:t>万→</a:t>
                </a:r>
                <a:r>
                  <a:t>250</a:t>
                </a:r>
                <a:r>
                  <a:t>万</a:t>
                </a:r>
              </a:p>
            </p:txBody>
          </p:sp>
        </p:grpSp>
        <p:grpSp>
          <p:nvGrpSpPr>
            <p:cNvPr id="434" name="Group"/>
            <p:cNvGrpSpPr/>
            <p:nvPr/>
          </p:nvGrpSpPr>
          <p:grpSpPr>
            <a:xfrm>
              <a:off x="2257425" y="964720"/>
              <a:ext cx="3151585" cy="3200624"/>
              <a:chOff x="0" y="0"/>
              <a:chExt cx="3151583" cy="3200622"/>
            </a:xfrm>
          </p:grpSpPr>
          <p:sp>
            <p:nvSpPr>
              <p:cNvPr id="422" name="Shape"/>
              <p:cNvSpPr/>
              <p:nvPr/>
            </p:nvSpPr>
            <p:spPr>
              <a:xfrm rot="11760000">
                <a:off x="1123383" y="2240948"/>
                <a:ext cx="1749426" cy="301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5398" y="0"/>
                    </a:lnTo>
                    <a:lnTo>
                      <a:pt x="21600" y="0"/>
                    </a:lnTo>
                    <a:lnTo>
                      <a:pt x="16202" y="21600"/>
                    </a:lnTo>
                    <a:close/>
                  </a:path>
                </a:pathLst>
              </a:custGeom>
              <a:solidFill>
                <a:srgbClr val="FF993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423" name="Shape"/>
              <p:cNvSpPr/>
              <p:nvPr/>
            </p:nvSpPr>
            <p:spPr>
              <a:xfrm rot="11760000">
                <a:off x="1123383" y="2088548"/>
                <a:ext cx="1749426" cy="301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5398" y="0"/>
                    </a:lnTo>
                    <a:lnTo>
                      <a:pt x="21600" y="0"/>
                    </a:lnTo>
                    <a:lnTo>
                      <a:pt x="16202" y="21600"/>
                    </a:lnTo>
                    <a:close/>
                  </a:path>
                </a:pathLst>
              </a:custGeom>
              <a:solidFill>
                <a:srgbClr val="FF993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424" name="Shape"/>
              <p:cNvSpPr/>
              <p:nvPr/>
            </p:nvSpPr>
            <p:spPr>
              <a:xfrm rot="11760000">
                <a:off x="1123383" y="1936148"/>
                <a:ext cx="1749426" cy="301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5398" y="0"/>
                    </a:lnTo>
                    <a:lnTo>
                      <a:pt x="21600" y="0"/>
                    </a:lnTo>
                    <a:lnTo>
                      <a:pt x="16202" y="21600"/>
                    </a:lnTo>
                    <a:close/>
                  </a:path>
                </a:pathLst>
              </a:custGeom>
              <a:solidFill>
                <a:srgbClr val="FF993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425" name="Shape"/>
              <p:cNvSpPr/>
              <p:nvPr/>
            </p:nvSpPr>
            <p:spPr>
              <a:xfrm rot="11760000">
                <a:off x="1123383" y="1783748"/>
                <a:ext cx="1749426" cy="301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5398" y="0"/>
                    </a:lnTo>
                    <a:lnTo>
                      <a:pt x="21600" y="0"/>
                    </a:lnTo>
                    <a:lnTo>
                      <a:pt x="16202" y="21600"/>
                    </a:lnTo>
                    <a:close/>
                  </a:path>
                </a:pathLst>
              </a:custGeom>
              <a:solidFill>
                <a:srgbClr val="FF993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426" name="Shape"/>
              <p:cNvSpPr/>
              <p:nvPr/>
            </p:nvSpPr>
            <p:spPr>
              <a:xfrm rot="11760000">
                <a:off x="1123383" y="1631348"/>
                <a:ext cx="1749426" cy="301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5398" y="0"/>
                    </a:lnTo>
                    <a:lnTo>
                      <a:pt x="21600" y="0"/>
                    </a:lnTo>
                    <a:lnTo>
                      <a:pt x="16202" y="21600"/>
                    </a:lnTo>
                    <a:close/>
                  </a:path>
                </a:pathLst>
              </a:custGeom>
              <a:solidFill>
                <a:srgbClr val="FF993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grpSp>
            <p:nvGrpSpPr>
              <p:cNvPr id="429" name="Group"/>
              <p:cNvGrpSpPr/>
              <p:nvPr/>
            </p:nvGrpSpPr>
            <p:grpSpPr>
              <a:xfrm>
                <a:off x="1115698" y="1243686"/>
                <a:ext cx="1764796" cy="1956937"/>
                <a:chOff x="0" y="0"/>
                <a:chExt cx="1764794" cy="1956935"/>
              </a:xfrm>
            </p:grpSpPr>
            <p:sp>
              <p:nvSpPr>
                <p:cNvPr id="427" name="Shape"/>
                <p:cNvSpPr/>
                <p:nvPr/>
              </p:nvSpPr>
              <p:spPr>
                <a:xfrm rot="960000">
                  <a:off x="7684" y="235261"/>
                  <a:ext cx="1749426" cy="3016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lnTo>
                        <a:pt x="5398" y="0"/>
                      </a:lnTo>
                      <a:lnTo>
                        <a:pt x="21600" y="0"/>
                      </a:lnTo>
                      <a:lnTo>
                        <a:pt x="16202" y="2160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2000">
                      <a:solidFill>
                        <a:srgbClr val="A7A7A7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428" name="500,000"/>
                <p:cNvSpPr/>
                <p:nvPr/>
              </p:nvSpPr>
              <p:spPr>
                <a:xfrm>
                  <a:off x="882397" y="386073"/>
                  <a:ext cx="870744" cy="1570863"/>
                </a:xfrm>
                <a:prstGeom prst="line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4450" tIns="44450" rIns="44450" bIns="44450" numCol="1" anchor="ctr">
                  <a:spAutoFit/>
                </a:bodyPr>
                <a:lstStyle>
                  <a:lvl1pPr algn="ctr">
                    <a:defRPr sz="2000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500,000</a:t>
                  </a:r>
                </a:p>
              </p:txBody>
            </p:sp>
          </p:grpSp>
          <p:sp>
            <p:nvSpPr>
              <p:cNvPr id="430" name="有代表性的…"/>
              <p:cNvSpPr/>
              <p:nvPr/>
            </p:nvSpPr>
            <p:spPr>
              <a:xfrm>
                <a:off x="1881583" y="0"/>
                <a:ext cx="1270001" cy="127000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4450" tIns="44450" rIns="44450" bIns="44450" numCol="1" anchor="t">
                <a:spAutoFit/>
              </a:bodyPr>
              <a:lstStyle/>
              <a:p>
                <a:pPr algn="ctr">
                  <a:defRPr b="1" sz="2400">
                    <a:solidFill>
                      <a:schemeClr val="accent3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>
                    <a:latin typeface="楷体_GB2312"/>
                    <a:ea typeface="楷体_GB2312"/>
                    <a:cs typeface="楷体_GB2312"/>
                    <a:sym typeface="楷体_GB2312"/>
                  </a:rPr>
                  <a:t>有代表性的</a:t>
                </a:r>
                <a:endParaRPr>
                  <a:latin typeface="Century Gothic"/>
                  <a:ea typeface="Century Gothic"/>
                  <a:cs typeface="Century Gothic"/>
                  <a:sym typeface="Century Gothic"/>
                </a:endParaRPr>
              </a:p>
              <a:p>
                <a:pPr algn="ctr">
                  <a:defRPr b="1" sz="2400">
                    <a:solidFill>
                      <a:schemeClr val="accent3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>
                    <a:latin typeface="楷体_GB2312"/>
                    <a:ea typeface="楷体_GB2312"/>
                    <a:cs typeface="楷体_GB2312"/>
                    <a:sym typeface="楷体_GB2312"/>
                  </a:rPr>
                  <a:t>实用专利</a:t>
                </a:r>
              </a:p>
            </p:txBody>
          </p:sp>
          <p:sp>
            <p:nvSpPr>
              <p:cNvPr id="431" name="20%"/>
              <p:cNvSpPr/>
              <p:nvPr/>
            </p:nvSpPr>
            <p:spPr>
              <a:xfrm>
                <a:off x="143668" y="2319063"/>
                <a:ext cx="694844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spcBef>
                    <a:spcPts val="1400"/>
                  </a:spcBef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20%</a:t>
                </a:r>
              </a:p>
            </p:txBody>
          </p:sp>
          <p:sp>
            <p:nvSpPr>
              <p:cNvPr id="432" name="4万→50万"/>
              <p:cNvSpPr/>
              <p:nvPr/>
            </p:nvSpPr>
            <p:spPr>
              <a:xfrm>
                <a:off x="1088457" y="907349"/>
                <a:ext cx="1296989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/>
              <a:p>
                <a:pPr>
                  <a:spcBef>
                    <a:spcPts val="1000"/>
                  </a:spcBef>
                  <a:defRPr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4</a:t>
                </a:r>
                <a:r>
                  <a:t>万→</a:t>
                </a:r>
                <a:r>
                  <a:t>50</a:t>
                </a:r>
                <a:r>
                  <a:t>万</a:t>
                </a:r>
              </a:p>
            </p:txBody>
          </p:sp>
          <p:sp>
            <p:nvSpPr>
              <p:cNvPr id="433" name="Arrow"/>
              <p:cNvSpPr/>
              <p:nvPr/>
            </p:nvSpPr>
            <p:spPr>
              <a:xfrm>
                <a:off x="0" y="1812772"/>
                <a:ext cx="1024874" cy="395977"/>
              </a:xfrm>
              <a:prstGeom prst="rightArrow">
                <a:avLst>
                  <a:gd name="adj1" fmla="val 41496"/>
                  <a:gd name="adj2" fmla="val 122703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45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441" name="Group"/>
            <p:cNvGrpSpPr/>
            <p:nvPr/>
          </p:nvGrpSpPr>
          <p:grpSpPr>
            <a:xfrm>
              <a:off x="5419725" y="1211847"/>
              <a:ext cx="5569595" cy="2596761"/>
              <a:chOff x="0" y="0"/>
              <a:chExt cx="5569594" cy="2596759"/>
            </a:xfrm>
          </p:grpSpPr>
          <p:sp>
            <p:nvSpPr>
              <p:cNvPr id="435" name="Shape"/>
              <p:cNvSpPr/>
              <p:nvPr/>
            </p:nvSpPr>
            <p:spPr>
              <a:xfrm>
                <a:off x="1104405" y="385762"/>
                <a:ext cx="4339705" cy="1981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4294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294"/>
                    </a:lnTo>
                  </a:path>
                </a:pathLst>
              </a:custGeom>
              <a:solidFill>
                <a:srgbClr val="FFFF00"/>
              </a:solidFill>
              <a:ln w="127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grpSp>
            <p:nvGrpSpPr>
              <p:cNvPr id="438" name="Group"/>
              <p:cNvGrpSpPr/>
              <p:nvPr/>
            </p:nvGrpSpPr>
            <p:grpSpPr>
              <a:xfrm>
                <a:off x="1099641" y="-1"/>
                <a:ext cx="1281114" cy="1920877"/>
                <a:chOff x="0" y="0"/>
                <a:chExt cx="1281112" cy="1920875"/>
              </a:xfrm>
            </p:grpSpPr>
            <p:sp>
              <p:nvSpPr>
                <p:cNvPr id="436" name="TRIZ工具"/>
                <p:cNvSpPr/>
                <p:nvPr/>
              </p:nvSpPr>
              <p:spPr>
                <a:xfrm>
                  <a:off x="11112" y="0"/>
                  <a:ext cx="1270001" cy="1270000"/>
                </a:xfrm>
                <a:prstGeom prst="line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4450" tIns="44450" rIns="44450" bIns="44450" numCol="1" anchor="t">
                  <a:spAutoFit/>
                </a:bodyPr>
                <a:lstStyle/>
                <a:p>
                  <a:pPr>
                    <a:defRPr b="1" sz="3200">
                      <a:solidFill>
                        <a:schemeClr val="accent3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defRPr>
                  </a:pPr>
                  <a:r>
                    <a:t>TRIZ</a:t>
                  </a:r>
                  <a:r>
                    <a:rPr>
                      <a:latin typeface="楷体_GB2312"/>
                      <a:ea typeface="楷体_GB2312"/>
                      <a:cs typeface="楷体_GB2312"/>
                      <a:sym typeface="楷体_GB2312"/>
                    </a:rPr>
                    <a:t>工具</a:t>
                  </a:r>
                </a:p>
              </p:txBody>
            </p:sp>
            <p:sp>
              <p:nvSpPr>
                <p:cNvPr id="437" name="39×39矛盾矩阵…"/>
                <p:cNvSpPr/>
                <p:nvPr/>
              </p:nvSpPr>
              <p:spPr>
                <a:xfrm>
                  <a:off x="0" y="650875"/>
                  <a:ext cx="1270000" cy="1270001"/>
                </a:xfrm>
                <a:prstGeom prst="line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4450" tIns="44450" rIns="44450" bIns="44450" numCol="1" anchor="t">
                  <a:spAutoFit/>
                </a:bodyPr>
                <a:lstStyle/>
                <a:p>
                  <a:pPr>
                    <a:buSzPct val="100000"/>
                    <a:buChar char="•"/>
                    <a:defRPr b="1"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r>
                    <a:t>39×39</a:t>
                  </a:r>
                  <a:r>
                    <a:rPr>
                      <a:latin typeface="楷体_GB2312"/>
                      <a:ea typeface="楷体_GB2312"/>
                      <a:cs typeface="楷体_GB2312"/>
                      <a:sym typeface="楷体_GB2312"/>
                    </a:rPr>
                    <a:t>矛盾矩阵</a:t>
                  </a:r>
                  <a:endParaRPr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  <a:p>
                  <a:pPr>
                    <a:buSzPct val="100000"/>
                    <a:buChar char="•"/>
                    <a:defRPr b="1"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r>
                    <a:t>40</a:t>
                  </a:r>
                  <a:r>
                    <a:rPr>
                      <a:latin typeface="楷体_GB2312"/>
                      <a:ea typeface="楷体_GB2312"/>
                      <a:cs typeface="楷体_GB2312"/>
                      <a:sym typeface="楷体_GB2312"/>
                    </a:rPr>
                    <a:t>个创新原理</a:t>
                  </a:r>
                  <a:endParaRPr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  <a:p>
                  <a:pPr>
                    <a:buSzPct val="100000"/>
                    <a:buChar char="•"/>
                    <a:defRPr b="1"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r>
                    <a:rPr>
                      <a:latin typeface="楷体_GB2312"/>
                      <a:ea typeface="楷体_GB2312"/>
                      <a:cs typeface="楷体_GB2312"/>
                      <a:sym typeface="楷体_GB2312"/>
                    </a:rPr>
                    <a:t>发明等级及其特征</a:t>
                  </a:r>
                  <a:endParaRPr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  <a:p>
                  <a:pPr>
                    <a:buSzPct val="100000"/>
                    <a:buChar char="•"/>
                    <a:defRPr b="1"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r>
                    <a:rPr>
                      <a:latin typeface="楷体_GB2312"/>
                      <a:ea typeface="楷体_GB2312"/>
                      <a:cs typeface="楷体_GB2312"/>
                      <a:sym typeface="楷体_GB2312"/>
                    </a:rPr>
                    <a:t>技术系统进化法则</a:t>
                  </a:r>
                </a:p>
              </p:txBody>
            </p:sp>
          </p:grpSp>
          <p:sp>
            <p:nvSpPr>
              <p:cNvPr id="439" name="迄今为止，TRIZ已分析了1.5千万份专利"/>
              <p:cNvSpPr/>
              <p:nvPr/>
            </p:nvSpPr>
            <p:spPr>
              <a:xfrm>
                <a:off x="1067592" y="2596759"/>
                <a:ext cx="450200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4450" tIns="44450" rIns="44450" bIns="44450" numCol="1" anchor="t">
                <a:spAutoFit/>
              </a:bodyPr>
              <a:lstStyle/>
              <a:p>
                <a:pPr>
                  <a:defRPr b="1" sz="20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>
                    <a:latin typeface="楷体_GB2312"/>
                    <a:ea typeface="楷体_GB2312"/>
                    <a:cs typeface="楷体_GB2312"/>
                    <a:sym typeface="楷体_GB2312"/>
                  </a:rPr>
                  <a:t>迄今为止，</a:t>
                </a:r>
                <a:r>
                  <a:rPr>
                    <a:latin typeface="Century Gothic"/>
                    <a:ea typeface="Century Gothic"/>
                    <a:cs typeface="Century Gothic"/>
                    <a:sym typeface="Century Gothic"/>
                  </a:rPr>
                  <a:t>TRIZ</a:t>
                </a:r>
                <a:r>
                  <a:rPr>
                    <a:latin typeface="楷体_GB2312"/>
                    <a:ea typeface="楷体_GB2312"/>
                    <a:cs typeface="楷体_GB2312"/>
                    <a:sym typeface="楷体_GB2312"/>
                  </a:rPr>
                  <a:t>已分析了</a:t>
                </a:r>
                <a:r>
                  <a:t>1.5</a:t>
                </a:r>
                <a:r>
                  <a:t>千万份</a:t>
                </a:r>
                <a:r>
                  <a:rPr>
                    <a:latin typeface="楷体_GB2312"/>
                    <a:ea typeface="楷体_GB2312"/>
                    <a:cs typeface="楷体_GB2312"/>
                    <a:sym typeface="楷体_GB2312"/>
                  </a:rPr>
                  <a:t>专利</a:t>
                </a:r>
              </a:p>
            </p:txBody>
          </p:sp>
          <p:sp>
            <p:nvSpPr>
              <p:cNvPr id="440" name="Arrow"/>
              <p:cNvSpPr/>
              <p:nvPr/>
            </p:nvSpPr>
            <p:spPr>
              <a:xfrm>
                <a:off x="0" y="1565645"/>
                <a:ext cx="1024874" cy="395977"/>
              </a:xfrm>
              <a:prstGeom prst="rightArrow">
                <a:avLst>
                  <a:gd name="adj1" fmla="val 41496"/>
                  <a:gd name="adj2" fmla="val 122703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45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7272" y="2019300"/>
            <a:ext cx="1962304" cy="2819400"/>
          </a:xfrm>
          <a:prstGeom prst="rect">
            <a:avLst/>
          </a:prstGeom>
          <a:ln w="12700">
            <a:miter lim="400000"/>
          </a:ln>
        </p:spPr>
      </p:pic>
      <p:sp>
        <p:nvSpPr>
          <p:cNvPr id="445" name="发明问题的解决理论…"/>
          <p:cNvSpPr txBox="1"/>
          <p:nvPr/>
        </p:nvSpPr>
        <p:spPr>
          <a:xfrm>
            <a:off x="4528795" y="996299"/>
            <a:ext cx="5297695" cy="209245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lnSpc>
                <a:spcPts val="5300"/>
              </a:lnSpc>
              <a:defRPr sz="24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发明问题的解决理论</a:t>
            </a:r>
          </a:p>
          <a:p>
            <a:pPr algn="ctr">
              <a:lnSpc>
                <a:spcPts val="5300"/>
              </a:lnSpc>
              <a:defRPr sz="24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TRIZ／TIPS</a:t>
            </a:r>
          </a:p>
          <a:p>
            <a:pPr algn="ctr">
              <a:lnSpc>
                <a:spcPts val="5300"/>
              </a:lnSpc>
              <a:defRPr sz="24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（Theory of Inventive Problem Solving）</a:t>
            </a:r>
          </a:p>
        </p:txBody>
      </p:sp>
      <p:sp>
        <p:nvSpPr>
          <p:cNvPr id="446" name="发明问题的解决算法…"/>
          <p:cNvSpPr txBox="1"/>
          <p:nvPr/>
        </p:nvSpPr>
        <p:spPr>
          <a:xfrm>
            <a:off x="4528795" y="4059401"/>
            <a:ext cx="5297695" cy="209244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lnSpc>
                <a:spcPts val="5300"/>
              </a:lnSpc>
              <a:defRPr sz="24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发明问题的解决算法</a:t>
            </a:r>
          </a:p>
          <a:p>
            <a:pPr algn="ctr">
              <a:lnSpc>
                <a:spcPts val="5300"/>
              </a:lnSpc>
              <a:defRPr sz="24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ARIZ</a:t>
            </a:r>
          </a:p>
          <a:p>
            <a:pPr algn="ctr">
              <a:lnSpc>
                <a:spcPts val="5300"/>
              </a:lnSpc>
              <a:defRPr sz="24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（Algorithm of TRIZ）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5" grpId="1"/>
      <p:bldP build="whole" bldLvl="1" animBg="1" rev="0" advAuto="0" spid="446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" name="Group"/>
          <p:cNvGrpSpPr/>
          <p:nvPr/>
        </p:nvGrpSpPr>
        <p:grpSpPr>
          <a:xfrm>
            <a:off x="1295399" y="17638"/>
            <a:ext cx="10702608" cy="6822724"/>
            <a:chOff x="0" y="0"/>
            <a:chExt cx="10702606" cy="6822723"/>
          </a:xfrm>
        </p:grpSpPr>
        <p:sp>
          <p:nvSpPr>
            <p:cNvPr id="448" name="Line"/>
            <p:cNvSpPr/>
            <p:nvPr/>
          </p:nvSpPr>
          <p:spPr>
            <a:xfrm>
              <a:off x="800838" y="6386816"/>
              <a:ext cx="9608189" cy="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452" name="Group"/>
            <p:cNvGrpSpPr/>
            <p:nvPr/>
          </p:nvGrpSpPr>
          <p:grpSpPr>
            <a:xfrm>
              <a:off x="1895254" y="6301345"/>
              <a:ext cx="1601676" cy="85473"/>
              <a:chOff x="0" y="0"/>
              <a:chExt cx="1601674" cy="85472"/>
            </a:xfrm>
          </p:grpSpPr>
          <p:sp>
            <p:nvSpPr>
              <p:cNvPr id="449" name="Line"/>
              <p:cNvSpPr/>
              <p:nvPr/>
            </p:nvSpPr>
            <p:spPr>
              <a:xfrm>
                <a:off x="0" y="85472"/>
                <a:ext cx="1601675" cy="1"/>
              </a:xfrm>
              <a:prstGeom prst="line">
                <a:avLst/>
              </a:prstGeom>
              <a:noFill/>
              <a:ln w="2857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50" name="Line"/>
              <p:cNvSpPr/>
              <p:nvPr/>
            </p:nvSpPr>
            <p:spPr>
              <a:xfrm flipH="1">
                <a:off x="-1" y="0"/>
                <a:ext cx="2" cy="85473"/>
              </a:xfrm>
              <a:prstGeom prst="line">
                <a:avLst/>
              </a:prstGeom>
              <a:noFill/>
              <a:ln w="2857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51" name="Line"/>
              <p:cNvSpPr/>
              <p:nvPr/>
            </p:nvSpPr>
            <p:spPr>
              <a:xfrm>
                <a:off x="1601674" y="0"/>
                <a:ext cx="1" cy="85473"/>
              </a:xfrm>
              <a:prstGeom prst="line">
                <a:avLst/>
              </a:prstGeom>
              <a:noFill/>
              <a:ln w="2857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456" name="Group"/>
            <p:cNvGrpSpPr/>
            <p:nvPr/>
          </p:nvGrpSpPr>
          <p:grpSpPr>
            <a:xfrm>
              <a:off x="3496929" y="6301345"/>
              <a:ext cx="1601676" cy="85473"/>
              <a:chOff x="0" y="0"/>
              <a:chExt cx="1601674" cy="85472"/>
            </a:xfrm>
          </p:grpSpPr>
          <p:sp>
            <p:nvSpPr>
              <p:cNvPr id="453" name="Line"/>
              <p:cNvSpPr/>
              <p:nvPr/>
            </p:nvSpPr>
            <p:spPr>
              <a:xfrm>
                <a:off x="0" y="85472"/>
                <a:ext cx="1601675" cy="1"/>
              </a:xfrm>
              <a:prstGeom prst="line">
                <a:avLst/>
              </a:prstGeom>
              <a:noFill/>
              <a:ln w="2857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54" name="Line"/>
              <p:cNvSpPr/>
              <p:nvPr/>
            </p:nvSpPr>
            <p:spPr>
              <a:xfrm flipH="1">
                <a:off x="-1" y="0"/>
                <a:ext cx="2" cy="85473"/>
              </a:xfrm>
              <a:prstGeom prst="line">
                <a:avLst/>
              </a:prstGeom>
              <a:noFill/>
              <a:ln w="2857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55" name="Line"/>
              <p:cNvSpPr/>
              <p:nvPr/>
            </p:nvSpPr>
            <p:spPr>
              <a:xfrm>
                <a:off x="1601674" y="0"/>
                <a:ext cx="1" cy="85473"/>
              </a:xfrm>
              <a:prstGeom prst="line">
                <a:avLst/>
              </a:prstGeom>
              <a:noFill/>
              <a:ln w="2857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460" name="Group"/>
            <p:cNvGrpSpPr/>
            <p:nvPr/>
          </p:nvGrpSpPr>
          <p:grpSpPr>
            <a:xfrm>
              <a:off x="5098603" y="6301345"/>
              <a:ext cx="1601676" cy="85473"/>
              <a:chOff x="0" y="0"/>
              <a:chExt cx="1601674" cy="85472"/>
            </a:xfrm>
          </p:grpSpPr>
          <p:sp>
            <p:nvSpPr>
              <p:cNvPr id="457" name="Line"/>
              <p:cNvSpPr/>
              <p:nvPr/>
            </p:nvSpPr>
            <p:spPr>
              <a:xfrm>
                <a:off x="0" y="85472"/>
                <a:ext cx="1601675" cy="1"/>
              </a:xfrm>
              <a:prstGeom prst="line">
                <a:avLst/>
              </a:prstGeom>
              <a:noFill/>
              <a:ln w="2857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58" name="Line"/>
              <p:cNvSpPr/>
              <p:nvPr/>
            </p:nvSpPr>
            <p:spPr>
              <a:xfrm flipH="1">
                <a:off x="-1" y="0"/>
                <a:ext cx="2" cy="85473"/>
              </a:xfrm>
              <a:prstGeom prst="line">
                <a:avLst/>
              </a:prstGeom>
              <a:noFill/>
              <a:ln w="2857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59" name="Line"/>
              <p:cNvSpPr/>
              <p:nvPr/>
            </p:nvSpPr>
            <p:spPr>
              <a:xfrm>
                <a:off x="1601674" y="0"/>
                <a:ext cx="1" cy="85473"/>
              </a:xfrm>
              <a:prstGeom prst="line">
                <a:avLst/>
              </a:prstGeom>
              <a:noFill/>
              <a:ln w="2857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464" name="Group"/>
            <p:cNvGrpSpPr/>
            <p:nvPr/>
          </p:nvGrpSpPr>
          <p:grpSpPr>
            <a:xfrm>
              <a:off x="6700278" y="6301345"/>
              <a:ext cx="1601676" cy="85473"/>
              <a:chOff x="0" y="0"/>
              <a:chExt cx="1601674" cy="85472"/>
            </a:xfrm>
          </p:grpSpPr>
          <p:sp>
            <p:nvSpPr>
              <p:cNvPr id="461" name="Line"/>
              <p:cNvSpPr/>
              <p:nvPr/>
            </p:nvSpPr>
            <p:spPr>
              <a:xfrm>
                <a:off x="0" y="85472"/>
                <a:ext cx="1601675" cy="1"/>
              </a:xfrm>
              <a:prstGeom prst="line">
                <a:avLst/>
              </a:prstGeom>
              <a:noFill/>
              <a:ln w="2857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62" name="Line"/>
              <p:cNvSpPr/>
              <p:nvPr/>
            </p:nvSpPr>
            <p:spPr>
              <a:xfrm flipH="1">
                <a:off x="-1" y="0"/>
                <a:ext cx="2" cy="85473"/>
              </a:xfrm>
              <a:prstGeom prst="line">
                <a:avLst/>
              </a:prstGeom>
              <a:noFill/>
              <a:ln w="2857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63" name="Line"/>
              <p:cNvSpPr/>
              <p:nvPr/>
            </p:nvSpPr>
            <p:spPr>
              <a:xfrm>
                <a:off x="1601674" y="0"/>
                <a:ext cx="1" cy="85473"/>
              </a:xfrm>
              <a:prstGeom prst="line">
                <a:avLst/>
              </a:prstGeom>
              <a:noFill/>
              <a:ln w="2857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468" name="Group"/>
            <p:cNvGrpSpPr/>
            <p:nvPr/>
          </p:nvGrpSpPr>
          <p:grpSpPr>
            <a:xfrm>
              <a:off x="8300095" y="6301345"/>
              <a:ext cx="1601676" cy="85473"/>
              <a:chOff x="0" y="0"/>
              <a:chExt cx="1601674" cy="85472"/>
            </a:xfrm>
          </p:grpSpPr>
          <p:sp>
            <p:nvSpPr>
              <p:cNvPr id="465" name="Line"/>
              <p:cNvSpPr/>
              <p:nvPr/>
            </p:nvSpPr>
            <p:spPr>
              <a:xfrm>
                <a:off x="0" y="85472"/>
                <a:ext cx="1601675" cy="1"/>
              </a:xfrm>
              <a:prstGeom prst="line">
                <a:avLst/>
              </a:prstGeom>
              <a:noFill/>
              <a:ln w="2857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66" name="Line"/>
              <p:cNvSpPr/>
              <p:nvPr/>
            </p:nvSpPr>
            <p:spPr>
              <a:xfrm flipH="1">
                <a:off x="-1" y="0"/>
                <a:ext cx="2" cy="85473"/>
              </a:xfrm>
              <a:prstGeom prst="line">
                <a:avLst/>
              </a:prstGeom>
              <a:noFill/>
              <a:ln w="2857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67" name="Line"/>
              <p:cNvSpPr/>
              <p:nvPr/>
            </p:nvSpPr>
            <p:spPr>
              <a:xfrm>
                <a:off x="1601674" y="0"/>
                <a:ext cx="1" cy="85473"/>
              </a:xfrm>
              <a:prstGeom prst="line">
                <a:avLst/>
              </a:prstGeom>
              <a:noFill/>
              <a:ln w="2857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469" name="1950"/>
            <p:cNvSpPr txBox="1"/>
            <p:nvPr/>
          </p:nvSpPr>
          <p:spPr>
            <a:xfrm>
              <a:off x="1558940" y="6470429"/>
              <a:ext cx="843575" cy="329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spcBef>
                  <a:spcPts val="700"/>
                </a:spcBef>
                <a:defRPr b="1" sz="12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1950</a:t>
              </a:r>
            </a:p>
          </p:txBody>
        </p:sp>
        <p:sp>
          <p:nvSpPr>
            <p:cNvPr id="470" name="1960"/>
            <p:cNvSpPr txBox="1"/>
            <p:nvPr/>
          </p:nvSpPr>
          <p:spPr>
            <a:xfrm>
              <a:off x="3160615" y="6470429"/>
              <a:ext cx="843574" cy="329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spcBef>
                  <a:spcPts val="700"/>
                </a:spcBef>
                <a:defRPr b="1" sz="12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1960</a:t>
              </a:r>
            </a:p>
          </p:txBody>
        </p:sp>
        <p:sp>
          <p:nvSpPr>
            <p:cNvPr id="471" name="1970"/>
            <p:cNvSpPr txBox="1"/>
            <p:nvPr/>
          </p:nvSpPr>
          <p:spPr>
            <a:xfrm>
              <a:off x="4760431" y="6470429"/>
              <a:ext cx="843575" cy="329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spcBef>
                  <a:spcPts val="700"/>
                </a:spcBef>
                <a:defRPr b="1" sz="12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1970</a:t>
              </a:r>
            </a:p>
          </p:txBody>
        </p:sp>
        <p:sp>
          <p:nvSpPr>
            <p:cNvPr id="472" name="1980"/>
            <p:cNvSpPr txBox="1"/>
            <p:nvPr/>
          </p:nvSpPr>
          <p:spPr>
            <a:xfrm>
              <a:off x="6362105" y="6470429"/>
              <a:ext cx="843575" cy="329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spcBef>
                  <a:spcPts val="700"/>
                </a:spcBef>
                <a:defRPr b="1" sz="12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1980</a:t>
              </a:r>
            </a:p>
          </p:txBody>
        </p:sp>
        <p:sp>
          <p:nvSpPr>
            <p:cNvPr id="473" name="1990"/>
            <p:cNvSpPr txBox="1"/>
            <p:nvPr/>
          </p:nvSpPr>
          <p:spPr>
            <a:xfrm>
              <a:off x="8049252" y="6470429"/>
              <a:ext cx="843575" cy="329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spcBef>
                  <a:spcPts val="700"/>
                </a:spcBef>
                <a:defRPr b="1" sz="12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1990</a:t>
              </a:r>
            </a:p>
          </p:txBody>
        </p:sp>
        <p:sp>
          <p:nvSpPr>
            <p:cNvPr id="474" name="2000"/>
            <p:cNvSpPr txBox="1"/>
            <p:nvPr/>
          </p:nvSpPr>
          <p:spPr>
            <a:xfrm>
              <a:off x="9565455" y="6470429"/>
              <a:ext cx="843575" cy="329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spcBef>
                  <a:spcPts val="700"/>
                </a:spcBef>
                <a:defRPr b="1" sz="12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2000</a:t>
              </a:r>
            </a:p>
          </p:txBody>
        </p:sp>
        <p:grpSp>
          <p:nvGrpSpPr>
            <p:cNvPr id="477" name="Group"/>
            <p:cNvGrpSpPr/>
            <p:nvPr/>
          </p:nvGrpSpPr>
          <p:grpSpPr>
            <a:xfrm>
              <a:off x="884451" y="5628716"/>
              <a:ext cx="9439106" cy="507259"/>
              <a:chOff x="0" y="0"/>
              <a:chExt cx="9439104" cy="507258"/>
            </a:xfrm>
          </p:grpSpPr>
          <p:sp>
            <p:nvSpPr>
              <p:cNvPr id="475" name="Rectangle"/>
              <p:cNvSpPr/>
              <p:nvPr/>
            </p:nvSpPr>
            <p:spPr>
              <a:xfrm>
                <a:off x="0" y="-1"/>
                <a:ext cx="9439105" cy="507260"/>
              </a:xfrm>
              <a:prstGeom prst="rect">
                <a:avLst/>
              </a:prstGeom>
              <a:solidFill>
                <a:srgbClr val="000000"/>
              </a:solidFill>
              <a:ln w="9525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476" name="解决发明问题"/>
              <p:cNvSpPr txBox="1"/>
              <p:nvPr/>
            </p:nvSpPr>
            <p:spPr>
              <a:xfrm>
                <a:off x="0" y="73767"/>
                <a:ext cx="1940757" cy="3597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b="1" sz="1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               </a:t>
                </a:r>
                <a:r>
                  <a:t>解决发明问题</a:t>
                </a:r>
              </a:p>
            </p:txBody>
          </p:sp>
        </p:grpSp>
        <p:sp>
          <p:nvSpPr>
            <p:cNvPr id="478" name="Arrow"/>
            <p:cNvSpPr/>
            <p:nvPr/>
          </p:nvSpPr>
          <p:spPr>
            <a:xfrm>
              <a:off x="9439104" y="5712328"/>
              <a:ext cx="1263503" cy="252701"/>
            </a:xfrm>
            <a:prstGeom prst="rightArrow">
              <a:avLst>
                <a:gd name="adj1" fmla="val 50000"/>
                <a:gd name="adj2" fmla="val 125000"/>
              </a:avLst>
            </a:prstGeom>
            <a:solidFill>
              <a:srgbClr val="000000"/>
            </a:solidFill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79" name="Arrow"/>
            <p:cNvSpPr/>
            <p:nvPr/>
          </p:nvSpPr>
          <p:spPr>
            <a:xfrm>
              <a:off x="379050" y="5712328"/>
              <a:ext cx="1263503" cy="252701"/>
            </a:xfrm>
            <a:prstGeom prst="rightArrow">
              <a:avLst>
                <a:gd name="adj1" fmla="val 50000"/>
                <a:gd name="adj2" fmla="val 125000"/>
              </a:avLst>
            </a:prstGeom>
            <a:solidFill>
              <a:srgbClr val="000000"/>
            </a:solidFill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80" name="TRIZ软件(CAI)"/>
            <p:cNvSpPr txBox="1"/>
            <p:nvPr/>
          </p:nvSpPr>
          <p:spPr>
            <a:xfrm>
              <a:off x="8595531" y="5121455"/>
              <a:ext cx="2107076" cy="359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/>
            <a:p>
              <a:pPr algn="r">
                <a:spcBef>
                  <a:spcPts val="700"/>
                </a:spcBef>
                <a:defRPr b="1" sz="12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TRIZ</a:t>
              </a:r>
              <a:r>
                <a:t>软件</a:t>
              </a:r>
              <a:r>
                <a:t>(CAI)</a:t>
              </a:r>
            </a:p>
          </p:txBody>
        </p:sp>
        <p:grpSp>
          <p:nvGrpSpPr>
            <p:cNvPr id="484" name="Group"/>
            <p:cNvGrpSpPr/>
            <p:nvPr/>
          </p:nvGrpSpPr>
          <p:grpSpPr>
            <a:xfrm>
              <a:off x="293579" y="6301345"/>
              <a:ext cx="1601676" cy="83614"/>
              <a:chOff x="0" y="0"/>
              <a:chExt cx="1601674" cy="83613"/>
            </a:xfrm>
          </p:grpSpPr>
          <p:sp>
            <p:nvSpPr>
              <p:cNvPr id="481" name="Line"/>
              <p:cNvSpPr/>
              <p:nvPr/>
            </p:nvSpPr>
            <p:spPr>
              <a:xfrm>
                <a:off x="0" y="83613"/>
                <a:ext cx="1601675" cy="1"/>
              </a:xfrm>
              <a:prstGeom prst="line">
                <a:avLst/>
              </a:prstGeom>
              <a:noFill/>
              <a:ln w="2857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82" name="Line"/>
              <p:cNvSpPr/>
              <p:nvPr/>
            </p:nvSpPr>
            <p:spPr>
              <a:xfrm flipH="1">
                <a:off x="-1" y="0"/>
                <a:ext cx="2" cy="83614"/>
              </a:xfrm>
              <a:prstGeom prst="line">
                <a:avLst/>
              </a:prstGeom>
              <a:noFill/>
              <a:ln w="2857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83" name="Line"/>
              <p:cNvSpPr/>
              <p:nvPr/>
            </p:nvSpPr>
            <p:spPr>
              <a:xfrm>
                <a:off x="1601674" y="0"/>
                <a:ext cx="1" cy="83614"/>
              </a:xfrm>
              <a:prstGeom prst="line">
                <a:avLst/>
              </a:prstGeom>
              <a:noFill/>
              <a:ln w="2857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485" name="1940"/>
            <p:cNvSpPr txBox="1"/>
            <p:nvPr/>
          </p:nvSpPr>
          <p:spPr>
            <a:xfrm>
              <a:off x="0" y="6459282"/>
              <a:ext cx="968067" cy="363442"/>
            </a:xfrm>
            <a:prstGeom prst="rect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spcBef>
                  <a:spcPts val="700"/>
                </a:spcBef>
                <a:defRPr b="1" sz="12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1940</a:t>
              </a:r>
            </a:p>
          </p:txBody>
        </p:sp>
        <p:sp>
          <p:nvSpPr>
            <p:cNvPr id="486" name="Line"/>
            <p:cNvSpPr/>
            <p:nvPr/>
          </p:nvSpPr>
          <p:spPr>
            <a:xfrm flipH="1">
              <a:off x="1222253" y="5459629"/>
              <a:ext cx="1" cy="927189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dash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7" name="Line"/>
            <p:cNvSpPr/>
            <p:nvPr/>
          </p:nvSpPr>
          <p:spPr>
            <a:xfrm flipV="1">
              <a:off x="2823927" y="4701528"/>
              <a:ext cx="1" cy="168529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dash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8" name="Line"/>
            <p:cNvSpPr/>
            <p:nvPr/>
          </p:nvSpPr>
          <p:spPr>
            <a:xfrm flipV="1">
              <a:off x="3327842" y="3436166"/>
              <a:ext cx="1" cy="295065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dash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9" name="Line"/>
            <p:cNvSpPr/>
            <p:nvPr/>
          </p:nvSpPr>
          <p:spPr>
            <a:xfrm flipV="1">
              <a:off x="3666014" y="1498178"/>
              <a:ext cx="1" cy="4888640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dash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0" name="Line"/>
            <p:cNvSpPr/>
            <p:nvPr/>
          </p:nvSpPr>
          <p:spPr>
            <a:xfrm flipV="1">
              <a:off x="4929517" y="2678065"/>
              <a:ext cx="1" cy="370875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dash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1" name="Line"/>
            <p:cNvSpPr/>
            <p:nvPr/>
          </p:nvSpPr>
          <p:spPr>
            <a:xfrm flipV="1">
              <a:off x="6194876" y="3267080"/>
              <a:ext cx="1" cy="3119738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dash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2" name="Line"/>
            <p:cNvSpPr/>
            <p:nvPr/>
          </p:nvSpPr>
          <p:spPr>
            <a:xfrm flipV="1">
              <a:off x="6531192" y="1498178"/>
              <a:ext cx="1" cy="4888640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dash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3" name="Line"/>
            <p:cNvSpPr/>
            <p:nvPr/>
          </p:nvSpPr>
          <p:spPr>
            <a:xfrm flipV="1">
              <a:off x="7541993" y="3014380"/>
              <a:ext cx="1" cy="3372438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dash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4" name="Line"/>
            <p:cNvSpPr/>
            <p:nvPr/>
          </p:nvSpPr>
          <p:spPr>
            <a:xfrm flipV="1">
              <a:off x="8385568" y="2172664"/>
              <a:ext cx="83615" cy="4214153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dash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5" name="Line"/>
            <p:cNvSpPr/>
            <p:nvPr/>
          </p:nvSpPr>
          <p:spPr>
            <a:xfrm flipV="1">
              <a:off x="9145154" y="5290543"/>
              <a:ext cx="1" cy="1096275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dash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6" name="Line"/>
            <p:cNvSpPr/>
            <p:nvPr/>
          </p:nvSpPr>
          <p:spPr>
            <a:xfrm>
              <a:off x="8807353" y="6301345"/>
              <a:ext cx="1" cy="85473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7" name="Line"/>
            <p:cNvSpPr/>
            <p:nvPr/>
          </p:nvSpPr>
          <p:spPr>
            <a:xfrm flipH="1">
              <a:off x="8807353" y="992777"/>
              <a:ext cx="83616" cy="539404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dash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500" name="Group"/>
            <p:cNvGrpSpPr/>
            <p:nvPr/>
          </p:nvGrpSpPr>
          <p:grpSpPr>
            <a:xfrm>
              <a:off x="2147953" y="492756"/>
              <a:ext cx="1598811" cy="1085511"/>
              <a:chOff x="0" y="0"/>
              <a:chExt cx="1598809" cy="1085510"/>
            </a:xfrm>
          </p:grpSpPr>
          <p:sp>
            <p:nvSpPr>
              <p:cNvPr id="498" name="Shape"/>
              <p:cNvSpPr/>
              <p:nvPr/>
            </p:nvSpPr>
            <p:spPr>
              <a:xfrm>
                <a:off x="0" y="-1"/>
                <a:ext cx="1516203" cy="10855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3310" fill="norm" stroke="1" extrusionOk="0">
                    <a:moveTo>
                      <a:pt x="0" y="1682"/>
                    </a:moveTo>
                    <a:cubicBezTo>
                      <a:pt x="7200" y="-4145"/>
                      <a:pt x="14400" y="7509"/>
                      <a:pt x="21600" y="1682"/>
                    </a:cubicBezTo>
                    <a:lnTo>
                      <a:pt x="21600" y="11628"/>
                    </a:lnTo>
                    <a:cubicBezTo>
                      <a:pt x="14400" y="17455"/>
                      <a:pt x="7200" y="5801"/>
                      <a:pt x="0" y="1162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3300"/>
                  </a:gs>
                  <a:gs pos="100000">
                    <a:srgbClr val="000000"/>
                  </a:gs>
                </a:gsLst>
                <a:lin ang="5400000" scaled="0"/>
              </a:gra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b="1" sz="1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499" name="1961…"/>
              <p:cNvSpPr txBox="1"/>
              <p:nvPr/>
            </p:nvSpPr>
            <p:spPr>
              <a:xfrm>
                <a:off x="0" y="13571"/>
                <a:ext cx="1598810" cy="10583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b="1" sz="1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1961</a:t>
                </a:r>
              </a:p>
              <a:p>
                <a:pPr>
                  <a:defRPr b="1" sz="1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首次出版书籍</a:t>
                </a:r>
              </a:p>
              <a:p>
                <a:pPr>
                  <a:defRPr b="1" sz="1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《</a:t>
                </a:r>
                <a:r>
                  <a:t>如何学会发明</a:t>
                </a:r>
                <a:r>
                  <a:t>》</a:t>
                </a:r>
              </a:p>
            </p:txBody>
          </p:sp>
        </p:grpSp>
        <p:sp>
          <p:nvSpPr>
            <p:cNvPr id="501" name="Line"/>
            <p:cNvSpPr/>
            <p:nvPr/>
          </p:nvSpPr>
          <p:spPr>
            <a:xfrm>
              <a:off x="3666014" y="1414562"/>
              <a:ext cx="1" cy="41993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504" name="Group"/>
            <p:cNvGrpSpPr/>
            <p:nvPr/>
          </p:nvGrpSpPr>
          <p:grpSpPr>
            <a:xfrm>
              <a:off x="2064339" y="2134262"/>
              <a:ext cx="1263505" cy="1340307"/>
              <a:chOff x="0" y="0"/>
              <a:chExt cx="1263503" cy="1340305"/>
            </a:xfrm>
          </p:grpSpPr>
          <p:sp>
            <p:nvSpPr>
              <p:cNvPr id="502" name="Shape"/>
              <p:cNvSpPr/>
              <p:nvPr/>
            </p:nvSpPr>
            <p:spPr>
              <a:xfrm>
                <a:off x="0" y="268225"/>
                <a:ext cx="1263504" cy="803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3310" fill="norm" stroke="1" extrusionOk="0">
                    <a:moveTo>
                      <a:pt x="0" y="1682"/>
                    </a:moveTo>
                    <a:cubicBezTo>
                      <a:pt x="7200" y="-4145"/>
                      <a:pt x="14400" y="7509"/>
                      <a:pt x="21600" y="1682"/>
                    </a:cubicBezTo>
                    <a:lnTo>
                      <a:pt x="21600" y="11628"/>
                    </a:lnTo>
                    <a:cubicBezTo>
                      <a:pt x="14400" y="17455"/>
                      <a:pt x="7200" y="5801"/>
                      <a:pt x="0" y="1162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3300"/>
                  </a:gs>
                  <a:gs pos="100000">
                    <a:srgbClr val="000000"/>
                  </a:gs>
                </a:gsLst>
                <a:lin ang="5400000" scaled="0"/>
              </a:gra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b="1" sz="1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503" name="1959…"/>
              <p:cNvSpPr txBox="1"/>
              <p:nvPr/>
            </p:nvSpPr>
            <p:spPr>
              <a:xfrm>
                <a:off x="0" y="0"/>
                <a:ext cx="1158087" cy="13403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b="1" sz="1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  <a:p>
                <a:pPr>
                  <a:defRPr b="1" sz="1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1959</a:t>
                </a:r>
              </a:p>
              <a:p>
                <a:pPr>
                  <a:defRPr b="1" sz="1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正式提出 </a:t>
                </a:r>
                <a:r>
                  <a:t>ARIZ</a:t>
                </a:r>
              </a:p>
            </p:txBody>
          </p:sp>
        </p:grpSp>
        <p:sp>
          <p:nvSpPr>
            <p:cNvPr id="505" name="Line"/>
            <p:cNvSpPr/>
            <p:nvPr/>
          </p:nvSpPr>
          <p:spPr>
            <a:xfrm>
              <a:off x="3327843" y="3099852"/>
              <a:ext cx="1" cy="336315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508" name="Group"/>
            <p:cNvGrpSpPr/>
            <p:nvPr/>
          </p:nvGrpSpPr>
          <p:grpSpPr>
            <a:xfrm>
              <a:off x="99878" y="3868970"/>
              <a:ext cx="1534899" cy="1419855"/>
              <a:chOff x="0" y="0"/>
              <a:chExt cx="1534897" cy="1419854"/>
            </a:xfrm>
          </p:grpSpPr>
          <p:sp>
            <p:nvSpPr>
              <p:cNvPr id="506" name="Shape"/>
              <p:cNvSpPr/>
              <p:nvPr/>
            </p:nvSpPr>
            <p:spPr>
              <a:xfrm rot="1068243">
                <a:off x="135698" y="167171"/>
                <a:ext cx="1263502" cy="10855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3310" fill="norm" stroke="1" extrusionOk="0">
                    <a:moveTo>
                      <a:pt x="0" y="1682"/>
                    </a:moveTo>
                    <a:cubicBezTo>
                      <a:pt x="7200" y="-4145"/>
                      <a:pt x="14400" y="7509"/>
                      <a:pt x="21600" y="1682"/>
                    </a:cubicBezTo>
                    <a:lnTo>
                      <a:pt x="21600" y="11628"/>
                    </a:lnTo>
                    <a:cubicBezTo>
                      <a:pt x="14400" y="17455"/>
                      <a:pt x="7200" y="5801"/>
                      <a:pt x="0" y="1162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3300"/>
                  </a:gs>
                  <a:gs pos="100000">
                    <a:srgbClr val="000000"/>
                  </a:gs>
                </a:gsLst>
                <a:lin ang="5400000" scaled="0"/>
              </a:gra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b="1" sz="1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507" name="1946…"/>
              <p:cNvSpPr txBox="1"/>
              <p:nvPr/>
            </p:nvSpPr>
            <p:spPr>
              <a:xfrm rot="1068243">
                <a:off x="136211" y="177465"/>
                <a:ext cx="1242058" cy="10583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b="1" sz="1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1946</a:t>
                </a:r>
              </a:p>
              <a:p>
                <a:pPr>
                  <a:defRPr b="1" sz="1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识别专利</a:t>
                </a:r>
              </a:p>
              <a:p>
                <a:pPr>
                  <a:defRPr b="1" sz="1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定义发明等级</a:t>
                </a:r>
              </a:p>
            </p:txBody>
          </p:sp>
        </p:grpSp>
        <p:sp>
          <p:nvSpPr>
            <p:cNvPr id="509" name="Line"/>
            <p:cNvSpPr/>
            <p:nvPr/>
          </p:nvSpPr>
          <p:spPr>
            <a:xfrm flipH="1">
              <a:off x="1251895" y="5133301"/>
              <a:ext cx="102833" cy="320208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512" name="Group"/>
            <p:cNvGrpSpPr/>
            <p:nvPr/>
          </p:nvGrpSpPr>
          <p:grpSpPr>
            <a:xfrm>
              <a:off x="1306238" y="3203022"/>
              <a:ext cx="1591669" cy="1311068"/>
              <a:chOff x="0" y="0"/>
              <a:chExt cx="1591667" cy="1311067"/>
            </a:xfrm>
          </p:grpSpPr>
          <p:sp>
            <p:nvSpPr>
              <p:cNvPr id="510" name="Shape"/>
              <p:cNvSpPr/>
              <p:nvPr/>
            </p:nvSpPr>
            <p:spPr>
              <a:xfrm>
                <a:off x="0" y="69865"/>
                <a:ext cx="1516203" cy="1171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3310" fill="norm" stroke="1" extrusionOk="0">
                    <a:moveTo>
                      <a:pt x="0" y="1682"/>
                    </a:moveTo>
                    <a:cubicBezTo>
                      <a:pt x="7200" y="-4145"/>
                      <a:pt x="14400" y="7509"/>
                      <a:pt x="21600" y="1682"/>
                    </a:cubicBezTo>
                    <a:lnTo>
                      <a:pt x="21600" y="11628"/>
                    </a:lnTo>
                    <a:cubicBezTo>
                      <a:pt x="14400" y="17455"/>
                      <a:pt x="7200" y="5801"/>
                      <a:pt x="0" y="1162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3300"/>
                  </a:gs>
                  <a:gs pos="100000">
                    <a:srgbClr val="000000"/>
                  </a:gs>
                </a:gsLst>
                <a:lin ang="5400000" scaled="0"/>
              </a:gra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b="1" sz="1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511" name="1956…"/>
              <p:cNvSpPr txBox="1"/>
              <p:nvPr/>
            </p:nvSpPr>
            <p:spPr>
              <a:xfrm>
                <a:off x="0" y="-1"/>
                <a:ext cx="1591668" cy="13110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b="1" sz="1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1956</a:t>
                </a:r>
              </a:p>
              <a:p>
                <a:pPr>
                  <a:defRPr b="1" sz="1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首次发表文章</a:t>
                </a:r>
              </a:p>
              <a:p>
                <a:pPr>
                  <a:defRPr b="1" sz="1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“发明创造心理学”</a:t>
                </a:r>
              </a:p>
              <a:p>
                <a:pPr>
                  <a:defRPr b="1" sz="1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 和技术进化理论</a:t>
                </a:r>
              </a:p>
            </p:txBody>
          </p:sp>
        </p:grpSp>
        <p:sp>
          <p:nvSpPr>
            <p:cNvPr id="513" name="Line"/>
            <p:cNvSpPr/>
            <p:nvPr/>
          </p:nvSpPr>
          <p:spPr>
            <a:xfrm>
              <a:off x="2822441" y="4364338"/>
              <a:ext cx="1" cy="337188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516" name="Group"/>
            <p:cNvGrpSpPr/>
            <p:nvPr/>
          </p:nvGrpSpPr>
          <p:grpSpPr>
            <a:xfrm>
              <a:off x="3749630" y="1601674"/>
              <a:ext cx="1242057" cy="1058368"/>
              <a:chOff x="0" y="0"/>
              <a:chExt cx="1242056" cy="1058366"/>
            </a:xfrm>
          </p:grpSpPr>
          <p:sp>
            <p:nvSpPr>
              <p:cNvPr id="514" name="Shape"/>
              <p:cNvSpPr/>
              <p:nvPr/>
            </p:nvSpPr>
            <p:spPr>
              <a:xfrm>
                <a:off x="0" y="70141"/>
                <a:ext cx="1179889" cy="918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3310" fill="norm" stroke="1" extrusionOk="0">
                    <a:moveTo>
                      <a:pt x="0" y="1682"/>
                    </a:moveTo>
                    <a:cubicBezTo>
                      <a:pt x="7200" y="-4145"/>
                      <a:pt x="14400" y="7509"/>
                      <a:pt x="21600" y="1682"/>
                    </a:cubicBezTo>
                    <a:lnTo>
                      <a:pt x="21600" y="11628"/>
                    </a:lnTo>
                    <a:cubicBezTo>
                      <a:pt x="14400" y="17455"/>
                      <a:pt x="7200" y="5801"/>
                      <a:pt x="0" y="1162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3300"/>
                  </a:gs>
                  <a:gs pos="100000">
                    <a:srgbClr val="000000"/>
                  </a:gs>
                </a:gsLst>
                <a:lin ang="5400000" scaled="0"/>
              </a:gra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b="1" sz="1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515" name="1969…"/>
              <p:cNvSpPr txBox="1"/>
              <p:nvPr/>
            </p:nvSpPr>
            <p:spPr>
              <a:xfrm>
                <a:off x="0" y="-1"/>
                <a:ext cx="1242057" cy="10583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b="1" sz="1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1969</a:t>
                </a:r>
              </a:p>
              <a:p>
                <a:pPr>
                  <a:defRPr b="1" sz="1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提出</a:t>
                </a:r>
              </a:p>
              <a:p>
                <a:pPr>
                  <a:defRPr b="1" sz="1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专利评价体系</a:t>
                </a:r>
              </a:p>
            </p:txBody>
          </p:sp>
        </p:grpSp>
        <p:sp>
          <p:nvSpPr>
            <p:cNvPr id="517" name="Line"/>
            <p:cNvSpPr/>
            <p:nvPr/>
          </p:nvSpPr>
          <p:spPr>
            <a:xfrm>
              <a:off x="4929518" y="2510838"/>
              <a:ext cx="1" cy="2527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520" name="Group"/>
            <p:cNvGrpSpPr/>
            <p:nvPr/>
          </p:nvGrpSpPr>
          <p:grpSpPr>
            <a:xfrm>
              <a:off x="7627466" y="0"/>
              <a:ext cx="1265361" cy="1058367"/>
              <a:chOff x="0" y="0"/>
              <a:chExt cx="1265359" cy="1058366"/>
            </a:xfrm>
          </p:grpSpPr>
          <p:sp>
            <p:nvSpPr>
              <p:cNvPr id="518" name="Shape"/>
              <p:cNvSpPr/>
              <p:nvPr/>
            </p:nvSpPr>
            <p:spPr>
              <a:xfrm>
                <a:off x="0" y="70141"/>
                <a:ext cx="1265360" cy="918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3310" fill="norm" stroke="1" extrusionOk="0">
                    <a:moveTo>
                      <a:pt x="0" y="1682"/>
                    </a:moveTo>
                    <a:cubicBezTo>
                      <a:pt x="7200" y="-4145"/>
                      <a:pt x="14400" y="7509"/>
                      <a:pt x="21600" y="1682"/>
                    </a:cubicBezTo>
                    <a:lnTo>
                      <a:pt x="21600" y="11628"/>
                    </a:lnTo>
                    <a:cubicBezTo>
                      <a:pt x="14400" y="17455"/>
                      <a:pt x="7200" y="5801"/>
                      <a:pt x="0" y="1162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3300"/>
                  </a:gs>
                  <a:gs pos="100000">
                    <a:srgbClr val="000000"/>
                  </a:gs>
                </a:gsLst>
                <a:lin ang="5400000" scaled="0"/>
              </a:gra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b="1" sz="1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519" name="1993…"/>
              <p:cNvSpPr txBox="1"/>
              <p:nvPr/>
            </p:nvSpPr>
            <p:spPr>
              <a:xfrm>
                <a:off x="0" y="-1"/>
                <a:ext cx="1202776" cy="10583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b="1" sz="1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1993</a:t>
                </a:r>
              </a:p>
              <a:p>
                <a:pPr>
                  <a:defRPr b="1" sz="1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TRIZ</a:t>
                </a:r>
                <a:r>
                  <a:t>传到美国</a:t>
                </a:r>
              </a:p>
              <a:p>
                <a:pPr>
                  <a:defRPr b="1" sz="1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并走向世界</a:t>
                </a:r>
              </a:p>
            </p:txBody>
          </p:sp>
        </p:grpSp>
        <p:sp>
          <p:nvSpPr>
            <p:cNvPr id="521" name="Line"/>
            <p:cNvSpPr/>
            <p:nvPr/>
          </p:nvSpPr>
          <p:spPr>
            <a:xfrm>
              <a:off x="8890968" y="823690"/>
              <a:ext cx="1" cy="336315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524" name="Group"/>
            <p:cNvGrpSpPr/>
            <p:nvPr/>
          </p:nvGrpSpPr>
          <p:grpSpPr>
            <a:xfrm>
              <a:off x="5014989" y="2190689"/>
              <a:ext cx="1179888" cy="1058367"/>
              <a:chOff x="0" y="0"/>
              <a:chExt cx="1179887" cy="1058366"/>
            </a:xfrm>
          </p:grpSpPr>
          <p:sp>
            <p:nvSpPr>
              <p:cNvPr id="522" name="Shape"/>
              <p:cNvSpPr/>
              <p:nvPr/>
            </p:nvSpPr>
            <p:spPr>
              <a:xfrm>
                <a:off x="0" y="70141"/>
                <a:ext cx="1179888" cy="918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3310" fill="norm" stroke="1" extrusionOk="0">
                    <a:moveTo>
                      <a:pt x="0" y="1682"/>
                    </a:moveTo>
                    <a:cubicBezTo>
                      <a:pt x="7200" y="-4145"/>
                      <a:pt x="14400" y="7509"/>
                      <a:pt x="21600" y="1682"/>
                    </a:cubicBezTo>
                    <a:lnTo>
                      <a:pt x="21600" y="11628"/>
                    </a:lnTo>
                    <a:cubicBezTo>
                      <a:pt x="14400" y="17455"/>
                      <a:pt x="7200" y="5801"/>
                      <a:pt x="0" y="1162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3300"/>
                  </a:gs>
                  <a:gs pos="100000">
                    <a:srgbClr val="000000"/>
                  </a:gs>
                </a:gsLst>
                <a:lin ang="5400000" scaled="0"/>
              </a:gra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b="1" sz="1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523" name="1977…"/>
              <p:cNvSpPr txBox="1"/>
              <p:nvPr/>
            </p:nvSpPr>
            <p:spPr>
              <a:xfrm>
                <a:off x="0" y="-1"/>
                <a:ext cx="1063680" cy="10583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b="1" sz="1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1977</a:t>
                </a:r>
              </a:p>
              <a:p>
                <a:pPr>
                  <a:defRPr b="1" sz="1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物</a:t>
                </a:r>
                <a:r>
                  <a:t>-</a:t>
                </a:r>
                <a:r>
                  <a:t>场分析</a:t>
                </a:r>
              </a:p>
              <a:p>
                <a:pPr>
                  <a:defRPr b="1" sz="1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效应知识库</a:t>
                </a:r>
              </a:p>
            </p:txBody>
          </p:sp>
        </p:grpSp>
        <p:sp>
          <p:nvSpPr>
            <p:cNvPr id="525" name="Line"/>
            <p:cNvSpPr/>
            <p:nvPr/>
          </p:nvSpPr>
          <p:spPr>
            <a:xfrm>
              <a:off x="6194876" y="3099853"/>
              <a:ext cx="1" cy="336315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528" name="Group"/>
            <p:cNvGrpSpPr/>
            <p:nvPr/>
          </p:nvGrpSpPr>
          <p:grpSpPr>
            <a:xfrm>
              <a:off x="7142865" y="859150"/>
              <a:ext cx="1593296" cy="1198159"/>
              <a:chOff x="0" y="0"/>
              <a:chExt cx="1593295" cy="1198158"/>
            </a:xfrm>
          </p:grpSpPr>
          <p:sp>
            <p:nvSpPr>
              <p:cNvPr id="526" name="Shape"/>
              <p:cNvSpPr/>
              <p:nvPr/>
            </p:nvSpPr>
            <p:spPr>
              <a:xfrm rot="726497">
                <a:off x="80353" y="140037"/>
                <a:ext cx="1432590" cy="9180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3310" fill="norm" stroke="1" extrusionOk="0">
                    <a:moveTo>
                      <a:pt x="0" y="1682"/>
                    </a:moveTo>
                    <a:cubicBezTo>
                      <a:pt x="7200" y="-4145"/>
                      <a:pt x="14400" y="7509"/>
                      <a:pt x="21600" y="1682"/>
                    </a:cubicBezTo>
                    <a:lnTo>
                      <a:pt x="21600" y="11628"/>
                    </a:lnTo>
                    <a:cubicBezTo>
                      <a:pt x="14400" y="17455"/>
                      <a:pt x="7200" y="5801"/>
                      <a:pt x="0" y="1162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3300"/>
                  </a:gs>
                  <a:gs pos="100000">
                    <a:srgbClr val="000000"/>
                  </a:gs>
                </a:gsLst>
                <a:lin ang="5400000" scaled="0"/>
              </a:gra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b="1" sz="1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527" name="90年代初…"/>
              <p:cNvSpPr txBox="1"/>
              <p:nvPr/>
            </p:nvSpPr>
            <p:spPr>
              <a:xfrm rot="726497">
                <a:off x="80488" y="180106"/>
                <a:ext cx="1420434" cy="8353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b="1" sz="1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90</a:t>
                </a:r>
                <a:r>
                  <a:t>年代初</a:t>
                </a:r>
              </a:p>
              <a:p>
                <a:pPr>
                  <a:defRPr b="1" sz="1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第二代程序软件</a:t>
                </a:r>
              </a:p>
            </p:txBody>
          </p:sp>
        </p:grpSp>
        <p:sp>
          <p:nvSpPr>
            <p:cNvPr id="529" name="Line"/>
            <p:cNvSpPr/>
            <p:nvPr/>
          </p:nvSpPr>
          <p:spPr>
            <a:xfrm flipH="1">
              <a:off x="8505753" y="1895890"/>
              <a:ext cx="70546" cy="328833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532" name="Group"/>
            <p:cNvGrpSpPr/>
            <p:nvPr/>
          </p:nvGrpSpPr>
          <p:grpSpPr>
            <a:xfrm>
              <a:off x="6483293" y="1528439"/>
              <a:ext cx="1535638" cy="1413030"/>
              <a:chOff x="0" y="0"/>
              <a:chExt cx="1535637" cy="1413029"/>
            </a:xfrm>
          </p:grpSpPr>
          <p:sp>
            <p:nvSpPr>
              <p:cNvPr id="530" name="Shape"/>
              <p:cNvSpPr/>
              <p:nvPr/>
            </p:nvSpPr>
            <p:spPr>
              <a:xfrm rot="1646979">
                <a:off x="167110" y="318951"/>
                <a:ext cx="1243065" cy="8479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3310" fill="norm" stroke="1" extrusionOk="0">
                    <a:moveTo>
                      <a:pt x="0" y="1682"/>
                    </a:moveTo>
                    <a:cubicBezTo>
                      <a:pt x="7200" y="-4145"/>
                      <a:pt x="14400" y="7509"/>
                      <a:pt x="21600" y="1682"/>
                    </a:cubicBezTo>
                    <a:lnTo>
                      <a:pt x="21600" y="11628"/>
                    </a:lnTo>
                    <a:cubicBezTo>
                      <a:pt x="14400" y="17455"/>
                      <a:pt x="7200" y="5801"/>
                      <a:pt x="0" y="1162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3300"/>
                  </a:gs>
                  <a:gs pos="100000">
                    <a:srgbClr val="000000"/>
                  </a:gs>
                </a:gsLst>
                <a:lin ang="5400000" scaled="0"/>
              </a:gra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b="1" sz="1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531" name="1985…"/>
              <p:cNvSpPr txBox="1"/>
              <p:nvPr/>
            </p:nvSpPr>
            <p:spPr>
              <a:xfrm rot="1646979">
                <a:off x="176002" y="192196"/>
                <a:ext cx="1085106" cy="10286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b="1" sz="1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1985</a:t>
                </a:r>
              </a:p>
              <a:p>
                <a:pPr>
                  <a:defRPr b="1" sz="1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76</a:t>
                </a:r>
                <a:r>
                  <a:t>个标准解</a:t>
                </a:r>
              </a:p>
              <a:p>
                <a:pPr>
                  <a:defRPr b="1" sz="1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ARIZ-85</a:t>
                </a:r>
              </a:p>
            </p:txBody>
          </p:sp>
        </p:grpSp>
        <p:sp>
          <p:nvSpPr>
            <p:cNvPr id="533" name="Line"/>
            <p:cNvSpPr/>
            <p:nvPr/>
          </p:nvSpPr>
          <p:spPr>
            <a:xfrm flipH="1">
              <a:off x="7555005" y="2798908"/>
              <a:ext cx="143187" cy="27565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536" name="Group"/>
            <p:cNvGrpSpPr/>
            <p:nvPr/>
          </p:nvGrpSpPr>
          <p:grpSpPr>
            <a:xfrm>
              <a:off x="5351304" y="252699"/>
              <a:ext cx="1179889" cy="1058367"/>
              <a:chOff x="0" y="0"/>
              <a:chExt cx="1179888" cy="1058366"/>
            </a:xfrm>
          </p:grpSpPr>
          <p:sp>
            <p:nvSpPr>
              <p:cNvPr id="534" name="Shape"/>
              <p:cNvSpPr/>
              <p:nvPr/>
            </p:nvSpPr>
            <p:spPr>
              <a:xfrm>
                <a:off x="0" y="70141"/>
                <a:ext cx="1179889" cy="918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3310" fill="norm" stroke="1" extrusionOk="0">
                    <a:moveTo>
                      <a:pt x="0" y="1682"/>
                    </a:moveTo>
                    <a:cubicBezTo>
                      <a:pt x="7200" y="-4145"/>
                      <a:pt x="14400" y="7509"/>
                      <a:pt x="21600" y="1682"/>
                    </a:cubicBezTo>
                    <a:lnTo>
                      <a:pt x="21600" y="11628"/>
                    </a:lnTo>
                    <a:cubicBezTo>
                      <a:pt x="14400" y="17455"/>
                      <a:pt x="7200" y="5801"/>
                      <a:pt x="0" y="1162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3300"/>
                  </a:gs>
                  <a:gs pos="100000">
                    <a:srgbClr val="000000"/>
                  </a:gs>
                </a:gsLst>
                <a:lin ang="5400000" scaled="0"/>
              </a:gra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b="1" sz="1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535" name="1980…"/>
              <p:cNvSpPr txBox="1"/>
              <p:nvPr/>
            </p:nvSpPr>
            <p:spPr>
              <a:xfrm>
                <a:off x="0" y="-1"/>
                <a:ext cx="1024399" cy="10583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b="1" sz="1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1980</a:t>
                </a:r>
              </a:p>
              <a:p>
                <a:pPr>
                  <a:defRPr b="1" sz="1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第一个</a:t>
                </a:r>
                <a:r>
                  <a:t>TRIZ</a:t>
                </a:r>
              </a:p>
              <a:p>
                <a:pPr>
                  <a:defRPr b="1" sz="1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软件问世</a:t>
                </a:r>
              </a:p>
            </p:txBody>
          </p:sp>
        </p:grpSp>
        <p:sp>
          <p:nvSpPr>
            <p:cNvPr id="537" name="Line"/>
            <p:cNvSpPr/>
            <p:nvPr/>
          </p:nvSpPr>
          <p:spPr>
            <a:xfrm>
              <a:off x="6531193" y="1161862"/>
              <a:ext cx="1" cy="336315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8" name="Line"/>
            <p:cNvSpPr/>
            <p:nvPr/>
          </p:nvSpPr>
          <p:spPr>
            <a:xfrm flipV="1">
              <a:off x="1220767" y="5037841"/>
              <a:ext cx="1601676" cy="421787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9" name="Line"/>
            <p:cNvSpPr/>
            <p:nvPr/>
          </p:nvSpPr>
          <p:spPr>
            <a:xfrm>
              <a:off x="2822441" y="5037842"/>
              <a:ext cx="169086" cy="83615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0" name="Line"/>
            <p:cNvSpPr/>
            <p:nvPr/>
          </p:nvSpPr>
          <p:spPr>
            <a:xfrm flipV="1">
              <a:off x="2991527" y="4868754"/>
              <a:ext cx="336316" cy="252702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1" name="Line"/>
            <p:cNvSpPr/>
            <p:nvPr/>
          </p:nvSpPr>
          <p:spPr>
            <a:xfrm>
              <a:off x="3327842" y="4868756"/>
              <a:ext cx="169086" cy="85473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2" name="Line"/>
            <p:cNvSpPr/>
            <p:nvPr/>
          </p:nvSpPr>
          <p:spPr>
            <a:xfrm flipV="1">
              <a:off x="3496929" y="4785140"/>
              <a:ext cx="169087" cy="169087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3" name="Line"/>
            <p:cNvSpPr/>
            <p:nvPr/>
          </p:nvSpPr>
          <p:spPr>
            <a:xfrm>
              <a:off x="3666015" y="4785142"/>
              <a:ext cx="252701" cy="83614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4" name="Line"/>
            <p:cNvSpPr/>
            <p:nvPr/>
          </p:nvSpPr>
          <p:spPr>
            <a:xfrm flipV="1">
              <a:off x="3918714" y="4532441"/>
              <a:ext cx="1010803" cy="338174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5" name="Line"/>
            <p:cNvSpPr/>
            <p:nvPr/>
          </p:nvSpPr>
          <p:spPr>
            <a:xfrm flipV="1">
              <a:off x="4929517" y="4027040"/>
              <a:ext cx="1" cy="252701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dash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6" name="Line"/>
            <p:cNvSpPr/>
            <p:nvPr/>
          </p:nvSpPr>
          <p:spPr>
            <a:xfrm>
              <a:off x="4929517" y="4532440"/>
              <a:ext cx="758102" cy="169087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7" name="Line"/>
            <p:cNvSpPr/>
            <p:nvPr/>
          </p:nvSpPr>
          <p:spPr>
            <a:xfrm flipV="1">
              <a:off x="5687619" y="4363355"/>
              <a:ext cx="507260" cy="340032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8" name="Line"/>
            <p:cNvSpPr/>
            <p:nvPr/>
          </p:nvSpPr>
          <p:spPr>
            <a:xfrm>
              <a:off x="6194877" y="4363355"/>
              <a:ext cx="167229" cy="169088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9" name="Line"/>
            <p:cNvSpPr/>
            <p:nvPr/>
          </p:nvSpPr>
          <p:spPr>
            <a:xfrm flipV="1">
              <a:off x="6362106" y="4194269"/>
              <a:ext cx="169087" cy="336315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0" name="Line"/>
            <p:cNvSpPr/>
            <p:nvPr/>
          </p:nvSpPr>
          <p:spPr>
            <a:xfrm flipV="1">
              <a:off x="6783892" y="3352551"/>
              <a:ext cx="758102" cy="1010803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1" name="Line"/>
            <p:cNvSpPr/>
            <p:nvPr/>
          </p:nvSpPr>
          <p:spPr>
            <a:xfrm>
              <a:off x="7541993" y="3352552"/>
              <a:ext cx="421788" cy="252701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2" name="Line"/>
            <p:cNvSpPr/>
            <p:nvPr/>
          </p:nvSpPr>
          <p:spPr>
            <a:xfrm flipV="1">
              <a:off x="7963779" y="2761679"/>
              <a:ext cx="505402" cy="843575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3" name="Line"/>
            <p:cNvSpPr/>
            <p:nvPr/>
          </p:nvSpPr>
          <p:spPr>
            <a:xfrm>
              <a:off x="8469181" y="2761680"/>
              <a:ext cx="169088" cy="85473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4" name="Line"/>
            <p:cNvSpPr/>
            <p:nvPr/>
          </p:nvSpPr>
          <p:spPr>
            <a:xfrm flipV="1">
              <a:off x="8638268" y="2508979"/>
              <a:ext cx="254558" cy="338174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5" name="Line"/>
            <p:cNvSpPr/>
            <p:nvPr/>
          </p:nvSpPr>
          <p:spPr>
            <a:xfrm>
              <a:off x="8890969" y="2508978"/>
              <a:ext cx="338173" cy="252702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6" name="Line"/>
            <p:cNvSpPr/>
            <p:nvPr/>
          </p:nvSpPr>
          <p:spPr>
            <a:xfrm>
              <a:off x="6531192" y="4279741"/>
              <a:ext cx="252702" cy="83615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7" name="Line"/>
            <p:cNvSpPr/>
            <p:nvPr/>
          </p:nvSpPr>
          <p:spPr>
            <a:xfrm flipV="1">
              <a:off x="9229140" y="2172665"/>
              <a:ext cx="1010803" cy="589016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560" name="Group"/>
            <p:cNvGrpSpPr/>
            <p:nvPr/>
          </p:nvGrpSpPr>
          <p:grpSpPr>
            <a:xfrm>
              <a:off x="9006050" y="491504"/>
              <a:ext cx="1450840" cy="1517189"/>
              <a:chOff x="0" y="0"/>
              <a:chExt cx="1450839" cy="1517187"/>
            </a:xfrm>
          </p:grpSpPr>
          <p:sp>
            <p:nvSpPr>
              <p:cNvPr id="558" name="Shape"/>
              <p:cNvSpPr/>
              <p:nvPr/>
            </p:nvSpPr>
            <p:spPr>
              <a:xfrm rot="525802">
                <a:off x="94923" y="87566"/>
                <a:ext cx="1252355" cy="13420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3310" fill="norm" stroke="1" extrusionOk="0">
                    <a:moveTo>
                      <a:pt x="0" y="1682"/>
                    </a:moveTo>
                    <a:cubicBezTo>
                      <a:pt x="7200" y="-4145"/>
                      <a:pt x="14400" y="7509"/>
                      <a:pt x="21600" y="1682"/>
                    </a:cubicBezTo>
                    <a:lnTo>
                      <a:pt x="21600" y="11628"/>
                    </a:lnTo>
                    <a:cubicBezTo>
                      <a:pt x="14400" y="17455"/>
                      <a:pt x="7200" y="5801"/>
                      <a:pt x="0" y="1162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3300"/>
                  </a:gs>
                  <a:gs pos="100000">
                    <a:srgbClr val="000000"/>
                  </a:gs>
                </a:gsLst>
                <a:lin ang="5400000" scaled="0"/>
              </a:gra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b="1" sz="1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559" name="21世纪初出现…"/>
              <p:cNvSpPr txBox="1"/>
              <p:nvPr/>
            </p:nvSpPr>
            <p:spPr>
              <a:xfrm rot="525802">
                <a:off x="94858" y="103908"/>
                <a:ext cx="1263483" cy="13110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b="1" sz="1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  <a:p>
                <a:pPr>
                  <a:defRPr b="1" sz="1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21</a:t>
                </a:r>
                <a:r>
                  <a:t>世纪初出现</a:t>
                </a:r>
              </a:p>
              <a:p>
                <a:pPr>
                  <a:defRPr b="1" sz="1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效应知识库等</a:t>
                </a:r>
              </a:p>
              <a:p>
                <a:pPr>
                  <a:defRPr b="1" sz="1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 第三代软件</a:t>
                </a:r>
              </a:p>
            </p:txBody>
          </p:sp>
        </p:grpSp>
        <p:sp>
          <p:nvSpPr>
            <p:cNvPr id="561" name="Line"/>
            <p:cNvSpPr/>
            <p:nvPr/>
          </p:nvSpPr>
          <p:spPr>
            <a:xfrm flipH="1">
              <a:off x="10203717" y="1770590"/>
              <a:ext cx="74901" cy="485886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2" name="Line"/>
            <p:cNvSpPr/>
            <p:nvPr/>
          </p:nvSpPr>
          <p:spPr>
            <a:xfrm flipV="1">
              <a:off x="8132866" y="5206929"/>
              <a:ext cx="1" cy="117989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dash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565" name="Group"/>
            <p:cNvGrpSpPr/>
            <p:nvPr/>
          </p:nvGrpSpPr>
          <p:grpSpPr>
            <a:xfrm>
              <a:off x="7067314" y="3707795"/>
              <a:ext cx="1542490" cy="1444231"/>
              <a:chOff x="0" y="0"/>
              <a:chExt cx="1542489" cy="1444229"/>
            </a:xfrm>
          </p:grpSpPr>
          <p:sp>
            <p:nvSpPr>
              <p:cNvPr id="563" name="Shape"/>
              <p:cNvSpPr/>
              <p:nvPr/>
            </p:nvSpPr>
            <p:spPr>
              <a:xfrm rot="1646979">
                <a:off x="173962" y="332142"/>
                <a:ext cx="1243065" cy="8479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3310" fill="norm" stroke="1" extrusionOk="0">
                    <a:moveTo>
                      <a:pt x="0" y="1682"/>
                    </a:moveTo>
                    <a:cubicBezTo>
                      <a:pt x="7200" y="-4145"/>
                      <a:pt x="14400" y="7509"/>
                      <a:pt x="21600" y="1682"/>
                    </a:cubicBezTo>
                    <a:lnTo>
                      <a:pt x="21600" y="11628"/>
                    </a:lnTo>
                    <a:cubicBezTo>
                      <a:pt x="14400" y="17455"/>
                      <a:pt x="7200" y="5801"/>
                      <a:pt x="0" y="1162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3300"/>
                  </a:gs>
                  <a:gs pos="100000">
                    <a:srgbClr val="000000"/>
                  </a:gs>
                </a:gsLst>
                <a:lin ang="5400000" scaled="0"/>
              </a:gra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b="1" sz="1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564" name="1989…"/>
              <p:cNvSpPr txBox="1"/>
              <p:nvPr/>
            </p:nvSpPr>
            <p:spPr>
              <a:xfrm rot="1646979">
                <a:off x="182265" y="192931"/>
                <a:ext cx="1095559" cy="10583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b="1" sz="1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1989</a:t>
                </a:r>
              </a:p>
              <a:p>
                <a:pPr>
                  <a:defRPr b="1" sz="1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成立俄罗斯</a:t>
                </a:r>
              </a:p>
              <a:p>
                <a:pPr>
                  <a:defRPr b="1" sz="1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   </a:t>
                </a:r>
                <a:r>
                  <a:t>TR I Z</a:t>
                </a:r>
                <a:r>
                  <a:t>协会</a:t>
                </a:r>
              </a:p>
            </p:txBody>
          </p:sp>
        </p:grpSp>
        <p:sp>
          <p:nvSpPr>
            <p:cNvPr id="566" name="Line"/>
            <p:cNvSpPr/>
            <p:nvPr/>
          </p:nvSpPr>
          <p:spPr>
            <a:xfrm flipH="1">
              <a:off x="8145878" y="4991456"/>
              <a:ext cx="143186" cy="275649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7" name="Shape"/>
            <p:cNvSpPr/>
            <p:nvPr/>
          </p:nvSpPr>
          <p:spPr>
            <a:xfrm rot="1646979">
              <a:off x="8807353" y="3271285"/>
              <a:ext cx="1243064" cy="848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310" fill="norm" stroke="1" extrusionOk="0">
                  <a:moveTo>
                    <a:pt x="0" y="1682"/>
                  </a:moveTo>
                  <a:cubicBezTo>
                    <a:pt x="7200" y="-4145"/>
                    <a:pt x="14400" y="7509"/>
                    <a:pt x="21600" y="1682"/>
                  </a:cubicBezTo>
                  <a:lnTo>
                    <a:pt x="21600" y="11628"/>
                  </a:lnTo>
                  <a:cubicBezTo>
                    <a:pt x="14400" y="17455"/>
                    <a:pt x="7200" y="5801"/>
                    <a:pt x="0" y="1162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3300"/>
                </a:gs>
                <a:gs pos="100000">
                  <a:srgbClr val="000000"/>
                </a:gs>
              </a:gsLst>
              <a:lin ang="5400000" scaled="0"/>
            </a:gra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12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68" name="1995…"/>
            <p:cNvSpPr txBox="1"/>
            <p:nvPr/>
          </p:nvSpPr>
          <p:spPr>
            <a:xfrm rot="1646979">
              <a:off x="8817450" y="3139706"/>
              <a:ext cx="1063681" cy="1028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12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1995</a:t>
              </a:r>
            </a:p>
            <a:p>
              <a:pPr>
                <a:defRPr b="1" sz="12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完成增强型</a:t>
              </a:r>
            </a:p>
            <a:p>
              <a:pPr>
                <a:defRPr b="1" sz="12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    </a:t>
              </a:r>
              <a:r>
                <a:t>AR I Z</a:t>
              </a:r>
            </a:p>
          </p:txBody>
        </p:sp>
        <p:sp>
          <p:nvSpPr>
            <p:cNvPr id="569" name="Line"/>
            <p:cNvSpPr/>
            <p:nvPr/>
          </p:nvSpPr>
          <p:spPr>
            <a:xfrm flipH="1">
              <a:off x="9129763" y="4288058"/>
              <a:ext cx="655844" cy="1085215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dash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572" name="Group"/>
            <p:cNvGrpSpPr/>
            <p:nvPr/>
          </p:nvGrpSpPr>
          <p:grpSpPr>
            <a:xfrm>
              <a:off x="5267689" y="1250029"/>
              <a:ext cx="1179888" cy="918084"/>
              <a:chOff x="0" y="0"/>
              <a:chExt cx="1179887" cy="918083"/>
            </a:xfrm>
          </p:grpSpPr>
          <p:sp>
            <p:nvSpPr>
              <p:cNvPr id="570" name="Shape"/>
              <p:cNvSpPr/>
              <p:nvPr/>
            </p:nvSpPr>
            <p:spPr>
              <a:xfrm>
                <a:off x="0" y="0"/>
                <a:ext cx="1179888" cy="9180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3310" fill="norm" stroke="1" extrusionOk="0">
                    <a:moveTo>
                      <a:pt x="0" y="1682"/>
                    </a:moveTo>
                    <a:cubicBezTo>
                      <a:pt x="7200" y="-4145"/>
                      <a:pt x="14400" y="7509"/>
                      <a:pt x="21600" y="1682"/>
                    </a:cubicBezTo>
                    <a:lnTo>
                      <a:pt x="21600" y="11628"/>
                    </a:lnTo>
                    <a:cubicBezTo>
                      <a:pt x="14400" y="17455"/>
                      <a:pt x="7200" y="5801"/>
                      <a:pt x="0" y="1162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3300"/>
                  </a:gs>
                  <a:gs pos="100000">
                    <a:srgbClr val="000000"/>
                  </a:gs>
                </a:gsLst>
                <a:lin ang="5400000" scaled="0"/>
              </a:gra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b="1" sz="1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571" name="1979…"/>
              <p:cNvSpPr txBox="1"/>
              <p:nvPr/>
            </p:nvSpPr>
            <p:spPr>
              <a:xfrm>
                <a:off x="0" y="56208"/>
                <a:ext cx="1163581" cy="8056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b="1" sz="1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1979</a:t>
                </a:r>
              </a:p>
              <a:p>
                <a:pPr>
                  <a:defRPr b="1" sz="12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4</a:t>
                </a:r>
                <a:r>
                  <a:t>个分离原理</a:t>
                </a:r>
              </a:p>
            </p:txBody>
          </p:sp>
        </p:grpSp>
        <p:sp>
          <p:nvSpPr>
            <p:cNvPr id="573" name="Line"/>
            <p:cNvSpPr/>
            <p:nvPr/>
          </p:nvSpPr>
          <p:spPr>
            <a:xfrm>
              <a:off x="6447577" y="2089051"/>
              <a:ext cx="1" cy="336315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4" name="Line"/>
            <p:cNvSpPr/>
            <p:nvPr/>
          </p:nvSpPr>
          <p:spPr>
            <a:xfrm flipH="1">
              <a:off x="6447577" y="2425365"/>
              <a:ext cx="1" cy="3961453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dash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576" name="TRIZ 发展历史"/>
          <p:cNvSpPr txBox="1"/>
          <p:nvPr/>
        </p:nvSpPr>
        <p:spPr>
          <a:xfrm>
            <a:off x="130175" y="137637"/>
            <a:ext cx="2874574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spcBef>
                <a:spcPts val="1900"/>
              </a:spcBef>
              <a:defRPr b="1" sz="3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TRIZ </a:t>
            </a:r>
            <a:r>
              <a:t>发展</a:t>
            </a:r>
            <a:r>
              <a:t>历史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离子">
  <a:themeElements>
    <a:clrScheme name="离子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0000FF"/>
      </a:hlink>
      <a:folHlink>
        <a:srgbClr val="FF00FF"/>
      </a:folHlink>
    </a:clrScheme>
    <a:fontScheme name="离子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离子">
  <a:themeElements>
    <a:clrScheme name="离子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0000FF"/>
      </a:hlink>
      <a:folHlink>
        <a:srgbClr val="FF00FF"/>
      </a:folHlink>
    </a:clrScheme>
    <a:fontScheme name="离子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