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 b="def" i="def"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 b="def" i="def"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 b="def" i="def"/>
      <a:tcStyle>
        <a:tcBdr/>
        <a:fill>
          <a:solidFill>
            <a:srgbClr val="4285F4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381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381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/>
          </p:nvPr>
        </p:nvSpPr>
        <p:spPr>
          <a:xfrm>
            <a:off x="1725662" y="197569"/>
            <a:ext cx="5692676" cy="381745"/>
          </a:xfrm>
          <a:prstGeom prst="rect">
            <a:avLst/>
          </a:prstGeom>
        </p:spPr>
        <p:txBody>
          <a:bodyPr lIns="0" tIns="0" rIns="0" bIns="0" anchor="t"/>
          <a:lstStyle>
            <a:lvl1pPr defTabSz="482203"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xfrm>
            <a:off x="7518263" y="4783454"/>
            <a:ext cx="139837" cy="139701"/>
          </a:xfrm>
          <a:prstGeom prst="rect">
            <a:avLst/>
          </a:prstGeom>
        </p:spPr>
        <p:txBody>
          <a:bodyPr lIns="0" tIns="0" rIns="0" bIns="0" anchor="t"/>
          <a:lstStyle>
            <a:lvl1pPr defTabSz="482203">
              <a:defRPr sz="900"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标题文本"/>
          <p:cNvSpPr txBox="1"/>
          <p:nvPr>
            <p:ph type="title"/>
          </p:nvPr>
        </p:nvSpPr>
        <p:spPr>
          <a:xfrm>
            <a:off x="1725662" y="197569"/>
            <a:ext cx="5692676" cy="381745"/>
          </a:xfrm>
          <a:prstGeom prst="rect">
            <a:avLst/>
          </a:prstGeom>
        </p:spPr>
        <p:txBody>
          <a:bodyPr lIns="0" tIns="0" rIns="0" bIns="0" anchor="t"/>
          <a:lstStyle>
            <a:lvl1pPr defTabSz="482203"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7" name="正文级别 1…"/>
          <p:cNvSpPr txBox="1"/>
          <p:nvPr>
            <p:ph type="body" idx="1"/>
          </p:nvPr>
        </p:nvSpPr>
        <p:spPr>
          <a:xfrm>
            <a:off x="1485900" y="1183005"/>
            <a:ext cx="6172200" cy="3394710"/>
          </a:xfrm>
          <a:prstGeom prst="rect">
            <a:avLst/>
          </a:prstGeom>
        </p:spPr>
        <p:txBody>
          <a:bodyPr lIns="0" tIns="0" rIns="0" bIns="0"/>
          <a:lstStyle>
            <a:lvl1pPr defTabSz="482203"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82203"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defTabSz="482203"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82203"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82203">
              <a:def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xfrm>
            <a:off x="7518263" y="4783454"/>
            <a:ext cx="139837" cy="139701"/>
          </a:xfrm>
          <a:prstGeom prst="rect">
            <a:avLst/>
          </a:prstGeom>
        </p:spPr>
        <p:txBody>
          <a:bodyPr lIns="0" tIns="0" rIns="0" bIns="0" anchor="t"/>
          <a:lstStyle>
            <a:lvl1pPr defTabSz="482203">
              <a:defRPr sz="900"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/>
          <p:nvPr>
            <p:ph type="title"/>
          </p:nvPr>
        </p:nvSpPr>
        <p:spPr>
          <a:xfrm>
            <a:off x="460950" y="2065350"/>
            <a:ext cx="8222100" cy="1012803"/>
          </a:xfrm>
          <a:prstGeom prst="rect">
            <a:avLst/>
          </a:prstGeom>
        </p:spPr>
        <p:txBody>
          <a:bodyPr anchor="ctr"/>
          <a:lstStyle>
            <a:lvl1pPr>
              <a:defRPr sz="4200"/>
            </a:lvl1pPr>
          </a:lstStyle>
          <a:p>
            <a:pPr/>
            <a:r>
              <a:t>标题文本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1" name="Shape 20"/>
          <p:cNvSpPr/>
          <p:nvPr/>
        </p:nvSpPr>
        <p:spPr>
          <a:xfrm>
            <a:off x="0" y="1685999"/>
            <a:ext cx="9144000" cy="10860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" name="标题文本"/>
          <p:cNvSpPr txBox="1"/>
          <p:nvPr>
            <p:ph type="title"/>
          </p:nvPr>
        </p:nvSpPr>
        <p:spPr>
          <a:xfrm>
            <a:off x="471900" y="738725"/>
            <a:ext cx="8222100" cy="7677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33" name="正文级别 1…"/>
          <p:cNvSpPr txBox="1"/>
          <p:nvPr>
            <p:ph type="body" idx="1"/>
          </p:nvPr>
        </p:nvSpPr>
        <p:spPr>
          <a:xfrm>
            <a:off x="471900" y="1919072"/>
            <a:ext cx="8222100" cy="2710203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737373"/>
                </a:solidFill>
              </a:defRPr>
            </a:lvl1pPr>
            <a:lvl2pPr>
              <a:lnSpc>
                <a:spcPct val="115000"/>
              </a:lnSpc>
              <a:spcBef>
                <a:spcPts val="1600"/>
              </a:spcBef>
              <a:defRPr>
                <a:solidFill>
                  <a:srgbClr val="737373"/>
                </a:solidFill>
              </a:defRPr>
            </a:lvl2pPr>
            <a:lvl3pPr>
              <a:lnSpc>
                <a:spcPct val="115000"/>
              </a:lnSpc>
              <a:spcBef>
                <a:spcPts val="1600"/>
              </a:spcBef>
              <a:defRPr>
                <a:solidFill>
                  <a:srgbClr val="737373"/>
                </a:solidFill>
              </a:defRPr>
            </a:lvl3pPr>
            <a:lvl4pPr>
              <a:lnSpc>
                <a:spcPct val="115000"/>
              </a:lnSpc>
              <a:spcBef>
                <a:spcPts val="1600"/>
              </a:spcBef>
              <a:defRPr>
                <a:solidFill>
                  <a:srgbClr val="737373"/>
                </a:solidFill>
              </a:defRPr>
            </a:lvl4pPr>
            <a:lvl5pPr>
              <a:lnSpc>
                <a:spcPct val="115000"/>
              </a:lnSpc>
              <a:spcBef>
                <a:spcPts val="1600"/>
              </a:spcBef>
              <a:defRPr>
                <a:solidFill>
                  <a:srgbClr val="737373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32"/>
          <p:cNvSpPr/>
          <p:nvPr/>
        </p:nvSpPr>
        <p:spPr>
          <a:xfrm flipH="1" rot="10800000">
            <a:off x="0" y="656398"/>
            <a:ext cx="9144000" cy="448710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2" name="Shape 33"/>
          <p:cNvSpPr/>
          <p:nvPr/>
        </p:nvSpPr>
        <p:spPr>
          <a:xfrm>
            <a:off x="0" y="656350"/>
            <a:ext cx="9144000" cy="10860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3" name="标题文本"/>
          <p:cNvSpPr txBox="1"/>
          <p:nvPr>
            <p:ph type="title"/>
          </p:nvPr>
        </p:nvSpPr>
        <p:spPr>
          <a:xfrm>
            <a:off x="98248" y="16349"/>
            <a:ext cx="8826604" cy="602703"/>
          </a:xfrm>
          <a:prstGeom prst="rect">
            <a:avLst/>
          </a:prstGeom>
        </p:spPr>
        <p:txBody>
          <a:bodyPr anchor="ctr"/>
          <a:lstStyle>
            <a:lvl1pPr>
              <a:defRPr sz="18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37"/>
          <p:cNvSpPr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2" name="Shape 38"/>
          <p:cNvSpPr/>
          <p:nvPr/>
        </p:nvSpPr>
        <p:spPr>
          <a:xfrm rot="16200000">
            <a:off x="759148" y="2517448"/>
            <a:ext cx="5143501" cy="10860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226076" y="357800"/>
            <a:ext cx="2808000" cy="95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226075" y="1465798"/>
            <a:ext cx="2807999" cy="3163503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spcBef>
                <a:spcPts val="1600"/>
              </a:spcBef>
              <a:defRPr sz="1200"/>
            </a:lvl1pPr>
            <a:lvl2pPr>
              <a:lnSpc>
                <a:spcPct val="115000"/>
              </a:lnSpc>
              <a:spcBef>
                <a:spcPts val="1600"/>
              </a:spcBef>
              <a:defRPr sz="1200"/>
            </a:lvl2pPr>
            <a:lvl3pPr>
              <a:lnSpc>
                <a:spcPct val="115000"/>
              </a:lnSpc>
              <a:spcBef>
                <a:spcPts val="1600"/>
              </a:spcBef>
              <a:defRPr sz="1200"/>
            </a:lvl3pPr>
            <a:lvl4pPr>
              <a:lnSpc>
                <a:spcPct val="115000"/>
              </a:lnSpc>
              <a:spcBef>
                <a:spcPts val="1600"/>
              </a:spcBef>
              <a:defRPr sz="1200"/>
            </a:lvl4pPr>
            <a:lvl5pPr>
              <a:lnSpc>
                <a:spcPct val="115000"/>
              </a:lnSpc>
              <a:spcBef>
                <a:spcPts val="1600"/>
              </a:spcBef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/>
          <p:nvPr>
            <p:ph type="title"/>
          </p:nvPr>
        </p:nvSpPr>
        <p:spPr>
          <a:xfrm>
            <a:off x="490250" y="488248"/>
            <a:ext cx="6227101" cy="4090805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1" name="Shape 47"/>
          <p:cNvSpPr/>
          <p:nvPr/>
        </p:nvSpPr>
        <p:spPr>
          <a:xfrm rot="5400000">
            <a:off x="1946424" y="2517749"/>
            <a:ext cx="5142903" cy="10860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xfrm>
            <a:off x="265500" y="1233175"/>
            <a:ext cx="4045199" cy="1482302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424242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quarter" idx="1"/>
          </p:nvPr>
        </p:nvSpPr>
        <p:spPr>
          <a:xfrm>
            <a:off x="265500" y="2779466"/>
            <a:ext cx="4045199" cy="1235101"/>
          </a:xfrm>
          <a:prstGeom prst="rect">
            <a:avLst/>
          </a:prstGeom>
        </p:spPr>
        <p:txBody>
          <a:bodyPr/>
          <a:lstStyle>
            <a:lvl1pPr algn="ctr">
              <a:defRPr sz="2100">
                <a:solidFill>
                  <a:srgbClr val="737373"/>
                </a:solidFill>
              </a:defRPr>
            </a:lvl1pPr>
            <a:lvl2pPr algn="ctr">
              <a:defRPr sz="2100">
                <a:solidFill>
                  <a:srgbClr val="737373"/>
                </a:solidFill>
              </a:defRPr>
            </a:lvl2pPr>
            <a:lvl3pPr algn="ctr">
              <a:defRPr sz="2100">
                <a:solidFill>
                  <a:srgbClr val="737373"/>
                </a:solidFill>
              </a:defRPr>
            </a:lvl3pPr>
            <a:lvl4pPr algn="ctr">
              <a:defRPr sz="2100">
                <a:solidFill>
                  <a:srgbClr val="737373"/>
                </a:solidFill>
              </a:defRPr>
            </a:lvl4pPr>
            <a:lvl5pPr algn="ctr">
              <a:defRPr sz="2100">
                <a:solidFill>
                  <a:srgbClr val="737373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50"/>
          <p:cNvSpPr txBox="1"/>
          <p:nvPr>
            <p:ph type="body" sz="half" idx="13"/>
          </p:nvPr>
        </p:nvSpPr>
        <p:spPr>
          <a:xfrm>
            <a:off x="4939500" y="724197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53"/>
          <p:cNvSpPr/>
          <p:nvPr/>
        </p:nvSpPr>
        <p:spPr>
          <a:xfrm flipH="1" rot="10800000">
            <a:off x="0" y="-1"/>
            <a:ext cx="9144000" cy="469590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3" name="Shape 54"/>
          <p:cNvSpPr/>
          <p:nvPr/>
        </p:nvSpPr>
        <p:spPr>
          <a:xfrm flipH="1" rot="10800000">
            <a:off x="0" y="4622724"/>
            <a:ext cx="9144000" cy="74104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57150" y="4696824"/>
            <a:ext cx="8382000" cy="446704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number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xfrm>
            <a:off x="475498" y="1258525"/>
            <a:ext cx="8222103" cy="1963500"/>
          </a:xfrm>
          <a:prstGeom prst="rect">
            <a:avLst/>
          </a:prstGeom>
        </p:spPr>
        <p:txBody>
          <a:bodyPr/>
          <a:lstStyle>
            <a:lvl1pPr algn="ctr">
              <a:defRPr sz="12000">
                <a:solidFill>
                  <a:srgbClr val="424242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half" idx="1"/>
          </p:nvPr>
        </p:nvSpPr>
        <p:spPr>
          <a:xfrm>
            <a:off x="475498" y="3304625"/>
            <a:ext cx="8222103" cy="13008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5000"/>
              </a:lnSpc>
              <a:spcBef>
                <a:spcPts val="1600"/>
              </a:spcBef>
              <a:defRPr>
                <a:solidFill>
                  <a:srgbClr val="737373"/>
                </a:solidFill>
              </a:defRPr>
            </a:lvl1pPr>
            <a:lvl2pPr algn="ctr">
              <a:lnSpc>
                <a:spcPct val="115000"/>
              </a:lnSpc>
              <a:spcBef>
                <a:spcPts val="1600"/>
              </a:spcBef>
              <a:defRPr>
                <a:solidFill>
                  <a:srgbClr val="737373"/>
                </a:solidFill>
              </a:defRPr>
            </a:lvl2pPr>
            <a:lvl3pPr algn="ctr">
              <a:lnSpc>
                <a:spcPct val="115000"/>
              </a:lnSpc>
              <a:spcBef>
                <a:spcPts val="1600"/>
              </a:spcBef>
              <a:defRPr>
                <a:solidFill>
                  <a:srgbClr val="737373"/>
                </a:solidFill>
              </a:defRPr>
            </a:lvl3pPr>
            <a:lvl4pPr algn="ctr">
              <a:lnSpc>
                <a:spcPct val="115000"/>
              </a:lnSpc>
              <a:spcBef>
                <a:spcPts val="1600"/>
              </a:spcBef>
              <a:defRPr>
                <a:solidFill>
                  <a:srgbClr val="737373"/>
                </a:solidFill>
              </a:defRPr>
            </a:lvl4pPr>
            <a:lvl5pPr algn="ctr">
              <a:lnSpc>
                <a:spcPct val="115000"/>
              </a:lnSpc>
              <a:spcBef>
                <a:spcPts val="1600"/>
              </a:spcBef>
              <a:defRPr>
                <a:solidFill>
                  <a:srgbClr val="737373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"/>
          <p:cNvSpPr/>
          <p:nvPr/>
        </p:nvSpPr>
        <p:spPr>
          <a:xfrm flipH="1">
            <a:off x="8246398" y="4245924"/>
            <a:ext cx="897603" cy="897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" name="Shape 11"/>
          <p:cNvSpPr/>
          <p:nvPr/>
        </p:nvSpPr>
        <p:spPr>
          <a:xfrm flipH="1">
            <a:off x="8246398" y="4245874"/>
            <a:ext cx="897603" cy="897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390525" y="2789128"/>
            <a:ext cx="8222100" cy="43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8735434" y="4724801"/>
            <a:ext cx="336807" cy="3352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spAutoFit/>
          </a:bodyPr>
          <a:lstStyle>
            <a:lvl1pPr algn="r">
              <a:defRPr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67"/>
          <p:cNvSpPr txBox="1"/>
          <p:nvPr>
            <p:ph type="ctrTitle"/>
          </p:nvPr>
        </p:nvSpPr>
        <p:spPr>
          <a:xfrm>
            <a:off x="390525" y="1819274"/>
            <a:ext cx="8222099" cy="933601"/>
          </a:xfrm>
          <a:prstGeom prst="rect">
            <a:avLst/>
          </a:prstGeom>
        </p:spPr>
        <p:txBody>
          <a:bodyPr/>
          <a:lstStyle>
            <a:lvl1pPr defTabSz="804672">
              <a:defRPr sz="4200"/>
            </a:lvl1pPr>
          </a:lstStyle>
          <a:p>
            <a:pPr/>
            <a:r>
              <a:t>Keras的函数式模型</a:t>
            </a:r>
          </a:p>
        </p:txBody>
      </p:sp>
      <p:sp>
        <p:nvSpPr>
          <p:cNvPr id="128" name="Shape 68"/>
          <p:cNvSpPr txBox="1"/>
          <p:nvPr>
            <p:ph type="subTitle" sz="quarter" idx="1"/>
          </p:nvPr>
        </p:nvSpPr>
        <p:spPr>
          <a:xfrm>
            <a:off x="390525" y="2789128"/>
            <a:ext cx="8222099" cy="432900"/>
          </a:xfrm>
          <a:prstGeom prst="rect">
            <a:avLst/>
          </a:prstGeom>
        </p:spPr>
        <p:txBody>
          <a:bodyPr/>
          <a:lstStyle>
            <a:lvl1pPr algn="r" defTabSz="512062">
              <a:defRPr sz="1300"/>
            </a:lvl1pPr>
          </a:lstStyle>
          <a:p>
            <a:pPr/>
            <a:r>
              <a:t>fastai中文社区  杨杰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5. 预处理类标签"/>
          <p:cNvSpPr txBox="1"/>
          <p:nvPr>
            <p:ph type="title"/>
          </p:nvPr>
        </p:nvSpPr>
        <p:spPr>
          <a:xfrm>
            <a:off x="98249" y="16348"/>
            <a:ext cx="8826601" cy="602703"/>
          </a:xfrm>
          <a:prstGeom prst="rect">
            <a:avLst/>
          </a:prstGeom>
        </p:spPr>
        <p:txBody>
          <a:bodyPr/>
          <a:lstStyle/>
          <a:p>
            <a:pPr/>
            <a:r>
              <a:t>5. 预处理数据</a:t>
            </a:r>
          </a:p>
        </p:txBody>
      </p:sp>
      <p:sp>
        <p:nvSpPr>
          <p:cNvPr id="153" name="# Convert 1-dimensional class arrays to 10-dimensional class matrices…"/>
          <p:cNvSpPr txBox="1"/>
          <p:nvPr/>
        </p:nvSpPr>
        <p:spPr>
          <a:xfrm>
            <a:off x="1319529" y="1669324"/>
            <a:ext cx="5157019" cy="1804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FF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scaler = StandardScaler()</a:t>
            </a:r>
          </a:p>
          <a:p>
            <a:pPr defTabSz="457200">
              <a:defRPr sz="1300">
                <a:solidFill>
                  <a:srgbClr val="FF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Xscaled = scaler.fit_transform(Xorig)</a:t>
            </a:r>
          </a:p>
          <a:p>
            <a:pPr defTabSz="457200">
              <a:defRPr sz="1300">
                <a:solidFill>
                  <a:srgbClr val="FF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store these off for predictions with unseen data</a:t>
            </a:r>
          </a:p>
          <a:p>
            <a:pPr defTabSz="457200">
              <a:defRPr sz="1300">
                <a:solidFill>
                  <a:srgbClr val="FF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Xmeans = scaler.mean_</a:t>
            </a:r>
          </a:p>
          <a:p>
            <a:pPr defTabSz="457200">
              <a:defRPr sz="1300">
                <a:solidFill>
                  <a:srgbClr val="FF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Xstds = scaler.scale_</a:t>
            </a:r>
          </a:p>
          <a:p>
            <a:pPr defTabSz="457200">
              <a:defRPr sz="1300">
                <a:solidFill>
                  <a:srgbClr val="FF8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defRPr sz="1300">
                <a:solidFill>
                  <a:srgbClr val="FF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 = Xscaled[:, 3]</a:t>
            </a:r>
          </a:p>
          <a:p>
            <a:pPr defTabSz="457200">
              <a:defRPr sz="1300">
                <a:solidFill>
                  <a:srgbClr val="FF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 = np.delete(Xscaled, 3, axis=1)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6. 定义模型框架"/>
          <p:cNvSpPr txBox="1"/>
          <p:nvPr>
            <p:ph type="title"/>
          </p:nvPr>
        </p:nvSpPr>
        <p:spPr>
          <a:xfrm>
            <a:off x="98249" y="16348"/>
            <a:ext cx="8826601" cy="602703"/>
          </a:xfrm>
          <a:prstGeom prst="rect">
            <a:avLst/>
          </a:prstGeom>
        </p:spPr>
        <p:txBody>
          <a:bodyPr/>
          <a:lstStyle/>
          <a:p>
            <a:pPr/>
            <a:r>
              <a:t>6. 定义模型框架</a:t>
            </a:r>
          </a:p>
        </p:txBody>
      </p:sp>
      <p:sp>
        <p:nvSpPr>
          <p:cNvPr id="156" name="# CNN输入层…"/>
          <p:cNvSpPr txBox="1"/>
          <p:nvPr/>
        </p:nvSpPr>
        <p:spPr>
          <a:xfrm>
            <a:off x="539136" y="1420534"/>
            <a:ext cx="7931150" cy="15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define the network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readings = Input(shape=(12,))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 = Dense(8, activation="relu", kernel_initializer="glorot_uniform")(readings)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benzene = Dense(1, kernel_initializer="glorot_uniform")(x)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 = Model(inputs=[readings], outputs=[benzene])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7. 编译模型"/>
          <p:cNvSpPr txBox="1"/>
          <p:nvPr>
            <p:ph type="title"/>
          </p:nvPr>
        </p:nvSpPr>
        <p:spPr>
          <a:xfrm>
            <a:off x="98249" y="16348"/>
            <a:ext cx="8826601" cy="602703"/>
          </a:xfrm>
          <a:prstGeom prst="rect">
            <a:avLst/>
          </a:prstGeom>
        </p:spPr>
        <p:txBody>
          <a:bodyPr/>
          <a:lstStyle/>
          <a:p>
            <a:pPr/>
            <a:r>
              <a:t>7. 编译模型</a:t>
            </a:r>
          </a:p>
        </p:txBody>
      </p:sp>
      <p:sp>
        <p:nvSpPr>
          <p:cNvPr id="159" name="# 编译模型…"/>
          <p:cNvSpPr txBox="1"/>
          <p:nvPr/>
        </p:nvSpPr>
        <p:spPr>
          <a:xfrm>
            <a:off x="1522730" y="1979927"/>
            <a:ext cx="4364410" cy="535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编译模型</a:t>
            </a:r>
          </a:p>
          <a:p>
            <a:pPr defTabSz="457200">
              <a:defRPr sz="1300">
                <a:solidFill>
                  <a:srgbClr val="002D7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model.compile(loss="mse", optimizer="adam")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8. 拟合模型"/>
          <p:cNvSpPr txBox="1"/>
          <p:nvPr>
            <p:ph type="title"/>
          </p:nvPr>
        </p:nvSpPr>
        <p:spPr>
          <a:xfrm>
            <a:off x="98249" y="16348"/>
            <a:ext cx="8826601" cy="602703"/>
          </a:xfrm>
          <a:prstGeom prst="rect">
            <a:avLst/>
          </a:prstGeom>
        </p:spPr>
        <p:txBody>
          <a:bodyPr/>
          <a:lstStyle/>
          <a:p>
            <a:pPr/>
            <a:r>
              <a:t>8. 训练模型</a:t>
            </a:r>
          </a:p>
        </p:txBody>
      </p:sp>
      <p:sp>
        <p:nvSpPr>
          <p:cNvPr id="162" name="# 拟合模型…"/>
          <p:cNvSpPr txBox="1"/>
          <p:nvPr/>
        </p:nvSpPr>
        <p:spPr>
          <a:xfrm>
            <a:off x="507346" y="1979927"/>
            <a:ext cx="7832074" cy="1373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2D7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train network</a:t>
            </a:r>
          </a:p>
          <a:p>
            <a:pPr defTabSz="457200">
              <a:defRPr sz="1300">
                <a:solidFill>
                  <a:srgbClr val="002D7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NUM_EPOCHS = 20</a:t>
            </a:r>
          </a:p>
          <a:p>
            <a:pPr defTabSz="457200">
              <a:defRPr sz="1300">
                <a:solidFill>
                  <a:srgbClr val="002D7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BATCH_SIZE = 10</a:t>
            </a:r>
          </a:p>
          <a:p>
            <a:pPr defTabSz="457200">
              <a:defRPr sz="1300">
                <a:solidFill>
                  <a:srgbClr val="002D7A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defRPr sz="1300">
                <a:solidFill>
                  <a:srgbClr val="002D7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history = model.fit(Xtrain, ytrain, batch_size=BATCH_SIZE, epochs=NUM_EPOCHS,</a:t>
            </a:r>
          </a:p>
          <a:p>
            <a:pPr defTabSz="457200">
              <a:defRPr sz="1300">
                <a:solidFill>
                  <a:srgbClr val="002D7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validation_split=0.2)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9. 在测试数据上评估模型"/>
          <p:cNvSpPr txBox="1"/>
          <p:nvPr>
            <p:ph type="title"/>
          </p:nvPr>
        </p:nvSpPr>
        <p:spPr>
          <a:xfrm>
            <a:off x="98249" y="16348"/>
            <a:ext cx="8826601" cy="602703"/>
          </a:xfrm>
          <a:prstGeom prst="rect">
            <a:avLst/>
          </a:prstGeom>
        </p:spPr>
        <p:txBody>
          <a:bodyPr/>
          <a:lstStyle/>
          <a:p>
            <a:pPr/>
            <a:r>
              <a:t>9. 做一些预测</a:t>
            </a:r>
          </a:p>
        </p:txBody>
      </p:sp>
      <p:sp>
        <p:nvSpPr>
          <p:cNvPr id="165" name="# 评估模型…"/>
          <p:cNvSpPr txBox="1"/>
          <p:nvPr/>
        </p:nvSpPr>
        <p:spPr>
          <a:xfrm>
            <a:off x="886665" y="1777274"/>
            <a:ext cx="7370670" cy="15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show some predictions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ytest_ = model.predict(Xtest).flatten()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for i in range(10):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label = (ytest[i] * Xstds[3]) + Xmeans[3]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prediction = (ytest_[i] * Xstds[3]) + Xmeans[3]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print("Benzene Conc. expected: {:.3f}, predicted: {:.3f}".format(label, prediction))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20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Thanks!</a:t>
            </a:r>
          </a:p>
        </p:txBody>
      </p:sp>
      <p:sp>
        <p:nvSpPr>
          <p:cNvPr id="168" name="Shape 210"/>
          <p:cNvSpPr txBox="1"/>
          <p:nvPr>
            <p:ph type="body" sz="quarter" idx="1"/>
          </p:nvPr>
        </p:nvSpPr>
        <p:spPr>
          <a:xfrm>
            <a:off x="226075" y="1465798"/>
            <a:ext cx="2807999" cy="3163504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Contact:</a:t>
            </a:r>
          </a:p>
          <a:p>
            <a:pPr>
              <a:spcBef>
                <a:spcPts val="0"/>
              </a:spcBef>
              <a:defRPr sz="1400"/>
            </a:pPr>
            <a:r>
              <a:t>yangjie@fastai.com.cn</a:t>
            </a:r>
          </a:p>
          <a:p>
            <a:pPr>
              <a:spcBef>
                <a:spcPts val="0"/>
              </a:spcBef>
              <a:defRPr sz="1400"/>
            </a:pPr>
          </a:p>
          <a:p>
            <a:pPr>
              <a:spcBef>
                <a:spcPts val="0"/>
              </a:spcBef>
              <a:defRPr sz="1400"/>
            </a:pPr>
          </a:p>
          <a:p>
            <a:pPr>
              <a:spcBef>
                <a:spcPts val="0"/>
              </a:spcBef>
              <a:defRPr sz="1400"/>
            </a:pPr>
            <a:r>
              <a:t> </a:t>
            </a:r>
          </a:p>
        </p:txBody>
      </p:sp>
      <p:pic>
        <p:nvPicPr>
          <p:cNvPr id="169" name="Shape 211" descr="Shape 211"/>
          <p:cNvPicPr>
            <a:picLocks noChangeAspect="1"/>
          </p:cNvPicPr>
          <p:nvPr/>
        </p:nvPicPr>
        <p:blipFill>
          <a:blip r:embed="rId2">
            <a:extLst/>
          </a:blip>
          <a:srcRect l="19071" t="9" r="4852" b="0"/>
          <a:stretch>
            <a:fillRect/>
          </a:stretch>
        </p:blipFill>
        <p:spPr>
          <a:xfrm>
            <a:off x="3274674" y="-4"/>
            <a:ext cx="5869326" cy="5143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3"/>
          <p:cNvSpPr txBox="1"/>
          <p:nvPr>
            <p:ph type="title"/>
          </p:nvPr>
        </p:nvSpPr>
        <p:spPr>
          <a:xfrm>
            <a:off x="460950" y="297324"/>
            <a:ext cx="8222099" cy="4041503"/>
          </a:xfrm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  <a:br/>
          </a:p>
          <a:p>
            <a:pPr marL="438150" indent="-400050">
              <a:defRPr sz="3000"/>
            </a:pPr>
            <a:r>
              <a:t>函数式模型</a:t>
            </a:r>
          </a:p>
          <a:p>
            <a:pPr marL="438150" indent="-400050">
              <a:defRPr sz="3000"/>
            </a:pPr>
            <a:r>
              <a:t>空气质量回归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78"/>
          <p:cNvSpPr txBox="1"/>
          <p:nvPr>
            <p:ph type="title"/>
          </p:nvPr>
        </p:nvSpPr>
        <p:spPr>
          <a:xfrm>
            <a:off x="21615" y="3650"/>
            <a:ext cx="8826601" cy="602700"/>
          </a:xfrm>
          <a:prstGeom prst="rect">
            <a:avLst/>
          </a:prstGeom>
        </p:spPr>
        <p:txBody>
          <a:bodyPr/>
          <a:lstStyle/>
          <a:p>
            <a:pPr/>
            <a:r>
              <a:t>函数式模型</a:t>
            </a:r>
          </a:p>
        </p:txBody>
      </p:sp>
      <p:sp>
        <p:nvSpPr>
          <p:cNvPr id="133" name="Shape 83"/>
          <p:cNvSpPr txBox="1"/>
          <p:nvPr/>
        </p:nvSpPr>
        <p:spPr>
          <a:xfrm>
            <a:off x="773670" y="697418"/>
            <a:ext cx="7596660" cy="4405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函数式模型把每个网络层看成一个函数，并提供把这些函数组合为更大的计算图的操作</a:t>
            </a:r>
          </a:p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函数式模型model即广义的拥有输入和输出的模型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from keras.layers import Input, Dense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from keras.models import Model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457200">
              <a:defRPr sz="1080">
                <a:solidFill>
                  <a:srgbClr val="999988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This returns a tensor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inputs = Input(shape=(</a:t>
            </a:r>
            <a:r>
              <a:rPr>
                <a:solidFill>
                  <a:srgbClr val="008080"/>
                </a:solidFill>
              </a:rPr>
              <a:t>784</a:t>
            </a:r>
            <a:r>
              <a:t>,))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457200">
              <a:defRPr sz="1080">
                <a:solidFill>
                  <a:srgbClr val="999988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a layer instance is callable on a tensor, and returns a tensor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x = Dense(</a:t>
            </a:r>
            <a:r>
              <a:rPr>
                <a:solidFill>
                  <a:srgbClr val="008080"/>
                </a:solidFill>
              </a:rPr>
              <a:t>64</a:t>
            </a:r>
            <a:r>
              <a:t>, activation=</a:t>
            </a:r>
            <a:r>
              <a:rPr>
                <a:solidFill>
                  <a:srgbClr val="DD1144"/>
                </a:solidFill>
              </a:rPr>
              <a:t>'relu'</a:t>
            </a:r>
            <a:r>
              <a:t>)(inputs)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x = Dense(</a:t>
            </a:r>
            <a:r>
              <a:rPr>
                <a:solidFill>
                  <a:srgbClr val="008080"/>
                </a:solidFill>
              </a:rPr>
              <a:t>64</a:t>
            </a:r>
            <a:r>
              <a:t>, activation=</a:t>
            </a:r>
            <a:r>
              <a:rPr>
                <a:solidFill>
                  <a:srgbClr val="DD1144"/>
                </a:solidFill>
              </a:rPr>
              <a:t>'relu'</a:t>
            </a:r>
            <a:r>
              <a:t>)(x)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predictions = Dense(</a:t>
            </a:r>
            <a:r>
              <a:rPr>
                <a:solidFill>
                  <a:srgbClr val="008080"/>
                </a:solidFill>
              </a:rPr>
              <a:t>10</a:t>
            </a:r>
            <a:r>
              <a:t>, activation=</a:t>
            </a:r>
            <a:r>
              <a:rPr>
                <a:solidFill>
                  <a:srgbClr val="DD1144"/>
                </a:solidFill>
              </a:rPr>
              <a:t>'softmax'</a:t>
            </a:r>
            <a:r>
              <a:t>)(x)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457200">
              <a:defRPr sz="1080">
                <a:solidFill>
                  <a:srgbClr val="999988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This creates a model that includes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999988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the Input layer and three Dense layers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model = Model(inputs=inputs, outputs=predictions)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model.compile(optimizer=</a:t>
            </a:r>
            <a:r>
              <a:rPr>
                <a:solidFill>
                  <a:srgbClr val="DD1144"/>
                </a:solidFill>
              </a:rPr>
              <a:t>'rmsprop'</a:t>
            </a:r>
            <a:r>
              <a:t>,</a:t>
            </a:r>
          </a:p>
          <a:p>
            <a:pPr defTabSz="457200">
              <a:defRPr sz="1080">
                <a:solidFill>
                  <a:srgbClr val="DD114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33333"/>
                </a:solidFill>
              </a:rPr>
              <a:t>              loss=</a:t>
            </a:r>
            <a:r>
              <a:t>'categorical_crossentropy'</a:t>
            </a:r>
            <a:r>
              <a:rPr>
                <a:solidFill>
                  <a:srgbClr val="333333"/>
                </a:solidFill>
              </a:rPr>
              <a:t>,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         metrics=[</a:t>
            </a:r>
            <a:r>
              <a:rPr>
                <a:solidFill>
                  <a:srgbClr val="DD1144"/>
                </a:solidFill>
              </a:rPr>
              <a:t>'accuracy'</a:t>
            </a:r>
            <a:r>
              <a:t>])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model.fit(data, labels)  </a:t>
            </a:r>
            <a:r>
              <a:rPr>
                <a:solidFill>
                  <a:srgbClr val="999988"/>
                </a:solidFill>
              </a:rPr>
              <a:t># starts training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78"/>
          <p:cNvSpPr txBox="1"/>
          <p:nvPr>
            <p:ph type="title"/>
          </p:nvPr>
        </p:nvSpPr>
        <p:spPr>
          <a:xfrm>
            <a:off x="21615" y="3650"/>
            <a:ext cx="8826601" cy="602700"/>
          </a:xfrm>
          <a:prstGeom prst="rect">
            <a:avLst/>
          </a:prstGeom>
        </p:spPr>
        <p:txBody>
          <a:bodyPr/>
          <a:lstStyle/>
          <a:p>
            <a:pPr/>
            <a:r>
              <a:t>所有的模型都是可调用的，就像层一样</a:t>
            </a:r>
          </a:p>
        </p:txBody>
      </p:sp>
      <p:sp>
        <p:nvSpPr>
          <p:cNvPr id="136" name="Shape 83"/>
          <p:cNvSpPr txBox="1"/>
          <p:nvPr/>
        </p:nvSpPr>
        <p:spPr>
          <a:xfrm>
            <a:off x="773670" y="827699"/>
            <a:ext cx="7596660" cy="38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457200">
              <a:defRPr sz="1600">
                <a:solidFill>
                  <a:srgbClr val="404040"/>
                </a:solidFill>
              </a:defRPr>
            </a:pPr>
            <a:r>
              <a:t>利用函数式模型的接口，我们可以很容易的重用已经训练好的模型：你可以把模型当作一个层一样，通过提供一个tensor来调用它。注意当你调用一个模型时，你不仅仅重用了它的结构，也重用了它的权重。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x = Input(shape=(</a:t>
            </a:r>
            <a:r>
              <a:rPr>
                <a:solidFill>
                  <a:srgbClr val="008080"/>
                </a:solidFill>
              </a:rPr>
              <a:t>784</a:t>
            </a:r>
            <a:r>
              <a:t>,))</a:t>
            </a:r>
          </a:p>
          <a:p>
            <a:pPr defTabSz="457200">
              <a:defRPr sz="1080">
                <a:solidFill>
                  <a:srgbClr val="999988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This works, and returns the 10-way softmax we defined above.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y = model(x)</a:t>
            </a:r>
          </a:p>
          <a:p>
            <a:pPr defTabSz="457200">
              <a:defRPr sz="1600">
                <a:solidFill>
                  <a:srgbClr val="404040"/>
                </a:solidFill>
              </a:defRPr>
            </a:pPr>
          </a:p>
          <a:p>
            <a:pPr defTabSz="457200">
              <a:defRPr sz="1600">
                <a:solidFill>
                  <a:srgbClr val="404040"/>
                </a:solidFill>
              </a:defRPr>
            </a:pPr>
            <a:r>
              <a:t>这种方式可以允许你快速的创建能处理序列信号的模型，你可以很快将一个图像分类的模型变为一个对视频分类的模型，只需要一行代码：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from keras.layers import TimeDistributed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457200">
              <a:defRPr sz="1080">
                <a:solidFill>
                  <a:srgbClr val="999988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Input tensor for sequences of 20 timesteps,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999988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each containing a 784-dimensional vector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input_sequences = Input(shape=(</a:t>
            </a:r>
            <a:r>
              <a:rPr>
                <a:solidFill>
                  <a:srgbClr val="008080"/>
                </a:solidFill>
              </a:rPr>
              <a:t>20</a:t>
            </a:r>
            <a:r>
              <a:t>, </a:t>
            </a:r>
            <a:r>
              <a:rPr>
                <a:solidFill>
                  <a:srgbClr val="008080"/>
                </a:solidFill>
              </a:rPr>
              <a:t>784</a:t>
            </a:r>
            <a:r>
              <a:t>))</a:t>
            </a: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defTabSz="457200">
              <a:defRPr sz="1080">
                <a:solidFill>
                  <a:srgbClr val="999988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This applies our previous model to every timestep in the input sequences.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999988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the output of the previous model was a 10-way softmax,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999988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 so the output of the layer below will be a sequence of 20 vectors of size 10.</a:t>
            </a:r>
            <a:endParaRPr>
              <a:solidFill>
                <a:srgbClr val="333333"/>
              </a:solidFill>
            </a:endParaRPr>
          </a:p>
          <a:p>
            <a:pPr defTabSz="457200">
              <a:defRPr sz="108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processed_sequences = TimeDistributed(model)(input_sequences)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460950" y="2065350"/>
            <a:ext cx="8222099" cy="1012803"/>
          </a:xfrm>
          <a:prstGeom prst="rect">
            <a:avLst/>
          </a:prstGeom>
        </p:spPr>
        <p:txBody>
          <a:bodyPr/>
          <a:lstStyle/>
          <a:p>
            <a:pPr/>
            <a:r>
              <a:t>空气质量回归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1. 背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背景</a:t>
            </a:r>
          </a:p>
        </p:txBody>
      </p:sp>
      <p:sp>
        <p:nvSpPr>
          <p:cNvPr id="141" name="本例将预测苯在空气中的浓度，给定一些其他变量例如一氧化碳、氧化亚氮在空气中的的浓度以及温度和湿度。…"/>
          <p:cNvSpPr txBox="1"/>
          <p:nvPr/>
        </p:nvSpPr>
        <p:spPr>
          <a:xfrm>
            <a:off x="1624331" y="1573532"/>
            <a:ext cx="5339564" cy="16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本例将预测苯在空气中的浓度，给定一些其他变量例如一氧化碳、氧化亚氮在空气中的的浓度以及温度和湿度。</a:t>
            </a:r>
          </a:p>
          <a:p>
            <a:pPr/>
            <a:r>
              <a:t>数据集我们采用的是UCI机器学习知识库的空气质量数据</a:t>
            </a:r>
          </a:p>
          <a:p>
            <a:pPr/>
            <a:r>
              <a:t>https://archive.ics.uci.edu/ml/datasets/Air+Quality。</a:t>
            </a:r>
          </a:p>
          <a:p>
            <a:pPr/>
            <a:r>
              <a:t>数据集包括9358个从5个金属氧化物化学传感器得到的小时平均读数。记录时间是2004.3-2005.2.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2. 导入库和模块"/>
          <p:cNvSpPr txBox="1"/>
          <p:nvPr>
            <p:ph type="title"/>
          </p:nvPr>
        </p:nvSpPr>
        <p:spPr>
          <a:xfrm>
            <a:off x="98249" y="16348"/>
            <a:ext cx="8826601" cy="602703"/>
          </a:xfrm>
          <a:prstGeom prst="rect">
            <a:avLst/>
          </a:prstGeom>
        </p:spPr>
        <p:txBody>
          <a:bodyPr/>
          <a:lstStyle/>
          <a:p>
            <a:pPr/>
            <a:r>
              <a:t>2. 导入库和模块</a:t>
            </a:r>
          </a:p>
        </p:txBody>
      </p:sp>
      <p:sp>
        <p:nvSpPr>
          <p:cNvPr id="144" name="# numpy…"/>
          <p:cNvSpPr txBox="1"/>
          <p:nvPr/>
        </p:nvSpPr>
        <p:spPr>
          <a:xfrm>
            <a:off x="2088389" y="1453424"/>
            <a:ext cx="4846320" cy="223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8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__future__ import division, print_function</a:t>
            </a:r>
          </a:p>
          <a:p>
            <a:pPr defTabSz="457200">
              <a:defRPr sz="1300">
                <a:solidFill>
                  <a:srgbClr val="8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keras.layers import Input</a:t>
            </a:r>
          </a:p>
          <a:p>
            <a:pPr defTabSz="457200">
              <a:defRPr sz="1300">
                <a:solidFill>
                  <a:srgbClr val="8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keras.layers.core import Dense</a:t>
            </a:r>
          </a:p>
          <a:p>
            <a:pPr defTabSz="457200">
              <a:defRPr sz="1300">
                <a:solidFill>
                  <a:srgbClr val="8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keras.models import Model</a:t>
            </a:r>
          </a:p>
          <a:p>
            <a:pPr defTabSz="457200">
              <a:defRPr sz="1300">
                <a:solidFill>
                  <a:srgbClr val="8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sklearn.preprocessing import StandardScaler</a:t>
            </a:r>
          </a:p>
          <a:p>
            <a:pPr defTabSz="457200">
              <a:defRPr sz="1300">
                <a:solidFill>
                  <a:srgbClr val="8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 matplotlib.pyplot as plt</a:t>
            </a:r>
          </a:p>
          <a:p>
            <a:pPr defTabSz="457200">
              <a:defRPr sz="1300">
                <a:solidFill>
                  <a:srgbClr val="8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 numpy as np</a:t>
            </a:r>
          </a:p>
          <a:p>
            <a:pPr defTabSz="457200">
              <a:defRPr sz="1300">
                <a:solidFill>
                  <a:srgbClr val="8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 os</a:t>
            </a:r>
          </a:p>
          <a:p>
            <a:pPr defTabSz="457200">
              <a:defRPr sz="1300">
                <a:solidFill>
                  <a:srgbClr val="8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 pandas as pd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3. 加载数据"/>
          <p:cNvSpPr txBox="1"/>
          <p:nvPr>
            <p:ph type="title"/>
          </p:nvPr>
        </p:nvSpPr>
        <p:spPr>
          <a:xfrm>
            <a:off x="98249" y="16348"/>
            <a:ext cx="8826601" cy="602703"/>
          </a:xfrm>
          <a:prstGeom prst="rect">
            <a:avLst/>
          </a:prstGeom>
        </p:spPr>
        <p:txBody>
          <a:bodyPr/>
          <a:lstStyle/>
          <a:p>
            <a:pPr/>
            <a:r>
              <a:t>3. 加载数据</a:t>
            </a:r>
          </a:p>
        </p:txBody>
      </p:sp>
      <p:sp>
        <p:nvSpPr>
          <p:cNvPr id="147" name="# 加载MNIST数据…"/>
          <p:cNvSpPr txBox="1"/>
          <p:nvPr/>
        </p:nvSpPr>
        <p:spPr>
          <a:xfrm>
            <a:off x="1395727" y="1776730"/>
            <a:ext cx="6742238" cy="115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DATA_DIR = "../data"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AIRQUALITY_FILE = os.path.join(DATA_DIR, "AirQualityUCI.csv")</a:t>
            </a: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defRPr sz="1300">
                <a:solidFill>
                  <a:srgbClr val="004ED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aqdf = pd.read_csv(AIRQUALITY_FILE, sep=";", decimal=",", header=0)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4. 预处理输入数据"/>
          <p:cNvSpPr txBox="1"/>
          <p:nvPr>
            <p:ph type="title"/>
          </p:nvPr>
        </p:nvSpPr>
        <p:spPr>
          <a:xfrm>
            <a:off x="98249" y="16348"/>
            <a:ext cx="8826601" cy="602703"/>
          </a:xfrm>
          <a:prstGeom prst="rect">
            <a:avLst/>
          </a:prstGeom>
        </p:spPr>
        <p:txBody>
          <a:bodyPr/>
          <a:lstStyle/>
          <a:p>
            <a:pPr/>
            <a:r>
              <a:t>4. 预处理输入数据</a:t>
            </a:r>
          </a:p>
        </p:txBody>
      </p:sp>
      <p:sp>
        <p:nvSpPr>
          <p:cNvPr id="150" name="# 转换数据类型和正态化数值…"/>
          <p:cNvSpPr txBox="1"/>
          <p:nvPr/>
        </p:nvSpPr>
        <p:spPr>
          <a:xfrm>
            <a:off x="2018027" y="1586227"/>
            <a:ext cx="4760715" cy="223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remove first and last 2 cols </a:t>
            </a:r>
          </a:p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 aqdf["#Date"]</a:t>
            </a:r>
          </a:p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 aqdf["Time"]</a:t>
            </a:r>
          </a:p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 aqdf["Unnamed: 15"]</a:t>
            </a:r>
          </a:p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 aqdf["Unnamed: 16"]</a:t>
            </a:r>
          </a:p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fill NaNs in each column with the mean value</a:t>
            </a:r>
          </a:p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aqdf = aqdf.fillna(aqdf.mean())</a:t>
            </a:r>
          </a:p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aqdf.head()</a:t>
            </a:r>
          </a:p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defRPr sz="1300">
                <a:solidFill>
                  <a:srgbClr val="008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Xorig = aqdf.as_matrix()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285F4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285F4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