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7" r:id="rId2"/>
    <p:sldId id="256" r:id="rId3"/>
    <p:sldId id="257" r:id="rId4"/>
    <p:sldId id="258" r:id="rId5"/>
    <p:sldId id="268" r:id="rId6"/>
    <p:sldId id="260" r:id="rId7"/>
    <p:sldId id="261" r:id="rId8"/>
    <p:sldId id="262" r:id="rId9"/>
    <p:sldId id="263" r:id="rId10"/>
    <p:sldId id="264" r:id="rId11"/>
    <p:sldId id="265" r:id="rId12"/>
    <p:sldId id="266"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0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745"/>
    <p:restoredTop sz="94646"/>
  </p:normalViewPr>
  <p:slideViewPr>
    <p:cSldViewPr snapToGrid="0" snapToObjects="1">
      <p:cViewPr varScale="1">
        <p:scale>
          <a:sx n="70" d="100"/>
          <a:sy n="70" d="100"/>
        </p:scale>
        <p:origin x="184"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E9553-8477-BD4B-B301-5181298AF12E}" type="datetimeFigureOut">
              <a:rPr kumimoji="1" lang="zh-CN" altLang="en-US" smtClean="0"/>
              <a:t>2017/7/24</a:t>
            </a:fld>
            <a:endParaRPr kumimoji="1"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0FE8A-59B3-EB42-B8F4-2740FB0FE1E9}" type="slidenum">
              <a:rPr kumimoji="1" lang="zh-CN" altLang="en-US" smtClean="0"/>
              <a:t>‹#›</a:t>
            </a:fld>
            <a:endParaRPr kumimoji="1" lang="zh-CN" altLang="en-US"/>
          </a:p>
        </p:txBody>
      </p:sp>
    </p:spTree>
    <p:extLst>
      <p:ext uri="{BB962C8B-B14F-4D97-AF65-F5344CB8AC3E}">
        <p14:creationId xmlns:p14="http://schemas.microsoft.com/office/powerpoint/2010/main" val="1684496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899631-5652-C64B-B664-15D6993F80B1}" type="slidenum">
              <a:rPr lang="en-US" altLang="zh-CN"/>
              <a:pPr/>
              <a:t>6</a:t>
            </a:fld>
            <a:endParaRPr lang="en-US" altLang="zh-CN"/>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altLang="zh-CN"/>
              <a:t>want to learn a policy (what’s the solution?)</a:t>
            </a:r>
          </a:p>
          <a:p>
            <a:r>
              <a:rPr lang="en-US" altLang="zh-CN"/>
              <a:t>can we learn it using (un)supervised learning? why not?</a:t>
            </a:r>
          </a:p>
          <a:p>
            <a:r>
              <a:rPr lang="en-US" altLang="zh-CN"/>
              <a:t>so how do we learn it? any ideas?</a:t>
            </a:r>
          </a:p>
          <a:p>
            <a:r>
              <a:rPr lang="en-US" altLang="zh-CN"/>
              <a:t>let the robot explore the environment</a:t>
            </a:r>
          </a:p>
          <a:p>
            <a:endParaRPr lang="en-US" altLang="zh-CN"/>
          </a:p>
        </p:txBody>
      </p:sp>
    </p:spTree>
    <p:extLst>
      <p:ext uri="{BB962C8B-B14F-4D97-AF65-F5344CB8AC3E}">
        <p14:creationId xmlns:p14="http://schemas.microsoft.com/office/powerpoint/2010/main" val="1274108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080FFD-1DE5-1745-8260-BF1B96363A90}" type="slidenum">
              <a:rPr lang="en-US" altLang="zh-CN"/>
              <a:pPr/>
              <a:t>7</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6346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CA2426-AEA6-4F44-81C8-B58A6A525ABC}" type="slidenum">
              <a:rPr lang="en-US" altLang="zh-CN"/>
              <a:pPr/>
              <a:t>8</a:t>
            </a:fld>
            <a:endParaRPr lang="en-US" altLang="zh-CN"/>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5800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306105-BCC1-BD42-B50E-BECB7F5213D0}" type="slidenum">
              <a:rPr lang="en-US" altLang="zh-CN"/>
              <a:pPr/>
              <a:t>9</a:t>
            </a:fld>
            <a:endParaRPr lang="en-US" altLang="zh-CN"/>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78690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24C3B6-3955-A84C-B78B-43EB556548C3}" type="slidenum">
              <a:rPr lang="en-US" altLang="zh-CN"/>
              <a:pPr/>
              <a:t>10</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08667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B8C8EB-32F5-BB4A-A203-9A0C8572B21E}" type="slidenum">
              <a:rPr lang="en-US" altLang="zh-CN"/>
              <a:pPr/>
              <a:t>11</a:t>
            </a:fld>
            <a:endParaRPr lang="en-US" altLang="zh-CN"/>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489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kumimoji="1" lang="en-US" altLang="zh-CN" smtClean="0"/>
              <a:t>Click to edit Master title style</a:t>
            </a:r>
            <a:endParaRPr kumimoji="1"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smtClean="0"/>
              <a:t>Click to edit Master subtitle style</a:t>
            </a:r>
            <a:endParaRPr kumimoji="1" lang="zh-CN" altLang="en-US"/>
          </a:p>
        </p:txBody>
      </p:sp>
      <p:sp>
        <p:nvSpPr>
          <p:cNvPr id="4" name="Date Placeholder 3"/>
          <p:cNvSpPr>
            <a:spLocks noGrp="1"/>
          </p:cNvSpPr>
          <p:nvPr>
            <p:ph type="dt" sz="half" idx="10"/>
          </p:nvPr>
        </p:nvSpPr>
        <p:spPr/>
        <p:txBody>
          <a:bodyPr/>
          <a:lstStyle/>
          <a:p>
            <a:fld id="{1D8B8762-3E30-C342-8794-D1721EB9AB7B}" type="datetimeFigureOut">
              <a:rPr kumimoji="1" lang="zh-CN" altLang="en-US" smtClean="0"/>
              <a:t>2017/7/24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B351064-2F87-3A4C-96BF-A7309386022C}" type="slidenum">
              <a:rPr kumimoji="1" lang="zh-CN" altLang="en-US" smtClean="0"/>
              <a:t>‹#›</a:t>
            </a:fld>
            <a:endParaRPr kumimoji="1" lang="zh-CN" altLang="en-US"/>
          </a:p>
        </p:txBody>
      </p:sp>
    </p:spTree>
    <p:extLst>
      <p:ext uri="{BB962C8B-B14F-4D97-AF65-F5344CB8AC3E}">
        <p14:creationId xmlns:p14="http://schemas.microsoft.com/office/powerpoint/2010/main" val="6011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Vertical Text Placeholder 2"/>
          <p:cNvSpPr>
            <a:spLocks noGrp="1"/>
          </p:cNvSpPr>
          <p:nvPr>
            <p:ph type="body" orient="vert" idx="1"/>
          </p:nvPr>
        </p:nvSpPr>
        <p:spPr/>
        <p:txBody>
          <a:bodyPr vert="eaVert"/>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10"/>
          </p:nvPr>
        </p:nvSpPr>
        <p:spPr/>
        <p:txBody>
          <a:bodyPr/>
          <a:lstStyle/>
          <a:p>
            <a:fld id="{1D8B8762-3E30-C342-8794-D1721EB9AB7B}" type="datetimeFigureOut">
              <a:rPr kumimoji="1" lang="zh-CN" altLang="en-US" smtClean="0"/>
              <a:t>2017/7/24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B351064-2F87-3A4C-96BF-A7309386022C}" type="slidenum">
              <a:rPr kumimoji="1" lang="zh-CN" altLang="en-US" smtClean="0"/>
              <a:t>‹#›</a:t>
            </a:fld>
            <a:endParaRPr kumimoji="1" lang="zh-CN" altLang="en-US"/>
          </a:p>
        </p:txBody>
      </p:sp>
    </p:spTree>
    <p:extLst>
      <p:ext uri="{BB962C8B-B14F-4D97-AF65-F5344CB8AC3E}">
        <p14:creationId xmlns:p14="http://schemas.microsoft.com/office/powerpoint/2010/main" val="40083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kumimoji="1" lang="en-US" altLang="zh-CN" smtClean="0"/>
              <a:t>Click to edit Master title style</a:t>
            </a:r>
            <a:endParaRPr kumimoji="1"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10"/>
          </p:nvPr>
        </p:nvSpPr>
        <p:spPr/>
        <p:txBody>
          <a:bodyPr/>
          <a:lstStyle/>
          <a:p>
            <a:fld id="{1D8B8762-3E30-C342-8794-D1721EB9AB7B}" type="datetimeFigureOut">
              <a:rPr kumimoji="1" lang="zh-CN" altLang="en-US" smtClean="0"/>
              <a:t>2017/7/24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B351064-2F87-3A4C-96BF-A7309386022C}" type="slidenum">
              <a:rPr kumimoji="1" lang="zh-CN" altLang="en-US" smtClean="0"/>
              <a:t>‹#›</a:t>
            </a:fld>
            <a:endParaRPr kumimoji="1" lang="zh-CN" altLang="en-US"/>
          </a:p>
        </p:txBody>
      </p:sp>
    </p:spTree>
    <p:extLst>
      <p:ext uri="{BB962C8B-B14F-4D97-AF65-F5344CB8AC3E}">
        <p14:creationId xmlns:p14="http://schemas.microsoft.com/office/powerpoint/2010/main" val="255628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Content Placeholder 2"/>
          <p:cNvSpPr>
            <a:spLocks noGrp="1"/>
          </p:cNvSpPr>
          <p:nvPr>
            <p:ph idx="1"/>
          </p:nvPr>
        </p:nvSpPr>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10"/>
          </p:nvPr>
        </p:nvSpPr>
        <p:spPr/>
        <p:txBody>
          <a:bodyPr/>
          <a:lstStyle/>
          <a:p>
            <a:fld id="{1D8B8762-3E30-C342-8794-D1721EB9AB7B}" type="datetimeFigureOut">
              <a:rPr kumimoji="1" lang="zh-CN" altLang="en-US" smtClean="0"/>
              <a:t>2017/7/24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B351064-2F87-3A4C-96BF-A7309386022C}" type="slidenum">
              <a:rPr kumimoji="1" lang="zh-CN" altLang="en-US" smtClean="0"/>
              <a:t>‹#›</a:t>
            </a:fld>
            <a:endParaRPr kumimoji="1" lang="zh-CN" altLang="en-US"/>
          </a:p>
        </p:txBody>
      </p:sp>
    </p:spTree>
    <p:extLst>
      <p:ext uri="{BB962C8B-B14F-4D97-AF65-F5344CB8AC3E}">
        <p14:creationId xmlns:p14="http://schemas.microsoft.com/office/powerpoint/2010/main" val="107108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kumimoji="1" lang="en-US" altLang="zh-CN" smtClean="0"/>
              <a:t>Click to edit Master title style</a:t>
            </a:r>
            <a:endParaRPr kumimoji="1"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smtClean="0"/>
              <a:t>Click to edit Master text styles</a:t>
            </a:r>
          </a:p>
        </p:txBody>
      </p:sp>
      <p:sp>
        <p:nvSpPr>
          <p:cNvPr id="4" name="Date Placeholder 3"/>
          <p:cNvSpPr>
            <a:spLocks noGrp="1"/>
          </p:cNvSpPr>
          <p:nvPr>
            <p:ph type="dt" sz="half" idx="10"/>
          </p:nvPr>
        </p:nvSpPr>
        <p:spPr/>
        <p:txBody>
          <a:bodyPr/>
          <a:lstStyle/>
          <a:p>
            <a:fld id="{1D8B8762-3E30-C342-8794-D1721EB9AB7B}" type="datetimeFigureOut">
              <a:rPr kumimoji="1" lang="zh-CN" altLang="en-US" smtClean="0"/>
              <a:t>2017/7/24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B351064-2F87-3A4C-96BF-A7309386022C}" type="slidenum">
              <a:rPr kumimoji="1" lang="zh-CN" altLang="en-US" smtClean="0"/>
              <a:t>‹#›</a:t>
            </a:fld>
            <a:endParaRPr kumimoji="1" lang="zh-CN" altLang="en-US"/>
          </a:p>
        </p:txBody>
      </p:sp>
    </p:spTree>
    <p:extLst>
      <p:ext uri="{BB962C8B-B14F-4D97-AF65-F5344CB8AC3E}">
        <p14:creationId xmlns:p14="http://schemas.microsoft.com/office/powerpoint/2010/main" val="157037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5" name="Date Placeholder 4"/>
          <p:cNvSpPr>
            <a:spLocks noGrp="1"/>
          </p:cNvSpPr>
          <p:nvPr>
            <p:ph type="dt" sz="half" idx="10"/>
          </p:nvPr>
        </p:nvSpPr>
        <p:spPr/>
        <p:txBody>
          <a:bodyPr/>
          <a:lstStyle/>
          <a:p>
            <a:fld id="{1D8B8762-3E30-C342-8794-D1721EB9AB7B}" type="datetimeFigureOut">
              <a:rPr kumimoji="1" lang="zh-CN" altLang="en-US" smtClean="0"/>
              <a:t>2017/7/24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B351064-2F87-3A4C-96BF-A7309386022C}" type="slidenum">
              <a:rPr kumimoji="1" lang="zh-CN" altLang="en-US" smtClean="0"/>
              <a:t>‹#›</a:t>
            </a:fld>
            <a:endParaRPr kumimoji="1" lang="zh-CN" altLang="en-US"/>
          </a:p>
        </p:txBody>
      </p:sp>
    </p:spTree>
    <p:extLst>
      <p:ext uri="{BB962C8B-B14F-4D97-AF65-F5344CB8AC3E}">
        <p14:creationId xmlns:p14="http://schemas.microsoft.com/office/powerpoint/2010/main" val="67823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kumimoji="1" lang="en-US" altLang="zh-CN" smtClean="0"/>
              <a:t>Click to edit Master title style</a:t>
            </a:r>
            <a:endParaRPr kumimoji="1"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7" name="Date Placeholder 6"/>
          <p:cNvSpPr>
            <a:spLocks noGrp="1"/>
          </p:cNvSpPr>
          <p:nvPr>
            <p:ph type="dt" sz="half" idx="10"/>
          </p:nvPr>
        </p:nvSpPr>
        <p:spPr/>
        <p:txBody>
          <a:bodyPr/>
          <a:lstStyle/>
          <a:p>
            <a:fld id="{1D8B8762-3E30-C342-8794-D1721EB9AB7B}" type="datetimeFigureOut">
              <a:rPr kumimoji="1" lang="zh-CN" altLang="en-US" smtClean="0"/>
              <a:t>2017/7/24</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B351064-2F87-3A4C-96BF-A7309386022C}" type="slidenum">
              <a:rPr kumimoji="1" lang="zh-CN" altLang="en-US" smtClean="0"/>
              <a:t>‹#›</a:t>
            </a:fld>
            <a:endParaRPr kumimoji="1" lang="zh-CN" altLang="en-US"/>
          </a:p>
        </p:txBody>
      </p:sp>
    </p:spTree>
    <p:extLst>
      <p:ext uri="{BB962C8B-B14F-4D97-AF65-F5344CB8AC3E}">
        <p14:creationId xmlns:p14="http://schemas.microsoft.com/office/powerpoint/2010/main" val="21809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Date Placeholder 2"/>
          <p:cNvSpPr>
            <a:spLocks noGrp="1"/>
          </p:cNvSpPr>
          <p:nvPr>
            <p:ph type="dt" sz="half" idx="10"/>
          </p:nvPr>
        </p:nvSpPr>
        <p:spPr/>
        <p:txBody>
          <a:bodyPr/>
          <a:lstStyle/>
          <a:p>
            <a:fld id="{1D8B8762-3E30-C342-8794-D1721EB9AB7B}" type="datetimeFigureOut">
              <a:rPr kumimoji="1" lang="zh-CN" altLang="en-US" smtClean="0"/>
              <a:t>2017/7/24</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B351064-2F87-3A4C-96BF-A7309386022C}" type="slidenum">
              <a:rPr kumimoji="1" lang="zh-CN" altLang="en-US" smtClean="0"/>
              <a:t>‹#›</a:t>
            </a:fld>
            <a:endParaRPr kumimoji="1" lang="zh-CN" altLang="en-US"/>
          </a:p>
        </p:txBody>
      </p:sp>
    </p:spTree>
    <p:extLst>
      <p:ext uri="{BB962C8B-B14F-4D97-AF65-F5344CB8AC3E}">
        <p14:creationId xmlns:p14="http://schemas.microsoft.com/office/powerpoint/2010/main" val="188557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8762-3E30-C342-8794-D1721EB9AB7B}" type="datetimeFigureOut">
              <a:rPr kumimoji="1" lang="zh-CN" altLang="en-US" smtClean="0"/>
              <a:t>2017/7/24</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B351064-2F87-3A4C-96BF-A7309386022C}" type="slidenum">
              <a:rPr kumimoji="1" lang="zh-CN" altLang="en-US" smtClean="0"/>
              <a:t>‹#›</a:t>
            </a:fld>
            <a:endParaRPr kumimoji="1" lang="zh-CN" altLang="en-US"/>
          </a:p>
        </p:txBody>
      </p:sp>
    </p:spTree>
    <p:extLst>
      <p:ext uri="{BB962C8B-B14F-4D97-AF65-F5344CB8AC3E}">
        <p14:creationId xmlns:p14="http://schemas.microsoft.com/office/powerpoint/2010/main" val="51898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zh-CN" smtClean="0"/>
              <a:t>Click to edit Master title style</a:t>
            </a:r>
            <a:endParaRPr kumimoji="1"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smtClean="0"/>
              <a:t>Click to edit Master text styles</a:t>
            </a:r>
          </a:p>
        </p:txBody>
      </p:sp>
      <p:sp>
        <p:nvSpPr>
          <p:cNvPr id="5" name="Date Placeholder 4"/>
          <p:cNvSpPr>
            <a:spLocks noGrp="1"/>
          </p:cNvSpPr>
          <p:nvPr>
            <p:ph type="dt" sz="half" idx="10"/>
          </p:nvPr>
        </p:nvSpPr>
        <p:spPr/>
        <p:txBody>
          <a:bodyPr/>
          <a:lstStyle/>
          <a:p>
            <a:fld id="{1D8B8762-3E30-C342-8794-D1721EB9AB7B}" type="datetimeFigureOut">
              <a:rPr kumimoji="1" lang="zh-CN" altLang="en-US" smtClean="0"/>
              <a:t>2017/7/24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B351064-2F87-3A4C-96BF-A7309386022C}" type="slidenum">
              <a:rPr kumimoji="1" lang="zh-CN" altLang="en-US" smtClean="0"/>
              <a:t>‹#›</a:t>
            </a:fld>
            <a:endParaRPr kumimoji="1" lang="zh-CN" altLang="en-US"/>
          </a:p>
        </p:txBody>
      </p:sp>
    </p:spTree>
    <p:extLst>
      <p:ext uri="{BB962C8B-B14F-4D97-AF65-F5344CB8AC3E}">
        <p14:creationId xmlns:p14="http://schemas.microsoft.com/office/powerpoint/2010/main" val="1598223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zh-CN" smtClean="0"/>
              <a:t>Click to edit Master title style</a:t>
            </a:r>
            <a:endParaRPr kumimoji="1"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smtClean="0"/>
              <a:t>Click to edit Master text styles</a:t>
            </a:r>
          </a:p>
        </p:txBody>
      </p:sp>
      <p:sp>
        <p:nvSpPr>
          <p:cNvPr id="5" name="Date Placeholder 4"/>
          <p:cNvSpPr>
            <a:spLocks noGrp="1"/>
          </p:cNvSpPr>
          <p:nvPr>
            <p:ph type="dt" sz="half" idx="10"/>
          </p:nvPr>
        </p:nvSpPr>
        <p:spPr/>
        <p:txBody>
          <a:bodyPr/>
          <a:lstStyle/>
          <a:p>
            <a:fld id="{1D8B8762-3E30-C342-8794-D1721EB9AB7B}" type="datetimeFigureOut">
              <a:rPr kumimoji="1" lang="zh-CN" altLang="en-US" smtClean="0"/>
              <a:t>2017/7/24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B351064-2F87-3A4C-96BF-A7309386022C}" type="slidenum">
              <a:rPr kumimoji="1" lang="zh-CN" altLang="en-US" smtClean="0"/>
              <a:t>‹#›</a:t>
            </a:fld>
            <a:endParaRPr kumimoji="1" lang="zh-CN" altLang="en-US"/>
          </a:p>
        </p:txBody>
      </p:sp>
    </p:spTree>
    <p:extLst>
      <p:ext uri="{BB962C8B-B14F-4D97-AF65-F5344CB8AC3E}">
        <p14:creationId xmlns:p14="http://schemas.microsoft.com/office/powerpoint/2010/main" val="622790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zh-CN" smtClean="0"/>
              <a:t>Click to edit Master title style</a:t>
            </a:r>
            <a:endParaRPr kumimoji="1"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8762-3E30-C342-8794-D1721EB9AB7B}" type="datetimeFigureOut">
              <a:rPr kumimoji="1" lang="zh-CN" altLang="en-US" smtClean="0"/>
              <a:t>2017/7/24</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51064-2F87-3A4C-96BF-A7309386022C}" type="slidenum">
              <a:rPr kumimoji="1" lang="zh-CN" altLang="en-US" smtClean="0"/>
              <a:t>‹#›</a:t>
            </a:fld>
            <a:endParaRPr kumimoji="1" lang="zh-CN" altLang="en-US"/>
          </a:p>
        </p:txBody>
      </p:sp>
    </p:spTree>
    <p:extLst>
      <p:ext uri="{BB962C8B-B14F-4D97-AF65-F5344CB8AC3E}">
        <p14:creationId xmlns:p14="http://schemas.microsoft.com/office/powerpoint/2010/main" val="2111966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csdn.net/pi9nc/article/details/2764932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reekee/smartca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109" y="657219"/>
            <a:ext cx="10515600" cy="1325563"/>
          </a:xfrm>
        </p:spPr>
        <p:txBody>
          <a:bodyPr>
            <a:normAutofit/>
          </a:bodyPr>
          <a:lstStyle/>
          <a:p>
            <a:pPr algn="ctr"/>
            <a:r>
              <a:rPr kumimoji="1" lang="en-US" altLang="zh-CN" sz="5400" dirty="0" smtClean="0">
                <a:solidFill>
                  <a:srgbClr val="00B0F0"/>
                </a:solidFill>
                <a:latin typeface="Georgia" charset="0"/>
                <a:ea typeface="Georgia" charset="0"/>
                <a:cs typeface="Georgia" charset="0"/>
              </a:rPr>
              <a:t>Reinforcement Learning</a:t>
            </a:r>
            <a:endParaRPr kumimoji="1" lang="zh-CN" altLang="en-US" sz="5400" dirty="0">
              <a:solidFill>
                <a:srgbClr val="00B0F0"/>
              </a:solidFill>
              <a:latin typeface="Georgia" charset="0"/>
              <a:ea typeface="Georgia" charset="0"/>
              <a:cs typeface="Georgia" charset="0"/>
            </a:endParaRPr>
          </a:p>
        </p:txBody>
      </p:sp>
      <p:sp>
        <p:nvSpPr>
          <p:cNvPr id="4" name="TextBox 3"/>
          <p:cNvSpPr txBox="1"/>
          <p:nvPr/>
        </p:nvSpPr>
        <p:spPr>
          <a:xfrm>
            <a:off x="2651760" y="2432304"/>
            <a:ext cx="5604419" cy="523220"/>
          </a:xfrm>
          <a:prstGeom prst="rect">
            <a:avLst/>
          </a:prstGeom>
          <a:noFill/>
        </p:spPr>
        <p:txBody>
          <a:bodyPr wrap="none" rtlCol="0">
            <a:spAutoFit/>
          </a:bodyPr>
          <a:lstStyle/>
          <a:p>
            <a:pPr marL="457200" indent="-457200">
              <a:buFont typeface="Arial" charset="0"/>
              <a:buChar char="•"/>
            </a:pPr>
            <a:r>
              <a:rPr kumimoji="1" lang="en-US" altLang="zh-CN" sz="2800" dirty="0" smtClean="0">
                <a:latin typeface="Georgia" charset="0"/>
                <a:ea typeface="Georgia" charset="0"/>
                <a:cs typeface="Georgia" charset="0"/>
              </a:rPr>
              <a:t>What is reinforcement learning</a:t>
            </a:r>
            <a:endParaRPr kumimoji="1" lang="zh-CN" altLang="en-US" sz="2800" dirty="0">
              <a:latin typeface="Georgia" charset="0"/>
              <a:ea typeface="Georgia" charset="0"/>
              <a:cs typeface="Georgia" charset="0"/>
            </a:endParaRPr>
          </a:p>
        </p:txBody>
      </p:sp>
      <p:sp>
        <p:nvSpPr>
          <p:cNvPr id="5" name="TextBox 4"/>
          <p:cNvSpPr txBox="1"/>
          <p:nvPr/>
        </p:nvSpPr>
        <p:spPr>
          <a:xfrm>
            <a:off x="2651760" y="3143436"/>
            <a:ext cx="4810932" cy="523220"/>
          </a:xfrm>
          <a:prstGeom prst="rect">
            <a:avLst/>
          </a:prstGeom>
          <a:noFill/>
        </p:spPr>
        <p:txBody>
          <a:bodyPr wrap="none" rtlCol="0">
            <a:spAutoFit/>
          </a:bodyPr>
          <a:lstStyle/>
          <a:p>
            <a:pPr marL="457200" indent="-457200">
              <a:buFont typeface="Arial" charset="0"/>
              <a:buChar char="•"/>
            </a:pPr>
            <a:r>
              <a:rPr kumimoji="1" lang="en-US" altLang="zh-CN" sz="2800" dirty="0" smtClean="0">
                <a:latin typeface="Georgia" charset="0"/>
                <a:ea typeface="Georgia" charset="0"/>
                <a:cs typeface="Georgia" charset="0"/>
              </a:rPr>
              <a:t>Example: Robot in a room</a:t>
            </a:r>
            <a:endParaRPr kumimoji="1" lang="zh-CN" altLang="en-US" sz="2800" dirty="0">
              <a:latin typeface="Georgia" charset="0"/>
              <a:ea typeface="Georgia" charset="0"/>
              <a:cs typeface="Georgia" charset="0"/>
            </a:endParaRPr>
          </a:p>
        </p:txBody>
      </p:sp>
      <p:sp>
        <p:nvSpPr>
          <p:cNvPr id="6" name="TextBox 5"/>
          <p:cNvSpPr txBox="1"/>
          <p:nvPr/>
        </p:nvSpPr>
        <p:spPr>
          <a:xfrm>
            <a:off x="2651760" y="3917975"/>
            <a:ext cx="5540299" cy="523220"/>
          </a:xfrm>
          <a:prstGeom prst="rect">
            <a:avLst/>
          </a:prstGeom>
          <a:noFill/>
        </p:spPr>
        <p:txBody>
          <a:bodyPr wrap="none" rtlCol="0">
            <a:spAutoFit/>
          </a:bodyPr>
          <a:lstStyle/>
          <a:p>
            <a:pPr marL="457200" indent="-457200">
              <a:buFont typeface="Arial" charset="0"/>
              <a:buChar char="•"/>
            </a:pPr>
            <a:r>
              <a:rPr lang="en-US" altLang="zh-CN" sz="2800" dirty="0">
                <a:latin typeface="Georgia" charset="0"/>
                <a:ea typeface="Georgia" charset="0"/>
                <a:cs typeface="Georgia" charset="0"/>
              </a:rPr>
              <a:t>A Painless Q-learning Tutorial </a:t>
            </a:r>
            <a:endParaRPr lang="en-US" altLang="zh-CN" sz="2800" dirty="0">
              <a:latin typeface="Georgia" charset="0"/>
              <a:ea typeface="Georgia" charset="0"/>
              <a:cs typeface="Georgia" charset="0"/>
            </a:endParaRPr>
          </a:p>
        </p:txBody>
      </p:sp>
      <p:sp>
        <p:nvSpPr>
          <p:cNvPr id="7" name="TextBox 6"/>
          <p:cNvSpPr txBox="1"/>
          <p:nvPr/>
        </p:nvSpPr>
        <p:spPr>
          <a:xfrm>
            <a:off x="2651760" y="4692514"/>
            <a:ext cx="3337773" cy="523220"/>
          </a:xfrm>
          <a:prstGeom prst="rect">
            <a:avLst/>
          </a:prstGeom>
          <a:noFill/>
        </p:spPr>
        <p:txBody>
          <a:bodyPr wrap="none" rtlCol="0">
            <a:spAutoFit/>
          </a:bodyPr>
          <a:lstStyle/>
          <a:p>
            <a:pPr marL="457200" indent="-457200">
              <a:buFont typeface="Arial" charset="0"/>
              <a:buChar char="•"/>
            </a:pPr>
            <a:r>
              <a:rPr kumimoji="1" lang="en-US" altLang="zh-CN" sz="2800" dirty="0" smtClean="0">
                <a:latin typeface="Georgia" charset="0"/>
                <a:ea typeface="Georgia" charset="0"/>
                <a:cs typeface="Georgia" charset="0"/>
              </a:rPr>
              <a:t>Train a </a:t>
            </a:r>
            <a:r>
              <a:rPr kumimoji="1" lang="en-US" altLang="zh-CN" sz="2800" dirty="0" err="1" smtClean="0">
                <a:latin typeface="Georgia" charset="0"/>
                <a:ea typeface="Georgia" charset="0"/>
                <a:cs typeface="Georgia" charset="0"/>
              </a:rPr>
              <a:t>smartcab</a:t>
            </a:r>
            <a:endParaRPr kumimoji="1" lang="zh-CN" altLang="en-US" sz="2800" dirty="0">
              <a:latin typeface="Georgia" charset="0"/>
              <a:ea typeface="Georgia" charset="0"/>
              <a:cs typeface="Georgia" charset="0"/>
            </a:endParaRPr>
          </a:p>
        </p:txBody>
      </p:sp>
    </p:spTree>
    <p:extLst>
      <p:ext uri="{BB962C8B-B14F-4D97-AF65-F5344CB8AC3E}">
        <p14:creationId xmlns:p14="http://schemas.microsoft.com/office/powerpoint/2010/main" val="192948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algn="ctr"/>
            <a:r>
              <a:rPr lang="en-US" altLang="zh-CN" sz="4000" dirty="0">
                <a:solidFill>
                  <a:srgbClr val="00B0F0"/>
                </a:solidFill>
                <a:latin typeface="Georgia" charset="0"/>
                <a:ea typeface="Georgia" charset="0"/>
                <a:cs typeface="Georgia" charset="0"/>
              </a:rPr>
              <a:t>Reward for each step: -0.04</a:t>
            </a:r>
          </a:p>
        </p:txBody>
      </p:sp>
      <p:graphicFrame>
        <p:nvGraphicFramePr>
          <p:cNvPr id="26627" name="Group 3"/>
          <p:cNvGraphicFramePr>
            <a:graphicFrameLocks noGrp="1"/>
          </p:cNvGraphicFramePr>
          <p:nvPr>
            <p:extLst>
              <p:ext uri="{D42A27DB-BD31-4B8C-83A1-F6EECF244321}">
                <p14:modId xmlns:p14="http://schemas.microsoft.com/office/powerpoint/2010/main" val="848759327"/>
              </p:ext>
            </p:extLst>
          </p:nvPr>
        </p:nvGraphicFramePr>
        <p:xfrm>
          <a:off x="1992313" y="1913468"/>
          <a:ext cx="4103687" cy="2735263"/>
        </p:xfrm>
        <a:graphic>
          <a:graphicData uri="http://schemas.openxmlformats.org/drawingml/2006/table">
            <a:tbl>
              <a:tblPr/>
              <a:tblGrid>
                <a:gridCol w="1025525"/>
                <a:gridCol w="1027112"/>
                <a:gridCol w="1025525"/>
                <a:gridCol w="1025525"/>
              </a:tblGrid>
              <a:tr h="911225">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66FF"/>
                          </a:solidFill>
                          <a:effectLst/>
                          <a:latin typeface="Trebuchet MS" charset="0"/>
                          <a:ea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813">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66FF"/>
                          </a:solidFill>
                          <a:effectLst/>
                          <a:latin typeface="Trebuchet MS" charset="0"/>
                          <a:ea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1225">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49" name="Line 25"/>
          <p:cNvSpPr>
            <a:spLocks noChangeShapeType="1"/>
          </p:cNvSpPr>
          <p:nvPr/>
        </p:nvSpPr>
        <p:spPr bwMode="auto">
          <a:xfrm flipV="1">
            <a:off x="4554537" y="2991380"/>
            <a:ext cx="0" cy="506412"/>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6650" name="Line 26"/>
          <p:cNvSpPr>
            <a:spLocks noChangeShapeType="1"/>
          </p:cNvSpPr>
          <p:nvPr/>
        </p:nvSpPr>
        <p:spPr bwMode="auto">
          <a:xfrm flipV="1">
            <a:off x="2227262" y="2389717"/>
            <a:ext cx="576262"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6651" name="Line 27"/>
          <p:cNvSpPr>
            <a:spLocks noChangeShapeType="1"/>
          </p:cNvSpPr>
          <p:nvPr/>
        </p:nvSpPr>
        <p:spPr bwMode="auto">
          <a:xfrm flipV="1">
            <a:off x="2495549" y="3929593"/>
            <a:ext cx="0" cy="506413"/>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6652" name="Line 28"/>
          <p:cNvSpPr>
            <a:spLocks noChangeShapeType="1"/>
          </p:cNvSpPr>
          <p:nvPr/>
        </p:nvSpPr>
        <p:spPr bwMode="auto">
          <a:xfrm flipV="1">
            <a:off x="3268662" y="2383367"/>
            <a:ext cx="576262"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6653" name="Line 29"/>
          <p:cNvSpPr>
            <a:spLocks noChangeShapeType="1"/>
          </p:cNvSpPr>
          <p:nvPr/>
        </p:nvSpPr>
        <p:spPr bwMode="auto">
          <a:xfrm flipH="1" flipV="1">
            <a:off x="3216275" y="4218517"/>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6654" name="Line 30"/>
          <p:cNvSpPr>
            <a:spLocks noChangeShapeType="1"/>
          </p:cNvSpPr>
          <p:nvPr/>
        </p:nvSpPr>
        <p:spPr bwMode="auto">
          <a:xfrm flipH="1" flipV="1">
            <a:off x="4243387" y="4218517"/>
            <a:ext cx="576262"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6655" name="Line 31"/>
          <p:cNvSpPr>
            <a:spLocks noChangeShapeType="1"/>
          </p:cNvSpPr>
          <p:nvPr/>
        </p:nvSpPr>
        <p:spPr bwMode="auto">
          <a:xfrm flipH="1" flipV="1">
            <a:off x="5270500" y="4218517"/>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6656" name="Line 32"/>
          <p:cNvSpPr>
            <a:spLocks noChangeShapeType="1"/>
          </p:cNvSpPr>
          <p:nvPr/>
        </p:nvSpPr>
        <p:spPr bwMode="auto">
          <a:xfrm flipV="1">
            <a:off x="4295775" y="2383367"/>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6657" name="Line 33"/>
          <p:cNvSpPr>
            <a:spLocks noChangeShapeType="1"/>
          </p:cNvSpPr>
          <p:nvPr/>
        </p:nvSpPr>
        <p:spPr bwMode="auto">
          <a:xfrm flipV="1">
            <a:off x="2495549" y="2994555"/>
            <a:ext cx="0" cy="506412"/>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Tree>
    <p:extLst>
      <p:ext uri="{BB962C8B-B14F-4D97-AF65-F5344CB8AC3E}">
        <p14:creationId xmlns:p14="http://schemas.microsoft.com/office/powerpoint/2010/main" val="317855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algn="ctr"/>
            <a:r>
              <a:rPr lang="en-US" altLang="zh-CN" sz="4000" dirty="0">
                <a:solidFill>
                  <a:srgbClr val="00B0F0"/>
                </a:solidFill>
                <a:latin typeface="Georgia" charset="0"/>
                <a:ea typeface="Georgia" charset="0"/>
                <a:cs typeface="Georgia" charset="0"/>
              </a:rPr>
              <a:t>Reward for each step: +0.01</a:t>
            </a:r>
          </a:p>
        </p:txBody>
      </p:sp>
      <p:graphicFrame>
        <p:nvGraphicFramePr>
          <p:cNvPr id="16387" name="Group 3"/>
          <p:cNvGraphicFramePr>
            <a:graphicFrameLocks noGrp="1"/>
          </p:cNvGraphicFramePr>
          <p:nvPr>
            <p:extLst>
              <p:ext uri="{D42A27DB-BD31-4B8C-83A1-F6EECF244321}">
                <p14:modId xmlns:p14="http://schemas.microsoft.com/office/powerpoint/2010/main" val="1511625515"/>
              </p:ext>
            </p:extLst>
          </p:nvPr>
        </p:nvGraphicFramePr>
        <p:xfrm>
          <a:off x="1958447" y="1961622"/>
          <a:ext cx="4103687" cy="2735263"/>
        </p:xfrm>
        <a:graphic>
          <a:graphicData uri="http://schemas.openxmlformats.org/drawingml/2006/table">
            <a:tbl>
              <a:tblPr/>
              <a:tblGrid>
                <a:gridCol w="1025525"/>
                <a:gridCol w="1027112"/>
                <a:gridCol w="1025525"/>
                <a:gridCol w="1025525"/>
              </a:tblGrid>
              <a:tr h="911225">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66FF"/>
                          </a:solidFill>
                          <a:effectLst/>
                          <a:latin typeface="Trebuchet MS" charset="0"/>
                          <a:ea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813">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66FF"/>
                          </a:solidFill>
                          <a:effectLst/>
                          <a:latin typeface="Trebuchet MS" charset="0"/>
                          <a:ea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1225">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09" name="Line 25"/>
          <p:cNvSpPr>
            <a:spLocks noChangeShapeType="1"/>
          </p:cNvSpPr>
          <p:nvPr/>
        </p:nvSpPr>
        <p:spPr bwMode="auto">
          <a:xfrm flipH="1" flipV="1">
            <a:off x="4252384" y="4266671"/>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6410" name="Line 26"/>
          <p:cNvSpPr>
            <a:spLocks noChangeShapeType="1"/>
          </p:cNvSpPr>
          <p:nvPr/>
        </p:nvSpPr>
        <p:spPr bwMode="auto">
          <a:xfrm>
            <a:off x="5557308" y="3976159"/>
            <a:ext cx="0" cy="506412"/>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6411" name="Line 27"/>
          <p:cNvSpPr>
            <a:spLocks noChangeShapeType="1"/>
          </p:cNvSpPr>
          <p:nvPr/>
        </p:nvSpPr>
        <p:spPr bwMode="auto">
          <a:xfrm flipH="1" flipV="1">
            <a:off x="4261909" y="3330046"/>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6412" name="Line 28"/>
          <p:cNvSpPr>
            <a:spLocks noChangeShapeType="1"/>
          </p:cNvSpPr>
          <p:nvPr/>
        </p:nvSpPr>
        <p:spPr bwMode="auto">
          <a:xfrm flipH="1" flipV="1">
            <a:off x="4261909" y="2437871"/>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6413" name="Line 29"/>
          <p:cNvSpPr>
            <a:spLocks noChangeShapeType="1"/>
          </p:cNvSpPr>
          <p:nvPr/>
        </p:nvSpPr>
        <p:spPr bwMode="auto">
          <a:xfrm flipH="1" flipV="1">
            <a:off x="3182409" y="2447396"/>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6414" name="Line 30"/>
          <p:cNvSpPr>
            <a:spLocks noChangeShapeType="1"/>
          </p:cNvSpPr>
          <p:nvPr/>
        </p:nvSpPr>
        <p:spPr bwMode="auto">
          <a:xfrm>
            <a:off x="2461683" y="2177522"/>
            <a:ext cx="0" cy="506413"/>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6415" name="Line 31"/>
          <p:cNvSpPr>
            <a:spLocks noChangeShapeType="1"/>
          </p:cNvSpPr>
          <p:nvPr/>
        </p:nvSpPr>
        <p:spPr bwMode="auto">
          <a:xfrm>
            <a:off x="2461683" y="3110972"/>
            <a:ext cx="0" cy="506413"/>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6416" name="Line 32"/>
          <p:cNvSpPr>
            <a:spLocks noChangeShapeType="1"/>
          </p:cNvSpPr>
          <p:nvPr/>
        </p:nvSpPr>
        <p:spPr bwMode="auto">
          <a:xfrm flipH="1" flipV="1">
            <a:off x="3182409" y="4266671"/>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6417" name="Line 33"/>
          <p:cNvSpPr>
            <a:spLocks noChangeShapeType="1"/>
          </p:cNvSpPr>
          <p:nvPr/>
        </p:nvSpPr>
        <p:spPr bwMode="auto">
          <a:xfrm flipH="1" flipV="1">
            <a:off x="2172759" y="4266671"/>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Tree>
    <p:extLst>
      <p:ext uri="{BB962C8B-B14F-4D97-AF65-F5344CB8AC3E}">
        <p14:creationId xmlns:p14="http://schemas.microsoft.com/office/powerpoint/2010/main" val="1842258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7377" y="1614086"/>
            <a:ext cx="9652000" cy="1446550"/>
          </a:xfrm>
          <a:prstGeom prst="rect">
            <a:avLst/>
          </a:prstGeom>
          <a:noFill/>
        </p:spPr>
        <p:txBody>
          <a:bodyPr wrap="square" rtlCol="0">
            <a:spAutoFit/>
          </a:bodyPr>
          <a:lstStyle/>
          <a:p>
            <a:pPr algn="ctr"/>
            <a:r>
              <a:rPr lang="en-US" altLang="zh-CN" sz="8800" dirty="0" err="1" smtClean="0">
                <a:solidFill>
                  <a:srgbClr val="00B0F0"/>
                </a:solidFill>
                <a:latin typeface="Georgia" charset="0"/>
                <a:ea typeface="Georgia" charset="0"/>
                <a:cs typeface="Georgia" charset="0"/>
              </a:rPr>
              <a:t>Q_learning</a:t>
            </a:r>
            <a:r>
              <a:rPr lang="en-US" altLang="zh-CN" sz="8800" dirty="0" smtClean="0">
                <a:solidFill>
                  <a:srgbClr val="00B0F0"/>
                </a:solidFill>
                <a:latin typeface="Georgia" charset="0"/>
                <a:ea typeface="Georgia" charset="0"/>
                <a:cs typeface="Georgia" charset="0"/>
              </a:rPr>
              <a:t>!</a:t>
            </a:r>
            <a:endParaRPr lang="en-US" altLang="zh-CN" sz="8800" dirty="0">
              <a:solidFill>
                <a:srgbClr val="00B0F0"/>
              </a:solidFill>
              <a:latin typeface="Georgia" charset="0"/>
              <a:ea typeface="Georgia" charset="0"/>
              <a:cs typeface="Georgia" charset="0"/>
            </a:endParaRPr>
          </a:p>
        </p:txBody>
      </p:sp>
      <p:sp>
        <p:nvSpPr>
          <p:cNvPr id="3" name="TextBox 2"/>
          <p:cNvSpPr txBox="1"/>
          <p:nvPr/>
        </p:nvSpPr>
        <p:spPr>
          <a:xfrm>
            <a:off x="3995117" y="4023360"/>
            <a:ext cx="4376519" cy="461665"/>
          </a:xfrm>
          <a:prstGeom prst="rect">
            <a:avLst/>
          </a:prstGeom>
          <a:noFill/>
        </p:spPr>
        <p:txBody>
          <a:bodyPr wrap="none" rtlCol="0">
            <a:spAutoFit/>
          </a:bodyPr>
          <a:lstStyle/>
          <a:p>
            <a:r>
              <a:rPr kumimoji="1" lang="en-US" altLang="zh-CN" sz="2400" dirty="0">
                <a:latin typeface="Georgia" charset="0"/>
                <a:ea typeface="Georgia" charset="0"/>
                <a:cs typeface="Georgia" charset="0"/>
                <a:hlinkClick r:id="rId2"/>
              </a:rPr>
              <a:t>A Painless Q-learning Tutorial </a:t>
            </a:r>
            <a:endParaRPr kumimoji="1" lang="zh-CN" altLang="en-US" sz="2400" dirty="0">
              <a:latin typeface="Georgia" charset="0"/>
              <a:ea typeface="Georgia" charset="0"/>
              <a:cs typeface="Georgia" charset="0"/>
            </a:endParaRPr>
          </a:p>
        </p:txBody>
      </p:sp>
    </p:spTree>
    <p:extLst>
      <p:ext uri="{BB962C8B-B14F-4D97-AF65-F5344CB8AC3E}">
        <p14:creationId xmlns:p14="http://schemas.microsoft.com/office/powerpoint/2010/main" val="643832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2126" y="1298448"/>
            <a:ext cx="7407797" cy="1200329"/>
          </a:xfrm>
          <a:prstGeom prst="rect">
            <a:avLst/>
          </a:prstGeom>
          <a:noFill/>
        </p:spPr>
        <p:txBody>
          <a:bodyPr wrap="none" rtlCol="0">
            <a:spAutoFit/>
          </a:bodyPr>
          <a:lstStyle/>
          <a:p>
            <a:pPr algn="ctr"/>
            <a:r>
              <a:rPr kumimoji="1" lang="en-US" altLang="zh-CN" sz="7200" dirty="0" smtClean="0">
                <a:solidFill>
                  <a:srgbClr val="00B0F0"/>
                </a:solidFill>
                <a:latin typeface="Georgia" charset="0"/>
                <a:ea typeface="Georgia" charset="0"/>
                <a:cs typeface="Georgia" charset="0"/>
              </a:rPr>
              <a:t>Train a </a:t>
            </a:r>
            <a:r>
              <a:rPr kumimoji="1" lang="en-US" altLang="zh-CN" sz="7200" dirty="0" err="1" smtClean="0">
                <a:solidFill>
                  <a:srgbClr val="00B0F0"/>
                </a:solidFill>
                <a:latin typeface="Georgia" charset="0"/>
                <a:ea typeface="Georgia" charset="0"/>
                <a:cs typeface="Georgia" charset="0"/>
              </a:rPr>
              <a:t>smartcab</a:t>
            </a:r>
            <a:r>
              <a:rPr kumimoji="1" lang="en-US" altLang="zh-CN" sz="7200" dirty="0" smtClean="0">
                <a:solidFill>
                  <a:srgbClr val="00B0F0"/>
                </a:solidFill>
                <a:latin typeface="Georgia" charset="0"/>
                <a:ea typeface="Georgia" charset="0"/>
                <a:cs typeface="Georgia" charset="0"/>
              </a:rPr>
              <a:t>!</a:t>
            </a:r>
            <a:endParaRPr kumimoji="1" lang="zh-CN" altLang="en-US" sz="7200" dirty="0">
              <a:solidFill>
                <a:srgbClr val="00B0F0"/>
              </a:solidFill>
              <a:latin typeface="Georgia" charset="0"/>
              <a:ea typeface="Georgia" charset="0"/>
              <a:cs typeface="Georgia" charset="0"/>
            </a:endParaRPr>
          </a:p>
        </p:txBody>
      </p:sp>
      <p:sp>
        <p:nvSpPr>
          <p:cNvPr id="8" name="TextBox 7"/>
          <p:cNvSpPr txBox="1"/>
          <p:nvPr/>
        </p:nvSpPr>
        <p:spPr>
          <a:xfrm>
            <a:off x="4537400" y="3803904"/>
            <a:ext cx="3057247" cy="584775"/>
          </a:xfrm>
          <a:prstGeom prst="rect">
            <a:avLst/>
          </a:prstGeom>
          <a:noFill/>
        </p:spPr>
        <p:txBody>
          <a:bodyPr wrap="none" rtlCol="0">
            <a:spAutoFit/>
          </a:bodyPr>
          <a:lstStyle/>
          <a:p>
            <a:r>
              <a:rPr kumimoji="1" lang="zh-CN" altLang="en-US" sz="3200" b="1" dirty="0" smtClean="0">
                <a:latin typeface="FangSong" charset="-122"/>
                <a:ea typeface="FangSong" charset="-122"/>
                <a:cs typeface="FangSong" charset="-122"/>
                <a:hlinkClick r:id="rId2"/>
              </a:rPr>
              <a:t>训练智能出租车</a:t>
            </a:r>
            <a:endParaRPr kumimoji="1" lang="zh-CN" altLang="en-US" sz="3200" b="1" dirty="0">
              <a:latin typeface="FangSong" charset="-122"/>
              <a:ea typeface="FangSong" charset="-122"/>
              <a:cs typeface="FangSong" charset="-122"/>
            </a:endParaRPr>
          </a:p>
        </p:txBody>
      </p:sp>
    </p:spTree>
    <p:extLst>
      <p:ext uri="{BB962C8B-B14F-4D97-AF65-F5344CB8AC3E}">
        <p14:creationId xmlns:p14="http://schemas.microsoft.com/office/powerpoint/2010/main" val="165843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10144" y="1025539"/>
            <a:ext cx="4371711" cy="646331"/>
          </a:xfrm>
          <a:prstGeom prst="rect">
            <a:avLst/>
          </a:prstGeom>
          <a:noFill/>
        </p:spPr>
        <p:txBody>
          <a:bodyPr wrap="none" rtlCol="0">
            <a:spAutoFit/>
          </a:bodyPr>
          <a:lstStyle/>
          <a:p>
            <a:pPr algn="ctr"/>
            <a:r>
              <a:rPr lang="en-US" altLang="zh-CN" sz="3600" b="1" dirty="0" smtClean="0">
                <a:solidFill>
                  <a:srgbClr val="00B0F0"/>
                </a:solidFill>
                <a:latin typeface="Georgia" charset="0"/>
                <a:ea typeface="Georgia" charset="0"/>
                <a:cs typeface="Georgia" charset="0"/>
              </a:rPr>
              <a:t>What is learning?</a:t>
            </a:r>
            <a:endParaRPr lang="en-US" altLang="zh-CN" sz="3600" b="1" dirty="0">
              <a:solidFill>
                <a:srgbClr val="00B0F0"/>
              </a:solidFill>
              <a:latin typeface="Georgia" charset="0"/>
              <a:ea typeface="Georgia" charset="0"/>
              <a:cs typeface="Georgia" charset="0"/>
            </a:endParaRPr>
          </a:p>
        </p:txBody>
      </p:sp>
      <p:sp>
        <p:nvSpPr>
          <p:cNvPr id="5" name="TextBox 4"/>
          <p:cNvSpPr txBox="1"/>
          <p:nvPr/>
        </p:nvSpPr>
        <p:spPr>
          <a:xfrm>
            <a:off x="1871810" y="2158661"/>
            <a:ext cx="8923866" cy="1200329"/>
          </a:xfrm>
          <a:prstGeom prst="rect">
            <a:avLst/>
          </a:prstGeom>
          <a:noFill/>
        </p:spPr>
        <p:txBody>
          <a:bodyPr wrap="square" rtlCol="0">
            <a:spAutoFit/>
          </a:bodyPr>
          <a:lstStyle/>
          <a:p>
            <a:r>
              <a:rPr kumimoji="1" lang="en-US" altLang="zh-CN" sz="2400" dirty="0" smtClean="0">
                <a:latin typeface="Georgia" charset="0"/>
                <a:ea typeface="Georgia" charset="0"/>
                <a:cs typeface="Georgia" charset="0"/>
              </a:rPr>
              <a:t>Learning takes place as a result of interaction between an agent and the world.</a:t>
            </a:r>
          </a:p>
          <a:p>
            <a:endParaRPr kumimoji="1" lang="en-US" altLang="zh-CN" sz="2400" dirty="0" smtClean="0">
              <a:latin typeface="Georgia" charset="0"/>
              <a:ea typeface="Georgia" charset="0"/>
              <a:cs typeface="Georgia" charset="0"/>
            </a:endParaRPr>
          </a:p>
        </p:txBody>
      </p:sp>
      <p:sp>
        <p:nvSpPr>
          <p:cNvPr id="2" name="TextBox 1"/>
          <p:cNvSpPr txBox="1"/>
          <p:nvPr/>
        </p:nvSpPr>
        <p:spPr>
          <a:xfrm>
            <a:off x="1871810" y="4275029"/>
            <a:ext cx="8625502" cy="1477328"/>
          </a:xfrm>
          <a:prstGeom prst="rect">
            <a:avLst/>
          </a:prstGeom>
          <a:noFill/>
        </p:spPr>
        <p:txBody>
          <a:bodyPr wrap="square" rtlCol="0">
            <a:spAutoFit/>
          </a:bodyPr>
          <a:lstStyle/>
          <a:p>
            <a:r>
              <a:rPr kumimoji="1" lang="en-US" altLang="zh-CN" sz="2400" dirty="0" smtClean="0">
                <a:latin typeface="Georgia" charset="0"/>
                <a:ea typeface="Georgia" charset="0"/>
                <a:cs typeface="Georgia" charset="0"/>
              </a:rPr>
              <a:t>Percepts </a:t>
            </a:r>
            <a:r>
              <a:rPr kumimoji="1" lang="en-US" altLang="zh-CN" sz="2400" dirty="0">
                <a:latin typeface="Georgia" charset="0"/>
                <a:ea typeface="Georgia" charset="0"/>
                <a:cs typeface="Georgia" charset="0"/>
              </a:rPr>
              <a:t>received by an agent should be used not only for acting, but also for improving the agent’s ability to behave optimally in the future to achieve the goal.</a:t>
            </a:r>
          </a:p>
          <a:p>
            <a:endParaRPr kumimoji="1" lang="zh-CN" altLang="en-US" dirty="0"/>
          </a:p>
        </p:txBody>
      </p:sp>
      <p:sp>
        <p:nvSpPr>
          <p:cNvPr id="3" name="TextBox 2"/>
          <p:cNvSpPr txBox="1"/>
          <p:nvPr/>
        </p:nvSpPr>
        <p:spPr>
          <a:xfrm>
            <a:off x="1871810" y="3586177"/>
            <a:ext cx="4871847" cy="461665"/>
          </a:xfrm>
          <a:prstGeom prst="rect">
            <a:avLst/>
          </a:prstGeom>
          <a:noFill/>
        </p:spPr>
        <p:txBody>
          <a:bodyPr wrap="none" rtlCol="0">
            <a:spAutoFit/>
          </a:bodyPr>
          <a:lstStyle/>
          <a:p>
            <a:r>
              <a:rPr kumimoji="1" lang="en-US" altLang="zh-CN" sz="2400" dirty="0">
                <a:solidFill>
                  <a:srgbClr val="FF0000"/>
                </a:solidFill>
                <a:latin typeface="Georgia" charset="0"/>
                <a:ea typeface="Georgia" charset="0"/>
                <a:cs typeface="Georgia" charset="0"/>
              </a:rPr>
              <a:t>The idea behind learning is that </a:t>
            </a:r>
            <a:r>
              <a:rPr kumimoji="1" lang="zh-CN" altLang="en-US" sz="2400" dirty="0">
                <a:solidFill>
                  <a:srgbClr val="FF0000"/>
                </a:solidFill>
                <a:latin typeface="Georgia" charset="0"/>
                <a:ea typeface="Georgia" charset="0"/>
                <a:cs typeface="Georgia" charset="0"/>
              </a:rPr>
              <a:t>：</a:t>
            </a:r>
            <a:endParaRPr kumimoji="1" lang="en-US" altLang="zh-CN" sz="2400" dirty="0">
              <a:solidFill>
                <a:srgbClr val="FF0000"/>
              </a:solidFill>
              <a:latin typeface="Georgia" charset="0"/>
              <a:ea typeface="Georgia" charset="0"/>
              <a:cs typeface="Georgia" charset="0"/>
            </a:endParaRPr>
          </a:p>
        </p:txBody>
      </p:sp>
    </p:spTree>
    <p:extLst>
      <p:ext uri="{BB962C8B-B14F-4D97-AF65-F5344CB8AC3E}">
        <p14:creationId xmlns:p14="http://schemas.microsoft.com/office/powerpoint/2010/main" val="138663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73037" y="1025539"/>
            <a:ext cx="3845925" cy="646331"/>
          </a:xfrm>
          <a:prstGeom prst="rect">
            <a:avLst/>
          </a:prstGeom>
          <a:noFill/>
        </p:spPr>
        <p:txBody>
          <a:bodyPr wrap="none" rtlCol="0">
            <a:spAutoFit/>
          </a:bodyPr>
          <a:lstStyle/>
          <a:p>
            <a:pPr algn="ctr"/>
            <a:r>
              <a:rPr lang="en-US" altLang="zh-CN" sz="3600" b="1" dirty="0" smtClean="0">
                <a:solidFill>
                  <a:srgbClr val="00B0F0"/>
                </a:solidFill>
                <a:latin typeface="Georgia" charset="0"/>
                <a:ea typeface="Georgia" charset="0"/>
                <a:cs typeface="Georgia" charset="0"/>
              </a:rPr>
              <a:t>Learning Types</a:t>
            </a:r>
            <a:endParaRPr lang="en-US" altLang="zh-CN" sz="3600" b="1" dirty="0">
              <a:solidFill>
                <a:srgbClr val="00B0F0"/>
              </a:solidFill>
              <a:latin typeface="Georgia" charset="0"/>
              <a:ea typeface="Georgia" charset="0"/>
              <a:cs typeface="Georgia" charset="0"/>
            </a:endParaRPr>
          </a:p>
        </p:txBody>
      </p:sp>
      <p:sp>
        <p:nvSpPr>
          <p:cNvPr id="3" name="TextBox 2"/>
          <p:cNvSpPr txBox="1"/>
          <p:nvPr/>
        </p:nvSpPr>
        <p:spPr>
          <a:xfrm>
            <a:off x="1081936" y="2116667"/>
            <a:ext cx="3065263" cy="461665"/>
          </a:xfrm>
          <a:prstGeom prst="rect">
            <a:avLst/>
          </a:prstGeom>
          <a:noFill/>
        </p:spPr>
        <p:txBody>
          <a:bodyPr wrap="none" rtlCol="0">
            <a:spAutoFit/>
          </a:bodyPr>
          <a:lstStyle/>
          <a:p>
            <a:pPr marL="0" lvl="1"/>
            <a:r>
              <a:rPr lang="en-US" altLang="zh-CN" sz="2400" i="1" dirty="0" smtClean="0">
                <a:solidFill>
                  <a:srgbClr val="FF0000"/>
                </a:solidFill>
                <a:latin typeface="Georgia" charset="0"/>
                <a:ea typeface="Georgia" charset="0"/>
                <a:cs typeface="Georgia" charset="0"/>
              </a:rPr>
              <a:t>Supervised learning</a:t>
            </a:r>
            <a:r>
              <a:rPr lang="en-US" altLang="zh-CN" sz="2400" dirty="0" smtClean="0">
                <a:solidFill>
                  <a:srgbClr val="FF0000"/>
                </a:solidFill>
                <a:latin typeface="Georgia" charset="0"/>
                <a:ea typeface="Georgia" charset="0"/>
                <a:cs typeface="Georgia" charset="0"/>
              </a:rPr>
              <a:t>:</a:t>
            </a:r>
          </a:p>
        </p:txBody>
      </p:sp>
      <p:sp>
        <p:nvSpPr>
          <p:cNvPr id="6" name="TextBox 5"/>
          <p:cNvSpPr txBox="1"/>
          <p:nvPr/>
        </p:nvSpPr>
        <p:spPr>
          <a:xfrm>
            <a:off x="1540932" y="2777068"/>
            <a:ext cx="9110133" cy="1107996"/>
          </a:xfrm>
          <a:prstGeom prst="rect">
            <a:avLst/>
          </a:prstGeom>
          <a:noFill/>
        </p:spPr>
        <p:txBody>
          <a:bodyPr wrap="square" rtlCol="0">
            <a:spAutoFit/>
          </a:bodyPr>
          <a:lstStyle/>
          <a:p>
            <a:pPr marL="0" lvl="2"/>
            <a:r>
              <a:rPr lang="en-US" altLang="zh-CN" sz="2400" dirty="0" smtClean="0">
                <a:latin typeface="Georgia" charset="0"/>
                <a:ea typeface="Georgia" charset="0"/>
                <a:cs typeface="Georgia" charset="0"/>
              </a:rPr>
              <a:t>A</a:t>
            </a:r>
            <a:r>
              <a:rPr lang="en-US" altLang="zh-CN" sz="2400" dirty="0" smtClean="0">
                <a:latin typeface="Georgia" charset="0"/>
                <a:ea typeface="Georgia" charset="0"/>
                <a:cs typeface="Georgia" charset="0"/>
              </a:rPr>
              <a:t> </a:t>
            </a:r>
            <a:r>
              <a:rPr lang="en-US" altLang="zh-CN" sz="2400" dirty="0" smtClean="0">
                <a:latin typeface="Georgia" charset="0"/>
                <a:ea typeface="Georgia" charset="0"/>
                <a:cs typeface="Georgia" charset="0"/>
              </a:rPr>
              <a:t>situation in which sample (input, output) pairs of the function to be learned can be perceived or are given</a:t>
            </a:r>
          </a:p>
          <a:p>
            <a:endParaRPr kumimoji="1" lang="zh-CN" altLang="en-US" dirty="0"/>
          </a:p>
        </p:txBody>
      </p:sp>
      <p:sp>
        <p:nvSpPr>
          <p:cNvPr id="7" name="TextBox 6"/>
          <p:cNvSpPr txBox="1"/>
          <p:nvPr/>
        </p:nvSpPr>
        <p:spPr>
          <a:xfrm>
            <a:off x="1081936" y="3960689"/>
            <a:ext cx="3594254" cy="461665"/>
          </a:xfrm>
          <a:prstGeom prst="rect">
            <a:avLst/>
          </a:prstGeom>
          <a:noFill/>
        </p:spPr>
        <p:txBody>
          <a:bodyPr wrap="none" rtlCol="0">
            <a:spAutoFit/>
          </a:bodyPr>
          <a:lstStyle/>
          <a:p>
            <a:r>
              <a:rPr lang="en-US" altLang="zh-CN" sz="2400" i="1" dirty="0" smtClean="0">
                <a:solidFill>
                  <a:srgbClr val="FF0000"/>
                </a:solidFill>
                <a:latin typeface="Georgia" charset="0"/>
                <a:ea typeface="Georgia" charset="0"/>
                <a:cs typeface="Georgia" charset="0"/>
              </a:rPr>
              <a:t>Reinforcement learning:</a:t>
            </a:r>
            <a:endParaRPr kumimoji="1" lang="zh-CN" altLang="en-US" sz="2400" dirty="0">
              <a:solidFill>
                <a:srgbClr val="FF0000"/>
              </a:solidFill>
              <a:latin typeface="Georgia" charset="0"/>
              <a:ea typeface="Georgia" charset="0"/>
              <a:cs typeface="Georgia" charset="0"/>
            </a:endParaRPr>
          </a:p>
        </p:txBody>
      </p:sp>
      <p:sp>
        <p:nvSpPr>
          <p:cNvPr id="8" name="TextBox 7"/>
          <p:cNvSpPr txBox="1"/>
          <p:nvPr/>
        </p:nvSpPr>
        <p:spPr>
          <a:xfrm>
            <a:off x="1540932" y="4635112"/>
            <a:ext cx="9245600" cy="1477328"/>
          </a:xfrm>
          <a:prstGeom prst="rect">
            <a:avLst/>
          </a:prstGeom>
          <a:noFill/>
        </p:spPr>
        <p:txBody>
          <a:bodyPr wrap="square" rtlCol="0">
            <a:spAutoFit/>
          </a:bodyPr>
          <a:lstStyle/>
          <a:p>
            <a:pPr marL="0" lvl="2"/>
            <a:r>
              <a:rPr lang="en-US" altLang="zh-CN" sz="2400" dirty="0" smtClean="0">
                <a:latin typeface="Georgia" charset="0"/>
                <a:ea typeface="Georgia" charset="0"/>
                <a:cs typeface="Georgia" charset="0"/>
              </a:rPr>
              <a:t>I</a:t>
            </a:r>
            <a:r>
              <a:rPr lang="en-US" altLang="zh-CN" sz="2400" dirty="0" smtClean="0">
                <a:latin typeface="Georgia" charset="0"/>
                <a:ea typeface="Georgia" charset="0"/>
                <a:cs typeface="Georgia" charset="0"/>
              </a:rPr>
              <a:t>n </a:t>
            </a:r>
            <a:r>
              <a:rPr lang="en-US" altLang="zh-CN" sz="2400" dirty="0" smtClean="0">
                <a:latin typeface="Georgia" charset="0"/>
                <a:ea typeface="Georgia" charset="0"/>
                <a:cs typeface="Georgia" charset="0"/>
              </a:rPr>
              <a:t>the case of the agent acts on its environment, it receives some evaluation of its action (reinforcement), but is not told of which action is the correct one to achieve its goal</a:t>
            </a:r>
          </a:p>
          <a:p>
            <a:endParaRPr kumimoji="1" lang="zh-CN" altLang="en-US" dirty="0"/>
          </a:p>
        </p:txBody>
      </p:sp>
    </p:spTree>
    <p:extLst>
      <p:ext uri="{BB962C8B-B14F-4D97-AF65-F5344CB8AC3E}">
        <p14:creationId xmlns:p14="http://schemas.microsoft.com/office/powerpoint/2010/main" val="105471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36508" y="1025539"/>
            <a:ext cx="6118984" cy="646331"/>
          </a:xfrm>
          <a:prstGeom prst="rect">
            <a:avLst/>
          </a:prstGeom>
          <a:noFill/>
        </p:spPr>
        <p:txBody>
          <a:bodyPr wrap="none" rtlCol="0">
            <a:spAutoFit/>
          </a:bodyPr>
          <a:lstStyle/>
          <a:p>
            <a:pPr algn="ctr"/>
            <a:r>
              <a:rPr lang="en-US" altLang="zh-CN" sz="3600" b="1" dirty="0" smtClean="0">
                <a:solidFill>
                  <a:srgbClr val="00B0F0"/>
                </a:solidFill>
                <a:latin typeface="Georgia" charset="0"/>
                <a:ea typeface="Georgia" charset="0"/>
                <a:cs typeface="Georgia" charset="0"/>
              </a:rPr>
              <a:t>Reinforcement  learning </a:t>
            </a:r>
            <a:endParaRPr lang="en-US" altLang="zh-CN" sz="3600" b="1" dirty="0">
              <a:solidFill>
                <a:srgbClr val="00B0F0"/>
              </a:solidFill>
              <a:latin typeface="Georgia" charset="0"/>
              <a:ea typeface="Georgia" charset="0"/>
              <a:cs typeface="Georgia" charset="0"/>
            </a:endParaRPr>
          </a:p>
        </p:txBody>
      </p:sp>
      <p:sp>
        <p:nvSpPr>
          <p:cNvPr id="9" name="TextBox 8"/>
          <p:cNvSpPr txBox="1"/>
          <p:nvPr/>
        </p:nvSpPr>
        <p:spPr>
          <a:xfrm>
            <a:off x="3794458" y="4417569"/>
            <a:ext cx="4737194" cy="584775"/>
          </a:xfrm>
          <a:prstGeom prst="rect">
            <a:avLst/>
          </a:prstGeom>
          <a:noFill/>
        </p:spPr>
        <p:txBody>
          <a:bodyPr wrap="none" rtlCol="0">
            <a:spAutoFit/>
          </a:bodyPr>
          <a:lstStyle/>
          <a:p>
            <a:r>
              <a:rPr kumimoji="1" lang="en-US" altLang="zh-CN" sz="3200" b="1" dirty="0" smtClean="0">
                <a:solidFill>
                  <a:srgbClr val="FF0000"/>
                </a:solidFill>
                <a:latin typeface="Georgia" charset="0"/>
                <a:ea typeface="Georgia" charset="0"/>
                <a:cs typeface="Georgia" charset="0"/>
              </a:rPr>
              <a:t>Learn via experience!</a:t>
            </a:r>
            <a:endParaRPr kumimoji="1" lang="zh-CN" altLang="en-US" sz="3200" b="1" dirty="0">
              <a:solidFill>
                <a:srgbClr val="FF0000"/>
              </a:solidFill>
              <a:latin typeface="Georgia" charset="0"/>
              <a:ea typeface="Georgia" charset="0"/>
              <a:cs typeface="Georgia"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8521" y="2336970"/>
            <a:ext cx="4809068" cy="1848941"/>
          </a:xfrm>
          <a:prstGeom prst="rect">
            <a:avLst/>
          </a:prstGeom>
        </p:spPr>
      </p:pic>
    </p:spTree>
    <p:extLst>
      <p:ext uri="{BB962C8B-B14F-4D97-AF65-F5344CB8AC3E}">
        <p14:creationId xmlns:p14="http://schemas.microsoft.com/office/powerpoint/2010/main" val="179578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6512" y="2231136"/>
            <a:ext cx="4509568" cy="1323439"/>
          </a:xfrm>
          <a:prstGeom prst="rect">
            <a:avLst/>
          </a:prstGeom>
          <a:noFill/>
        </p:spPr>
        <p:txBody>
          <a:bodyPr wrap="none" rtlCol="0">
            <a:spAutoFit/>
          </a:bodyPr>
          <a:lstStyle/>
          <a:p>
            <a:r>
              <a:rPr kumimoji="1" lang="en-US" altLang="zh-CN" sz="8000" dirty="0" smtClean="0">
                <a:solidFill>
                  <a:srgbClr val="00B0F0"/>
                </a:solidFill>
                <a:latin typeface="Georgia" charset="0"/>
                <a:ea typeface="Georgia" charset="0"/>
                <a:cs typeface="Georgia" charset="0"/>
              </a:rPr>
              <a:t>Example!</a:t>
            </a:r>
            <a:endParaRPr kumimoji="1" lang="zh-CN" altLang="en-US" sz="8000" dirty="0">
              <a:solidFill>
                <a:srgbClr val="00B0F0"/>
              </a:solidFill>
              <a:latin typeface="Georgia" charset="0"/>
              <a:ea typeface="Georgia" charset="0"/>
              <a:cs typeface="Georgia" charset="0"/>
            </a:endParaRPr>
          </a:p>
        </p:txBody>
      </p:sp>
    </p:spTree>
    <p:extLst>
      <p:ext uri="{BB962C8B-B14F-4D97-AF65-F5344CB8AC3E}">
        <p14:creationId xmlns:p14="http://schemas.microsoft.com/office/powerpoint/2010/main" val="1136287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365126"/>
            <a:ext cx="10515600" cy="758826"/>
          </a:xfrm>
        </p:spPr>
        <p:txBody>
          <a:bodyPr/>
          <a:lstStyle/>
          <a:p>
            <a:pPr algn="ctr"/>
            <a:r>
              <a:rPr lang="sk-SK" altLang="zh-CN" dirty="0">
                <a:solidFill>
                  <a:srgbClr val="00B0F0"/>
                </a:solidFill>
                <a:latin typeface="Georgia" charset="0"/>
                <a:ea typeface="Georgia" charset="0"/>
                <a:cs typeface="Georgia" charset="0"/>
              </a:rPr>
              <a:t>Robot in a </a:t>
            </a:r>
            <a:r>
              <a:rPr lang="sk-SK" altLang="zh-CN" dirty="0" err="1">
                <a:solidFill>
                  <a:srgbClr val="00B0F0"/>
                </a:solidFill>
                <a:latin typeface="Georgia" charset="0"/>
                <a:ea typeface="Georgia" charset="0"/>
                <a:cs typeface="Georgia" charset="0"/>
              </a:rPr>
              <a:t>room</a:t>
            </a:r>
            <a:endParaRPr lang="en-US" altLang="zh-CN" dirty="0">
              <a:solidFill>
                <a:srgbClr val="00B0F0"/>
              </a:solidFill>
              <a:latin typeface="Georgia" charset="0"/>
              <a:ea typeface="Georgia" charset="0"/>
              <a:cs typeface="Georgia" charset="0"/>
            </a:endParaRPr>
          </a:p>
        </p:txBody>
      </p:sp>
      <p:graphicFrame>
        <p:nvGraphicFramePr>
          <p:cNvPr id="7171" name="Group 3"/>
          <p:cNvGraphicFramePr>
            <a:graphicFrameLocks noGrp="1"/>
          </p:cNvGraphicFramePr>
          <p:nvPr>
            <p:extLst>
              <p:ext uri="{D42A27DB-BD31-4B8C-83A1-F6EECF244321}">
                <p14:modId xmlns:p14="http://schemas.microsoft.com/office/powerpoint/2010/main" val="2007271155"/>
              </p:ext>
            </p:extLst>
          </p:nvPr>
        </p:nvGraphicFramePr>
        <p:xfrm>
          <a:off x="1992314" y="1412876"/>
          <a:ext cx="4103687" cy="2735263"/>
        </p:xfrm>
        <a:graphic>
          <a:graphicData uri="http://schemas.openxmlformats.org/drawingml/2006/table">
            <a:tbl>
              <a:tblPr>
                <a:effectLst>
                  <a:outerShdw blurRad="50800" dist="50800" dir="5400000" algn="ctr" rotWithShape="0">
                    <a:schemeClr val="tx1">
                      <a:alpha val="0"/>
                    </a:schemeClr>
                  </a:outerShdw>
                </a:effectLst>
              </a:tblPr>
              <a:tblGrid>
                <a:gridCol w="1025525"/>
                <a:gridCol w="1027112"/>
                <a:gridCol w="1025525"/>
                <a:gridCol w="1025525"/>
              </a:tblGrid>
              <a:tr h="911225">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rgbClr val="0066FF"/>
                          </a:solidFill>
                          <a:effectLst/>
                          <a:latin typeface="Trebuchet MS" charset="0"/>
                          <a:ea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813">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rgbClr val="0066FF"/>
                          </a:solidFill>
                          <a:effectLst/>
                          <a:latin typeface="Trebuchet MS" charset="0"/>
                          <a:ea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1225">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0066FF"/>
                          </a:solidFill>
                          <a:effectLst/>
                          <a:latin typeface="Trebuchet MS" charset="0"/>
                          <a:ea typeface="Arial" charset="0"/>
                          <a:cs typeface="Arial" charset="0"/>
                        </a:rPr>
                        <a:t>START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7193" name="Group 25"/>
          <p:cNvGrpSpPr>
            <a:grpSpLocks/>
          </p:cNvGrpSpPr>
          <p:nvPr/>
        </p:nvGrpSpPr>
        <p:grpSpPr bwMode="auto">
          <a:xfrm>
            <a:off x="8915401" y="2438401"/>
            <a:ext cx="1008063" cy="792163"/>
            <a:chOff x="3878" y="1434"/>
            <a:chExt cx="635" cy="499"/>
          </a:xfrm>
        </p:grpSpPr>
        <p:sp>
          <p:nvSpPr>
            <p:cNvPr id="7194" name="Line 26"/>
            <p:cNvSpPr>
              <a:spLocks noChangeShapeType="1"/>
            </p:cNvSpPr>
            <p:nvPr/>
          </p:nvSpPr>
          <p:spPr bwMode="auto">
            <a:xfrm flipV="1">
              <a:off x="4195" y="1434"/>
              <a:ext cx="0" cy="498"/>
            </a:xfrm>
            <a:prstGeom prst="line">
              <a:avLst/>
            </a:prstGeom>
            <a:noFill/>
            <a:ln w="152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195" name="Line 27"/>
            <p:cNvSpPr>
              <a:spLocks noChangeShapeType="1"/>
            </p:cNvSpPr>
            <p:nvPr/>
          </p:nvSpPr>
          <p:spPr bwMode="auto">
            <a:xfrm>
              <a:off x="4195" y="1933"/>
              <a:ext cx="318"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196" name="Line 28"/>
            <p:cNvSpPr>
              <a:spLocks noChangeShapeType="1"/>
            </p:cNvSpPr>
            <p:nvPr/>
          </p:nvSpPr>
          <p:spPr bwMode="auto">
            <a:xfrm flipH="1">
              <a:off x="3878" y="1933"/>
              <a:ext cx="363"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7197" name="Text Box 29"/>
          <p:cNvSpPr txBox="1">
            <a:spLocks noChangeArrowheads="1"/>
          </p:cNvSpPr>
          <p:nvPr/>
        </p:nvSpPr>
        <p:spPr bwMode="auto">
          <a:xfrm>
            <a:off x="6427788" y="1444626"/>
            <a:ext cx="38592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dirty="0" smtClean="0">
                <a:solidFill>
                  <a:srgbClr val="FF0000"/>
                </a:solidFill>
                <a:latin typeface="Georgia" charset="0"/>
                <a:ea typeface="Georgia" charset="0"/>
                <a:cs typeface="Georgia" charset="0"/>
              </a:rPr>
              <a:t>Actions</a:t>
            </a:r>
            <a:r>
              <a:rPr lang="en-US" altLang="zh-CN" dirty="0">
                <a:solidFill>
                  <a:srgbClr val="FF0000"/>
                </a:solidFill>
                <a:latin typeface="Georgia" charset="0"/>
                <a:ea typeface="Georgia" charset="0"/>
                <a:cs typeface="Georgia" charset="0"/>
              </a:rPr>
              <a:t>: </a:t>
            </a:r>
            <a:r>
              <a:rPr lang="en-US" altLang="zh-CN" dirty="0">
                <a:latin typeface="Georgia" charset="0"/>
                <a:ea typeface="Georgia" charset="0"/>
                <a:cs typeface="Georgia" charset="0"/>
              </a:rPr>
              <a:t>UP, DOWN, LEFT, RIGHT</a:t>
            </a:r>
          </a:p>
          <a:p>
            <a:endParaRPr lang="en-US" altLang="zh-CN" dirty="0">
              <a:latin typeface="Georgia" charset="0"/>
              <a:ea typeface="Georgia" charset="0"/>
              <a:cs typeface="Georgia" charset="0"/>
            </a:endParaRPr>
          </a:p>
          <a:p>
            <a:endParaRPr lang="en-US" altLang="zh-CN" dirty="0">
              <a:latin typeface="Georgia" charset="0"/>
              <a:ea typeface="Georgia" charset="0"/>
              <a:cs typeface="Georgia" charset="0"/>
            </a:endParaRPr>
          </a:p>
          <a:p>
            <a:r>
              <a:rPr lang="en-US" altLang="zh-CN" b="1" dirty="0" smtClean="0">
                <a:latin typeface="Georgia" charset="0"/>
                <a:ea typeface="Georgia" charset="0"/>
                <a:cs typeface="Georgia" charset="0"/>
              </a:rPr>
              <a:t>Given a police :UP</a:t>
            </a:r>
            <a:endParaRPr lang="en-US" altLang="zh-CN" b="1" dirty="0">
              <a:latin typeface="Georgia" charset="0"/>
              <a:ea typeface="Georgia" charset="0"/>
              <a:cs typeface="Georgia" charset="0"/>
            </a:endParaRPr>
          </a:p>
          <a:p>
            <a:endParaRPr lang="en-US" altLang="zh-CN" dirty="0">
              <a:latin typeface="Georgia" charset="0"/>
              <a:ea typeface="Georgia" charset="0"/>
              <a:cs typeface="Georgia" charset="0"/>
            </a:endParaRPr>
          </a:p>
          <a:p>
            <a:r>
              <a:rPr lang="en-US" altLang="zh-CN" dirty="0">
                <a:latin typeface="Georgia" charset="0"/>
                <a:ea typeface="Georgia" charset="0"/>
                <a:cs typeface="Georgia" charset="0"/>
              </a:rPr>
              <a:t>80% 	move UP</a:t>
            </a:r>
          </a:p>
          <a:p>
            <a:r>
              <a:rPr lang="en-US" altLang="zh-CN" dirty="0">
                <a:latin typeface="Georgia" charset="0"/>
                <a:ea typeface="Georgia" charset="0"/>
                <a:cs typeface="Georgia" charset="0"/>
              </a:rPr>
              <a:t>10%	move LEFT</a:t>
            </a:r>
          </a:p>
          <a:p>
            <a:r>
              <a:rPr lang="en-US" altLang="zh-CN" dirty="0">
                <a:latin typeface="Georgia" charset="0"/>
                <a:ea typeface="Georgia" charset="0"/>
                <a:cs typeface="Georgia" charset="0"/>
              </a:rPr>
              <a:t>10%	move RIGHT</a:t>
            </a:r>
          </a:p>
        </p:txBody>
      </p:sp>
      <p:sp>
        <p:nvSpPr>
          <p:cNvPr id="7198" name="Rectangle 30"/>
          <p:cNvSpPr>
            <a:spLocks noGrp="1" noChangeArrowheads="1"/>
          </p:cNvSpPr>
          <p:nvPr>
            <p:ph type="body" idx="1"/>
          </p:nvPr>
        </p:nvSpPr>
        <p:spPr>
          <a:xfrm>
            <a:off x="1981200" y="4437064"/>
            <a:ext cx="8229600" cy="2420937"/>
          </a:xfrm>
          <a:noFill/>
          <a:ln/>
        </p:spPr>
        <p:txBody>
          <a:bodyPr>
            <a:normAutofit/>
          </a:bodyPr>
          <a:lstStyle/>
          <a:p>
            <a:r>
              <a:rPr lang="en-US" altLang="zh-CN" sz="2400" dirty="0">
                <a:latin typeface="Georgia" charset="0"/>
                <a:ea typeface="Georgia" charset="0"/>
                <a:cs typeface="Georgia" charset="0"/>
              </a:rPr>
              <a:t>reward +1 at [4,3], -1 at [4,2]</a:t>
            </a:r>
          </a:p>
          <a:p>
            <a:r>
              <a:rPr lang="en-US" altLang="zh-CN" sz="2400" dirty="0">
                <a:latin typeface="Georgia" charset="0"/>
                <a:ea typeface="Georgia" charset="0"/>
                <a:cs typeface="Georgia" charset="0"/>
              </a:rPr>
              <a:t>reward -0.04 for each step</a:t>
            </a:r>
          </a:p>
          <a:p>
            <a:endParaRPr lang="en-US" altLang="zh-CN" sz="2400" dirty="0">
              <a:latin typeface="Georgia" charset="0"/>
              <a:ea typeface="Georgia" charset="0"/>
              <a:cs typeface="Georgia" charset="0"/>
            </a:endParaRPr>
          </a:p>
          <a:p>
            <a:r>
              <a:rPr lang="en-US" altLang="zh-CN" sz="2400" dirty="0">
                <a:latin typeface="Georgia" charset="0"/>
                <a:ea typeface="Georgia" charset="0"/>
                <a:cs typeface="Georgia" charset="0"/>
              </a:rPr>
              <a:t>what’s the strategy to achieve max reward?</a:t>
            </a:r>
          </a:p>
          <a:p>
            <a:r>
              <a:rPr lang="en-US" altLang="zh-CN" sz="2400" dirty="0">
                <a:latin typeface="Georgia" charset="0"/>
                <a:ea typeface="Georgia" charset="0"/>
                <a:cs typeface="Georgia" charset="0"/>
              </a:rPr>
              <a:t>what if the actions were deterministic?</a:t>
            </a:r>
          </a:p>
        </p:txBody>
      </p:sp>
    </p:spTree>
    <p:extLst>
      <p:ext uri="{BB962C8B-B14F-4D97-AF65-F5344CB8AC3E}">
        <p14:creationId xmlns:p14="http://schemas.microsoft.com/office/powerpoint/2010/main" val="115770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98">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lgn="ctr"/>
            <a:r>
              <a:rPr lang="en-US" altLang="zh-CN" sz="4000" dirty="0">
                <a:solidFill>
                  <a:srgbClr val="00B0F0"/>
                </a:solidFill>
                <a:latin typeface="Georgia" charset="0"/>
                <a:ea typeface="Georgia" charset="0"/>
                <a:cs typeface="Georgia" charset="0"/>
              </a:rPr>
              <a:t>Optimal policy</a:t>
            </a:r>
          </a:p>
        </p:txBody>
      </p:sp>
      <p:graphicFrame>
        <p:nvGraphicFramePr>
          <p:cNvPr id="19459" name="Group 3"/>
          <p:cNvGraphicFramePr>
            <a:graphicFrameLocks noGrp="1"/>
          </p:cNvGraphicFramePr>
          <p:nvPr>
            <p:extLst>
              <p:ext uri="{D42A27DB-BD31-4B8C-83A1-F6EECF244321}">
                <p14:modId xmlns:p14="http://schemas.microsoft.com/office/powerpoint/2010/main" val="2121991670"/>
              </p:ext>
            </p:extLst>
          </p:nvPr>
        </p:nvGraphicFramePr>
        <p:xfrm>
          <a:off x="2110848" y="2150534"/>
          <a:ext cx="4103687" cy="2735263"/>
        </p:xfrm>
        <a:graphic>
          <a:graphicData uri="http://schemas.openxmlformats.org/drawingml/2006/table">
            <a:tbl>
              <a:tblPr/>
              <a:tblGrid>
                <a:gridCol w="1025525"/>
                <a:gridCol w="1027112"/>
                <a:gridCol w="1025525"/>
                <a:gridCol w="1025525"/>
              </a:tblGrid>
              <a:tr h="911225">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rgbClr val="0066FF"/>
                          </a:solidFill>
                          <a:effectLst/>
                          <a:latin typeface="Trebuchet MS" charset="0"/>
                          <a:ea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813">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66FF"/>
                          </a:solidFill>
                          <a:effectLst/>
                          <a:latin typeface="Trebuchet MS" charset="0"/>
                          <a:ea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1225">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81" name="Line 25"/>
          <p:cNvSpPr>
            <a:spLocks noChangeShapeType="1"/>
          </p:cNvSpPr>
          <p:nvPr/>
        </p:nvSpPr>
        <p:spPr bwMode="auto">
          <a:xfrm flipV="1">
            <a:off x="4673072" y="3228446"/>
            <a:ext cx="0" cy="506412"/>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9482" name="Line 26"/>
          <p:cNvSpPr>
            <a:spLocks noChangeShapeType="1"/>
          </p:cNvSpPr>
          <p:nvPr/>
        </p:nvSpPr>
        <p:spPr bwMode="auto">
          <a:xfrm flipV="1">
            <a:off x="2345797" y="2626783"/>
            <a:ext cx="576262"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9483" name="Line 27"/>
          <p:cNvSpPr>
            <a:spLocks noChangeShapeType="1"/>
          </p:cNvSpPr>
          <p:nvPr/>
        </p:nvSpPr>
        <p:spPr bwMode="auto">
          <a:xfrm flipV="1">
            <a:off x="2614084" y="4166659"/>
            <a:ext cx="0" cy="506413"/>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9484" name="Line 28"/>
          <p:cNvSpPr>
            <a:spLocks noChangeShapeType="1"/>
          </p:cNvSpPr>
          <p:nvPr/>
        </p:nvSpPr>
        <p:spPr bwMode="auto">
          <a:xfrm flipV="1">
            <a:off x="3387197" y="2620433"/>
            <a:ext cx="576262"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dirty="0"/>
          </a:p>
        </p:txBody>
      </p:sp>
      <p:sp>
        <p:nvSpPr>
          <p:cNvPr id="19485" name="Line 29"/>
          <p:cNvSpPr>
            <a:spLocks noChangeShapeType="1"/>
          </p:cNvSpPr>
          <p:nvPr/>
        </p:nvSpPr>
        <p:spPr bwMode="auto">
          <a:xfrm flipH="1" flipV="1">
            <a:off x="3334810" y="4455583"/>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9486" name="Line 30"/>
          <p:cNvSpPr>
            <a:spLocks noChangeShapeType="1"/>
          </p:cNvSpPr>
          <p:nvPr/>
        </p:nvSpPr>
        <p:spPr bwMode="auto">
          <a:xfrm flipH="1" flipV="1">
            <a:off x="4361922" y="4455583"/>
            <a:ext cx="576262"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9487" name="Line 31"/>
          <p:cNvSpPr>
            <a:spLocks noChangeShapeType="1"/>
          </p:cNvSpPr>
          <p:nvPr/>
        </p:nvSpPr>
        <p:spPr bwMode="auto">
          <a:xfrm flipH="1" flipV="1">
            <a:off x="5389035" y="4455583"/>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9488" name="Line 32"/>
          <p:cNvSpPr>
            <a:spLocks noChangeShapeType="1"/>
          </p:cNvSpPr>
          <p:nvPr/>
        </p:nvSpPr>
        <p:spPr bwMode="auto">
          <a:xfrm flipV="1">
            <a:off x="4414310" y="2620433"/>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9489" name="Line 33"/>
          <p:cNvSpPr>
            <a:spLocks noChangeShapeType="1"/>
          </p:cNvSpPr>
          <p:nvPr/>
        </p:nvSpPr>
        <p:spPr bwMode="auto">
          <a:xfrm flipV="1">
            <a:off x="2614084" y="3231621"/>
            <a:ext cx="0" cy="506412"/>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 name="TextBox 2"/>
          <p:cNvSpPr txBox="1"/>
          <p:nvPr/>
        </p:nvSpPr>
        <p:spPr>
          <a:xfrm>
            <a:off x="6975678" y="2211284"/>
            <a:ext cx="4378122" cy="830997"/>
          </a:xfrm>
          <a:prstGeom prst="rect">
            <a:avLst/>
          </a:prstGeom>
          <a:noFill/>
        </p:spPr>
        <p:txBody>
          <a:bodyPr wrap="none" rtlCol="0">
            <a:spAutoFit/>
          </a:bodyPr>
          <a:lstStyle/>
          <a:p>
            <a:pPr marL="285750" indent="-285750">
              <a:buFont typeface="Arial" charset="0"/>
              <a:buChar char="•"/>
            </a:pPr>
            <a:r>
              <a:rPr lang="en-US" altLang="zh-CN" sz="2400" dirty="0" smtClean="0">
                <a:latin typeface="Georgia" charset="0"/>
                <a:ea typeface="Georgia" charset="0"/>
                <a:cs typeface="Georgia" charset="0"/>
              </a:rPr>
              <a:t>reward +1 at [4,3], -1 at [4,2]</a:t>
            </a:r>
          </a:p>
          <a:p>
            <a:pPr marL="285750" indent="-285750">
              <a:buFont typeface="Arial" charset="0"/>
              <a:buChar char="•"/>
            </a:pPr>
            <a:r>
              <a:rPr lang="en-US" altLang="zh-CN" sz="2400" dirty="0" smtClean="0">
                <a:latin typeface="Georgia" charset="0"/>
                <a:ea typeface="Georgia" charset="0"/>
                <a:cs typeface="Georgia" charset="0"/>
              </a:rPr>
              <a:t>reward -0.04 for each step</a:t>
            </a:r>
            <a:endParaRPr lang="en-US" altLang="zh-CN" sz="2400" dirty="0">
              <a:latin typeface="Georgia" charset="0"/>
              <a:ea typeface="Georgia" charset="0"/>
              <a:cs typeface="Georgia" charset="0"/>
            </a:endParaRPr>
          </a:p>
        </p:txBody>
      </p:sp>
      <p:sp>
        <p:nvSpPr>
          <p:cNvPr id="5" name="TextBox 4"/>
          <p:cNvSpPr txBox="1"/>
          <p:nvPr/>
        </p:nvSpPr>
        <p:spPr>
          <a:xfrm>
            <a:off x="1879600" y="5606522"/>
            <a:ext cx="9050876" cy="461665"/>
          </a:xfrm>
          <a:prstGeom prst="rect">
            <a:avLst/>
          </a:prstGeom>
          <a:noFill/>
        </p:spPr>
        <p:txBody>
          <a:bodyPr wrap="none" rtlCol="0">
            <a:spAutoFit/>
          </a:bodyPr>
          <a:lstStyle/>
          <a:p>
            <a:r>
              <a:rPr kumimoji="1" lang="en-US" altLang="zh-CN" sz="2400" dirty="0" smtClean="0">
                <a:latin typeface="Georgia" charset="0"/>
                <a:ea typeface="Georgia" charset="0"/>
                <a:cs typeface="Georgia" charset="0"/>
              </a:rPr>
              <a:t>Given all the states, we can find the optimal policy for every state.</a:t>
            </a:r>
            <a:endParaRPr kumimoji="1" lang="zh-CN" altLang="en-US" sz="2400" dirty="0">
              <a:latin typeface="Georgia" charset="0"/>
              <a:ea typeface="Georgia" charset="0"/>
              <a:cs typeface="Georgia" charset="0"/>
            </a:endParaRPr>
          </a:p>
        </p:txBody>
      </p:sp>
      <p:cxnSp>
        <p:nvCxnSpPr>
          <p:cNvPr id="7" name="Curved Connector 6"/>
          <p:cNvCxnSpPr/>
          <p:nvPr/>
        </p:nvCxnSpPr>
        <p:spPr>
          <a:xfrm flipV="1">
            <a:off x="2450839" y="1557868"/>
            <a:ext cx="882510" cy="853545"/>
          </a:xfrm>
          <a:prstGeom prst="curvedConnector3">
            <a:avLst>
              <a:gd name="adj1" fmla="val 395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11982" y="1338290"/>
            <a:ext cx="785793" cy="369332"/>
          </a:xfrm>
          <a:prstGeom prst="rect">
            <a:avLst/>
          </a:prstGeom>
          <a:noFill/>
        </p:spPr>
        <p:txBody>
          <a:bodyPr wrap="none" rtlCol="0">
            <a:spAutoFit/>
          </a:bodyPr>
          <a:lstStyle/>
          <a:p>
            <a:r>
              <a:rPr kumimoji="1" lang="en-US" altLang="zh-CN" b="1" dirty="0" smtClean="0">
                <a:solidFill>
                  <a:srgbClr val="FF0000"/>
                </a:solidFill>
                <a:latin typeface="Georgia" charset="0"/>
                <a:ea typeface="Georgia" charset="0"/>
                <a:cs typeface="Georgia" charset="0"/>
              </a:rPr>
              <a:t>State</a:t>
            </a:r>
            <a:endParaRPr kumimoji="1" lang="zh-CN" altLang="en-US" b="1" dirty="0">
              <a:solidFill>
                <a:srgbClr val="FF0000"/>
              </a:solidFill>
              <a:latin typeface="Georgia" charset="0"/>
              <a:ea typeface="Georgia" charset="0"/>
              <a:cs typeface="Georgia" charset="0"/>
            </a:endParaRPr>
          </a:p>
        </p:txBody>
      </p:sp>
    </p:spTree>
    <p:extLst>
      <p:ext uri="{BB962C8B-B14F-4D97-AF65-F5344CB8AC3E}">
        <p14:creationId xmlns:p14="http://schemas.microsoft.com/office/powerpoint/2010/main" val="1207606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algn="ctr"/>
            <a:r>
              <a:rPr lang="en-US" altLang="zh-CN" sz="3600" dirty="0" smtClean="0">
                <a:solidFill>
                  <a:srgbClr val="00B0F0"/>
                </a:solidFill>
                <a:latin typeface="Georgia" charset="0"/>
                <a:ea typeface="Georgia" charset="0"/>
                <a:cs typeface="Georgia" charset="0"/>
              </a:rPr>
              <a:t>Reward for each step: -2</a:t>
            </a:r>
            <a:endParaRPr lang="en-US" altLang="zh-CN" sz="3600" dirty="0">
              <a:solidFill>
                <a:srgbClr val="00B0F0"/>
              </a:solidFill>
              <a:latin typeface="Georgia" charset="0"/>
              <a:ea typeface="Georgia" charset="0"/>
              <a:cs typeface="Georgia" charset="0"/>
            </a:endParaRPr>
          </a:p>
        </p:txBody>
      </p:sp>
      <p:graphicFrame>
        <p:nvGraphicFramePr>
          <p:cNvPr id="14339" name="Group 3"/>
          <p:cNvGraphicFramePr>
            <a:graphicFrameLocks noGrp="1"/>
          </p:cNvGraphicFramePr>
          <p:nvPr>
            <p:extLst>
              <p:ext uri="{D42A27DB-BD31-4B8C-83A1-F6EECF244321}">
                <p14:modId xmlns:p14="http://schemas.microsoft.com/office/powerpoint/2010/main" val="2125435957"/>
              </p:ext>
            </p:extLst>
          </p:nvPr>
        </p:nvGraphicFramePr>
        <p:xfrm>
          <a:off x="2026181" y="1964268"/>
          <a:ext cx="4103687" cy="2735263"/>
        </p:xfrm>
        <a:graphic>
          <a:graphicData uri="http://schemas.openxmlformats.org/drawingml/2006/table">
            <a:tbl>
              <a:tblPr/>
              <a:tblGrid>
                <a:gridCol w="1025525"/>
                <a:gridCol w="1027112"/>
                <a:gridCol w="1025525"/>
                <a:gridCol w="1025525"/>
              </a:tblGrid>
              <a:tr h="911225">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rgbClr val="0066FF"/>
                          </a:solidFill>
                          <a:effectLst/>
                          <a:latin typeface="Trebuchet MS" charset="0"/>
                          <a:ea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813">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66FF"/>
                          </a:solidFill>
                          <a:effectLst/>
                          <a:latin typeface="Trebuchet MS" charset="0"/>
                          <a:ea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1225">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61" name="Line 25"/>
          <p:cNvSpPr>
            <a:spLocks noChangeShapeType="1"/>
          </p:cNvSpPr>
          <p:nvPr/>
        </p:nvSpPr>
        <p:spPr bwMode="auto">
          <a:xfrm flipV="1">
            <a:off x="2261130" y="2440517"/>
            <a:ext cx="576262"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63" name="Line 27"/>
          <p:cNvSpPr>
            <a:spLocks noChangeShapeType="1"/>
          </p:cNvSpPr>
          <p:nvPr/>
        </p:nvSpPr>
        <p:spPr bwMode="auto">
          <a:xfrm flipV="1">
            <a:off x="3302530" y="2434167"/>
            <a:ext cx="576262"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64" name="Line 28"/>
          <p:cNvSpPr>
            <a:spLocks noChangeShapeType="1"/>
          </p:cNvSpPr>
          <p:nvPr/>
        </p:nvSpPr>
        <p:spPr bwMode="auto">
          <a:xfrm flipV="1">
            <a:off x="4329643" y="2434167"/>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65" name="Line 29"/>
          <p:cNvSpPr>
            <a:spLocks noChangeShapeType="1"/>
          </p:cNvSpPr>
          <p:nvPr/>
        </p:nvSpPr>
        <p:spPr bwMode="auto">
          <a:xfrm flipV="1">
            <a:off x="2529417" y="3045355"/>
            <a:ext cx="0" cy="506412"/>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66" name="Line 30"/>
          <p:cNvSpPr>
            <a:spLocks noChangeShapeType="1"/>
          </p:cNvSpPr>
          <p:nvPr/>
        </p:nvSpPr>
        <p:spPr bwMode="auto">
          <a:xfrm flipV="1">
            <a:off x="3293005" y="4269317"/>
            <a:ext cx="576262"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67" name="Line 31"/>
          <p:cNvSpPr>
            <a:spLocks noChangeShapeType="1"/>
          </p:cNvSpPr>
          <p:nvPr/>
        </p:nvSpPr>
        <p:spPr bwMode="auto">
          <a:xfrm flipV="1">
            <a:off x="4320118" y="4269317"/>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68" name="Line 32"/>
          <p:cNvSpPr>
            <a:spLocks noChangeShapeType="1"/>
          </p:cNvSpPr>
          <p:nvPr/>
        </p:nvSpPr>
        <p:spPr bwMode="auto">
          <a:xfrm flipV="1">
            <a:off x="4329643" y="3332692"/>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69" name="Line 33"/>
          <p:cNvSpPr>
            <a:spLocks noChangeShapeType="1"/>
          </p:cNvSpPr>
          <p:nvPr/>
        </p:nvSpPr>
        <p:spPr bwMode="auto">
          <a:xfrm flipV="1">
            <a:off x="5625042" y="3978805"/>
            <a:ext cx="0" cy="506412"/>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70" name="Line 34"/>
          <p:cNvSpPr>
            <a:spLocks noChangeShapeType="1"/>
          </p:cNvSpPr>
          <p:nvPr/>
        </p:nvSpPr>
        <p:spPr bwMode="auto">
          <a:xfrm flipV="1">
            <a:off x="2272243" y="4275667"/>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Tree>
    <p:extLst>
      <p:ext uri="{BB962C8B-B14F-4D97-AF65-F5344CB8AC3E}">
        <p14:creationId xmlns:p14="http://schemas.microsoft.com/office/powerpoint/2010/main" val="2093067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algn="ctr"/>
            <a:r>
              <a:rPr lang="en-US" altLang="zh-CN" sz="4000" dirty="0">
                <a:solidFill>
                  <a:srgbClr val="00B0F0"/>
                </a:solidFill>
                <a:latin typeface="Georgia" charset="0"/>
                <a:ea typeface="Georgia" charset="0"/>
                <a:cs typeface="Georgia" charset="0"/>
              </a:rPr>
              <a:t>Reward for each step: -0.1</a:t>
            </a:r>
          </a:p>
        </p:txBody>
      </p:sp>
      <p:graphicFrame>
        <p:nvGraphicFramePr>
          <p:cNvPr id="24579" name="Group 3"/>
          <p:cNvGraphicFramePr>
            <a:graphicFrameLocks noGrp="1"/>
          </p:cNvGraphicFramePr>
          <p:nvPr>
            <p:extLst>
              <p:ext uri="{D42A27DB-BD31-4B8C-83A1-F6EECF244321}">
                <p14:modId xmlns:p14="http://schemas.microsoft.com/office/powerpoint/2010/main" val="922737166"/>
              </p:ext>
            </p:extLst>
          </p:nvPr>
        </p:nvGraphicFramePr>
        <p:xfrm>
          <a:off x="1941514" y="1981201"/>
          <a:ext cx="4103687" cy="2735263"/>
        </p:xfrm>
        <a:graphic>
          <a:graphicData uri="http://schemas.openxmlformats.org/drawingml/2006/table">
            <a:tbl>
              <a:tblPr/>
              <a:tblGrid>
                <a:gridCol w="1025525"/>
                <a:gridCol w="1027112"/>
                <a:gridCol w="1025525"/>
                <a:gridCol w="1025525"/>
              </a:tblGrid>
              <a:tr h="911225">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66FF"/>
                          </a:solidFill>
                          <a:effectLst/>
                          <a:latin typeface="Trebuchet MS" charset="0"/>
                          <a:ea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813">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rgbClr val="0066FF"/>
                          </a:solidFill>
                          <a:effectLst/>
                          <a:latin typeface="Trebuchet MS" charset="0"/>
                          <a:ea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1225">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66FF"/>
                          </a:solidFill>
                          <a:latin typeface="Trebuchet MS" charset="0"/>
                          <a:ea typeface="Arial" charset="0"/>
                          <a:cs typeface="Arial" charset="0"/>
                        </a:defRPr>
                      </a:lvl1pPr>
                      <a:lvl2pPr>
                        <a:spcBef>
                          <a:spcPct val="20000"/>
                        </a:spcBef>
                        <a:defRPr>
                          <a:solidFill>
                            <a:schemeClr val="tx1"/>
                          </a:solidFill>
                          <a:latin typeface="Trebuchet MS" charset="0"/>
                          <a:ea typeface="Arial" charset="0"/>
                          <a:cs typeface="Arial" charset="0"/>
                        </a:defRPr>
                      </a:lvl2pPr>
                      <a:lvl3pPr>
                        <a:spcBef>
                          <a:spcPct val="20000"/>
                        </a:spcBef>
                        <a:defRPr sz="1600">
                          <a:solidFill>
                            <a:schemeClr val="tx1"/>
                          </a:solidFill>
                          <a:latin typeface="Trebuchet MS" charset="0"/>
                          <a:ea typeface="Arial" charset="0"/>
                          <a:cs typeface="Arial" charset="0"/>
                        </a:defRPr>
                      </a:lvl3pPr>
                      <a:lvl4pPr>
                        <a:spcBef>
                          <a:spcPct val="20000"/>
                        </a:spcBef>
                        <a:defRPr sz="1400">
                          <a:solidFill>
                            <a:schemeClr val="tx1"/>
                          </a:solidFill>
                          <a:latin typeface="Trebuchet MS" charset="0"/>
                          <a:ea typeface="Arial" charset="0"/>
                          <a:cs typeface="Arial" charset="0"/>
                        </a:defRPr>
                      </a:lvl4pPr>
                      <a:lvl5pPr>
                        <a:spcBef>
                          <a:spcPct val="20000"/>
                        </a:spcBef>
                        <a:defRPr sz="1400">
                          <a:solidFill>
                            <a:schemeClr val="tx1"/>
                          </a:solidFill>
                          <a:latin typeface="Trebuchet MS" charset="0"/>
                          <a:ea typeface="Arial" charset="0"/>
                          <a:cs typeface="Arial" charset="0"/>
                        </a:defRPr>
                      </a:lvl5pPr>
                      <a:lvl6pPr fontAlgn="base">
                        <a:spcBef>
                          <a:spcPct val="20000"/>
                        </a:spcBef>
                        <a:spcAft>
                          <a:spcPct val="0"/>
                        </a:spcAft>
                        <a:defRPr sz="1400">
                          <a:solidFill>
                            <a:schemeClr val="tx1"/>
                          </a:solidFill>
                          <a:latin typeface="Trebuchet MS" charset="0"/>
                          <a:ea typeface="Arial" charset="0"/>
                          <a:cs typeface="Arial" charset="0"/>
                        </a:defRPr>
                      </a:lvl6pPr>
                      <a:lvl7pPr fontAlgn="base">
                        <a:spcBef>
                          <a:spcPct val="20000"/>
                        </a:spcBef>
                        <a:spcAft>
                          <a:spcPct val="0"/>
                        </a:spcAft>
                        <a:defRPr sz="1400">
                          <a:solidFill>
                            <a:schemeClr val="tx1"/>
                          </a:solidFill>
                          <a:latin typeface="Trebuchet MS" charset="0"/>
                          <a:ea typeface="Arial" charset="0"/>
                          <a:cs typeface="Arial" charset="0"/>
                        </a:defRPr>
                      </a:lvl7pPr>
                      <a:lvl8pPr fontAlgn="base">
                        <a:spcBef>
                          <a:spcPct val="20000"/>
                        </a:spcBef>
                        <a:spcAft>
                          <a:spcPct val="0"/>
                        </a:spcAft>
                        <a:defRPr sz="1400">
                          <a:solidFill>
                            <a:schemeClr val="tx1"/>
                          </a:solidFill>
                          <a:latin typeface="Trebuchet MS" charset="0"/>
                          <a:ea typeface="Arial" charset="0"/>
                          <a:cs typeface="Arial" charset="0"/>
                        </a:defRPr>
                      </a:lvl8pPr>
                      <a:lvl9pPr fontAlgn="base">
                        <a:spcBef>
                          <a:spcPct val="20000"/>
                        </a:spcBef>
                        <a:spcAft>
                          <a:spcPct val="0"/>
                        </a:spcAft>
                        <a:defRPr sz="1400">
                          <a:solidFill>
                            <a:schemeClr val="tx1"/>
                          </a:solidFill>
                          <a:latin typeface="Trebuchet MS"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66FF"/>
                        </a:solidFill>
                        <a:effectLst/>
                        <a:latin typeface="Trebuchet MS" charset="0"/>
                        <a:ea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01" name="Line 25"/>
          <p:cNvSpPr>
            <a:spLocks noChangeShapeType="1"/>
          </p:cNvSpPr>
          <p:nvPr/>
        </p:nvSpPr>
        <p:spPr bwMode="auto">
          <a:xfrm flipV="1">
            <a:off x="4503738" y="3059113"/>
            <a:ext cx="0" cy="506412"/>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4602" name="Line 26"/>
          <p:cNvSpPr>
            <a:spLocks noChangeShapeType="1"/>
          </p:cNvSpPr>
          <p:nvPr/>
        </p:nvSpPr>
        <p:spPr bwMode="auto">
          <a:xfrm flipV="1">
            <a:off x="2176463" y="2457450"/>
            <a:ext cx="576262"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4603" name="Line 27"/>
          <p:cNvSpPr>
            <a:spLocks noChangeShapeType="1"/>
          </p:cNvSpPr>
          <p:nvPr/>
        </p:nvSpPr>
        <p:spPr bwMode="auto">
          <a:xfrm flipV="1">
            <a:off x="2444750" y="3997326"/>
            <a:ext cx="0" cy="506413"/>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4604" name="Line 28"/>
          <p:cNvSpPr>
            <a:spLocks noChangeShapeType="1"/>
          </p:cNvSpPr>
          <p:nvPr/>
        </p:nvSpPr>
        <p:spPr bwMode="auto">
          <a:xfrm flipV="1">
            <a:off x="3217863" y="2451100"/>
            <a:ext cx="576262"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4607" name="Line 31"/>
          <p:cNvSpPr>
            <a:spLocks noChangeShapeType="1"/>
          </p:cNvSpPr>
          <p:nvPr/>
        </p:nvSpPr>
        <p:spPr bwMode="auto">
          <a:xfrm flipH="1" flipV="1">
            <a:off x="5219701" y="4286250"/>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4608" name="Line 32"/>
          <p:cNvSpPr>
            <a:spLocks noChangeShapeType="1"/>
          </p:cNvSpPr>
          <p:nvPr/>
        </p:nvSpPr>
        <p:spPr bwMode="auto">
          <a:xfrm flipV="1">
            <a:off x="4244976" y="2451100"/>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4609" name="Line 33"/>
          <p:cNvSpPr>
            <a:spLocks noChangeShapeType="1"/>
          </p:cNvSpPr>
          <p:nvPr/>
        </p:nvSpPr>
        <p:spPr bwMode="auto">
          <a:xfrm flipV="1">
            <a:off x="2444750" y="3062288"/>
            <a:ext cx="0" cy="506412"/>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4610" name="Line 34"/>
          <p:cNvSpPr>
            <a:spLocks noChangeShapeType="1"/>
          </p:cNvSpPr>
          <p:nvPr/>
        </p:nvSpPr>
        <p:spPr bwMode="auto">
          <a:xfrm flipV="1">
            <a:off x="4511675" y="4000501"/>
            <a:ext cx="0" cy="506413"/>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4611" name="Line 35"/>
          <p:cNvSpPr>
            <a:spLocks noChangeShapeType="1"/>
          </p:cNvSpPr>
          <p:nvPr/>
        </p:nvSpPr>
        <p:spPr bwMode="auto">
          <a:xfrm flipV="1">
            <a:off x="3225801" y="4267200"/>
            <a:ext cx="576263" cy="0"/>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Tree>
    <p:extLst>
      <p:ext uri="{BB962C8B-B14F-4D97-AF65-F5344CB8AC3E}">
        <p14:creationId xmlns:p14="http://schemas.microsoft.com/office/powerpoint/2010/main" val="9629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352</Words>
  <Application>Microsoft Macintosh PowerPoint</Application>
  <PresentationFormat>Widescreen</PresentationFormat>
  <Paragraphs>67</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DengXian</vt:lpstr>
      <vt:lpstr>DengXian Light</vt:lpstr>
      <vt:lpstr>FangSong</vt:lpstr>
      <vt:lpstr>Georgia</vt:lpstr>
      <vt:lpstr>Arial</vt:lpstr>
      <vt:lpstr>Trebuchet MS</vt:lpstr>
      <vt:lpstr>Office Theme</vt:lpstr>
      <vt:lpstr>Reinforcement Learning</vt:lpstr>
      <vt:lpstr>PowerPoint Presentation</vt:lpstr>
      <vt:lpstr>PowerPoint Presentation</vt:lpstr>
      <vt:lpstr>PowerPoint Presentation</vt:lpstr>
      <vt:lpstr>PowerPoint Presentation</vt:lpstr>
      <vt:lpstr>Robot in a room</vt:lpstr>
      <vt:lpstr>Optimal policy</vt:lpstr>
      <vt:lpstr>Reward for each step: -2</vt:lpstr>
      <vt:lpstr>Reward for each step: -0.1</vt:lpstr>
      <vt:lpstr>Reward for each step: -0.04</vt:lpstr>
      <vt:lpstr>Reward for each step: +0.01</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cp:revision>
  <dcterms:created xsi:type="dcterms:W3CDTF">2017-07-23T06:57:33Z</dcterms:created>
  <dcterms:modified xsi:type="dcterms:W3CDTF">2017-07-24T01:24:14Z</dcterms:modified>
</cp:coreProperties>
</file>