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Shape 11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标题文本"/>
          <p:cNvSpPr>
            <a:spLocks noGrp="1"/>
          </p:cNvSpPr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>
            <a:spLocks noGrp="1"/>
          </p:cNvSpPr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>
            <a:spLocks noGrp="1"/>
          </p:cNvSpPr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5" name="正文级别 1…"/>
          <p:cNvSpPr>
            <a:spLocks noGrp="1"/>
          </p:cNvSpPr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hape 20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标题文本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3" name="正文级别 1…"/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Shape 26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标题文本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44" name="正文级别 1…"/>
          <p:cNvSpPr>
            <a:spLocks noGrp="1"/>
          </p:cNvSpPr>
          <p:nvPr>
            <p:ph type="body" sz="half" idx="1"/>
          </p:nvPr>
        </p:nvSpPr>
        <p:spPr>
          <a:xfrm>
            <a:off x="471900" y="1919074"/>
            <a:ext cx="3999899" cy="271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29"/>
          <p:cNvSpPr>
            <a:spLocks noGrp="1"/>
          </p:cNvSpPr>
          <p:nvPr>
            <p:ph type="body" sz="half" idx="13"/>
          </p:nvPr>
        </p:nvSpPr>
        <p:spPr>
          <a:xfrm>
            <a:off x="4694249" y="1919074"/>
            <a:ext cx="3999899" cy="2710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4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2"/>
          <p:cNvSpPr/>
          <p:nvPr/>
        </p:nvSpPr>
        <p:spPr>
          <a:xfrm rot="10800000" flipH="1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Shape 33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标题文本"/>
          <p:cNvSpPr>
            <a:spLocks noGrp="1"/>
          </p:cNvSpPr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/>
            </a:lvl1pPr>
          </a:lstStyle>
          <a:p>
            <a:r>
              <a:t>标题文本</a:t>
            </a:r>
          </a:p>
        </p:txBody>
      </p:sp>
      <p:sp>
        <p:nvSpPr>
          <p:cNvPr id="5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37"/>
          <p:cNvSpPr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Shape 38"/>
          <p:cNvSpPr/>
          <p:nvPr/>
        </p:nvSpPr>
        <p:spPr>
          <a:xfrm rot="16200000">
            <a:off x="759150" y="2517449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标题文本"/>
          <p:cNvSpPr>
            <a:spLocks noGrp="1"/>
          </p:cNvSpPr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66" name="正文级别 1…"/>
          <p:cNvSpPr>
            <a:spLocks noGrp="1"/>
          </p:cNvSpPr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>
            <a:spLocks noGrp="1"/>
          </p:cNvSpPr>
          <p:nvPr>
            <p:ph type="title"/>
          </p:nvPr>
        </p:nvSpPr>
        <p:spPr>
          <a:xfrm>
            <a:off x="490250" y="488249"/>
            <a:ext cx="6227101" cy="4090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7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hape 47"/>
          <p:cNvSpPr/>
          <p:nvPr/>
        </p:nvSpPr>
        <p:spPr>
          <a:xfrm rot="5400000">
            <a:off x="1946424" y="2517749"/>
            <a:ext cx="5142901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标题文本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>
            <a:spLocks noGrp="1"/>
          </p:cNvSpPr>
          <p:nvPr>
            <p:ph type="body" sz="quarter" idx="1"/>
          </p:nvPr>
        </p:nvSpPr>
        <p:spPr>
          <a:xfrm>
            <a:off x="265500" y="2779466"/>
            <a:ext cx="4045199" cy="1235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50"/>
          <p:cNvSpPr>
            <a:spLocks noGrp="1"/>
          </p:cNvSpPr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53"/>
          <p:cNvSpPr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Shape 54"/>
          <p:cNvSpPr/>
          <p:nvPr/>
        </p:nvSpPr>
        <p:spPr>
          <a:xfrm rot="10800000" flipH="1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正文级别 1…"/>
          <p:cNvSpPr>
            <a:spLocks noGrp="1"/>
          </p:cNvSpPr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35427" y="4724798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7"/>
          <p:cNvSpPr>
            <a:spLocks noGrp="1"/>
          </p:cNvSpPr>
          <p:nvPr>
            <p:ph type="ctrTitle"/>
          </p:nvPr>
        </p:nvSpPr>
        <p:spPr>
          <a:xfrm>
            <a:off x="390525" y="1819274"/>
            <a:ext cx="8222099" cy="933601"/>
          </a:xfrm>
          <a:prstGeom prst="rect">
            <a:avLst/>
          </a:prstGeom>
        </p:spPr>
        <p:txBody>
          <a:bodyPr/>
          <a:lstStyle>
            <a:lvl1pPr defTabSz="804672">
              <a:defRPr sz="4224"/>
            </a:lvl1pPr>
          </a:lstStyle>
          <a:p>
            <a:r>
              <a:t>Lesson </a:t>
            </a:r>
            <a:r>
              <a:rPr lang="en-US" dirty="0"/>
              <a:t>3</a:t>
            </a:r>
            <a:r>
              <a:t>: </a:t>
            </a:r>
            <a:r>
              <a:rPr dirty="0" err="1"/>
              <a:t>RNN循环神经网络</a:t>
            </a:r>
            <a:endParaRPr dirty="0"/>
          </a:p>
        </p:txBody>
      </p:sp>
      <p:sp>
        <p:nvSpPr>
          <p:cNvPr id="123" name="Shape 68"/>
          <p:cNvSpPr>
            <a:spLocks noGrp="1"/>
          </p:cNvSpPr>
          <p:nvPr>
            <p:ph type="subTitle" sz="quarter" idx="1"/>
          </p:nvPr>
        </p:nvSpPr>
        <p:spPr>
          <a:xfrm>
            <a:off x="390525" y="2789129"/>
            <a:ext cx="8222099" cy="432900"/>
          </a:xfrm>
          <a:prstGeom prst="rect">
            <a:avLst/>
          </a:prstGeom>
        </p:spPr>
        <p:txBody>
          <a:bodyPr/>
          <a:lstStyle>
            <a:lvl1pPr defTabSz="512063">
              <a:defRPr sz="1344"/>
            </a:lvl1pPr>
          </a:lstStyle>
          <a:p>
            <a:r>
              <a:t>时间序列预测更简单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163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0"/>
          </a:xfrm>
          <a:prstGeom prst="rect">
            <a:avLst/>
          </a:prstGeom>
        </p:spPr>
        <p:txBody>
          <a:bodyPr/>
          <a:lstStyle/>
          <a:p>
            <a:r>
              <a:t>北京 AQI空气质量指数预测</a:t>
            </a:r>
          </a:p>
        </p:txBody>
      </p:sp>
      <p:sp>
        <p:nvSpPr>
          <p:cNvPr id="209" name="Shape 164"/>
          <p:cNvSpPr>
            <a:spLocks noGrp="1"/>
          </p:cNvSpPr>
          <p:nvPr>
            <p:ph type="body" sz="half" idx="1"/>
          </p:nvPr>
        </p:nvSpPr>
        <p:spPr>
          <a:xfrm>
            <a:off x="333774" y="1992750"/>
            <a:ext cx="3999902" cy="2710199"/>
          </a:xfrm>
          <a:prstGeom prst="rect">
            <a:avLst/>
          </a:prstGeom>
        </p:spPr>
        <p:txBody>
          <a:bodyPr/>
          <a:lstStyle/>
          <a:p>
            <a:r>
              <a:t>为什么用循环神经网络?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北京的污染水平是用空气质量指数AQI测量的。每小时有一次全市范围的测量。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这是一个时间序列问题，很适合于用循环神经网络。我们将用Keras构造一个循环神经网络来预测未来的AQI水平，基于历史的测量记录。</a:t>
            </a:r>
          </a:p>
        </p:txBody>
      </p:sp>
      <p:sp>
        <p:nvSpPr>
          <p:cNvPr id="210" name="Shape 16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假设：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我们假设气候在确定AQI上扮演着重要的角色。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除了气候，我们还假设每天时刻也是重要的，由于北京特殊的交通模式。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70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To jupyter Hub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175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有状态 Vs 无状态</a:t>
            </a:r>
          </a:p>
        </p:txBody>
      </p:sp>
      <p:sp>
        <p:nvSpPr>
          <p:cNvPr id="215" name="Shape 176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t>有状态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当你设置一个RNN是有状态的，你在告诉RNN：在它做出预测之前，它应当考虑一个设置时间框架的历史值。</a:t>
            </a:r>
          </a:p>
        </p:txBody>
      </p:sp>
      <p:sp>
        <p:nvSpPr>
          <p:cNvPr id="216" name="Shape 177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r>
              <a:t>无状态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无状态RNNs只用上期值来创建预测。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它们没有历史时间步骤依赖性。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182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单层 vs 多层</a:t>
            </a:r>
          </a:p>
        </p:txBody>
      </p:sp>
      <p:sp>
        <p:nvSpPr>
          <p:cNvPr id="219" name="Shape 183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t>单层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一个有非线性激活的单层可以近似非常动态的系统。然而，由于单层的缘故，它是有限的。</a:t>
            </a:r>
          </a:p>
        </p:txBody>
      </p:sp>
      <p:sp>
        <p:nvSpPr>
          <p:cNvPr id="220" name="Shape 184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多层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用多层，你可以深入深度学习边界，非线性激活彼此叠加极大地扩展了神经网络学习极复杂动态的能力。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9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正态化</a:t>
            </a:r>
          </a:p>
        </p:txBody>
      </p:sp>
      <p:sp>
        <p:nvSpPr>
          <p:cNvPr id="223" name="Shape 190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r>
              <a:t>有状态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Batch 正态化把数据转化为均值为0的状态，就像我们通常在开始训练网络之前对数据所作的处理那样。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但是这是应用在你使用它的水平上。</a:t>
            </a:r>
          </a:p>
        </p:txBody>
      </p:sp>
      <p:sp>
        <p:nvSpPr>
          <p:cNvPr id="224" name="Shape 191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无状态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当你用dropout时，你取一层中某个随机百分比的神经元且停用它们。这使得网络变得更广义的且不容易过度拟合。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196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结论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0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谢谢!</a:t>
            </a:r>
          </a:p>
        </p:txBody>
      </p:sp>
      <p:sp>
        <p:nvSpPr>
          <p:cNvPr id="229" name="Shape 202"/>
          <p:cNvSpPr>
            <a:spLocks noGrp="1"/>
          </p:cNvSpPr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联系方式：</a:t>
            </a:r>
          </a:p>
          <a:p>
            <a:pPr>
              <a:spcBef>
                <a:spcPts val="0"/>
              </a:spcBef>
              <a:defRPr sz="1400"/>
            </a:pPr>
            <a:r>
              <a:t>cdossman91@gmail.com</a:t>
            </a:r>
          </a:p>
          <a:p>
            <a:pPr>
              <a:spcBef>
                <a:spcPts val="0"/>
              </a:spcBef>
            </a:pPr>
            <a:endParaRPr sz="1400"/>
          </a:p>
          <a:p>
            <a:pPr>
              <a:spcBef>
                <a:spcPts val="0"/>
              </a:spcBef>
            </a:pPr>
            <a:endParaRPr sz="1400"/>
          </a:p>
          <a:p>
            <a:pPr>
              <a:spcBef>
                <a:spcPts val="0"/>
              </a:spcBef>
              <a:defRPr sz="1400"/>
            </a:pPr>
            <a:r>
              <a:t> </a:t>
            </a:r>
          </a:p>
        </p:txBody>
      </p:sp>
      <p:pic>
        <p:nvPicPr>
          <p:cNvPr id="230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rcRect l="19071" t="9" r="4852"/>
          <a:stretch>
            <a:fillRect/>
          </a:stretch>
        </p:blipFill>
        <p:spPr>
          <a:xfrm>
            <a:off x="3274674" y="-1"/>
            <a:ext cx="5869325" cy="5143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73"/>
          <p:cNvSpPr>
            <a:spLocks noGrp="1"/>
          </p:cNvSpPr>
          <p:nvPr>
            <p:ph type="title"/>
          </p:nvPr>
        </p:nvSpPr>
        <p:spPr>
          <a:xfrm>
            <a:off x="460950" y="297324"/>
            <a:ext cx="8222099" cy="2704502"/>
          </a:xfrm>
          <a:prstGeom prst="rect">
            <a:avLst/>
          </a:prstGeom>
        </p:spPr>
        <p:txBody>
          <a:bodyPr/>
          <a:lstStyle/>
          <a:p>
            <a:pPr defTabSz="786384">
              <a:defRPr sz="3612"/>
            </a:pPr>
            <a:r>
              <a:t>引言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RNN 简介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LSTMs长短期记忆结构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时间上的反向传播算法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用keras构建RNN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78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什么是循环神经网络RNN？</a:t>
            </a:r>
          </a:p>
        </p:txBody>
      </p:sp>
      <p:grpSp>
        <p:nvGrpSpPr>
          <p:cNvPr id="130" name="Shape 79"/>
          <p:cNvGrpSpPr/>
          <p:nvPr/>
        </p:nvGrpSpPr>
        <p:grpSpPr>
          <a:xfrm>
            <a:off x="4300749" y="898550"/>
            <a:ext cx="2041801" cy="1731000"/>
            <a:chOff x="0" y="0"/>
            <a:chExt cx="2041799" cy="1730999"/>
          </a:xfrm>
        </p:grpSpPr>
        <p:sp>
          <p:nvSpPr>
            <p:cNvPr id="128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可变长度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可变长度 </a:t>
              </a:r>
            </a:p>
          </p:txBody>
        </p:sp>
      </p:grpSp>
      <p:grpSp>
        <p:nvGrpSpPr>
          <p:cNvPr id="133" name="Shape 80"/>
          <p:cNvGrpSpPr/>
          <p:nvPr/>
        </p:nvGrpSpPr>
        <p:grpSpPr>
          <a:xfrm>
            <a:off x="6448375" y="898550"/>
            <a:ext cx="2041800" cy="1731000"/>
            <a:chOff x="0" y="0"/>
            <a:chExt cx="2041799" cy="1730999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长期依赖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长期依赖</a:t>
              </a:r>
            </a:p>
          </p:txBody>
        </p:sp>
      </p:grpSp>
      <p:grpSp>
        <p:nvGrpSpPr>
          <p:cNvPr id="136" name="Shape 81"/>
          <p:cNvGrpSpPr/>
          <p:nvPr/>
        </p:nvGrpSpPr>
        <p:grpSpPr>
          <a:xfrm>
            <a:off x="6448450" y="2768750"/>
            <a:ext cx="2041801" cy="1731000"/>
            <a:chOff x="0" y="0"/>
            <a:chExt cx="2041799" cy="1730999"/>
          </a:xfrm>
        </p:grpSpPr>
        <p:sp>
          <p:nvSpPr>
            <p:cNvPr id="134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记忆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记忆</a:t>
              </a:r>
            </a:p>
          </p:txBody>
        </p:sp>
      </p:grpSp>
      <p:grpSp>
        <p:nvGrpSpPr>
          <p:cNvPr id="139" name="Shape 82"/>
          <p:cNvGrpSpPr/>
          <p:nvPr/>
        </p:nvGrpSpPr>
        <p:grpSpPr>
          <a:xfrm>
            <a:off x="4300749" y="2768750"/>
            <a:ext cx="2041801" cy="1731000"/>
            <a:chOff x="0" y="0"/>
            <a:chExt cx="2041799" cy="1730999"/>
          </a:xfrm>
        </p:grpSpPr>
        <p:sp>
          <p:nvSpPr>
            <p:cNvPr id="137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" name="状态表示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状态表示</a:t>
              </a:r>
            </a:p>
          </p:txBody>
        </p:sp>
      </p:grpSp>
      <p:sp>
        <p:nvSpPr>
          <p:cNvPr id="140" name="Shape 83"/>
          <p:cNvSpPr/>
          <p:nvPr/>
        </p:nvSpPr>
        <p:spPr>
          <a:xfrm>
            <a:off x="174949" y="939275"/>
            <a:ext cx="3361201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记忆使得神经网络可以跟踪长期依赖，比如写作中常用的引用。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记忆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长期依赖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状态表示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可变长度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88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一个可视化表示：神经网络基础</a:t>
            </a:r>
          </a:p>
        </p:txBody>
      </p:sp>
      <p:sp>
        <p:nvSpPr>
          <p:cNvPr id="143" name="Shape 89"/>
          <p:cNvSpPr/>
          <p:nvPr/>
        </p:nvSpPr>
        <p:spPr>
          <a:xfrm>
            <a:off x="1605399" y="938175"/>
            <a:ext cx="779701" cy="6027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Shape 90"/>
          <p:cNvSpPr/>
          <p:nvPr/>
        </p:nvSpPr>
        <p:spPr>
          <a:xfrm>
            <a:off x="1516299" y="2340324"/>
            <a:ext cx="957902" cy="8244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Shape 91"/>
          <p:cNvSpPr/>
          <p:nvPr/>
        </p:nvSpPr>
        <p:spPr>
          <a:xfrm>
            <a:off x="1243710" y="3964175"/>
            <a:ext cx="1503077" cy="400626"/>
          </a:xfrm>
          <a:prstGeom prst="rect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Shape 92"/>
          <p:cNvSpPr/>
          <p:nvPr/>
        </p:nvSpPr>
        <p:spPr>
          <a:xfrm>
            <a:off x="2429025" y="938174"/>
            <a:ext cx="37791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输出: batch_Size * 类数</a:t>
            </a:r>
          </a:p>
        </p:txBody>
      </p:sp>
      <p:sp>
        <p:nvSpPr>
          <p:cNvPr id="147" name="Shape 93"/>
          <p:cNvSpPr/>
          <p:nvPr/>
        </p:nvSpPr>
        <p:spPr>
          <a:xfrm>
            <a:off x="2788200" y="2451175"/>
            <a:ext cx="4237800" cy="43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隐藏层: batch_size *激活数</a:t>
            </a:r>
          </a:p>
        </p:txBody>
      </p:sp>
      <p:sp>
        <p:nvSpPr>
          <p:cNvPr id="148" name="Shape 94"/>
          <p:cNvSpPr/>
          <p:nvPr/>
        </p:nvSpPr>
        <p:spPr>
          <a:xfrm>
            <a:off x="2945699" y="3964175"/>
            <a:ext cx="313170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输入: batch_Size * 输入数</a:t>
            </a:r>
          </a:p>
        </p:txBody>
      </p:sp>
      <p:cxnSp>
        <p:nvCxnSpPr>
          <p:cNvPr id="149" name="Shape 95"/>
          <p:cNvCxnSpPr>
            <a:stCxn id="145" idx="0"/>
            <a:endCxn id="144" idx="0"/>
          </p:cNvCxnSpPr>
          <p:nvPr/>
        </p:nvCxnSpPr>
        <p:spPr>
          <a:xfrm flipV="1">
            <a:off x="1995248" y="2752524"/>
            <a:ext cx="2" cy="1411964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cxnSp>
        <p:nvCxnSpPr>
          <p:cNvPr id="150" name="Shape 96"/>
          <p:cNvCxnSpPr>
            <a:stCxn id="144" idx="0"/>
            <a:endCxn id="143" idx="0"/>
          </p:cNvCxnSpPr>
          <p:nvPr/>
        </p:nvCxnSpPr>
        <p:spPr>
          <a:xfrm flipV="1">
            <a:off x="1995249" y="1339975"/>
            <a:ext cx="2" cy="141255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51" name="Shape 97"/>
          <p:cNvSpPr/>
          <p:nvPr/>
        </p:nvSpPr>
        <p:spPr>
          <a:xfrm>
            <a:off x="2534824" y="1744475"/>
            <a:ext cx="2292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矩阵乘积: Softmax</a:t>
            </a:r>
          </a:p>
        </p:txBody>
      </p:sp>
      <p:sp>
        <p:nvSpPr>
          <p:cNvPr id="152" name="Shape 98"/>
          <p:cNvSpPr/>
          <p:nvPr/>
        </p:nvSpPr>
        <p:spPr>
          <a:xfrm>
            <a:off x="2741524" y="3306750"/>
            <a:ext cx="2292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矩阵乘积: Relu</a:t>
            </a:r>
          </a:p>
        </p:txBody>
      </p:sp>
      <p:sp>
        <p:nvSpPr>
          <p:cNvPr id="153" name="Shape 99"/>
          <p:cNvSpPr/>
          <p:nvPr/>
        </p:nvSpPr>
        <p:spPr>
          <a:xfrm>
            <a:off x="398825" y="1972324"/>
            <a:ext cx="350020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激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活矩阵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04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一个可视化表示：展开的循环神经网络</a:t>
            </a:r>
          </a:p>
        </p:txBody>
      </p:sp>
      <p:sp>
        <p:nvSpPr>
          <p:cNvPr id="156" name="Shape 105"/>
          <p:cNvSpPr/>
          <p:nvPr/>
        </p:nvSpPr>
        <p:spPr>
          <a:xfrm>
            <a:off x="801525" y="1318525"/>
            <a:ext cx="779401" cy="5154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Shape 106"/>
          <p:cNvSpPr/>
          <p:nvPr/>
        </p:nvSpPr>
        <p:spPr>
          <a:xfrm>
            <a:off x="801525" y="2288562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0" name="Shape 107"/>
          <p:cNvGrpSpPr/>
          <p:nvPr/>
        </p:nvGrpSpPr>
        <p:grpSpPr>
          <a:xfrm>
            <a:off x="596617" y="3564775"/>
            <a:ext cx="1189201" cy="383201"/>
            <a:chOff x="0" y="0"/>
            <a:chExt cx="1189199" cy="383200"/>
          </a:xfrm>
        </p:grpSpPr>
        <p:sp>
          <p:nvSpPr>
            <p:cNvPr id="158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T - 1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- 1</a:t>
              </a:r>
            </a:p>
          </p:txBody>
        </p:sp>
      </p:grpSp>
      <p:sp>
        <p:nvSpPr>
          <p:cNvPr id="161" name="Shape 108"/>
          <p:cNvSpPr/>
          <p:nvPr/>
        </p:nvSpPr>
        <p:spPr>
          <a:xfrm>
            <a:off x="2361225" y="1324611"/>
            <a:ext cx="779400" cy="5154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Shape 109"/>
          <p:cNvSpPr/>
          <p:nvPr/>
        </p:nvSpPr>
        <p:spPr>
          <a:xfrm>
            <a:off x="2361225" y="2294650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5" name="Shape 110"/>
          <p:cNvGrpSpPr/>
          <p:nvPr/>
        </p:nvGrpSpPr>
        <p:grpSpPr>
          <a:xfrm>
            <a:off x="2156317" y="3570861"/>
            <a:ext cx="1189201" cy="383201"/>
            <a:chOff x="0" y="0"/>
            <a:chExt cx="1189199" cy="383200"/>
          </a:xfrm>
        </p:grpSpPr>
        <p:sp>
          <p:nvSpPr>
            <p:cNvPr id="163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4" name="T = 0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= 0</a:t>
              </a:r>
            </a:p>
          </p:txBody>
        </p:sp>
      </p:grpSp>
      <p:sp>
        <p:nvSpPr>
          <p:cNvPr id="166" name="Shape 111"/>
          <p:cNvSpPr/>
          <p:nvPr/>
        </p:nvSpPr>
        <p:spPr>
          <a:xfrm>
            <a:off x="3920999" y="1336762"/>
            <a:ext cx="779401" cy="515400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Shape 112"/>
          <p:cNvSpPr/>
          <p:nvPr/>
        </p:nvSpPr>
        <p:spPr>
          <a:xfrm>
            <a:off x="3920999" y="2306800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0" name="Shape 113"/>
          <p:cNvGrpSpPr/>
          <p:nvPr/>
        </p:nvGrpSpPr>
        <p:grpSpPr>
          <a:xfrm>
            <a:off x="3716092" y="3583011"/>
            <a:ext cx="1189201" cy="383201"/>
            <a:chOff x="0" y="0"/>
            <a:chExt cx="1189199" cy="383200"/>
          </a:xfrm>
        </p:grpSpPr>
        <p:sp>
          <p:nvSpPr>
            <p:cNvPr id="168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T + 1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+ 1</a:t>
              </a:r>
            </a:p>
          </p:txBody>
        </p:sp>
      </p:grpSp>
      <p:cxnSp>
        <p:nvCxnSpPr>
          <p:cNvPr id="171" name="Shape 114"/>
          <p:cNvCxnSpPr>
            <a:stCxn id="157" idx="0"/>
            <a:endCxn id="162" idx="0"/>
          </p:cNvCxnSpPr>
          <p:nvPr/>
        </p:nvCxnSpPr>
        <p:spPr>
          <a:xfrm>
            <a:off x="1191225" y="2645412"/>
            <a:ext cx="1559701" cy="6089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5" name="Shape 115"/>
          <p:cNvSpPr/>
          <p:nvPr/>
        </p:nvSpPr>
        <p:spPr>
          <a:xfrm>
            <a:off x="1191219" y="3006905"/>
            <a:ext cx="4" cy="55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Shape 116"/>
          <p:cNvSpPr/>
          <p:nvPr/>
        </p:nvSpPr>
        <p:spPr>
          <a:xfrm flipV="1">
            <a:off x="1192494" y="1833925"/>
            <a:ext cx="1" cy="454501"/>
          </a:xfrm>
          <a:prstGeom prst="line">
            <a:avLst/>
          </a:prstGeom>
          <a:ln w="28575">
            <a:solidFill>
              <a:srgbClr val="42424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Shape 117"/>
          <p:cNvSpPr/>
          <p:nvPr/>
        </p:nvSpPr>
        <p:spPr>
          <a:xfrm>
            <a:off x="2750919" y="3012993"/>
            <a:ext cx="4" cy="553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175" name="Shape 118"/>
          <p:cNvCxnSpPr>
            <a:stCxn id="162" idx="0"/>
            <a:endCxn id="161" idx="0"/>
          </p:cNvCxnSpPr>
          <p:nvPr/>
        </p:nvCxnSpPr>
        <p:spPr>
          <a:xfrm flipH="1" flipV="1">
            <a:off x="2750925" y="1668211"/>
            <a:ext cx="1" cy="98329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7" name="Shape 119"/>
          <p:cNvSpPr/>
          <p:nvPr/>
        </p:nvSpPr>
        <p:spPr>
          <a:xfrm>
            <a:off x="4310694" y="3025143"/>
            <a:ext cx="4" cy="553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177" name="Shape 120"/>
          <p:cNvCxnSpPr>
            <a:stCxn id="167" idx="0"/>
            <a:endCxn id="166" idx="0"/>
          </p:cNvCxnSpPr>
          <p:nvPr/>
        </p:nvCxnSpPr>
        <p:spPr>
          <a:xfrm flipV="1">
            <a:off x="4310699" y="1680361"/>
            <a:ext cx="1" cy="98329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78" name="Shape 121"/>
          <p:cNvSpPr/>
          <p:nvPr/>
        </p:nvSpPr>
        <p:spPr>
          <a:xfrm>
            <a:off x="1165600" y="4352099"/>
            <a:ext cx="2873483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每个组表示序列上的某时刻</a:t>
            </a:r>
          </a:p>
        </p:txBody>
      </p:sp>
      <p:cxnSp>
        <p:nvCxnSpPr>
          <p:cNvPr id="179" name="Shape 122"/>
          <p:cNvCxnSpPr>
            <a:stCxn id="162" idx="0"/>
            <a:endCxn id="167" idx="0"/>
          </p:cNvCxnSpPr>
          <p:nvPr/>
        </p:nvCxnSpPr>
        <p:spPr>
          <a:xfrm>
            <a:off x="2750925" y="2651500"/>
            <a:ext cx="1559775" cy="12151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0" name="Shape 123"/>
          <p:cNvSpPr/>
          <p:nvPr/>
        </p:nvSpPr>
        <p:spPr>
          <a:xfrm>
            <a:off x="473024" y="1170249"/>
            <a:ext cx="1436402" cy="2974501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Shape 124"/>
          <p:cNvSpPr/>
          <p:nvPr/>
        </p:nvSpPr>
        <p:spPr>
          <a:xfrm>
            <a:off x="2025886" y="1176399"/>
            <a:ext cx="1436402" cy="2974502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2" name="Shape 125"/>
          <p:cNvSpPr/>
          <p:nvPr/>
        </p:nvSpPr>
        <p:spPr>
          <a:xfrm>
            <a:off x="3578774" y="1176399"/>
            <a:ext cx="1436401" cy="2974502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Shape 126"/>
          <p:cNvSpPr/>
          <p:nvPr/>
        </p:nvSpPr>
        <p:spPr>
          <a:xfrm>
            <a:off x="5700024" y="1270774"/>
            <a:ext cx="27534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信息在时间上传播，通过隐藏状态。</a:t>
            </a:r>
          </a:p>
        </p:txBody>
      </p:sp>
      <p:sp>
        <p:nvSpPr>
          <p:cNvPr id="184" name="Shape 127"/>
          <p:cNvSpPr/>
          <p:nvPr/>
        </p:nvSpPr>
        <p:spPr>
          <a:xfrm>
            <a:off x="5843025" y="2196700"/>
            <a:ext cx="27534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隐藏状态通过的时间长度可以被人为设置。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32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一个可视化表示：RNN图</a:t>
            </a:r>
          </a:p>
        </p:txBody>
      </p:sp>
      <p:sp>
        <p:nvSpPr>
          <p:cNvPr id="190" name="Shape 133"/>
          <p:cNvSpPr/>
          <p:nvPr/>
        </p:nvSpPr>
        <p:spPr>
          <a:xfrm>
            <a:off x="968799" y="1217899"/>
            <a:ext cx="779401" cy="515402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hape 134"/>
          <p:cNvSpPr/>
          <p:nvPr/>
        </p:nvSpPr>
        <p:spPr>
          <a:xfrm>
            <a:off x="968799" y="2383612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Shape 135"/>
          <p:cNvSpPr/>
          <p:nvPr/>
        </p:nvSpPr>
        <p:spPr>
          <a:xfrm>
            <a:off x="763893" y="3884450"/>
            <a:ext cx="1189200" cy="383201"/>
          </a:xfrm>
          <a:prstGeom prst="rect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Shape 136"/>
          <p:cNvSpPr/>
          <p:nvPr/>
        </p:nvSpPr>
        <p:spPr>
          <a:xfrm rot="16200000">
            <a:off x="1552489" y="2259842"/>
            <a:ext cx="977830" cy="814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7" y="0"/>
                </a:moveTo>
                <a:cubicBezTo>
                  <a:pt x="1804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6204"/>
                  <a:pt x="21600" y="10808"/>
                </a:cubicBezTo>
                <a:cubicBezTo>
                  <a:pt x="21600" y="5412"/>
                  <a:pt x="18177" y="16"/>
                  <a:pt x="14754" y="16"/>
                </a:cubicBezTo>
              </a:path>
            </a:pathLst>
          </a:custGeom>
          <a:ln w="28575">
            <a:solidFill>
              <a:srgbClr val="424242"/>
            </a:solidFill>
            <a:headEnd type="oval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cxnSp>
        <p:nvCxnSpPr>
          <p:cNvPr id="194" name="Shape 137"/>
          <p:cNvCxnSpPr>
            <a:stCxn id="192" idx="0"/>
            <a:endCxn id="191" idx="0"/>
          </p:cNvCxnSpPr>
          <p:nvPr/>
        </p:nvCxnSpPr>
        <p:spPr>
          <a:xfrm flipV="1">
            <a:off x="1358493" y="2740462"/>
            <a:ext cx="7" cy="1335589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cxnSp>
        <p:nvCxnSpPr>
          <p:cNvPr id="195" name="Shape 138"/>
          <p:cNvCxnSpPr>
            <a:stCxn id="191" idx="0"/>
            <a:endCxn id="190" idx="0"/>
          </p:cNvCxnSpPr>
          <p:nvPr/>
        </p:nvCxnSpPr>
        <p:spPr>
          <a:xfrm flipH="1" flipV="1">
            <a:off x="1358499" y="1561499"/>
            <a:ext cx="1" cy="1178964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96" name="Shape 139"/>
          <p:cNvSpPr/>
          <p:nvPr/>
        </p:nvSpPr>
        <p:spPr>
          <a:xfrm>
            <a:off x="3545250" y="1206299"/>
            <a:ext cx="4815900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这是循环神经网络一个简约图。它恰当地表明了隐藏层的值怎样在时间上传播，而不必全部画出来。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44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时间上的反向传播算法 (BPTT)</a:t>
            </a:r>
          </a:p>
        </p:txBody>
      </p:sp>
      <p:pic>
        <p:nvPicPr>
          <p:cNvPr id="199" name="Shape 145" descr="Shape 1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134" y="974050"/>
            <a:ext cx="6072290" cy="3504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146"/>
          <p:cNvSpPr/>
          <p:nvPr/>
        </p:nvSpPr>
        <p:spPr>
          <a:xfrm>
            <a:off x="432799" y="1399675"/>
            <a:ext cx="2440202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时间上的反向传播算法是一个用来训练循环神经网络的算法。循环神经网络是有状态的，因此你必须在整个所需的时间区间内更新权重和激活值。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151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长短期记忆结构LSTM</a:t>
            </a:r>
          </a:p>
        </p:txBody>
      </p:sp>
      <p:pic>
        <p:nvPicPr>
          <p:cNvPr id="203" name="Shape 152" descr="Shape 1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54174"/>
            <a:ext cx="4836025" cy="276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153"/>
          <p:cNvSpPr/>
          <p:nvPr/>
        </p:nvSpPr>
        <p:spPr>
          <a:xfrm>
            <a:off x="5561900" y="1031350"/>
            <a:ext cx="3416401" cy="141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这是LSTM或者长短期记忆结构。这是现代循环神经网络运算的基石。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LSTM是一个逻辑门，可以存储、删除、和发送来自历史时间步骤的信息。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58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Keras 运行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Arial</vt:lpstr>
      <vt:lpstr>Helvetica</vt:lpstr>
      <vt:lpstr>Roboto</vt:lpstr>
      <vt:lpstr>material</vt:lpstr>
      <vt:lpstr>Lesson 3: RNN循环神经网络</vt:lpstr>
      <vt:lpstr>引言 RNN 简介 LSTMs长短期记忆结构 时间上的反向传播算法 用keras构建RNN</vt:lpstr>
      <vt:lpstr>什么是循环神经网络RNN？</vt:lpstr>
      <vt:lpstr>一个可视化表示：神经网络基础</vt:lpstr>
      <vt:lpstr>一个可视化表示：展开的循环神经网络</vt:lpstr>
      <vt:lpstr>一个可视化表示：RNN图</vt:lpstr>
      <vt:lpstr>时间上的反向传播算法 (BPTT)</vt:lpstr>
      <vt:lpstr>长短期记忆结构LSTM</vt:lpstr>
      <vt:lpstr>Keras 运行</vt:lpstr>
      <vt:lpstr>北京 AQI空气质量指数预测</vt:lpstr>
      <vt:lpstr>To jupyter Hub</vt:lpstr>
      <vt:lpstr>有状态 Vs 无状态</vt:lpstr>
      <vt:lpstr>单层 vs 多层</vt:lpstr>
      <vt:lpstr>正态化</vt:lpstr>
      <vt:lpstr>结论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RNN循环神经网络</dc:title>
  <dc:creator>Christopher Dossman</dc:creator>
  <cp:lastModifiedBy>Christopher Dossman</cp:lastModifiedBy>
  <cp:revision>1</cp:revision>
  <dcterms:modified xsi:type="dcterms:W3CDTF">2017-07-25T02:38:35Z</dcterms:modified>
</cp:coreProperties>
</file>