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934" r:id="rId2"/>
    <p:sldId id="901" r:id="rId3"/>
    <p:sldId id="954" r:id="rId4"/>
    <p:sldId id="955" r:id="rId5"/>
    <p:sldId id="856" r:id="rId6"/>
    <p:sldId id="825" r:id="rId7"/>
    <p:sldId id="853" r:id="rId8"/>
    <p:sldId id="977" r:id="rId9"/>
    <p:sldId id="957" r:id="rId10"/>
    <p:sldId id="958" r:id="rId11"/>
    <p:sldId id="959" r:id="rId12"/>
    <p:sldId id="960" r:id="rId13"/>
    <p:sldId id="961" r:id="rId14"/>
    <p:sldId id="978" r:id="rId15"/>
    <p:sldId id="979" r:id="rId16"/>
    <p:sldId id="982" r:id="rId17"/>
    <p:sldId id="963" r:id="rId18"/>
    <p:sldId id="964" r:id="rId19"/>
    <p:sldId id="965" r:id="rId20"/>
    <p:sldId id="966" r:id="rId21"/>
    <p:sldId id="967" r:id="rId22"/>
    <p:sldId id="975" r:id="rId23"/>
    <p:sldId id="968" r:id="rId24"/>
    <p:sldId id="970" r:id="rId25"/>
    <p:sldId id="971" r:id="rId26"/>
    <p:sldId id="980" r:id="rId27"/>
    <p:sldId id="972" r:id="rId28"/>
    <p:sldId id="973" r:id="rId29"/>
    <p:sldId id="974" r:id="rId30"/>
    <p:sldId id="976" r:id="rId31"/>
    <p:sldId id="983" r:id="rId32"/>
    <p:sldId id="984" r:id="rId33"/>
    <p:sldId id="985" r:id="rId34"/>
    <p:sldId id="951" r:id="rId35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ongpo.ath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CCFF"/>
  </p:clrMru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9" autoAdjust="0"/>
    <p:restoredTop sz="93185" autoAdjust="0"/>
  </p:normalViewPr>
  <p:slideViewPr>
    <p:cSldViewPr>
      <p:cViewPr varScale="1">
        <p:scale>
          <a:sx n="90" d="100"/>
          <a:sy n="90" d="100"/>
        </p:scale>
        <p:origin x="-84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08267AF7-94AE-4254-AA71-48F5D64EFB4D}" type="datetimeFigureOut">
              <a:rPr lang="zh-CN" altLang="en-US"/>
              <a:pPr>
                <a:defRPr/>
              </a:pPr>
              <a:t>2015/9/18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E38E8244-94EC-418C-9523-7884C9FE37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82638" algn="l"/>
                <a:tab pos="1566863" algn="l"/>
                <a:tab pos="2351088" algn="l"/>
                <a:tab pos="3135313" algn="l"/>
              </a:tabLst>
            </a:pPr>
            <a:fld id="{EED582E9-3872-4817-BE89-ACD3E114969F}" type="slidenum">
              <a:rPr lang="en-US" altLang="zh-CN" smtClean="0">
                <a:solidFill>
                  <a:srgbClr val="000000"/>
                </a:solidFill>
                <a:latin typeface="Arial" charset="0"/>
                <a:ea typeface="PMingLiU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782638" algn="l"/>
                  <a:tab pos="1566863" algn="l"/>
                  <a:tab pos="2351088" algn="l"/>
                  <a:tab pos="3135313" algn="l"/>
                </a:tabLst>
              </a:pPr>
              <a:t>1</a:t>
            </a:fld>
            <a:endParaRPr lang="en-US" altLang="zh-CN" smtClean="0">
              <a:solidFill>
                <a:srgbClr val="000000"/>
              </a:solidFill>
              <a:latin typeface="Arial" charset="0"/>
              <a:ea typeface="PMingLiU" pitchFamily="18" charset="-120"/>
            </a:endParaRPr>
          </a:p>
        </p:txBody>
      </p:sp>
      <p:sp>
        <p:nvSpPr>
          <p:cNvPr id="92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82638" algn="l"/>
                <a:tab pos="1566863" algn="l"/>
                <a:tab pos="2351088" algn="l"/>
                <a:tab pos="3135313" algn="l"/>
              </a:tabLst>
            </a:pPr>
            <a:fld id="{CBAA8166-D1F6-4F95-BA19-ADDFAABD12B4}" type="slidenum">
              <a:rPr lang="en-US" altLang="zh-CN" smtClean="0">
                <a:solidFill>
                  <a:srgbClr val="000000"/>
                </a:solidFill>
                <a:latin typeface="Arial" charset="0"/>
                <a:ea typeface="PMingLiU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782638" algn="l"/>
                  <a:tab pos="1566863" algn="l"/>
                  <a:tab pos="2351088" algn="l"/>
                  <a:tab pos="3135313" algn="l"/>
                </a:tabLst>
              </a:pPr>
              <a:t>13</a:t>
            </a:fld>
            <a:endParaRPr lang="en-US" altLang="zh-CN" smtClean="0">
              <a:solidFill>
                <a:srgbClr val="000000"/>
              </a:solidFill>
              <a:latin typeface="Arial" charset="0"/>
              <a:ea typeface="PMingLiU" pitchFamily="18" charset="-120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>
              <a:tabLst>
                <a:tab pos="782638" algn="l"/>
                <a:tab pos="1566863" algn="l"/>
                <a:tab pos="2351088" algn="l"/>
                <a:tab pos="3135313" algn="l"/>
              </a:tabLst>
            </a:pPr>
            <a:fld id="{8B07FAFB-3239-4E39-BA05-65762FF152D3}" type="slidenum">
              <a:rPr lang="en-US" altLang="zh-CN" sz="1300">
                <a:solidFill>
                  <a:srgbClr val="000000"/>
                </a:solidFill>
                <a:ea typeface="PMingLiU" pitchFamily="18" charset="-120"/>
              </a:rPr>
              <a:pPr algn="r">
                <a:tabLst>
                  <a:tab pos="782638" algn="l"/>
                  <a:tab pos="1566863" algn="l"/>
                  <a:tab pos="2351088" algn="l"/>
                  <a:tab pos="3135313" algn="l"/>
                </a:tabLst>
              </a:pPr>
              <a:t>14</a:t>
            </a:fld>
            <a:endParaRPr lang="en-US" altLang="zh-CN" sz="1300">
              <a:solidFill>
                <a:srgbClr val="000000"/>
              </a:solidFill>
              <a:ea typeface="PMingLiU" pitchFamily="18" charset="-120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>
              <a:tabLst>
                <a:tab pos="782638" algn="l"/>
                <a:tab pos="1566863" algn="l"/>
                <a:tab pos="2351088" algn="l"/>
                <a:tab pos="3135313" algn="l"/>
              </a:tabLst>
            </a:pPr>
            <a:fld id="{FFBC8438-DDBD-4EEC-8507-325D48CFB044}" type="slidenum">
              <a:rPr lang="en-US" altLang="zh-CN" sz="1300">
                <a:solidFill>
                  <a:srgbClr val="000000"/>
                </a:solidFill>
                <a:ea typeface="PMingLiU" pitchFamily="18" charset="-120"/>
              </a:rPr>
              <a:pPr algn="r">
                <a:tabLst>
                  <a:tab pos="782638" algn="l"/>
                  <a:tab pos="1566863" algn="l"/>
                  <a:tab pos="2351088" algn="l"/>
                  <a:tab pos="3135313" algn="l"/>
                </a:tabLst>
              </a:pPr>
              <a:t>15</a:t>
            </a:fld>
            <a:endParaRPr lang="en-US" altLang="zh-CN" sz="1300">
              <a:solidFill>
                <a:srgbClr val="000000"/>
              </a:solidFill>
              <a:ea typeface="PMingLiU" pitchFamily="18" charset="-120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0600" y="766763"/>
            <a:ext cx="5119688" cy="38401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noFill/>
        </p:spPr>
        <p:txBody>
          <a:bodyPr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kumimoji="1" lang="zh-CN" altLang="en-US" smtClean="0"/>
          </a:p>
        </p:txBody>
      </p:sp>
      <p:sp>
        <p:nvSpPr>
          <p:cNvPr id="36867" name="幻灯片编号占位符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079" tIns="47540" rIns="95079" bIns="47540" anchor="b"/>
          <a:lstStyle/>
          <a:p>
            <a:pPr algn="r" defTabSz="950913"/>
            <a:fld id="{3CB1C02C-DF12-4FEC-9C71-F5D3FD189E83}" type="slidenum">
              <a:rPr lang="zh-CN" altLang="en-US" sz="1200">
                <a:latin typeface="Calibri" pitchFamily="34" charset="0"/>
              </a:rPr>
              <a:pPr algn="r" defTabSz="950913"/>
              <a:t>16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318669-E663-4D08-9017-EF90C74B4A48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E3E0D9-CACF-445B-81EC-FC5ABFFFA311}" type="slidenum">
              <a:rPr lang="zh-CN" altLang="en-US" smtClean="0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96925" y="790575"/>
            <a:ext cx="5278438" cy="39608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5019675"/>
            <a:ext cx="5041900" cy="47529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hdr" sz="quarter"/>
          </p:nvPr>
        </p:nvSpPr>
        <p:spPr>
          <a:extLst/>
        </p:spPr>
        <p:txBody>
          <a:bodyPr/>
          <a:lstStyle>
            <a:lvl1pPr>
              <a:tabLst>
                <a:tab pos="784128" algn="l"/>
                <a:tab pos="1568257" algn="l"/>
                <a:tab pos="2352385" algn="l"/>
                <a:tab pos="3136514" algn="l"/>
              </a:tabLst>
              <a:defRPr sz="2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804763" indent="-309524">
              <a:tabLst>
                <a:tab pos="784128" algn="l"/>
                <a:tab pos="1568257" algn="l"/>
                <a:tab pos="2352385" algn="l"/>
                <a:tab pos="3136514" algn="l"/>
              </a:tabLst>
              <a:defRPr sz="2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38098" indent="-247620">
              <a:tabLst>
                <a:tab pos="784128" algn="l"/>
                <a:tab pos="1568257" algn="l"/>
                <a:tab pos="2352385" algn="l"/>
                <a:tab pos="3136514" algn="l"/>
              </a:tabLst>
              <a:defRPr sz="2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733337" indent="-247620">
              <a:tabLst>
                <a:tab pos="784128" algn="l"/>
                <a:tab pos="1568257" algn="l"/>
                <a:tab pos="2352385" algn="l"/>
                <a:tab pos="3136514" algn="l"/>
              </a:tabLst>
              <a:defRPr sz="2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228576" indent="-247620">
              <a:tabLst>
                <a:tab pos="784128" algn="l"/>
                <a:tab pos="1568257" algn="l"/>
                <a:tab pos="2352385" algn="l"/>
                <a:tab pos="3136514" algn="l"/>
              </a:tabLst>
              <a:defRPr sz="2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tabLst>
                <a:tab pos="784128" algn="l"/>
                <a:tab pos="1568257" algn="l"/>
                <a:tab pos="2352385" algn="l"/>
                <a:tab pos="3136514" algn="l"/>
              </a:tabLst>
              <a:defRPr sz="2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tabLst>
                <a:tab pos="784128" algn="l"/>
                <a:tab pos="1568257" algn="l"/>
                <a:tab pos="2352385" algn="l"/>
                <a:tab pos="3136514" algn="l"/>
              </a:tabLst>
              <a:defRPr sz="2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tabLst>
                <a:tab pos="784128" algn="l"/>
                <a:tab pos="1568257" algn="l"/>
                <a:tab pos="2352385" algn="l"/>
                <a:tab pos="3136514" algn="l"/>
              </a:tabLst>
              <a:defRPr sz="2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tabLst>
                <a:tab pos="784128" algn="l"/>
                <a:tab pos="1568257" algn="l"/>
                <a:tab pos="2352385" algn="l"/>
                <a:tab pos="3136514" algn="l"/>
              </a:tabLst>
              <a:defRPr sz="2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zh-CN" sz="13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dt" sz="quarter" idx="1"/>
          </p:nvPr>
        </p:nvSpPr>
        <p:spPr>
          <a:extLst/>
        </p:spPr>
        <p:txBody>
          <a:bodyPr/>
          <a:lstStyle>
            <a:lvl1pPr>
              <a:tabLst>
                <a:tab pos="784128" algn="l"/>
                <a:tab pos="1568257" algn="l"/>
                <a:tab pos="2352385" algn="l"/>
                <a:tab pos="3136514" algn="l"/>
              </a:tabLst>
              <a:defRPr sz="2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804763" indent="-309524">
              <a:tabLst>
                <a:tab pos="784128" algn="l"/>
                <a:tab pos="1568257" algn="l"/>
                <a:tab pos="2352385" algn="l"/>
                <a:tab pos="3136514" algn="l"/>
              </a:tabLst>
              <a:defRPr sz="2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38098" indent="-247620">
              <a:tabLst>
                <a:tab pos="784128" algn="l"/>
                <a:tab pos="1568257" algn="l"/>
                <a:tab pos="2352385" algn="l"/>
                <a:tab pos="3136514" algn="l"/>
              </a:tabLst>
              <a:defRPr sz="2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733337" indent="-247620">
              <a:tabLst>
                <a:tab pos="784128" algn="l"/>
                <a:tab pos="1568257" algn="l"/>
                <a:tab pos="2352385" algn="l"/>
                <a:tab pos="3136514" algn="l"/>
              </a:tabLst>
              <a:defRPr sz="2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228576" indent="-247620">
              <a:tabLst>
                <a:tab pos="784128" algn="l"/>
                <a:tab pos="1568257" algn="l"/>
                <a:tab pos="2352385" algn="l"/>
                <a:tab pos="3136514" algn="l"/>
              </a:tabLst>
              <a:defRPr sz="2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tabLst>
                <a:tab pos="784128" algn="l"/>
                <a:tab pos="1568257" algn="l"/>
                <a:tab pos="2352385" algn="l"/>
                <a:tab pos="3136514" algn="l"/>
              </a:tabLst>
              <a:defRPr sz="2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tabLst>
                <a:tab pos="784128" algn="l"/>
                <a:tab pos="1568257" algn="l"/>
                <a:tab pos="2352385" algn="l"/>
                <a:tab pos="3136514" algn="l"/>
              </a:tabLst>
              <a:defRPr sz="2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tabLst>
                <a:tab pos="784128" algn="l"/>
                <a:tab pos="1568257" algn="l"/>
                <a:tab pos="2352385" algn="l"/>
                <a:tab pos="3136514" algn="l"/>
              </a:tabLst>
              <a:defRPr sz="2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tabLst>
                <a:tab pos="784128" algn="l"/>
                <a:tab pos="1568257" algn="l"/>
                <a:tab pos="2352385" algn="l"/>
                <a:tab pos="3136514" algn="l"/>
              </a:tabLst>
              <a:defRPr sz="2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zh-CN" sz="13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ftr" sz="quarter" idx="4"/>
          </p:nvPr>
        </p:nvSpPr>
        <p:spPr>
          <a:extLst/>
        </p:spPr>
        <p:txBody>
          <a:bodyPr/>
          <a:lstStyle>
            <a:lvl1pPr>
              <a:tabLst>
                <a:tab pos="784128" algn="l"/>
                <a:tab pos="1568257" algn="l"/>
                <a:tab pos="2352385" algn="l"/>
                <a:tab pos="3136514" algn="l"/>
              </a:tabLst>
              <a:defRPr sz="2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804763" indent="-309524">
              <a:tabLst>
                <a:tab pos="784128" algn="l"/>
                <a:tab pos="1568257" algn="l"/>
                <a:tab pos="2352385" algn="l"/>
                <a:tab pos="3136514" algn="l"/>
              </a:tabLst>
              <a:defRPr sz="2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38098" indent="-247620">
              <a:tabLst>
                <a:tab pos="784128" algn="l"/>
                <a:tab pos="1568257" algn="l"/>
                <a:tab pos="2352385" algn="l"/>
                <a:tab pos="3136514" algn="l"/>
              </a:tabLst>
              <a:defRPr sz="2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733337" indent="-247620">
              <a:tabLst>
                <a:tab pos="784128" algn="l"/>
                <a:tab pos="1568257" algn="l"/>
                <a:tab pos="2352385" algn="l"/>
                <a:tab pos="3136514" algn="l"/>
              </a:tabLst>
              <a:defRPr sz="2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228576" indent="-247620">
              <a:tabLst>
                <a:tab pos="784128" algn="l"/>
                <a:tab pos="1568257" algn="l"/>
                <a:tab pos="2352385" algn="l"/>
                <a:tab pos="3136514" algn="l"/>
              </a:tabLst>
              <a:defRPr sz="2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tabLst>
                <a:tab pos="784128" algn="l"/>
                <a:tab pos="1568257" algn="l"/>
                <a:tab pos="2352385" algn="l"/>
                <a:tab pos="3136514" algn="l"/>
              </a:tabLst>
              <a:defRPr sz="2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tabLst>
                <a:tab pos="784128" algn="l"/>
                <a:tab pos="1568257" algn="l"/>
                <a:tab pos="2352385" algn="l"/>
                <a:tab pos="3136514" algn="l"/>
              </a:tabLst>
              <a:defRPr sz="2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tabLst>
                <a:tab pos="784128" algn="l"/>
                <a:tab pos="1568257" algn="l"/>
                <a:tab pos="2352385" algn="l"/>
                <a:tab pos="3136514" algn="l"/>
              </a:tabLst>
              <a:defRPr sz="2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tabLst>
                <a:tab pos="784128" algn="l"/>
                <a:tab pos="1568257" algn="l"/>
                <a:tab pos="2352385" algn="l"/>
                <a:tab pos="3136514" algn="l"/>
              </a:tabLst>
              <a:defRPr sz="2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altLang="zh-CN" sz="13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1989" name="Rectangle 4"/>
          <p:cNvSpPr>
            <a:spLocks noGrp="1" noChangeArrowheads="1"/>
          </p:cNvSpPr>
          <p:nvPr>
            <p:ph type="sldNum" sz="quarter" idx="5"/>
          </p:nvPr>
        </p:nvSpPr>
        <p:spPr>
          <a:extLst/>
        </p:spPr>
        <p:txBody>
          <a:bodyPr/>
          <a:lstStyle>
            <a:lvl1pPr>
              <a:tabLst>
                <a:tab pos="784128" algn="l"/>
                <a:tab pos="1568257" algn="l"/>
                <a:tab pos="2352385" algn="l"/>
                <a:tab pos="3136514" algn="l"/>
              </a:tabLst>
              <a:defRPr sz="2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804763" indent="-309524">
              <a:tabLst>
                <a:tab pos="784128" algn="l"/>
                <a:tab pos="1568257" algn="l"/>
                <a:tab pos="2352385" algn="l"/>
                <a:tab pos="3136514" algn="l"/>
              </a:tabLst>
              <a:defRPr sz="2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238098" indent="-247620">
              <a:tabLst>
                <a:tab pos="784128" algn="l"/>
                <a:tab pos="1568257" algn="l"/>
                <a:tab pos="2352385" algn="l"/>
                <a:tab pos="3136514" algn="l"/>
              </a:tabLst>
              <a:defRPr sz="2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733337" indent="-247620">
              <a:tabLst>
                <a:tab pos="784128" algn="l"/>
                <a:tab pos="1568257" algn="l"/>
                <a:tab pos="2352385" algn="l"/>
                <a:tab pos="3136514" algn="l"/>
              </a:tabLst>
              <a:defRPr sz="2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228576" indent="-247620">
              <a:tabLst>
                <a:tab pos="784128" algn="l"/>
                <a:tab pos="1568257" algn="l"/>
                <a:tab pos="2352385" algn="l"/>
                <a:tab pos="3136514" algn="l"/>
              </a:tabLst>
              <a:defRPr sz="2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tabLst>
                <a:tab pos="784128" algn="l"/>
                <a:tab pos="1568257" algn="l"/>
                <a:tab pos="2352385" algn="l"/>
                <a:tab pos="3136514" algn="l"/>
              </a:tabLst>
              <a:defRPr sz="2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tabLst>
                <a:tab pos="784128" algn="l"/>
                <a:tab pos="1568257" algn="l"/>
                <a:tab pos="2352385" algn="l"/>
                <a:tab pos="3136514" algn="l"/>
              </a:tabLst>
              <a:defRPr sz="2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tabLst>
                <a:tab pos="784128" algn="l"/>
                <a:tab pos="1568257" algn="l"/>
                <a:tab pos="2352385" algn="l"/>
                <a:tab pos="3136514" algn="l"/>
              </a:tabLst>
              <a:defRPr sz="2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tabLst>
                <a:tab pos="784128" algn="l"/>
                <a:tab pos="1568257" algn="l"/>
                <a:tab pos="2352385" algn="l"/>
                <a:tab pos="3136514" algn="l"/>
              </a:tabLst>
              <a:defRPr sz="2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fld id="{954B3644-96E3-4F0D-92AD-BD5A6213FF9E}" type="slidenum">
              <a:rPr lang="en-US" altLang="zh-CN" sz="1300" b="0">
                <a:solidFill>
                  <a:srgbClr val="000000"/>
                </a:solidFill>
              </a:rPr>
              <a:pPr>
                <a:defRPr/>
              </a:pPr>
              <a:t>28</a:t>
            </a:fld>
            <a:r>
              <a:rPr lang="en-US" altLang="zh-CN" sz="1300" b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3254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11263" y="1023938"/>
            <a:ext cx="4675187" cy="35083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5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82675" y="4872038"/>
            <a:ext cx="4940300" cy="380206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1D25D3B-3ABA-4A27-A202-B6F9E257FF24}" type="slidenum">
              <a:rPr lang="en-US" altLang="zh-CN" smtClean="0">
                <a:latin typeface="Arial" charset="0"/>
                <a:ea typeface="MS Gothic" pitchFamily="49" charset="-128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zh-CN" smtClean="0">
              <a:latin typeface="Arial" charset="0"/>
              <a:ea typeface="MS Gothic" pitchFamily="49" charset="-128"/>
              <a:cs typeface="Arial" charset="0"/>
            </a:endParaRPr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9038" y="982663"/>
            <a:ext cx="4721225" cy="35417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56262" cy="4581525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D8B7E2CC-3969-46FD-AB0E-2FC1077A82C1}" type="slidenum">
              <a:rPr lang="en-US" altLang="en-US" sz="1300">
                <a:ea typeface="MS PGothic" pitchFamily="34" charset="-128"/>
              </a:rPr>
              <a:pPr algn="r"/>
              <a:t>34</a:t>
            </a:fld>
            <a:endParaRPr lang="en-US" altLang="en-US" sz="1300">
              <a:ea typeface="MS PGothic" pitchFamily="34" charset="-128"/>
            </a:endParaRPr>
          </a:p>
        </p:txBody>
      </p:sp>
      <p:sp>
        <p:nvSpPr>
          <p:cNvPr id="9011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>
              <a:lnSpc>
                <a:spcPct val="90000"/>
              </a:lnSpc>
            </a:pPr>
            <a:fld id="{263E9EA4-3E95-494B-9E2C-4A830905ECB1}" type="slidenum">
              <a:rPr lang="en-US" altLang="en-US" sz="1300">
                <a:ea typeface="MS PGothic" pitchFamily="34" charset="-128"/>
              </a:rPr>
              <a:pPr algn="r">
                <a:lnSpc>
                  <a:spcPct val="90000"/>
                </a:lnSpc>
              </a:pPr>
              <a:t>34</a:t>
            </a:fld>
            <a:endParaRPr lang="en-US" altLang="en-US" sz="1300">
              <a:ea typeface="MS PGothic" pitchFamily="34" charset="-128"/>
            </a:endParaRPr>
          </a:p>
        </p:txBody>
      </p:sp>
      <p:sp>
        <p:nvSpPr>
          <p:cNvPr id="90115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>
              <a:lnSpc>
                <a:spcPct val="90000"/>
              </a:lnSpc>
            </a:pPr>
            <a:fld id="{FC5E6271-1731-4D67-BB2C-AD8D4CED058D}" type="slidenum">
              <a:rPr lang="en-US" altLang="en-US" sz="1300">
                <a:ea typeface="MS PGothic" pitchFamily="34" charset="-128"/>
              </a:rPr>
              <a:pPr algn="r">
                <a:lnSpc>
                  <a:spcPct val="90000"/>
                </a:lnSpc>
              </a:pPr>
              <a:t>34</a:t>
            </a:fld>
            <a:endParaRPr lang="en-US" altLang="en-US" sz="1300">
              <a:ea typeface="MS PGothic" pitchFamily="34" charset="-128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3775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n-US" smtClean="0">
              <a:latin typeface="Arial" charset="0"/>
              <a:ea typeface="宋体" charset="-122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82638" algn="l"/>
                <a:tab pos="1566863" algn="l"/>
                <a:tab pos="2351088" algn="l"/>
                <a:tab pos="3135313" algn="l"/>
              </a:tabLst>
            </a:pPr>
            <a:fld id="{44C0AA83-3608-42CF-9314-9A1A2F03F52B}" type="slidenum">
              <a:rPr lang="en-US" altLang="zh-CN" smtClean="0">
                <a:solidFill>
                  <a:srgbClr val="000000"/>
                </a:solidFill>
                <a:latin typeface="Arial" charset="0"/>
                <a:ea typeface="PMingLiU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782638" algn="l"/>
                  <a:tab pos="1566863" algn="l"/>
                  <a:tab pos="2351088" algn="l"/>
                  <a:tab pos="3135313" algn="l"/>
                </a:tabLst>
              </a:pPr>
              <a:t>2</a:t>
            </a:fld>
            <a:endParaRPr lang="en-US" altLang="zh-CN" smtClean="0">
              <a:solidFill>
                <a:srgbClr val="000000"/>
              </a:solidFill>
              <a:latin typeface="Arial" charset="0"/>
              <a:ea typeface="PMingLiU" pitchFamily="18" charset="-120"/>
            </a:endParaRPr>
          </a:p>
        </p:txBody>
      </p:sp>
      <p:sp>
        <p:nvSpPr>
          <p:cNvPr id="112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244600" y="1277938"/>
            <a:ext cx="4606925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708025" y="4922838"/>
            <a:ext cx="5680075" cy="4030662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3316" name="灯片编号占位符 3"/>
          <p:cNvSpPr txBox="1">
            <a:spLocks noGrp="1" noChangeArrowheads="1"/>
          </p:cNvSpPr>
          <p:nvPr/>
        </p:nvSpPr>
        <p:spPr bwMode="auto">
          <a:xfrm>
            <a:off x="4019550" y="9718675"/>
            <a:ext cx="3076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88E3E525-4989-4F34-BA89-531F2AFB2CB4}" type="slidenum">
              <a:rPr lang="zh-CN" altLang="en-US" sz="1300"/>
              <a:pPr algn="r"/>
              <a:t>3</a:t>
            </a:fld>
            <a:endParaRPr lang="en-US" altLang="zh-CN" sz="13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249238"/>
            <a:ext cx="5114925" cy="38369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z="1100" b="1" u="sng" smtClean="0"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>
              <a:tabLst>
                <a:tab pos="782638" algn="l"/>
                <a:tab pos="1566863" algn="l"/>
                <a:tab pos="2351088" algn="l"/>
                <a:tab pos="3135313" algn="l"/>
              </a:tabLst>
            </a:pPr>
            <a:fld id="{A4DED273-CC3A-48D3-92A1-BABF1B3FABA5}" type="slidenum">
              <a:rPr lang="en-US" altLang="zh-CN" sz="1300">
                <a:solidFill>
                  <a:srgbClr val="000000"/>
                </a:solidFill>
                <a:ea typeface="PMingLiU" pitchFamily="18" charset="-120"/>
              </a:rPr>
              <a:pPr algn="r">
                <a:tabLst>
                  <a:tab pos="782638" algn="l"/>
                  <a:tab pos="1566863" algn="l"/>
                  <a:tab pos="2351088" algn="l"/>
                  <a:tab pos="3135313" algn="l"/>
                </a:tabLst>
              </a:pPr>
              <a:t>8</a:t>
            </a:fld>
            <a:endParaRPr lang="en-US" altLang="zh-CN" sz="1300">
              <a:solidFill>
                <a:srgbClr val="000000"/>
              </a:solidFill>
              <a:ea typeface="PMingLiU" pitchFamily="18" charset="-120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249238"/>
            <a:ext cx="5114925" cy="38369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z="1100" b="1" u="sng" smtClean="0"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82638" algn="l"/>
                <a:tab pos="1566863" algn="l"/>
                <a:tab pos="2351088" algn="l"/>
                <a:tab pos="3135313" algn="l"/>
              </a:tabLst>
            </a:pPr>
            <a:fld id="{D38DC6E8-B2D9-4292-878C-F350432F9512}" type="slidenum">
              <a:rPr lang="en-US" altLang="zh-CN" smtClean="0">
                <a:solidFill>
                  <a:srgbClr val="000000"/>
                </a:solidFill>
                <a:latin typeface="Arial" charset="0"/>
                <a:ea typeface="PMingLiU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782638" algn="l"/>
                  <a:tab pos="1566863" algn="l"/>
                  <a:tab pos="2351088" algn="l"/>
                  <a:tab pos="3135313" algn="l"/>
                </a:tabLst>
              </a:pPr>
              <a:t>10</a:t>
            </a:fld>
            <a:endParaRPr lang="en-US" altLang="zh-CN" smtClean="0">
              <a:solidFill>
                <a:srgbClr val="000000"/>
              </a:solidFill>
              <a:latin typeface="Arial" charset="0"/>
              <a:ea typeface="PMingLiU" pitchFamily="18" charset="-120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82638" algn="l"/>
                <a:tab pos="1566863" algn="l"/>
                <a:tab pos="2351088" algn="l"/>
                <a:tab pos="3135313" algn="l"/>
              </a:tabLst>
            </a:pPr>
            <a:fld id="{76A59450-D9F4-4078-A33C-ABB6BF063BEA}" type="slidenum">
              <a:rPr lang="en-US" altLang="zh-CN" smtClean="0">
                <a:solidFill>
                  <a:srgbClr val="000000"/>
                </a:solidFill>
                <a:latin typeface="Arial" charset="0"/>
                <a:ea typeface="PMingLiU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782638" algn="l"/>
                  <a:tab pos="1566863" algn="l"/>
                  <a:tab pos="2351088" algn="l"/>
                  <a:tab pos="3135313" algn="l"/>
                </a:tabLst>
              </a:pPr>
              <a:t>11</a:t>
            </a:fld>
            <a:endParaRPr lang="en-US" altLang="zh-CN" smtClean="0">
              <a:solidFill>
                <a:srgbClr val="000000"/>
              </a:solidFill>
              <a:latin typeface="Arial" charset="0"/>
              <a:ea typeface="PMingLiU" pitchFamily="18" charset="-120"/>
            </a:endParaRPr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782638" algn="l"/>
                <a:tab pos="1566863" algn="l"/>
                <a:tab pos="2351088" algn="l"/>
                <a:tab pos="3135313" algn="l"/>
              </a:tabLst>
            </a:pPr>
            <a:fld id="{3E3962C1-26E7-4142-8787-854815C5A54F}" type="slidenum">
              <a:rPr lang="en-US" altLang="zh-CN" smtClean="0">
                <a:solidFill>
                  <a:srgbClr val="000000"/>
                </a:solidFill>
                <a:latin typeface="Arial" charset="0"/>
                <a:ea typeface="PMingLiU" pitchFamily="18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782638" algn="l"/>
                  <a:tab pos="1566863" algn="l"/>
                  <a:tab pos="2351088" algn="l"/>
                  <a:tab pos="3135313" algn="l"/>
                </a:tabLst>
              </a:pPr>
              <a:t>12</a:t>
            </a:fld>
            <a:endParaRPr lang="en-US" altLang="zh-CN" smtClean="0">
              <a:solidFill>
                <a:srgbClr val="000000"/>
              </a:solidFill>
              <a:latin typeface="Arial" charset="0"/>
              <a:ea typeface="PMingLiU" pitchFamily="18" charset="-12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C76AD-C740-4FA3-999A-E4F26A6A97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IBM Confidential</a:t>
            </a: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649C4-182F-42B5-AF1A-E54F8247A2A3}" type="datetime3">
              <a:rPr lang="zh-CN" altLang="en-US"/>
              <a:pPr>
                <a:defRPr/>
              </a:pPr>
              <a:t>2015年9月18日星期五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CA4D9-0A58-4856-823A-C4A0E923D3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IBM Confidential</a:t>
            </a: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F2E1C-3DA4-476A-9ABE-5BE28423CF3E}" type="datetime3">
              <a:rPr lang="zh-CN" altLang="en-US"/>
              <a:pPr>
                <a:defRPr/>
              </a:pPr>
              <a:t>2015年9月18日星期五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DD985-7AF5-4739-BC3E-76B35064F7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IBM Confidential</a:t>
            </a: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9F3FE-CF0C-42C3-A552-04F103A4189A}" type="datetime3">
              <a:rPr lang="zh-CN" altLang="en-US"/>
              <a:pPr>
                <a:defRPr/>
              </a:pPr>
              <a:t>2015年9月18日星期五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tle Placeholder 17"/>
          <p:cNvSpPr>
            <a:spLocks noGrp="1"/>
          </p:cNvSpPr>
          <p:nvPr>
            <p:ph type="title"/>
          </p:nvPr>
        </p:nvSpPr>
        <p:spPr>
          <a:xfrm>
            <a:off x="457200" y="927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6B7CC-884D-4B09-A27B-A25D895607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 flipV="1">
            <a:off x="252413" y="468313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>
                <a:latin typeface="+mn-lt"/>
                <a:ea typeface="宋体" pitchFamily="2" charset="-122"/>
              </a:rPr>
              <a:t>© 2015 IBM Corporation</a:t>
            </a:r>
            <a:endParaRPr lang="en-US" altLang="zh-CN" dirty="0">
              <a:latin typeface="+mn-lt"/>
              <a:ea typeface="宋体" pitchFamily="2" charset="-122"/>
            </a:endParaRP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pPr>
              <a:defRPr/>
            </a:pPr>
            <a:fld id="{E8FB16AC-948E-4366-B797-E4CFDB248A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6537325"/>
            <a:ext cx="5943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IBM Confidential</a:t>
            </a:r>
            <a:endParaRPr lang="en-US" altLang="zh-CN"/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5" y="6537325"/>
            <a:ext cx="100488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Arial" pitchFamily="34" charset="0"/>
              </a:defRPr>
            </a:lvl1pPr>
          </a:lstStyle>
          <a:p>
            <a:pPr>
              <a:defRPr/>
            </a:pPr>
            <a:fld id="{6AFEE274-67EE-427E-A139-396AC05EE396}" type="datetime3">
              <a:rPr lang="zh-CN" altLang="en-US"/>
              <a:pPr>
                <a:defRPr/>
              </a:pPr>
              <a:t>2015年9月18日星期五</a:t>
            </a:fld>
            <a:endParaRPr lang="en-US" altLang="zh-CN"/>
          </a:p>
        </p:txBody>
      </p:sp>
      <p:pic>
        <p:nvPicPr>
          <p:cNvPr id="1032" name="Picture 10" descr="R120_G137_B251-20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280400" y="179388"/>
            <a:ext cx="588963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539750"/>
            <a:ext cx="868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6" r:id="rId4"/>
    <p:sldLayoutId id="2147483667" r:id="rId5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1600">
          <a:solidFill>
            <a:schemeClr val="bg1"/>
          </a:solidFill>
          <a:latin typeface="+mn-lt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3"/>
          <p:cNvSpPr>
            <a:spLocks noChangeArrowheads="1"/>
          </p:cNvSpPr>
          <p:nvPr/>
        </p:nvSpPr>
        <p:spPr bwMode="blackWhite">
          <a:xfrm>
            <a:off x="0" y="0"/>
            <a:ext cx="9144000" cy="1690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4" name="Rectangle 4"/>
          <p:cNvSpPr>
            <a:spLocks noChangeArrowheads="1"/>
          </p:cNvSpPr>
          <p:nvPr/>
        </p:nvSpPr>
        <p:spPr bwMode="blackWhite">
          <a:xfrm>
            <a:off x="0" y="5167313"/>
            <a:ext cx="9144000" cy="1690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ja-JP" altLang="en-US" sz="2400">
              <a:ea typeface="MS PGothic" pitchFamily="34" charset="-128"/>
            </a:endParaRPr>
          </a:p>
        </p:txBody>
      </p:sp>
      <p:pic>
        <p:nvPicPr>
          <p:cNvPr id="8195" name="Picture 2" descr="good midd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White">
          <a:xfrm>
            <a:off x="0" y="1700213"/>
            <a:ext cx="9144000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23850" y="2420938"/>
            <a:ext cx="29305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/>
              <a:t>Linux on Power </a:t>
            </a:r>
          </a:p>
          <a:p>
            <a:endParaRPr lang="en-US" altLang="zh-CN" sz="2800" b="1"/>
          </a:p>
          <a:p>
            <a:r>
              <a:rPr lang="en-US" altLang="zh-CN" sz="3600" b="1"/>
              <a:t>&amp; NoSQL</a:t>
            </a:r>
            <a:endParaRPr lang="zh-CN" altLang="en-US" sz="3600" b="1"/>
          </a:p>
        </p:txBody>
      </p:sp>
      <p:sp>
        <p:nvSpPr>
          <p:cNvPr id="8197" name="TextBox 1"/>
          <p:cNvSpPr txBox="1">
            <a:spLocks noChangeArrowheads="1"/>
          </p:cNvSpPr>
          <p:nvPr/>
        </p:nvSpPr>
        <p:spPr bwMode="auto">
          <a:xfrm>
            <a:off x="395288" y="4221163"/>
            <a:ext cx="26479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Cheng Ying </a:t>
            </a:r>
          </a:p>
          <a:p>
            <a:r>
              <a:rPr lang="en-US" altLang="zh-CN"/>
              <a:t>IBM</a:t>
            </a:r>
            <a:r>
              <a:rPr lang="zh-CN" altLang="en-US"/>
              <a:t>售前技术支持工程师</a:t>
            </a:r>
          </a:p>
          <a:p>
            <a:r>
              <a:rPr lang="en-US" altLang="zh-CN"/>
              <a:t>cdycheng@cn.ibm.com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3"/>
          <p:cNvSpPr txBox="1">
            <a:spLocks noChangeArrowheads="1"/>
          </p:cNvSpPr>
          <p:nvPr/>
        </p:nvSpPr>
        <p:spPr bwMode="auto">
          <a:xfrm>
            <a:off x="685800" y="1412875"/>
            <a:ext cx="7775575" cy="426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1</a:t>
            </a:r>
            <a:r>
              <a:rPr lang="zh-CN" altLang="en-US" sz="2400"/>
              <a:t>、</a:t>
            </a:r>
            <a:r>
              <a:rPr lang="en-US" altLang="zh-CN" sz="2400"/>
              <a:t>High performance</a:t>
            </a:r>
          </a:p>
          <a:p>
            <a:endParaRPr lang="en-US" altLang="zh-CN" sz="2400"/>
          </a:p>
          <a:p>
            <a:endParaRPr lang="en-US" altLang="zh-CN" sz="2400"/>
          </a:p>
          <a:p>
            <a:pPr eaLnBrk="0" hangingPunct="0">
              <a:buClr>
                <a:schemeClr val="tx1"/>
              </a:buClr>
            </a:pPr>
            <a:r>
              <a:rPr lang="en-US" altLang="zh-CN" sz="2400"/>
              <a:t>2</a:t>
            </a:r>
            <a:r>
              <a:rPr lang="zh-CN" altLang="en-US" sz="2400"/>
              <a:t>、</a:t>
            </a:r>
            <a:r>
              <a:rPr lang="en-US" altLang="zh-CN" sz="2400"/>
              <a:t>Huge Storage</a:t>
            </a:r>
          </a:p>
          <a:p>
            <a:pPr eaLnBrk="0" hangingPunct="0">
              <a:buClr>
                <a:schemeClr val="tx1"/>
              </a:buClr>
            </a:pPr>
            <a:endParaRPr lang="en-US" altLang="zh-CN" sz="2400"/>
          </a:p>
          <a:p>
            <a:pPr eaLnBrk="0" hangingPunct="0">
              <a:buClr>
                <a:schemeClr val="tx1"/>
              </a:buClr>
            </a:pPr>
            <a:endParaRPr lang="en-US" altLang="zh-CN" sz="2400"/>
          </a:p>
          <a:p>
            <a:pPr eaLnBrk="0" hangingPunct="0">
              <a:buClr>
                <a:schemeClr val="tx1"/>
              </a:buClr>
            </a:pPr>
            <a:r>
              <a:rPr lang="en-US" altLang="zh-CN" sz="2400"/>
              <a:t>3</a:t>
            </a:r>
            <a:r>
              <a:rPr lang="zh-CN" altLang="en-US" sz="2400"/>
              <a:t>、</a:t>
            </a:r>
            <a:r>
              <a:rPr lang="en-US" altLang="zh-CN" sz="2400"/>
              <a:t>High Scalability &amp;&amp; High Availability</a:t>
            </a:r>
          </a:p>
        </p:txBody>
      </p:sp>
      <p:sp>
        <p:nvSpPr>
          <p:cNvPr id="4" name="标题 26"/>
          <p:cNvSpPr txBox="1">
            <a:spLocks/>
          </p:cNvSpPr>
          <p:nvPr/>
        </p:nvSpPr>
        <p:spPr>
          <a:xfrm>
            <a:off x="250825" y="609600"/>
            <a:ext cx="8569325" cy="44291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zh-CN" altLang="en-US" sz="2400" b="1" kern="0" dirty="0" smtClean="0">
                <a:ea typeface="宋体" pitchFamily="2" charset="-122"/>
              </a:rPr>
              <a:t>为什么要使用</a:t>
            </a:r>
            <a:r>
              <a:rPr lang="en-US" altLang="zh-CN" sz="2400" b="1" kern="0" dirty="0" err="1" smtClean="0">
                <a:ea typeface="宋体" pitchFamily="2" charset="-122"/>
              </a:rPr>
              <a:t>NoSQL</a:t>
            </a:r>
            <a:r>
              <a:rPr lang="zh-CN" altLang="en-US" sz="2400" b="1" kern="0" dirty="0">
                <a:ea typeface="宋体" pitchFamily="2" charset="-122"/>
              </a:rPr>
              <a:t>非</a:t>
            </a:r>
            <a:r>
              <a:rPr lang="zh-CN" altLang="en-US" sz="2400" b="1" kern="0" dirty="0" smtClean="0">
                <a:ea typeface="宋体" pitchFamily="2" charset="-122"/>
              </a:rPr>
              <a:t>关系型数据库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/>
          <p:cNvSpPr txBox="1">
            <a:spLocks noChangeArrowheads="1"/>
          </p:cNvSpPr>
          <p:nvPr/>
        </p:nvSpPr>
        <p:spPr bwMode="auto">
          <a:xfrm>
            <a:off x="685800" y="1412875"/>
            <a:ext cx="7775575" cy="426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        </a:t>
            </a:r>
          </a:p>
          <a:p>
            <a:r>
              <a:rPr lang="en-US" altLang="zh-CN" sz="2400"/>
              <a:t>       NoSQL</a:t>
            </a:r>
            <a:r>
              <a:rPr lang="zh-CN" altLang="en-US" sz="2400"/>
              <a:t>数据库都具有非常高的读写性能，尤其在大数据量下，同样表现优秀。这得益于它的无关系性，数据库的结构简单。关系数据库应付上万次</a:t>
            </a:r>
            <a:r>
              <a:rPr lang="en-US" altLang="zh-CN" sz="2400"/>
              <a:t>SQL</a:t>
            </a:r>
            <a:r>
              <a:rPr lang="zh-CN" altLang="en-US" sz="2400"/>
              <a:t>查询还勉强顶得住，但是应付上万次</a:t>
            </a:r>
            <a:r>
              <a:rPr lang="en-US" altLang="zh-CN" sz="2400"/>
              <a:t>SQL</a:t>
            </a:r>
            <a:r>
              <a:rPr lang="zh-CN" altLang="en-US" sz="2400"/>
              <a:t>写数据请求，硬盘</a:t>
            </a:r>
            <a:r>
              <a:rPr lang="en-US" altLang="zh-CN" sz="2400"/>
              <a:t>IO</a:t>
            </a:r>
            <a:r>
              <a:rPr lang="zh-CN" altLang="en-US" sz="2400"/>
              <a:t>就已经无法承受了。</a:t>
            </a:r>
            <a:endParaRPr lang="en-US" altLang="zh-CN" sz="2400"/>
          </a:p>
        </p:txBody>
      </p:sp>
      <p:sp>
        <p:nvSpPr>
          <p:cNvPr id="25602" name="标题 26"/>
          <p:cNvSpPr txBox="1">
            <a:spLocks/>
          </p:cNvSpPr>
          <p:nvPr/>
        </p:nvSpPr>
        <p:spPr bwMode="auto">
          <a:xfrm>
            <a:off x="250825" y="609600"/>
            <a:ext cx="85693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en-US" altLang="zh-CN" sz="2400">
                <a:solidFill>
                  <a:schemeClr val="hlink"/>
                </a:solidFill>
              </a:rPr>
              <a:t>1</a:t>
            </a:r>
            <a:r>
              <a:rPr lang="zh-CN" altLang="en-US" sz="2400">
                <a:solidFill>
                  <a:schemeClr val="hlink"/>
                </a:solidFill>
              </a:rPr>
              <a:t>、</a:t>
            </a:r>
            <a:r>
              <a:rPr lang="en-US" altLang="zh-CN" sz="2400">
                <a:solidFill>
                  <a:schemeClr val="hlink"/>
                </a:solidFill>
              </a:rPr>
              <a:t>High performance—</a:t>
            </a:r>
            <a:r>
              <a:rPr lang="zh-CN" altLang="en-US" sz="2400">
                <a:solidFill>
                  <a:schemeClr val="hlink"/>
                </a:solidFill>
              </a:rPr>
              <a:t>对数据库高并发读写的需求</a:t>
            </a:r>
            <a:endParaRPr lang="en-US" altLang="zh-CN" sz="240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/>
          <p:cNvSpPr txBox="1">
            <a:spLocks noChangeArrowheads="1"/>
          </p:cNvSpPr>
          <p:nvPr/>
        </p:nvSpPr>
        <p:spPr bwMode="auto">
          <a:xfrm>
            <a:off x="685800" y="1412875"/>
            <a:ext cx="7775575" cy="426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        </a:t>
            </a:r>
          </a:p>
          <a:p>
            <a:r>
              <a:rPr lang="zh-CN" altLang="en-US" sz="2400"/>
              <a:t>       对于关系数据库来说，在一张上亿条乃至上十亿条记录的表里面进行</a:t>
            </a:r>
            <a:r>
              <a:rPr lang="en-US" altLang="zh-CN" sz="2400"/>
              <a:t>SQL</a:t>
            </a:r>
            <a:r>
              <a:rPr lang="zh-CN" altLang="en-US" sz="2400"/>
              <a:t>查询，效率是极其低下乃至不可忍受的。再例如大型</a:t>
            </a:r>
            <a:r>
              <a:rPr lang="en-US" altLang="zh-CN" sz="2400"/>
              <a:t>web</a:t>
            </a:r>
            <a:r>
              <a:rPr lang="zh-CN" altLang="en-US" sz="2400"/>
              <a:t>网站的用户登录系统，例如腾讯，盛大，动辄数以亿计的帐号，关系数据库也很难应付。</a:t>
            </a:r>
          </a:p>
          <a:p>
            <a:r>
              <a:rPr lang="zh-CN" altLang="en-US" sz="2400"/>
              <a:t/>
            </a:r>
            <a:br>
              <a:rPr lang="zh-CN" altLang="en-US" sz="2400"/>
            </a:br>
            <a:endParaRPr lang="en-US" altLang="zh-CN" sz="2400"/>
          </a:p>
        </p:txBody>
      </p:sp>
      <p:sp>
        <p:nvSpPr>
          <p:cNvPr id="27650" name="标题 26"/>
          <p:cNvSpPr txBox="1">
            <a:spLocks/>
          </p:cNvSpPr>
          <p:nvPr/>
        </p:nvSpPr>
        <p:spPr bwMode="auto">
          <a:xfrm>
            <a:off x="250825" y="609600"/>
            <a:ext cx="8569325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en-US" altLang="zh-CN" sz="2400">
                <a:solidFill>
                  <a:schemeClr val="hlink"/>
                </a:solidFill>
              </a:rPr>
              <a:t>2</a:t>
            </a:r>
            <a:r>
              <a:rPr lang="zh-CN" altLang="en-US" sz="2400">
                <a:solidFill>
                  <a:schemeClr val="hlink"/>
                </a:solidFill>
              </a:rPr>
              <a:t>、</a:t>
            </a:r>
            <a:r>
              <a:rPr lang="en-US" altLang="zh-CN" sz="2400">
                <a:solidFill>
                  <a:schemeClr val="hlink"/>
                </a:solidFill>
              </a:rPr>
              <a:t>Huge Storage—</a:t>
            </a:r>
            <a:r>
              <a:rPr lang="zh-CN" altLang="en-US" sz="2400">
                <a:solidFill>
                  <a:schemeClr val="hlink"/>
                </a:solidFill>
              </a:rPr>
              <a:t>对海量数据的高效率存储和访问的需求</a:t>
            </a:r>
            <a:endParaRPr lang="en-US" altLang="zh-CN" sz="240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3"/>
          <p:cNvSpPr txBox="1">
            <a:spLocks noChangeArrowheads="1"/>
          </p:cNvSpPr>
          <p:nvPr/>
        </p:nvSpPr>
        <p:spPr bwMode="auto">
          <a:xfrm>
            <a:off x="685800" y="1412875"/>
            <a:ext cx="7775575" cy="426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        </a:t>
            </a:r>
          </a:p>
          <a:p>
            <a:r>
              <a:rPr lang="zh-CN" altLang="en-US" sz="2400"/>
              <a:t>       </a:t>
            </a:r>
            <a:r>
              <a:rPr lang="en-US" altLang="zh-CN" sz="2400"/>
              <a:t>NoSQL</a:t>
            </a:r>
            <a:r>
              <a:rPr lang="zh-CN" altLang="en-US" sz="2400"/>
              <a:t>数据库种类繁多，但是一个共同的特点都是去掉关系数据库的关系型特性。数据之间无关系，这样就非常容易扩展。也无形之间，在架构的层面上带来了可扩展的能力。这样就可以通过添加更多的硬件和服务节点来扩展性能和负载能力。</a:t>
            </a:r>
          </a:p>
          <a:p>
            <a:r>
              <a:rPr lang="zh-CN" altLang="en-US" sz="2400"/>
              <a:t/>
            </a:r>
            <a:br>
              <a:rPr lang="zh-CN" altLang="en-US" sz="2400"/>
            </a:br>
            <a:endParaRPr lang="en-US" altLang="zh-CN" sz="2400"/>
          </a:p>
        </p:txBody>
      </p:sp>
      <p:sp>
        <p:nvSpPr>
          <p:cNvPr id="29698" name="标题 26"/>
          <p:cNvSpPr txBox="1">
            <a:spLocks/>
          </p:cNvSpPr>
          <p:nvPr/>
        </p:nvSpPr>
        <p:spPr bwMode="auto">
          <a:xfrm>
            <a:off x="250825" y="609600"/>
            <a:ext cx="85693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en-US" altLang="zh-CN" sz="2400">
                <a:solidFill>
                  <a:schemeClr val="hlink"/>
                </a:solidFill>
              </a:rPr>
              <a:t>3</a:t>
            </a:r>
            <a:r>
              <a:rPr lang="zh-CN" altLang="en-US" sz="2400">
                <a:solidFill>
                  <a:schemeClr val="hlink"/>
                </a:solidFill>
              </a:rPr>
              <a:t>、</a:t>
            </a:r>
            <a:r>
              <a:rPr lang="en-US" altLang="zh-CN" sz="2400">
                <a:solidFill>
                  <a:schemeClr val="hlink"/>
                </a:solidFill>
              </a:rPr>
              <a:t>High Scalability &amp;&amp; High Availability—</a:t>
            </a:r>
            <a:r>
              <a:rPr lang="zh-CN" altLang="en-US" sz="2400">
                <a:solidFill>
                  <a:schemeClr val="hlink"/>
                </a:solidFill>
              </a:rPr>
              <a:t>对数据库的高可扩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 sz="2400">
                <a:solidFill>
                  <a:schemeClr val="hlink"/>
                </a:solidFill>
              </a:rPr>
              <a:t>展性和高可用性的需求</a:t>
            </a:r>
          </a:p>
          <a:p>
            <a:pPr eaLnBrk="0" hangingPunct="0">
              <a:lnSpc>
                <a:spcPct val="90000"/>
              </a:lnSpc>
            </a:pPr>
            <a:endParaRPr lang="en-US" altLang="zh-CN" sz="240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3"/>
          <p:cNvSpPr txBox="1">
            <a:spLocks noChangeArrowheads="1"/>
          </p:cNvSpPr>
          <p:nvPr/>
        </p:nvSpPr>
        <p:spPr bwMode="auto">
          <a:xfrm>
            <a:off x="684213" y="1412875"/>
            <a:ext cx="7775575" cy="426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3038" indent="-173038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altLang="zh-CN" sz="2400" b="1">
              <a:latin typeface="华文楷体"/>
              <a:ea typeface="华文楷体"/>
              <a:cs typeface="华文楷体"/>
            </a:endParaRPr>
          </a:p>
          <a:p>
            <a:pPr marL="173038" indent="-173038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CN" sz="2400" b="1">
                <a:solidFill>
                  <a:srgbClr val="BFBFBF"/>
                </a:solidFill>
                <a:latin typeface="华文楷体"/>
                <a:ea typeface="华文楷体"/>
                <a:cs typeface="华文楷体"/>
              </a:rPr>
              <a:t>Big Data &amp; NoSQL</a:t>
            </a:r>
            <a:endParaRPr lang="zh-CN" altLang="en-US" sz="2400" b="1">
              <a:solidFill>
                <a:srgbClr val="BFBFBF"/>
              </a:solidFill>
              <a:latin typeface="华文楷体"/>
              <a:ea typeface="华文楷体"/>
              <a:cs typeface="华文楷体"/>
            </a:endParaRPr>
          </a:p>
          <a:p>
            <a:pPr marL="173038" indent="-173038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altLang="zh-CN" sz="2400" b="1">
              <a:solidFill>
                <a:srgbClr val="BFBFBF"/>
              </a:solidFill>
              <a:latin typeface="华文楷体"/>
              <a:ea typeface="华文楷体"/>
              <a:cs typeface="华文楷体"/>
            </a:endParaRPr>
          </a:p>
          <a:p>
            <a:pPr marL="173038" indent="-173038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CN" sz="2400" b="1">
                <a:solidFill>
                  <a:srgbClr val="BFBFBF"/>
                </a:solidFill>
                <a:latin typeface="华文楷体"/>
                <a:ea typeface="华文楷体"/>
                <a:cs typeface="华文楷体"/>
              </a:rPr>
              <a:t>NoSQL introduction</a:t>
            </a:r>
            <a:endParaRPr lang="zh-CN" altLang="en-US" sz="2400" b="1">
              <a:solidFill>
                <a:srgbClr val="BFBFBF"/>
              </a:solidFill>
              <a:latin typeface="华文楷体"/>
              <a:ea typeface="华文楷体"/>
              <a:cs typeface="华文楷体"/>
            </a:endParaRPr>
          </a:p>
          <a:p>
            <a:pPr marL="173038" indent="-173038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altLang="zh-CN" sz="2400" b="1">
              <a:solidFill>
                <a:srgbClr val="BFBFBF"/>
              </a:solidFill>
              <a:latin typeface="华文楷体"/>
              <a:ea typeface="华文楷体"/>
              <a:cs typeface="华文楷体"/>
            </a:endParaRPr>
          </a:p>
          <a:p>
            <a:pPr marL="173038" indent="-173038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CN" sz="2400" b="1">
                <a:latin typeface="华文楷体"/>
                <a:ea typeface="华文楷体"/>
                <a:cs typeface="华文楷体"/>
              </a:rPr>
              <a:t>NoSQL &amp; LOP</a:t>
            </a:r>
            <a:endParaRPr lang="zh-CN" altLang="en-US" sz="2400" b="1">
              <a:latin typeface="华文楷体"/>
              <a:ea typeface="华文楷体"/>
              <a:cs typeface="华文楷体"/>
            </a:endParaRPr>
          </a:p>
        </p:txBody>
      </p:sp>
      <p:sp>
        <p:nvSpPr>
          <p:cNvPr id="4" name="标题 26"/>
          <p:cNvSpPr txBox="1">
            <a:spLocks/>
          </p:cNvSpPr>
          <p:nvPr/>
        </p:nvSpPr>
        <p:spPr>
          <a:xfrm>
            <a:off x="250825" y="609600"/>
            <a:ext cx="8569325" cy="6397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zh-CN" altLang="en-US" sz="3200" b="1" kern="0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议题</a:t>
            </a:r>
            <a:endParaRPr lang="zh-CN" altLang="en-US" sz="3200" kern="0" dirty="0" smtClean="0"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3"/>
          <p:cNvSpPr txBox="1">
            <a:spLocks noChangeArrowheads="1"/>
          </p:cNvSpPr>
          <p:nvPr/>
        </p:nvSpPr>
        <p:spPr bwMode="auto">
          <a:xfrm>
            <a:off x="395288" y="1412875"/>
            <a:ext cx="7775575" cy="426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3038" indent="-173038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zh-CN" sz="2400" b="1">
              <a:latin typeface="华文楷体"/>
              <a:ea typeface="华文楷体"/>
              <a:cs typeface="华文楷体"/>
            </a:endParaRPr>
          </a:p>
          <a:p>
            <a:pPr marL="173038" indent="-173038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endParaRPr lang="en-US" altLang="zh-CN" sz="2400" b="1">
              <a:latin typeface="华文楷体"/>
              <a:ea typeface="华文楷体"/>
              <a:cs typeface="华文楷体"/>
            </a:endParaRPr>
          </a:p>
        </p:txBody>
      </p:sp>
      <p:sp>
        <p:nvSpPr>
          <p:cNvPr id="33794" name="标题 26"/>
          <p:cNvSpPr txBox="1">
            <a:spLocks/>
          </p:cNvSpPr>
          <p:nvPr/>
        </p:nvSpPr>
        <p:spPr bwMode="auto">
          <a:xfrm>
            <a:off x="250825" y="620713"/>
            <a:ext cx="8569325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zh-CN" altLang="en-US" sz="3200" b="1"/>
              <a:t>常见的</a:t>
            </a:r>
            <a:r>
              <a:rPr lang="en-US" altLang="zh-CN" sz="3200" b="1"/>
              <a:t>NoSQL</a:t>
            </a:r>
            <a:r>
              <a:rPr lang="zh-CN" altLang="en-US" sz="3200" b="1"/>
              <a:t>数据库</a:t>
            </a:r>
          </a:p>
        </p:txBody>
      </p:sp>
      <p:sp>
        <p:nvSpPr>
          <p:cNvPr id="33795" name="Rectangle 3"/>
          <p:cNvSpPr txBox="1">
            <a:spLocks noChangeArrowheads="1"/>
          </p:cNvSpPr>
          <p:nvPr/>
        </p:nvSpPr>
        <p:spPr bwMode="auto">
          <a:xfrm>
            <a:off x="684213" y="1628775"/>
            <a:ext cx="7775575" cy="426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3038" indent="-173038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b="1">
                <a:latin typeface="华文楷体"/>
              </a:rPr>
              <a:t>1</a:t>
            </a:r>
            <a:r>
              <a:rPr lang="zh-CN" altLang="en-US" sz="2400" b="1">
                <a:latin typeface="华文楷体"/>
              </a:rPr>
              <a:t>、</a:t>
            </a:r>
            <a:r>
              <a:rPr lang="en-US" altLang="zh-CN" sz="2400" b="1">
                <a:latin typeface="华文楷体"/>
              </a:rPr>
              <a:t>SequoiaDB</a:t>
            </a:r>
          </a:p>
          <a:p>
            <a:pPr marL="173038" indent="-173038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b="1">
                <a:latin typeface="华文楷体"/>
                <a:ea typeface="华文楷体"/>
                <a:cs typeface="华文楷体"/>
              </a:rPr>
              <a:t>2</a:t>
            </a:r>
            <a:r>
              <a:rPr lang="zh-CN" altLang="en-US" sz="2400" b="1">
                <a:latin typeface="华文楷体"/>
                <a:ea typeface="华文楷体"/>
                <a:cs typeface="华文楷体"/>
              </a:rPr>
              <a:t>、</a:t>
            </a:r>
            <a:r>
              <a:rPr lang="en-US" altLang="zh-CN" sz="2400" b="1">
                <a:latin typeface="华文楷体"/>
                <a:ea typeface="华文楷体"/>
                <a:cs typeface="华文楷体"/>
              </a:rPr>
              <a:t>Hbase</a:t>
            </a:r>
          </a:p>
          <a:p>
            <a:pPr marL="173038" indent="-173038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b="1">
                <a:latin typeface="华文楷体"/>
                <a:ea typeface="华文楷体"/>
                <a:cs typeface="华文楷体"/>
              </a:rPr>
              <a:t>3</a:t>
            </a:r>
            <a:r>
              <a:rPr lang="zh-CN" altLang="en-US" sz="2400" b="1">
                <a:latin typeface="华文楷体"/>
                <a:ea typeface="华文楷体"/>
                <a:cs typeface="华文楷体"/>
              </a:rPr>
              <a:t>、</a:t>
            </a:r>
            <a:r>
              <a:rPr lang="en-US" altLang="zh-CN" sz="2400" b="1">
                <a:latin typeface="华文楷体"/>
                <a:ea typeface="华文楷体"/>
                <a:cs typeface="华文楷体"/>
              </a:rPr>
              <a:t>Redis</a:t>
            </a:r>
          </a:p>
          <a:p>
            <a:pPr marL="173038" indent="-173038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b="1">
                <a:latin typeface="华文楷体"/>
                <a:ea typeface="华文楷体"/>
                <a:cs typeface="华文楷体"/>
              </a:rPr>
              <a:t>4</a:t>
            </a:r>
            <a:r>
              <a:rPr lang="zh-CN" altLang="en-US" sz="2400" b="1">
                <a:latin typeface="华文楷体"/>
                <a:ea typeface="华文楷体"/>
                <a:cs typeface="华文楷体"/>
              </a:rPr>
              <a:t>、</a:t>
            </a:r>
            <a:r>
              <a:rPr lang="en-US" altLang="zh-CN" sz="2400" b="1">
                <a:latin typeface="华文楷体"/>
              </a:rPr>
              <a:t>MongoDB</a:t>
            </a:r>
          </a:p>
          <a:p>
            <a:pPr marL="173038" indent="-173038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b="1">
                <a:latin typeface="华文楷体"/>
              </a:rPr>
              <a:t>5</a:t>
            </a:r>
            <a:r>
              <a:rPr lang="zh-CN" altLang="en-US" sz="2400" b="1">
                <a:latin typeface="华文楷体"/>
              </a:rPr>
              <a:t>、</a:t>
            </a:r>
            <a:r>
              <a:rPr lang="en-US" altLang="zh-CN" sz="2400" b="1">
                <a:latin typeface="华文楷体"/>
              </a:rPr>
              <a:t>Cassandra</a:t>
            </a:r>
          </a:p>
          <a:p>
            <a:pPr marL="173038" indent="-173038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b="1">
                <a:latin typeface="华文楷体"/>
              </a:rPr>
              <a:t>6</a:t>
            </a:r>
            <a:r>
              <a:rPr lang="zh-CN" altLang="en-US" sz="2400" b="1">
                <a:latin typeface="华文楷体"/>
              </a:rPr>
              <a:t>、</a:t>
            </a:r>
            <a:r>
              <a:rPr lang="en-US" altLang="zh-CN" sz="2400" b="1">
                <a:latin typeface="华文楷体"/>
              </a:rPr>
              <a:t>Hypertable</a:t>
            </a:r>
          </a:p>
          <a:p>
            <a:pPr marL="173038" indent="-173038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b="1">
                <a:latin typeface="华文楷体"/>
              </a:rPr>
              <a:t>7</a:t>
            </a:r>
            <a:r>
              <a:rPr lang="zh-CN" altLang="en-US" sz="2400" b="1">
                <a:latin typeface="华文楷体"/>
              </a:rPr>
              <a:t>、</a:t>
            </a:r>
            <a:r>
              <a:rPr lang="en-US" altLang="zh-CN" sz="2400" b="1">
                <a:latin typeface="华文楷体"/>
              </a:rPr>
              <a:t>Neo4j </a:t>
            </a:r>
          </a:p>
          <a:p>
            <a:pPr marL="173038" indent="-173038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b="1">
                <a:latin typeface="华文楷体"/>
              </a:rPr>
              <a:t>…</a:t>
            </a:r>
          </a:p>
          <a:p>
            <a:pPr marL="173038" indent="-173038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endParaRPr lang="zh-CN" altLang="en-US" sz="2400" b="1">
              <a:latin typeface="华文楷体"/>
              <a:ea typeface="华文楷体"/>
              <a:cs typeface="华文楷体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内容占位符 2"/>
          <p:cNvSpPr>
            <a:spLocks noGrp="1"/>
          </p:cNvSpPr>
          <p:nvPr>
            <p:ph idx="4294967295"/>
          </p:nvPr>
        </p:nvSpPr>
        <p:spPr>
          <a:xfrm>
            <a:off x="460375" y="2044700"/>
            <a:ext cx="7980363" cy="43053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sz="1800" b="1" smtClean="0">
                <a:latin typeface="Calibri" pitchFamily="34" charset="0"/>
                <a:ea typeface="宋体" charset="-122"/>
              </a:rPr>
              <a:t>广州巨杉软件开发有限公司（简称巨杉软件）</a:t>
            </a:r>
            <a:r>
              <a:rPr lang="zh-CN" altLang="en-US" sz="1800" smtClean="0">
                <a:latin typeface="Calibri" pitchFamily="34" charset="0"/>
                <a:ea typeface="宋体" charset="-122"/>
              </a:rPr>
              <a:t>成立于</a:t>
            </a:r>
            <a:r>
              <a:rPr lang="en-US" altLang="zh-CN" sz="1800" smtClean="0">
                <a:latin typeface="Calibri" pitchFamily="34" charset="0"/>
                <a:ea typeface="宋体" charset="-122"/>
              </a:rPr>
              <a:t>2011</a:t>
            </a:r>
            <a:r>
              <a:rPr lang="zh-CN" altLang="en-US" sz="1800" smtClean="0">
                <a:latin typeface="Calibri" pitchFamily="34" charset="0"/>
                <a:ea typeface="宋体" charset="-122"/>
              </a:rPr>
              <a:t>年专注于新一代企业大数据平台研发</a:t>
            </a:r>
            <a:r>
              <a:rPr lang="en-US" altLang="zh-CN" sz="1800" smtClean="0">
                <a:latin typeface="Calibri" pitchFamily="34" charset="0"/>
                <a:ea typeface="宋体" charset="-122"/>
              </a:rPr>
              <a:t>, </a:t>
            </a:r>
            <a:r>
              <a:rPr lang="zh-CN" altLang="en-US" sz="1800" smtClean="0">
                <a:latin typeface="Calibri" pitchFamily="34" charset="0"/>
                <a:ea typeface="宋体" charset="-122"/>
              </a:rPr>
              <a:t>其核心产品</a:t>
            </a:r>
            <a:r>
              <a:rPr lang="en-US" altLang="zh-CN" sz="1800" smtClean="0">
                <a:latin typeface="Calibri" pitchFamily="34" charset="0"/>
                <a:ea typeface="宋体" charset="-122"/>
              </a:rPr>
              <a:t>SequoiaDB</a:t>
            </a:r>
            <a:r>
              <a:rPr lang="zh-CN" altLang="en-US" sz="1800" smtClean="0">
                <a:latin typeface="Calibri" pitchFamily="34" charset="0"/>
                <a:ea typeface="宋体" charset="-122"/>
              </a:rPr>
              <a:t>（巨杉数据库）是国内第一款新一代</a:t>
            </a:r>
            <a:r>
              <a:rPr lang="en-US" altLang="zh-CN" sz="1800" smtClean="0">
                <a:latin typeface="Calibri" pitchFamily="34" charset="0"/>
                <a:ea typeface="宋体" charset="-122"/>
              </a:rPr>
              <a:t>NoSQL</a:t>
            </a:r>
            <a:r>
              <a:rPr lang="zh-CN" altLang="en-US" sz="1800" smtClean="0">
                <a:latin typeface="Calibri" pitchFamily="34" charset="0"/>
                <a:ea typeface="宋体" charset="-122"/>
              </a:rPr>
              <a:t>数据库。</a:t>
            </a:r>
            <a:endParaRPr lang="en-US" altLang="zh-CN" sz="1800" smtClean="0">
              <a:latin typeface="Calibri" pitchFamily="34" charset="0"/>
              <a:ea typeface="宋体" charset="-122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sz="1800" smtClean="0">
              <a:latin typeface="Calibri" pitchFamily="34" charset="0"/>
              <a:ea typeface="宋体" charset="-122"/>
            </a:endParaRPr>
          </a:p>
          <a:p>
            <a:pPr marL="0" indent="0">
              <a:buFont typeface="Wingdings" pitchFamily="2" charset="2"/>
              <a:buNone/>
            </a:pPr>
            <a:r>
              <a:rPr lang="zh-CN" altLang="en-US" sz="3200" smtClean="0">
                <a:latin typeface="Calibri" pitchFamily="34" charset="0"/>
                <a:ea typeface="宋体" charset="-122"/>
              </a:rPr>
              <a:t>王涛</a:t>
            </a:r>
            <a:r>
              <a:rPr lang="zh-CN" altLang="en-US" sz="1800" smtClean="0">
                <a:latin typeface="Calibri" pitchFamily="34" charset="0"/>
                <a:ea typeface="宋体" charset="-122"/>
              </a:rPr>
              <a:t>，</a:t>
            </a:r>
            <a:r>
              <a:rPr lang="en-US" altLang="zh-CN" sz="1800" smtClean="0">
                <a:latin typeface="Calibri" pitchFamily="34" charset="0"/>
                <a:ea typeface="宋体" charset="-122"/>
              </a:rPr>
              <a:t>SequoiaDB</a:t>
            </a:r>
            <a:r>
              <a:rPr lang="zh-CN" altLang="en-US" sz="1800" smtClean="0">
                <a:latin typeface="Calibri" pitchFamily="34" charset="0"/>
                <a:ea typeface="宋体" charset="-122"/>
              </a:rPr>
              <a:t>巨杉软件公司</a:t>
            </a:r>
            <a:r>
              <a:rPr lang="en-US" altLang="zh-CN" sz="1800" smtClean="0">
                <a:latin typeface="Calibri" pitchFamily="34" charset="0"/>
                <a:ea typeface="宋体" charset="-122"/>
              </a:rPr>
              <a:t>CTO</a:t>
            </a:r>
            <a:r>
              <a:rPr lang="zh-CN" altLang="en-US" sz="1800" smtClean="0">
                <a:latin typeface="Calibri" pitchFamily="34" charset="0"/>
                <a:ea typeface="宋体" charset="-122"/>
              </a:rPr>
              <a:t>及总架构师，曾经是</a:t>
            </a:r>
            <a:r>
              <a:rPr lang="en-US" altLang="zh-CN" sz="1800" smtClean="0">
                <a:latin typeface="Calibri" pitchFamily="34" charset="0"/>
                <a:ea typeface="宋体" charset="-122"/>
              </a:rPr>
              <a:t>DB2</a:t>
            </a:r>
            <a:r>
              <a:rPr lang="zh-CN" altLang="en-US" sz="1800" smtClean="0">
                <a:latin typeface="Calibri" pitchFamily="34" charset="0"/>
                <a:ea typeface="宋体" charset="-122"/>
              </a:rPr>
              <a:t>领域的专家，作为</a:t>
            </a:r>
            <a:r>
              <a:rPr lang="en-US" altLang="zh-CN" sz="1800" smtClean="0">
                <a:latin typeface="Calibri" pitchFamily="34" charset="0"/>
                <a:ea typeface="宋体" charset="-122"/>
              </a:rPr>
              <a:t>IBM DB2</a:t>
            </a:r>
            <a:r>
              <a:rPr lang="zh-CN" altLang="en-US" sz="1800" smtClean="0">
                <a:latin typeface="Calibri" pitchFamily="34" charset="0"/>
                <a:ea typeface="宋体" charset="-122"/>
              </a:rPr>
              <a:t>全球最高技术专家小组的成员，参与了</a:t>
            </a:r>
            <a:r>
              <a:rPr lang="en-US" altLang="zh-CN" sz="1800" smtClean="0">
                <a:latin typeface="Calibri" pitchFamily="34" charset="0"/>
                <a:ea typeface="宋体" charset="-122"/>
              </a:rPr>
              <a:t>IBM</a:t>
            </a:r>
            <a:r>
              <a:rPr lang="zh-CN" altLang="en-US" sz="1800" smtClean="0">
                <a:latin typeface="Calibri" pitchFamily="34" charset="0"/>
                <a:ea typeface="宋体" charset="-122"/>
              </a:rPr>
              <a:t>下一代大数据平台的架构规划，精通数据库内核及体系结构。在</a:t>
            </a:r>
            <a:r>
              <a:rPr lang="en-US" altLang="zh-CN" sz="1800" smtClean="0">
                <a:latin typeface="Calibri" pitchFamily="34" charset="0"/>
                <a:ea typeface="宋体" charset="-122"/>
              </a:rPr>
              <a:t>IBM</a:t>
            </a:r>
            <a:r>
              <a:rPr lang="zh-CN" altLang="en-US" sz="1800" smtClean="0">
                <a:latin typeface="Calibri" pitchFamily="34" charset="0"/>
                <a:ea typeface="宋体" charset="-122"/>
              </a:rPr>
              <a:t>多伦多实验室工作了八年后，王涛选择了 回国创业，目前担任巨杉软件公司</a:t>
            </a:r>
            <a:r>
              <a:rPr lang="en-US" altLang="zh-CN" sz="1800" smtClean="0">
                <a:latin typeface="Calibri" pitchFamily="34" charset="0"/>
                <a:ea typeface="宋体" charset="-122"/>
              </a:rPr>
              <a:t>CTO</a:t>
            </a:r>
            <a:r>
              <a:rPr lang="zh-CN" altLang="en-US" sz="1800" smtClean="0">
                <a:latin typeface="Calibri" pitchFamily="34" charset="0"/>
                <a:ea typeface="宋体" charset="-122"/>
              </a:rPr>
              <a:t>及总架构师，成功研发了自主产权的</a:t>
            </a:r>
            <a:r>
              <a:rPr lang="en-US" altLang="zh-CN" sz="1800" smtClean="0">
                <a:latin typeface="Calibri" pitchFamily="34" charset="0"/>
                <a:ea typeface="宋体" charset="-122"/>
              </a:rPr>
              <a:t>NoSQL</a:t>
            </a:r>
            <a:r>
              <a:rPr lang="zh-CN" altLang="en-US" sz="1800" smtClean="0">
                <a:latin typeface="Calibri" pitchFamily="34" charset="0"/>
                <a:ea typeface="宋体" charset="-122"/>
              </a:rPr>
              <a:t>数据库</a:t>
            </a:r>
            <a:r>
              <a:rPr lang="en-US" altLang="zh-CN" sz="1800" smtClean="0">
                <a:latin typeface="Calibri" pitchFamily="34" charset="0"/>
                <a:ea typeface="宋体" charset="-122"/>
              </a:rPr>
              <a:t>——SequoiaDB(</a:t>
            </a:r>
            <a:r>
              <a:rPr lang="zh-CN" altLang="en-US" sz="1800" smtClean="0">
                <a:latin typeface="Calibri" pitchFamily="34" charset="0"/>
                <a:ea typeface="宋体" charset="-122"/>
              </a:rPr>
              <a:t>巨杉数据库</a:t>
            </a:r>
            <a:r>
              <a:rPr lang="en-US" altLang="zh-CN" sz="1800" smtClean="0">
                <a:latin typeface="Calibri" pitchFamily="34" charset="0"/>
                <a:ea typeface="宋体" charset="-122"/>
              </a:rPr>
              <a:t>)</a:t>
            </a:r>
            <a:r>
              <a:rPr lang="zh-CN" altLang="en-US" sz="1800" smtClean="0">
                <a:latin typeface="Calibri" pitchFamily="34" charset="0"/>
                <a:ea typeface="宋体" charset="-122"/>
              </a:rPr>
              <a:t>。 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1800" smtClean="0">
                <a:latin typeface="Calibri" pitchFamily="34" charset="0"/>
                <a:ea typeface="宋体" charset="-122"/>
              </a:rPr>
              <a:t>此后，</a:t>
            </a:r>
            <a:r>
              <a:rPr lang="en-US" altLang="zh-CN" sz="1800" smtClean="0">
                <a:latin typeface="Calibri" pitchFamily="34" charset="0"/>
                <a:ea typeface="宋体" charset="-122"/>
              </a:rPr>
              <a:t>SequoiaDB</a:t>
            </a:r>
            <a:r>
              <a:rPr lang="zh-CN" altLang="en-US" sz="1800" smtClean="0">
                <a:latin typeface="Calibri" pitchFamily="34" charset="0"/>
                <a:ea typeface="宋体" charset="-122"/>
              </a:rPr>
              <a:t>巨杉公司跟我们</a:t>
            </a:r>
            <a:r>
              <a:rPr lang="en-US" altLang="zh-CN" sz="1800" smtClean="0">
                <a:latin typeface="Calibri" pitchFamily="34" charset="0"/>
                <a:ea typeface="宋体" charset="-122"/>
              </a:rPr>
              <a:t>IBM</a:t>
            </a:r>
            <a:r>
              <a:rPr lang="zh-CN" altLang="en-US" sz="1800" smtClean="0">
                <a:latin typeface="Calibri" pitchFamily="34" charset="0"/>
                <a:ea typeface="宋体" charset="-122"/>
              </a:rPr>
              <a:t>团队有过许多成功案例。</a:t>
            </a:r>
          </a:p>
          <a:p>
            <a:pPr marL="0" indent="0">
              <a:buFont typeface="Wingdings" pitchFamily="2" charset="2"/>
              <a:buNone/>
            </a:pPr>
            <a:endParaRPr lang="zh-CN" altLang="en-US" sz="1800" smtClean="0">
              <a:latin typeface="Calibri" pitchFamily="34" charset="0"/>
              <a:ea typeface="宋体" charset="-122"/>
            </a:endParaRPr>
          </a:p>
        </p:txBody>
      </p:sp>
      <p:sp>
        <p:nvSpPr>
          <p:cNvPr id="35842" name="文本框 4"/>
          <p:cNvSpPr txBox="1">
            <a:spLocks noChangeArrowheads="1"/>
          </p:cNvSpPr>
          <p:nvPr/>
        </p:nvSpPr>
        <p:spPr bwMode="auto">
          <a:xfrm>
            <a:off x="3635375" y="765175"/>
            <a:ext cx="4454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latin typeface="Calibri" pitchFamily="34" charset="0"/>
              </a:rPr>
              <a:t>公司简介</a:t>
            </a:r>
            <a:r>
              <a:rPr lang="zh-CN" altLang="en-US" sz="3200">
                <a:latin typeface="Calibri" pitchFamily="34" charset="0"/>
              </a:rPr>
              <a:t>：</a:t>
            </a:r>
          </a:p>
        </p:txBody>
      </p:sp>
      <p:pic>
        <p:nvPicPr>
          <p:cNvPr id="35843" name="图片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635000"/>
            <a:ext cx="3024187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3"/>
          <p:cNvSpPr>
            <a:spLocks noGrp="1"/>
          </p:cNvSpPr>
          <p:nvPr>
            <p:ph type="title"/>
          </p:nvPr>
        </p:nvSpPr>
        <p:spPr>
          <a:xfrm>
            <a:off x="519113" y="474663"/>
            <a:ext cx="8229600" cy="938212"/>
          </a:xfrm>
        </p:spPr>
        <p:txBody>
          <a:bodyPr/>
          <a:lstStyle/>
          <a:p>
            <a:pPr eaLnBrk="1" hangingPunct="1"/>
            <a:r>
              <a:rPr lang="en-US" altLang="zh-CN" sz="2000" b="1" smtClean="0">
                <a:ea typeface="宋体" charset="-122"/>
              </a:rPr>
              <a:t>SequoiaDB</a:t>
            </a:r>
            <a:br>
              <a:rPr lang="en-US" altLang="zh-CN" sz="2000" b="1" smtClean="0">
                <a:ea typeface="宋体" charset="-122"/>
              </a:rPr>
            </a:br>
            <a:r>
              <a:rPr lang="en-US" altLang="zh-CN" sz="2000" b="1" smtClean="0">
                <a:ea typeface="宋体" charset="-122"/>
              </a:rPr>
              <a:t/>
            </a:r>
            <a:br>
              <a:rPr lang="en-US" altLang="zh-CN" sz="2000" b="1" smtClean="0">
                <a:ea typeface="宋体" charset="-122"/>
              </a:rPr>
            </a:br>
            <a:r>
              <a:rPr lang="zh-CN" altLang="en-US" sz="2000" b="1" smtClean="0">
                <a:ea typeface="宋体" charset="-122"/>
              </a:rPr>
              <a:t>分布式数据管理架构</a:t>
            </a:r>
            <a:endParaRPr lang="en-CA" sz="2000" b="1" smtClean="0"/>
          </a:p>
        </p:txBody>
      </p:sp>
      <p:grpSp>
        <p:nvGrpSpPr>
          <p:cNvPr id="37890" name="Group 51"/>
          <p:cNvGrpSpPr>
            <a:grpSpLocks/>
          </p:cNvGrpSpPr>
          <p:nvPr/>
        </p:nvGrpSpPr>
        <p:grpSpPr bwMode="auto">
          <a:xfrm>
            <a:off x="539750" y="1484313"/>
            <a:ext cx="6696075" cy="2416175"/>
            <a:chOff x="687388" y="1120378"/>
            <a:chExt cx="9840448" cy="3589735"/>
          </a:xfrm>
        </p:grpSpPr>
        <p:sp>
          <p:nvSpPr>
            <p:cNvPr id="32" name="Rounded Rectangle 31"/>
            <p:cNvSpPr/>
            <p:nvPr/>
          </p:nvSpPr>
          <p:spPr>
            <a:xfrm>
              <a:off x="687388" y="1120378"/>
              <a:ext cx="4626271" cy="40331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chemeClr val="bg1"/>
                  </a:solidFill>
                </a:rPr>
                <a:t>应用程序</a:t>
              </a:r>
              <a:endParaRPr lang="en-US" sz="12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cxnSp>
          <p:nvCxnSpPr>
            <p:cNvPr id="33" name="Straight Arrow Connector 32"/>
            <p:cNvCxnSpPr>
              <a:stCxn id="45" idx="3"/>
            </p:cNvCxnSpPr>
            <p:nvPr/>
          </p:nvCxnSpPr>
          <p:spPr>
            <a:xfrm flipV="1">
              <a:off x="5313659" y="2146353"/>
              <a:ext cx="1780052" cy="2359"/>
            </a:xfrm>
            <a:prstGeom prst="straightConnector1">
              <a:avLst/>
            </a:prstGeom>
            <a:ln w="57150" cmpd="sng">
              <a:solidFill>
                <a:srgbClr val="25406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37" idx="1"/>
              <a:endCxn id="36" idx="1"/>
            </p:cNvCxnSpPr>
            <p:nvPr/>
          </p:nvCxnSpPr>
          <p:spPr bwMode="auto">
            <a:xfrm rot="10800000" flipV="1">
              <a:off x="1004671" y="3587436"/>
              <a:ext cx="13998" cy="483505"/>
            </a:xfrm>
            <a:prstGeom prst="curvedConnector3">
              <a:avLst>
                <a:gd name="adj1" fmla="val 2957898"/>
              </a:avLst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/>
            <p:cNvSpPr/>
            <p:nvPr/>
          </p:nvSpPr>
          <p:spPr bwMode="auto">
            <a:xfrm>
              <a:off x="1004671" y="3908201"/>
              <a:ext cx="1467436" cy="32784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b="1" dirty="0">
                  <a:solidFill>
                    <a:schemeClr val="bg1"/>
                  </a:solidFill>
                </a:rPr>
                <a:t>从数据节点</a:t>
              </a:r>
              <a:endParaRPr lang="en-US" altLang="en-US" sz="1050" b="1" dirty="0">
                <a:solidFill>
                  <a:schemeClr val="bg1"/>
                </a:solidFill>
                <a:ea typeface="SimSun" pitchFamily="2" charset="-122"/>
              </a:endParaRP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1004671" y="3422337"/>
              <a:ext cx="1467436" cy="33019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b="1" dirty="0">
                  <a:solidFill>
                    <a:schemeClr val="bg1"/>
                  </a:solidFill>
                </a:rPr>
                <a:t>主数据节点</a:t>
              </a:r>
              <a:endParaRPr lang="en-US" altLang="en-US" sz="1050" b="1" dirty="0">
                <a:solidFill>
                  <a:schemeClr val="bg1"/>
                </a:solidFill>
                <a:ea typeface="SimSun" pitchFamily="2" charset="-122"/>
              </a:endParaRP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1004671" y="4372838"/>
              <a:ext cx="1467436" cy="3278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b="1" dirty="0">
                  <a:solidFill>
                    <a:schemeClr val="bg1"/>
                  </a:solidFill>
                </a:rPr>
                <a:t>从数据节点</a:t>
              </a:r>
              <a:endParaRPr lang="en-US" altLang="en-US" sz="1050" b="1" dirty="0">
                <a:solidFill>
                  <a:schemeClr val="bg1"/>
                </a:solidFill>
                <a:ea typeface="SimSun" pitchFamily="2" charset="-122"/>
              </a:endParaRPr>
            </a:p>
          </p:txBody>
        </p:sp>
        <p:cxnSp>
          <p:nvCxnSpPr>
            <p:cNvPr id="39" name="Curved Connector 38"/>
            <p:cNvCxnSpPr>
              <a:stCxn id="37" idx="1"/>
              <a:endCxn id="38" idx="1"/>
            </p:cNvCxnSpPr>
            <p:nvPr/>
          </p:nvCxnSpPr>
          <p:spPr bwMode="auto">
            <a:xfrm rot="10800000" flipV="1">
              <a:off x="1004671" y="3587436"/>
              <a:ext cx="13998" cy="948143"/>
            </a:xfrm>
            <a:prstGeom prst="curvedConnector3">
              <a:avLst>
                <a:gd name="adj1" fmla="val 4536843"/>
              </a:avLst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687388" y="1653414"/>
              <a:ext cx="1465102" cy="32548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b="1" dirty="0">
                  <a:solidFill>
                    <a:schemeClr val="bg1"/>
                  </a:solidFill>
                  <a:ea typeface="SimSun" pitchFamily="2" charset="-122"/>
                </a:rPr>
                <a:t>App Server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266806" y="1653414"/>
              <a:ext cx="1465102" cy="32784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b="1" dirty="0">
                  <a:solidFill>
                    <a:schemeClr val="bg1"/>
                  </a:solidFill>
                  <a:ea typeface="SimSun" pitchFamily="2" charset="-122"/>
                </a:rPr>
                <a:t>App Server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846223" y="1655771"/>
              <a:ext cx="1467436" cy="32784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b="1" dirty="0">
                  <a:solidFill>
                    <a:schemeClr val="bg1"/>
                  </a:solidFill>
                  <a:ea typeface="SimSun" pitchFamily="2" charset="-122"/>
                </a:rPr>
                <a:t>App Server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87388" y="1978895"/>
              <a:ext cx="1465102" cy="330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b="1" dirty="0">
                  <a:solidFill>
                    <a:schemeClr val="bg1"/>
                  </a:solidFill>
                </a:rPr>
                <a:t>协调节点</a:t>
              </a:r>
              <a:endParaRPr lang="en-US" altLang="en-US" sz="1050" b="1" dirty="0">
                <a:solidFill>
                  <a:schemeClr val="bg1"/>
                </a:solidFill>
                <a:ea typeface="SimSun" pitchFamily="2" charset="-122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264473" y="1978895"/>
              <a:ext cx="1465102" cy="3301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b="1" dirty="0">
                  <a:solidFill>
                    <a:schemeClr val="bg1"/>
                  </a:solidFill>
                </a:rPr>
                <a:t>协调节点</a:t>
              </a:r>
              <a:endParaRPr lang="en-US" altLang="en-US" sz="1050" b="1" dirty="0">
                <a:solidFill>
                  <a:schemeClr val="bg1"/>
                </a:solidFill>
                <a:ea typeface="SimSun" pitchFamily="2" charset="-122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846223" y="1983613"/>
              <a:ext cx="1467436" cy="32784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b="1" dirty="0">
                  <a:solidFill>
                    <a:schemeClr val="bg1"/>
                  </a:solidFill>
                </a:rPr>
                <a:t>协调节点</a:t>
              </a:r>
              <a:endParaRPr lang="en-US" sz="1050" b="1" dirty="0">
                <a:solidFill>
                  <a:schemeClr val="bg1"/>
                </a:solidFill>
                <a:ea typeface="SimSun" pitchFamily="2" charset="-122"/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7093711" y="1542560"/>
              <a:ext cx="1213142" cy="3278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b="1" dirty="0">
                  <a:solidFill>
                    <a:schemeClr val="bg1"/>
                  </a:solidFill>
                </a:rPr>
                <a:t>编目节点</a:t>
              </a:r>
              <a:endParaRPr lang="en-US" altLang="en-US" sz="1050" b="1" dirty="0">
                <a:solidFill>
                  <a:schemeClr val="bg1"/>
                </a:solidFill>
                <a:ea typeface="SimSun" pitchFamily="2" charset="-122"/>
              </a:endParaRPr>
            </a:p>
          </p:txBody>
        </p:sp>
        <p:cxnSp>
          <p:nvCxnSpPr>
            <p:cNvPr id="47" name="Elbow Connector 46"/>
            <p:cNvCxnSpPr>
              <a:stCxn id="45" idx="3"/>
            </p:cNvCxnSpPr>
            <p:nvPr/>
          </p:nvCxnSpPr>
          <p:spPr>
            <a:xfrm>
              <a:off x="5313659" y="2148712"/>
              <a:ext cx="1780052" cy="452844"/>
            </a:xfrm>
            <a:prstGeom prst="bentConnector3">
              <a:avLst/>
            </a:prstGeom>
            <a:ln w="57150" cmpd="sng">
              <a:solidFill>
                <a:srgbClr val="03238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endCxn id="46" idx="1"/>
            </p:cNvCxnSpPr>
            <p:nvPr/>
          </p:nvCxnSpPr>
          <p:spPr>
            <a:xfrm flipV="1">
              <a:off x="5313659" y="1705302"/>
              <a:ext cx="1780052" cy="443410"/>
            </a:xfrm>
            <a:prstGeom prst="bentConnector3">
              <a:avLst/>
            </a:prstGeom>
            <a:ln w="57150" cmpd="sng">
              <a:solidFill>
                <a:srgbClr val="03238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44" idx="2"/>
              <a:endCxn id="37" idx="0"/>
            </p:cNvCxnSpPr>
            <p:nvPr/>
          </p:nvCxnSpPr>
          <p:spPr>
            <a:xfrm rot="5400000">
              <a:off x="1811669" y="2234648"/>
              <a:ext cx="1113242" cy="1262135"/>
            </a:xfrm>
            <a:prstGeom prst="bentConnector3">
              <a:avLst>
                <a:gd name="adj1" fmla="val 61028"/>
              </a:avLst>
            </a:prstGeom>
            <a:ln w="57150" cmpd="sng">
              <a:solidFill>
                <a:srgbClr val="03238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45" idx="2"/>
              <a:endCxn id="37" idx="0"/>
            </p:cNvCxnSpPr>
            <p:nvPr/>
          </p:nvCxnSpPr>
          <p:spPr>
            <a:xfrm rot="5400000">
              <a:off x="2602556" y="1446119"/>
              <a:ext cx="1110885" cy="2841552"/>
            </a:xfrm>
            <a:prstGeom prst="bentConnector3">
              <a:avLst>
                <a:gd name="adj1" fmla="val 61028"/>
              </a:avLst>
            </a:prstGeom>
            <a:ln w="57150" cmpd="sng">
              <a:solidFill>
                <a:srgbClr val="03238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stCxn id="43" idx="2"/>
              <a:endCxn id="37" idx="0"/>
            </p:cNvCxnSpPr>
            <p:nvPr/>
          </p:nvCxnSpPr>
          <p:spPr>
            <a:xfrm rot="16200000" flipH="1">
              <a:off x="1021960" y="2707074"/>
              <a:ext cx="1113242" cy="317283"/>
            </a:xfrm>
            <a:prstGeom prst="bentConnector3">
              <a:avLst>
                <a:gd name="adj1" fmla="val 60988"/>
              </a:avLst>
            </a:prstGeom>
            <a:ln w="57150" cmpd="sng">
              <a:solidFill>
                <a:srgbClr val="03238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ounded Rectangle 53"/>
            <p:cNvSpPr/>
            <p:nvPr/>
          </p:nvSpPr>
          <p:spPr>
            <a:xfrm>
              <a:off x="7082047" y="1974178"/>
              <a:ext cx="1210808" cy="32784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b="1" dirty="0">
                  <a:solidFill>
                    <a:schemeClr val="bg1"/>
                  </a:solidFill>
                </a:rPr>
                <a:t>编目节点</a:t>
              </a:r>
              <a:endParaRPr lang="en-US" altLang="en-US" sz="1050" b="1" dirty="0">
                <a:solidFill>
                  <a:schemeClr val="bg1"/>
                </a:solidFill>
                <a:ea typeface="SimSun" pitchFamily="2" charset="-122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093711" y="2438815"/>
              <a:ext cx="1213142" cy="3278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b="1" dirty="0">
                  <a:solidFill>
                    <a:schemeClr val="bg1"/>
                  </a:solidFill>
                </a:rPr>
                <a:t>编目节点</a:t>
              </a:r>
              <a:endParaRPr lang="en-US" altLang="en-US" sz="1050" b="1" dirty="0">
                <a:solidFill>
                  <a:schemeClr val="bg1"/>
                </a:solidFill>
                <a:ea typeface="SimSun" pitchFamily="2" charset="-122"/>
              </a:endParaRPr>
            </a:p>
          </p:txBody>
        </p:sp>
        <p:cxnSp>
          <p:nvCxnSpPr>
            <p:cNvPr id="56" name="Curved Connector 55"/>
            <p:cNvCxnSpPr>
              <a:stCxn id="58" idx="1"/>
              <a:endCxn id="57" idx="1"/>
            </p:cNvCxnSpPr>
            <p:nvPr/>
          </p:nvCxnSpPr>
          <p:spPr bwMode="auto">
            <a:xfrm rot="10800000" flipV="1">
              <a:off x="3276980" y="3587436"/>
              <a:ext cx="11666" cy="483505"/>
            </a:xfrm>
            <a:prstGeom prst="curvedConnector3">
              <a:avLst>
                <a:gd name="adj1" fmla="val 2957898"/>
              </a:avLst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ounded Rectangle 56"/>
            <p:cNvSpPr/>
            <p:nvPr/>
          </p:nvSpPr>
          <p:spPr bwMode="auto">
            <a:xfrm>
              <a:off x="3276980" y="3908201"/>
              <a:ext cx="1467436" cy="32784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b="1" dirty="0">
                  <a:solidFill>
                    <a:schemeClr val="bg1"/>
                  </a:solidFill>
                </a:rPr>
                <a:t>从数据节点</a:t>
              </a:r>
              <a:endParaRPr lang="en-US" altLang="en-US" sz="1050" b="1" dirty="0">
                <a:solidFill>
                  <a:schemeClr val="bg1"/>
                </a:solidFill>
                <a:ea typeface="SimSun" pitchFamily="2" charset="-122"/>
              </a:endParaRPr>
            </a:p>
          </p:txBody>
        </p:sp>
        <p:sp>
          <p:nvSpPr>
            <p:cNvPr id="58" name="Rounded Rectangle 57"/>
            <p:cNvSpPr/>
            <p:nvPr/>
          </p:nvSpPr>
          <p:spPr bwMode="auto">
            <a:xfrm>
              <a:off x="3276980" y="3422337"/>
              <a:ext cx="1467436" cy="33019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b="1" dirty="0">
                  <a:solidFill>
                    <a:schemeClr val="bg1"/>
                  </a:solidFill>
                </a:rPr>
                <a:t>主数据节点</a:t>
              </a:r>
              <a:endParaRPr lang="en-US" altLang="en-US" sz="1050" b="1" dirty="0">
                <a:solidFill>
                  <a:schemeClr val="bg1"/>
                </a:solidFill>
                <a:ea typeface="SimSun" pitchFamily="2" charset="-122"/>
              </a:endParaRP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3276980" y="4372838"/>
              <a:ext cx="1467436" cy="3278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b="1" dirty="0">
                  <a:solidFill>
                    <a:schemeClr val="bg1"/>
                  </a:solidFill>
                </a:rPr>
                <a:t>从数据节点</a:t>
              </a:r>
              <a:endParaRPr lang="en-US" altLang="en-US" sz="1050" b="1" dirty="0">
                <a:solidFill>
                  <a:schemeClr val="bg1"/>
                </a:solidFill>
                <a:ea typeface="SimSun" pitchFamily="2" charset="-122"/>
              </a:endParaRPr>
            </a:p>
          </p:txBody>
        </p:sp>
        <p:cxnSp>
          <p:nvCxnSpPr>
            <p:cNvPr id="60" name="Curved Connector 59"/>
            <p:cNvCxnSpPr>
              <a:stCxn id="58" idx="1"/>
              <a:endCxn id="59" idx="1"/>
            </p:cNvCxnSpPr>
            <p:nvPr/>
          </p:nvCxnSpPr>
          <p:spPr bwMode="auto">
            <a:xfrm rot="10800000" flipV="1">
              <a:off x="3276980" y="3587436"/>
              <a:ext cx="11666" cy="948143"/>
            </a:xfrm>
            <a:prstGeom prst="curvedConnector3">
              <a:avLst>
                <a:gd name="adj1" fmla="val 4536843"/>
              </a:avLst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43" idx="2"/>
              <a:endCxn id="58" idx="0"/>
            </p:cNvCxnSpPr>
            <p:nvPr/>
          </p:nvCxnSpPr>
          <p:spPr>
            <a:xfrm rot="16200000" flipH="1">
              <a:off x="2158114" y="1570919"/>
              <a:ext cx="1113242" cy="2589592"/>
            </a:xfrm>
            <a:prstGeom prst="bentConnector3">
              <a:avLst>
                <a:gd name="adj1" fmla="val 61110"/>
              </a:avLst>
            </a:prstGeom>
            <a:ln w="57150" cmpd="sng">
              <a:solidFill>
                <a:srgbClr val="03238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/>
            <p:cNvCxnSpPr>
              <a:stCxn id="66" idx="1"/>
              <a:endCxn id="65" idx="1"/>
            </p:cNvCxnSpPr>
            <p:nvPr/>
          </p:nvCxnSpPr>
          <p:spPr bwMode="auto">
            <a:xfrm rot="10800000" flipV="1">
              <a:off x="5607613" y="3596871"/>
              <a:ext cx="13998" cy="483505"/>
            </a:xfrm>
            <a:prstGeom prst="curvedConnector3">
              <a:avLst>
                <a:gd name="adj1" fmla="val 2957898"/>
              </a:avLst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ounded Rectangle 64"/>
            <p:cNvSpPr/>
            <p:nvPr/>
          </p:nvSpPr>
          <p:spPr bwMode="auto">
            <a:xfrm>
              <a:off x="5607613" y="3917635"/>
              <a:ext cx="1467434" cy="32784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b="1" dirty="0">
                  <a:solidFill>
                    <a:schemeClr val="bg1"/>
                  </a:solidFill>
                </a:rPr>
                <a:t>从数据节点</a:t>
              </a:r>
              <a:endParaRPr lang="en-US" altLang="en-US" sz="1050" b="1" dirty="0">
                <a:solidFill>
                  <a:schemeClr val="bg1"/>
                </a:solidFill>
                <a:ea typeface="SimSun" pitchFamily="2" charset="-122"/>
              </a:endParaRPr>
            </a:p>
          </p:txBody>
        </p:sp>
        <p:sp>
          <p:nvSpPr>
            <p:cNvPr id="66" name="Rounded Rectangle 65"/>
            <p:cNvSpPr/>
            <p:nvPr/>
          </p:nvSpPr>
          <p:spPr bwMode="auto">
            <a:xfrm>
              <a:off x="5607613" y="3431771"/>
              <a:ext cx="1467434" cy="330199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b="1" dirty="0">
                  <a:solidFill>
                    <a:schemeClr val="bg1"/>
                  </a:solidFill>
                </a:rPr>
                <a:t>主数据节点</a:t>
              </a:r>
              <a:endParaRPr lang="en-US" altLang="en-US" sz="1050" b="1" dirty="0">
                <a:solidFill>
                  <a:schemeClr val="bg1"/>
                </a:solidFill>
                <a:ea typeface="SimSun" pitchFamily="2" charset="-122"/>
              </a:endParaRPr>
            </a:p>
          </p:txBody>
        </p:sp>
        <p:sp>
          <p:nvSpPr>
            <p:cNvPr id="67" name="Rounded Rectangle 66"/>
            <p:cNvSpPr/>
            <p:nvPr/>
          </p:nvSpPr>
          <p:spPr bwMode="auto">
            <a:xfrm>
              <a:off x="5607613" y="4382272"/>
              <a:ext cx="1467434" cy="32784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b="1" dirty="0">
                  <a:solidFill>
                    <a:schemeClr val="bg1"/>
                  </a:solidFill>
                </a:rPr>
                <a:t>从数据节点</a:t>
              </a:r>
              <a:endParaRPr lang="en-US" altLang="en-US" sz="1050" b="1" dirty="0">
                <a:solidFill>
                  <a:schemeClr val="bg1"/>
                </a:solidFill>
                <a:ea typeface="SimSun" pitchFamily="2" charset="-122"/>
              </a:endParaRPr>
            </a:p>
          </p:txBody>
        </p:sp>
        <p:cxnSp>
          <p:nvCxnSpPr>
            <p:cNvPr id="68" name="Curved Connector 67"/>
            <p:cNvCxnSpPr>
              <a:stCxn id="66" idx="1"/>
              <a:endCxn id="67" idx="1"/>
            </p:cNvCxnSpPr>
            <p:nvPr/>
          </p:nvCxnSpPr>
          <p:spPr bwMode="auto">
            <a:xfrm rot="10800000" flipV="1">
              <a:off x="5607613" y="3596871"/>
              <a:ext cx="13998" cy="948143"/>
            </a:xfrm>
            <a:prstGeom prst="curvedConnector3">
              <a:avLst>
                <a:gd name="adj1" fmla="val 4536843"/>
              </a:avLst>
            </a:prstGeom>
            <a:ln w="381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>
              <a:stCxn id="43" idx="2"/>
              <a:endCxn id="66" idx="0"/>
            </p:cNvCxnSpPr>
            <p:nvPr/>
          </p:nvCxnSpPr>
          <p:spPr>
            <a:xfrm rot="16200000" flipH="1">
              <a:off x="3319880" y="409154"/>
              <a:ext cx="1122677" cy="4922557"/>
            </a:xfrm>
            <a:prstGeom prst="bentConnector3">
              <a:avLst>
                <a:gd name="adj1" fmla="val 61865"/>
              </a:avLst>
            </a:prstGeom>
            <a:ln w="57150" cmpd="sng">
              <a:solidFill>
                <a:srgbClr val="03238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972" name="TextBox 24"/>
            <p:cNvSpPr txBox="1">
              <a:spLocks noChangeArrowheads="1"/>
            </p:cNvSpPr>
            <p:nvPr/>
          </p:nvSpPr>
          <p:spPr bwMode="auto">
            <a:xfrm>
              <a:off x="8411836" y="1261892"/>
              <a:ext cx="2116000" cy="950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1200" b="1">
                  <a:solidFill>
                    <a:srgbClr val="4F81BD"/>
                  </a:solidFill>
                  <a:latin typeface="Segoe"/>
                </a:rPr>
                <a:t>通过动态增加复制组 数量达到水平扩张的目的</a:t>
              </a:r>
              <a:endParaRPr lang="en-US" sz="1200" b="1">
                <a:solidFill>
                  <a:srgbClr val="4F81BD"/>
                </a:solidFill>
                <a:latin typeface="Segoe"/>
              </a:endParaRPr>
            </a:p>
          </p:txBody>
        </p:sp>
      </p:grp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4705350"/>
            <a:ext cx="917575" cy="177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0263" y="4697413"/>
            <a:ext cx="917575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9113" y="4697413"/>
            <a:ext cx="917575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6238" y="4697413"/>
            <a:ext cx="917575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圆角矩形 7"/>
          <p:cNvSpPr/>
          <p:nvPr/>
        </p:nvSpPr>
        <p:spPr bwMode="auto">
          <a:xfrm>
            <a:off x="2484438" y="5915025"/>
            <a:ext cx="4000500" cy="277813"/>
          </a:xfrm>
          <a:prstGeom prst="roundRect">
            <a:avLst/>
          </a:prstGeom>
          <a:solidFill>
            <a:srgbClr val="92D050">
              <a:alpha val="4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74" name="圆角矩形 8"/>
          <p:cNvSpPr/>
          <p:nvPr/>
        </p:nvSpPr>
        <p:spPr bwMode="auto">
          <a:xfrm>
            <a:off x="2484438" y="5287963"/>
            <a:ext cx="2874962" cy="279400"/>
          </a:xfrm>
          <a:prstGeom prst="roundRect">
            <a:avLst/>
          </a:prstGeom>
          <a:solidFill>
            <a:srgbClr val="0070C0">
              <a:alpha val="45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75" name="Rounded Rectangle 6"/>
          <p:cNvSpPr/>
          <p:nvPr/>
        </p:nvSpPr>
        <p:spPr bwMode="auto">
          <a:xfrm>
            <a:off x="2654300" y="5053013"/>
            <a:ext cx="674688" cy="209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/>
              <a:t>协调节点</a:t>
            </a:r>
          </a:p>
        </p:txBody>
      </p:sp>
      <p:sp>
        <p:nvSpPr>
          <p:cNvPr id="76" name="Rounded Rectangle 11"/>
          <p:cNvSpPr/>
          <p:nvPr/>
        </p:nvSpPr>
        <p:spPr bwMode="auto">
          <a:xfrm>
            <a:off x="2654300" y="5332413"/>
            <a:ext cx="674688" cy="207962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/>
              <a:t>数据节点</a:t>
            </a:r>
          </a:p>
        </p:txBody>
      </p:sp>
      <p:grpSp>
        <p:nvGrpSpPr>
          <p:cNvPr id="37899" name="Group 198"/>
          <p:cNvGrpSpPr>
            <a:grpSpLocks/>
          </p:cNvGrpSpPr>
          <p:nvPr/>
        </p:nvGrpSpPr>
        <p:grpSpPr bwMode="auto">
          <a:xfrm>
            <a:off x="2597150" y="4484688"/>
            <a:ext cx="6078538" cy="385762"/>
            <a:chOff x="971600" y="3861048"/>
            <a:chExt cx="7704856" cy="792088"/>
          </a:xfrm>
        </p:grpSpPr>
        <p:pic>
          <p:nvPicPr>
            <p:cNvPr id="37932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71600" y="4149080"/>
              <a:ext cx="7704856" cy="216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11" name="Straight Connector 190"/>
            <p:cNvCxnSpPr/>
            <p:nvPr/>
          </p:nvCxnSpPr>
          <p:spPr>
            <a:xfrm flipV="1">
              <a:off x="1619540" y="4363030"/>
              <a:ext cx="0" cy="2901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92"/>
            <p:cNvCxnSpPr/>
            <p:nvPr/>
          </p:nvCxnSpPr>
          <p:spPr>
            <a:xfrm flipV="1">
              <a:off x="3780683" y="4363030"/>
              <a:ext cx="0" cy="2901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93"/>
            <p:cNvCxnSpPr/>
            <p:nvPr/>
          </p:nvCxnSpPr>
          <p:spPr>
            <a:xfrm flipV="1">
              <a:off x="5939814" y="4363030"/>
              <a:ext cx="0" cy="2901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94"/>
            <p:cNvCxnSpPr/>
            <p:nvPr/>
          </p:nvCxnSpPr>
          <p:spPr>
            <a:xfrm flipV="1">
              <a:off x="2410350" y="3861048"/>
              <a:ext cx="0" cy="2868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95"/>
            <p:cNvCxnSpPr/>
            <p:nvPr/>
          </p:nvCxnSpPr>
          <p:spPr>
            <a:xfrm flipV="1">
              <a:off x="4356183" y="3861048"/>
              <a:ext cx="0" cy="2868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96"/>
            <p:cNvCxnSpPr/>
            <p:nvPr/>
          </p:nvCxnSpPr>
          <p:spPr>
            <a:xfrm flipV="1">
              <a:off x="7668325" y="3861048"/>
              <a:ext cx="0" cy="2868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ounded Rectangle 6"/>
          <p:cNvSpPr/>
          <p:nvPr/>
        </p:nvSpPr>
        <p:spPr bwMode="auto">
          <a:xfrm>
            <a:off x="3611563" y="5045075"/>
            <a:ext cx="676275" cy="209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/>
              <a:t>协调节点</a:t>
            </a:r>
          </a:p>
        </p:txBody>
      </p:sp>
      <p:sp>
        <p:nvSpPr>
          <p:cNvPr id="79" name="Rounded Rectangle 11"/>
          <p:cNvSpPr/>
          <p:nvPr/>
        </p:nvSpPr>
        <p:spPr bwMode="auto">
          <a:xfrm>
            <a:off x="3611563" y="5324475"/>
            <a:ext cx="676275" cy="207963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/>
              <a:t>数据节点</a:t>
            </a:r>
          </a:p>
        </p:txBody>
      </p:sp>
      <p:sp>
        <p:nvSpPr>
          <p:cNvPr id="80" name="Rounded Rectangle 6"/>
          <p:cNvSpPr/>
          <p:nvPr/>
        </p:nvSpPr>
        <p:spPr bwMode="auto">
          <a:xfrm>
            <a:off x="4568825" y="5045075"/>
            <a:ext cx="677863" cy="209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/>
              <a:t>协调节点</a:t>
            </a:r>
          </a:p>
        </p:txBody>
      </p:sp>
      <p:sp>
        <p:nvSpPr>
          <p:cNvPr id="81" name="Rounded Rectangle 11"/>
          <p:cNvSpPr/>
          <p:nvPr/>
        </p:nvSpPr>
        <p:spPr bwMode="auto">
          <a:xfrm>
            <a:off x="4568825" y="5324475"/>
            <a:ext cx="677863" cy="207963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/>
              <a:t>数据节点</a:t>
            </a:r>
          </a:p>
        </p:txBody>
      </p:sp>
      <p:sp>
        <p:nvSpPr>
          <p:cNvPr id="82" name="Rounded Rectangle 6"/>
          <p:cNvSpPr/>
          <p:nvPr/>
        </p:nvSpPr>
        <p:spPr bwMode="auto">
          <a:xfrm>
            <a:off x="5697538" y="5045075"/>
            <a:ext cx="676275" cy="209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/>
              <a:t>协调节点</a:t>
            </a:r>
          </a:p>
        </p:txBody>
      </p:sp>
      <p:pic>
        <p:nvPicPr>
          <p:cNvPr id="379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0650" y="4697413"/>
            <a:ext cx="917575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" name="Rounded Rectangle 6"/>
          <p:cNvSpPr/>
          <p:nvPr/>
        </p:nvSpPr>
        <p:spPr bwMode="auto">
          <a:xfrm>
            <a:off x="6711950" y="5045075"/>
            <a:ext cx="676275" cy="209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/>
              <a:t>协调节点</a:t>
            </a:r>
          </a:p>
        </p:txBody>
      </p:sp>
      <p:pic>
        <p:nvPicPr>
          <p:cNvPr id="3790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85063" y="4697413"/>
            <a:ext cx="917575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Rounded Rectangle 6"/>
          <p:cNvSpPr/>
          <p:nvPr/>
        </p:nvSpPr>
        <p:spPr bwMode="auto">
          <a:xfrm>
            <a:off x="7726363" y="5045075"/>
            <a:ext cx="676275" cy="209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/>
              <a:t>协调节点</a:t>
            </a:r>
          </a:p>
        </p:txBody>
      </p:sp>
      <p:sp>
        <p:nvSpPr>
          <p:cNvPr id="87" name="圆角矩形 28"/>
          <p:cNvSpPr/>
          <p:nvPr/>
        </p:nvSpPr>
        <p:spPr bwMode="auto">
          <a:xfrm>
            <a:off x="5583238" y="5287963"/>
            <a:ext cx="2876550" cy="279400"/>
          </a:xfrm>
          <a:prstGeom prst="roundRect">
            <a:avLst/>
          </a:prstGeom>
          <a:solidFill>
            <a:srgbClr val="0070C0">
              <a:alpha val="45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88" name="Rounded Rectangle 11"/>
          <p:cNvSpPr/>
          <p:nvPr/>
        </p:nvSpPr>
        <p:spPr bwMode="auto">
          <a:xfrm>
            <a:off x="5753100" y="5332413"/>
            <a:ext cx="676275" cy="207962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/>
              <a:t>数据节点</a:t>
            </a:r>
          </a:p>
        </p:txBody>
      </p:sp>
      <p:sp>
        <p:nvSpPr>
          <p:cNvPr id="89" name="Rounded Rectangle 11"/>
          <p:cNvSpPr/>
          <p:nvPr/>
        </p:nvSpPr>
        <p:spPr bwMode="auto">
          <a:xfrm>
            <a:off x="6711950" y="5324475"/>
            <a:ext cx="676275" cy="207963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/>
              <a:t>数据节点</a:t>
            </a:r>
          </a:p>
        </p:txBody>
      </p:sp>
      <p:sp>
        <p:nvSpPr>
          <p:cNvPr id="90" name="Rounded Rectangle 11"/>
          <p:cNvSpPr/>
          <p:nvPr/>
        </p:nvSpPr>
        <p:spPr bwMode="auto">
          <a:xfrm>
            <a:off x="7670800" y="5324475"/>
            <a:ext cx="674688" cy="207963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/>
              <a:t>数据节点</a:t>
            </a:r>
          </a:p>
        </p:txBody>
      </p:sp>
      <p:sp>
        <p:nvSpPr>
          <p:cNvPr id="91" name="圆角矩形 32"/>
          <p:cNvSpPr/>
          <p:nvPr/>
        </p:nvSpPr>
        <p:spPr bwMode="auto">
          <a:xfrm>
            <a:off x="2484438" y="5602288"/>
            <a:ext cx="2874962" cy="277812"/>
          </a:xfrm>
          <a:prstGeom prst="roundRect">
            <a:avLst/>
          </a:prstGeom>
          <a:solidFill>
            <a:srgbClr val="0070C0">
              <a:alpha val="45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92" name="Rounded Rectangle 11"/>
          <p:cNvSpPr/>
          <p:nvPr/>
        </p:nvSpPr>
        <p:spPr bwMode="auto">
          <a:xfrm>
            <a:off x="2654300" y="5645150"/>
            <a:ext cx="674688" cy="209550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/>
              <a:t>数据节点</a:t>
            </a:r>
          </a:p>
        </p:txBody>
      </p:sp>
      <p:sp>
        <p:nvSpPr>
          <p:cNvPr id="93" name="Rounded Rectangle 11"/>
          <p:cNvSpPr/>
          <p:nvPr/>
        </p:nvSpPr>
        <p:spPr bwMode="auto">
          <a:xfrm>
            <a:off x="3611563" y="5635625"/>
            <a:ext cx="676275" cy="209550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/>
              <a:t>数据节点</a:t>
            </a:r>
          </a:p>
        </p:txBody>
      </p:sp>
      <p:sp>
        <p:nvSpPr>
          <p:cNvPr id="94" name="Rounded Rectangle 11"/>
          <p:cNvSpPr/>
          <p:nvPr/>
        </p:nvSpPr>
        <p:spPr bwMode="auto">
          <a:xfrm>
            <a:off x="4568825" y="5635625"/>
            <a:ext cx="677863" cy="209550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/>
              <a:t>数据节点</a:t>
            </a:r>
          </a:p>
        </p:txBody>
      </p:sp>
      <p:sp>
        <p:nvSpPr>
          <p:cNvPr id="95" name="圆角矩形 36"/>
          <p:cNvSpPr/>
          <p:nvPr/>
        </p:nvSpPr>
        <p:spPr bwMode="auto">
          <a:xfrm>
            <a:off x="5583238" y="5602288"/>
            <a:ext cx="2876550" cy="277812"/>
          </a:xfrm>
          <a:prstGeom prst="roundRect">
            <a:avLst/>
          </a:prstGeom>
          <a:solidFill>
            <a:srgbClr val="0070C0">
              <a:alpha val="45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96" name="Rounded Rectangle 11"/>
          <p:cNvSpPr/>
          <p:nvPr/>
        </p:nvSpPr>
        <p:spPr bwMode="auto">
          <a:xfrm>
            <a:off x="5753100" y="5645150"/>
            <a:ext cx="676275" cy="209550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/>
              <a:t>数据节点</a:t>
            </a:r>
          </a:p>
        </p:txBody>
      </p:sp>
      <p:sp>
        <p:nvSpPr>
          <p:cNvPr id="97" name="Rounded Rectangle 11"/>
          <p:cNvSpPr/>
          <p:nvPr/>
        </p:nvSpPr>
        <p:spPr bwMode="auto">
          <a:xfrm>
            <a:off x="6711950" y="5635625"/>
            <a:ext cx="676275" cy="209550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/>
              <a:t>数据节点</a:t>
            </a:r>
          </a:p>
        </p:txBody>
      </p:sp>
      <p:sp>
        <p:nvSpPr>
          <p:cNvPr id="98" name="Rounded Rectangle 11"/>
          <p:cNvSpPr/>
          <p:nvPr/>
        </p:nvSpPr>
        <p:spPr bwMode="auto">
          <a:xfrm>
            <a:off x="7670800" y="5635625"/>
            <a:ext cx="674688" cy="209550"/>
          </a:xfrm>
          <a:prstGeom prst="round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/>
              <a:t>数据节点</a:t>
            </a:r>
          </a:p>
        </p:txBody>
      </p:sp>
      <p:pic>
        <p:nvPicPr>
          <p:cNvPr id="3792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51500" y="3325813"/>
            <a:ext cx="2362200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Rectangle 63"/>
          <p:cNvSpPr/>
          <p:nvPr/>
        </p:nvSpPr>
        <p:spPr bwMode="auto">
          <a:xfrm>
            <a:off x="5651500" y="3738563"/>
            <a:ext cx="2363788" cy="192087"/>
          </a:xfrm>
          <a:prstGeom prst="rect">
            <a:avLst/>
          </a:prstGeom>
          <a:noFill/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cxnSp>
        <p:nvCxnSpPr>
          <p:cNvPr id="101" name="Curved Connector 65"/>
          <p:cNvCxnSpPr>
            <a:stCxn id="100" idx="1"/>
          </p:cNvCxnSpPr>
          <p:nvPr/>
        </p:nvCxnSpPr>
        <p:spPr bwMode="auto">
          <a:xfrm rot="10800000" flipV="1">
            <a:off x="3779838" y="3835400"/>
            <a:ext cx="1871662" cy="841375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69"/>
          <p:cNvCxnSpPr>
            <a:stCxn id="106" idx="0"/>
            <a:endCxn id="74" idx="3"/>
          </p:cNvCxnSpPr>
          <p:nvPr/>
        </p:nvCxnSpPr>
        <p:spPr bwMode="auto">
          <a:xfrm rot="16200000" flipH="1" flipV="1">
            <a:off x="5391150" y="3984625"/>
            <a:ext cx="1411288" cy="1474788"/>
          </a:xfrm>
          <a:prstGeom prst="curvedConnector4">
            <a:avLst>
              <a:gd name="adj1" fmla="val -21607"/>
              <a:gd name="adj2" fmla="val 90067"/>
            </a:avLst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69"/>
          <p:cNvCxnSpPr>
            <a:stCxn id="104" idx="3"/>
            <a:endCxn id="87" idx="3"/>
          </p:cNvCxnSpPr>
          <p:nvPr/>
        </p:nvCxnSpPr>
        <p:spPr bwMode="auto">
          <a:xfrm>
            <a:off x="8015288" y="4329113"/>
            <a:ext cx="444500" cy="1098550"/>
          </a:xfrm>
          <a:prstGeom prst="curvedConnector3">
            <a:avLst>
              <a:gd name="adj1" fmla="val 151480"/>
            </a:avLst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75"/>
          <p:cNvSpPr/>
          <p:nvPr/>
        </p:nvSpPr>
        <p:spPr bwMode="auto">
          <a:xfrm>
            <a:off x="5651500" y="4268788"/>
            <a:ext cx="2363788" cy="12065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105" name="TextBox 104"/>
          <p:cNvSpPr txBox="1"/>
          <p:nvPr/>
        </p:nvSpPr>
        <p:spPr bwMode="auto">
          <a:xfrm>
            <a:off x="6516688" y="2949575"/>
            <a:ext cx="2087562" cy="4603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数据表可按照字段哈希或者范围切割到多组服务器上</a:t>
            </a:r>
          </a:p>
        </p:txBody>
      </p:sp>
      <p:sp>
        <p:nvSpPr>
          <p:cNvPr id="106" name="Rectangle 68"/>
          <p:cNvSpPr/>
          <p:nvPr/>
        </p:nvSpPr>
        <p:spPr bwMode="auto">
          <a:xfrm>
            <a:off x="5651500" y="4016375"/>
            <a:ext cx="2363788" cy="1920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/>
          </a:p>
        </p:txBody>
      </p:sp>
      <p:sp>
        <p:nvSpPr>
          <p:cNvPr id="107" name="Rounded Rectangle 6"/>
          <p:cNvSpPr/>
          <p:nvPr/>
        </p:nvSpPr>
        <p:spPr bwMode="auto">
          <a:xfrm>
            <a:off x="2597150" y="5949950"/>
            <a:ext cx="674688" cy="20955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/>
              <a:t>编目节点</a:t>
            </a:r>
          </a:p>
        </p:txBody>
      </p:sp>
      <p:sp>
        <p:nvSpPr>
          <p:cNvPr id="108" name="Rounded Rectangle 6"/>
          <p:cNvSpPr/>
          <p:nvPr/>
        </p:nvSpPr>
        <p:spPr bwMode="auto">
          <a:xfrm>
            <a:off x="3611563" y="5949950"/>
            <a:ext cx="676275" cy="20955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/>
              <a:t>编目节点</a:t>
            </a:r>
          </a:p>
        </p:txBody>
      </p:sp>
      <p:sp>
        <p:nvSpPr>
          <p:cNvPr id="109" name="Rounded Rectangle 6"/>
          <p:cNvSpPr/>
          <p:nvPr/>
        </p:nvSpPr>
        <p:spPr bwMode="auto">
          <a:xfrm>
            <a:off x="5640388" y="5949950"/>
            <a:ext cx="677862" cy="20955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800" dirty="0"/>
              <a:t>编目节点</a:t>
            </a:r>
          </a:p>
        </p:txBody>
      </p:sp>
    </p:spTree>
  </p:cSld>
  <p:clrMapOvr>
    <a:masterClrMapping/>
  </p:clrMapOvr>
  <p:transition spd="slow" advTm="11125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 bwMode="auto">
          <a:xfrm>
            <a:off x="395288" y="3524250"/>
            <a:ext cx="6913562" cy="2520950"/>
          </a:xfrm>
          <a:prstGeom prst="roundRect">
            <a:avLst>
              <a:gd name="adj" fmla="val 705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buFont typeface="Arial" pitchFamily="34" charset="0"/>
              <a:buNone/>
              <a:defRPr/>
            </a:pPr>
            <a:r>
              <a:rPr lang="en-US" altLang="zh-CN" sz="1200" b="1" dirty="0"/>
              <a:t>SequoiaDB Enterprise</a:t>
            </a:r>
            <a:endParaRPr lang="zh-CN" altLang="en-US" sz="1200" b="1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5" name="AutoShape 2"/>
          <p:cNvSpPr>
            <a:spLocks/>
          </p:cNvSpPr>
          <p:nvPr/>
        </p:nvSpPr>
        <p:spPr bwMode="auto">
          <a:xfrm>
            <a:off x="539750" y="452438"/>
            <a:ext cx="8191500" cy="4619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SequoiaDB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帮助简化大数据整体框架</a:t>
            </a:r>
            <a:endParaRPr lang="zh-CN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339975" y="3908425"/>
            <a:ext cx="1152525" cy="865188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Calibri"/>
                <a:ea typeface="宋体"/>
              </a:rPr>
              <a:t> ANSI SQL,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Calibri"/>
                <a:ea typeface="宋体"/>
              </a:rPr>
              <a:t>PG</a:t>
            </a:r>
            <a:r>
              <a:rPr lang="zh-CN" altLang="en-US" b="1" kern="0" dirty="0" smtClean="0">
                <a:solidFill>
                  <a:schemeClr val="bg1"/>
                </a:solidFill>
                <a:latin typeface="Calibri"/>
                <a:ea typeface="宋体"/>
              </a:rPr>
              <a:t> </a:t>
            </a:r>
            <a:r>
              <a:rPr lang="en-US" altLang="zh-CN" b="1" kern="0" dirty="0" smtClean="0">
                <a:solidFill>
                  <a:schemeClr val="bg1"/>
                </a:solidFill>
                <a:latin typeface="Calibri"/>
                <a:ea typeface="宋体"/>
              </a:rPr>
              <a:t>SQL, Spark SQL</a:t>
            </a:r>
            <a:endParaRPr lang="en-US" altLang="zh-CN" sz="1600" b="1" kern="0" dirty="0">
              <a:solidFill>
                <a:schemeClr val="bg1"/>
              </a:solidFill>
              <a:latin typeface="Calibri"/>
              <a:ea typeface="宋体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563938" y="3908425"/>
            <a:ext cx="1079500" cy="865188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Calibri"/>
                <a:ea typeface="宋体"/>
              </a:rPr>
              <a:t>Sequoia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Calibri"/>
                <a:ea typeface="宋体"/>
              </a:rPr>
              <a:t>Analytic Engine on Spark</a:t>
            </a:r>
            <a:endParaRPr lang="zh-CN" altLang="en-US" sz="900" kern="0" dirty="0">
              <a:solidFill>
                <a:schemeClr val="bg1"/>
              </a:solidFill>
              <a:latin typeface="Calibri"/>
              <a:ea typeface="宋体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208338" y="2468563"/>
            <a:ext cx="1076325" cy="947737"/>
          </a:xfrm>
          <a:prstGeom prst="round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kern="0" dirty="0" smtClean="0">
                <a:solidFill>
                  <a:schemeClr val="tx1"/>
                </a:solidFill>
                <a:latin typeface="Calibri"/>
                <a:ea typeface="宋体"/>
              </a:rPr>
              <a:t>报表引擎</a:t>
            </a:r>
            <a:endParaRPr lang="en-US" altLang="zh-CN" sz="1200" b="1" kern="0" dirty="0">
              <a:solidFill>
                <a:schemeClr val="tx1"/>
              </a:solidFill>
              <a:latin typeface="Calibri"/>
              <a:ea typeface="宋体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kern="0" dirty="0" smtClean="0">
                <a:solidFill>
                  <a:schemeClr val="tx1"/>
                </a:solidFill>
                <a:latin typeface="Calibri"/>
                <a:ea typeface="宋体"/>
              </a:rPr>
              <a:t>Analytical SQL</a:t>
            </a:r>
            <a:endParaRPr lang="zh-CN" altLang="en-US" sz="900" kern="0" dirty="0">
              <a:solidFill>
                <a:schemeClr val="tx1"/>
              </a:solidFill>
              <a:latin typeface="Calibri"/>
              <a:ea typeface="宋体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217613" y="3908425"/>
            <a:ext cx="1050925" cy="865188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kern="0" dirty="0" smtClean="0">
                <a:solidFill>
                  <a:schemeClr val="bg1"/>
                </a:solidFill>
                <a:latin typeface="Calibri"/>
                <a:ea typeface="宋体"/>
              </a:rPr>
              <a:t>Streaming (Spark)</a:t>
            </a:r>
            <a:endParaRPr lang="zh-CN" altLang="en-US" sz="1200" b="1" kern="0" dirty="0">
              <a:solidFill>
                <a:schemeClr val="bg1"/>
              </a:solidFill>
              <a:latin typeface="Calibri"/>
              <a:ea typeface="宋体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795963" y="2481263"/>
            <a:ext cx="1484312" cy="947737"/>
          </a:xfrm>
          <a:prstGeom prst="round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kern="0" dirty="0" smtClean="0">
                <a:solidFill>
                  <a:schemeClr val="tx1"/>
                </a:solidFill>
                <a:latin typeface="Calibri"/>
                <a:ea typeface="宋体"/>
              </a:rPr>
              <a:t>数据仓库工具集</a:t>
            </a:r>
            <a:endParaRPr lang="en-US" altLang="zh-CN" sz="1200" b="1" kern="0" dirty="0">
              <a:solidFill>
                <a:schemeClr val="tx1"/>
              </a:solidFill>
              <a:latin typeface="Calibri"/>
              <a:ea typeface="宋体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50" kern="0" dirty="0" smtClean="0">
                <a:solidFill>
                  <a:schemeClr val="tx1"/>
                </a:solidFill>
                <a:latin typeface="Calibri"/>
                <a:ea typeface="宋体"/>
              </a:rPr>
              <a:t>ETL, DM</a:t>
            </a:r>
            <a:endParaRPr lang="zh-CN" altLang="en-US" sz="1050" kern="0" dirty="0">
              <a:solidFill>
                <a:schemeClr val="tx1"/>
              </a:solidFill>
              <a:latin typeface="Calibri"/>
              <a:ea typeface="宋体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356100" y="2468563"/>
            <a:ext cx="1363663" cy="947737"/>
          </a:xfrm>
          <a:prstGeom prst="round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kern="0" dirty="0" smtClean="0">
                <a:solidFill>
                  <a:schemeClr val="tx1"/>
                </a:solidFill>
                <a:latin typeface="Calibri"/>
                <a:ea typeface="宋体"/>
              </a:rPr>
              <a:t>数据挖掘工具包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kern="0" dirty="0" smtClean="0">
                <a:solidFill>
                  <a:schemeClr val="tx1"/>
                </a:solidFill>
                <a:latin typeface="Calibri"/>
                <a:ea typeface="宋体"/>
              </a:rPr>
              <a:t>Machine Learning</a:t>
            </a:r>
            <a:endParaRPr lang="zh-CN" altLang="en-US" sz="800" kern="0" dirty="0">
              <a:solidFill>
                <a:schemeClr val="tx1"/>
              </a:solidFill>
              <a:latin typeface="Calibri"/>
              <a:ea typeface="宋体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216150" y="2468563"/>
            <a:ext cx="915988" cy="947737"/>
          </a:xfrm>
          <a:prstGeom prst="round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kern="0" dirty="0" smtClean="0">
                <a:solidFill>
                  <a:schemeClr val="tx1"/>
                </a:solidFill>
                <a:latin typeface="Calibri"/>
                <a:ea typeface="宋体"/>
              </a:rPr>
              <a:t>SQL</a:t>
            </a:r>
            <a:r>
              <a:rPr lang="zh-CN" altLang="en-US" sz="1200" b="1" kern="0" dirty="0" smtClean="0">
                <a:solidFill>
                  <a:schemeClr val="tx1"/>
                </a:solidFill>
                <a:latin typeface="Calibri"/>
                <a:ea typeface="宋体"/>
              </a:rPr>
              <a:t>查询</a:t>
            </a:r>
            <a:endParaRPr lang="en-US" altLang="zh-CN" sz="1200" b="1" kern="0" dirty="0">
              <a:solidFill>
                <a:schemeClr val="tx1"/>
              </a:solidFill>
              <a:latin typeface="Calibri"/>
              <a:ea typeface="宋体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43800" y="3621016"/>
            <a:ext cx="671913" cy="230419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vert27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 smtClean="0">
                <a:solidFill>
                  <a:schemeClr val="bg1"/>
                </a:solidFill>
                <a:latin typeface="Calibri"/>
                <a:ea typeface="宋体"/>
              </a:rPr>
              <a:t>Sequoia Admin Center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smtClean="0">
                <a:solidFill>
                  <a:sysClr val="window" lastClr="FFFFFF"/>
                </a:solidFill>
                <a:latin typeface="Calibri"/>
                <a:ea typeface="宋体"/>
              </a:rPr>
              <a:t>Cluster </a:t>
            </a:r>
            <a:r>
              <a:rPr lang="en-US" altLang="zh-CN" kern="0" dirty="0">
                <a:solidFill>
                  <a:sysClr val="window" lastClr="FFFFFF"/>
                </a:solidFill>
                <a:latin typeface="Calibri"/>
                <a:ea typeface="宋体"/>
              </a:rPr>
              <a:t>Management </a:t>
            </a:r>
            <a:endParaRPr lang="zh-CN" altLang="en-US" sz="14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9" name="右大括号 28"/>
          <p:cNvSpPr/>
          <p:nvPr/>
        </p:nvSpPr>
        <p:spPr>
          <a:xfrm>
            <a:off x="7407275" y="3524250"/>
            <a:ext cx="260350" cy="2520950"/>
          </a:xfrm>
          <a:prstGeom prst="rightBrac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30" name="TextBox 24"/>
          <p:cNvSpPr txBox="1"/>
          <p:nvPr/>
        </p:nvSpPr>
        <p:spPr>
          <a:xfrm>
            <a:off x="7667625" y="4532313"/>
            <a:ext cx="1152525" cy="6731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dirty="0" smtClean="0">
                <a:solidFill>
                  <a:sysClr val="windowText" lastClr="000000"/>
                </a:solidFill>
                <a:latin typeface="Calibri"/>
                <a:ea typeface="宋体"/>
              </a:rPr>
              <a:t>成熟产品 </a:t>
            </a:r>
            <a:r>
              <a:rPr lang="en-US" altLang="zh-CN" sz="1400" b="1" kern="0" dirty="0" smtClean="0">
                <a:solidFill>
                  <a:sysClr val="windowText" lastClr="000000"/>
                </a:solidFill>
                <a:latin typeface="Calibri"/>
                <a:ea typeface="宋体"/>
              </a:rPr>
              <a:t>+ </a:t>
            </a:r>
            <a:r>
              <a:rPr lang="zh-CN" altLang="en-US" sz="1400" b="1" kern="0" dirty="0" smtClean="0">
                <a:solidFill>
                  <a:sysClr val="windowText" lastClr="000000"/>
                </a:solidFill>
                <a:latin typeface="Calibri"/>
                <a:ea typeface="宋体"/>
              </a:rPr>
              <a:t>厂家服务</a:t>
            </a:r>
            <a:endParaRPr lang="zh-CN" altLang="en-US" sz="1400" b="1" kern="0" dirty="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32" name="右大括号 31"/>
          <p:cNvSpPr/>
          <p:nvPr/>
        </p:nvSpPr>
        <p:spPr>
          <a:xfrm>
            <a:off x="7407275" y="1439863"/>
            <a:ext cx="260350" cy="1989137"/>
          </a:xfrm>
          <a:prstGeom prst="rightBrac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33" name="TextBox 26"/>
          <p:cNvSpPr txBox="1"/>
          <p:nvPr/>
        </p:nvSpPr>
        <p:spPr>
          <a:xfrm>
            <a:off x="7729538" y="2295525"/>
            <a:ext cx="1090612" cy="56038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kern="0" smtClean="0">
                <a:solidFill>
                  <a:sysClr val="windowText" lastClr="000000"/>
                </a:solidFill>
                <a:latin typeface="Calibri"/>
                <a:ea typeface="宋体"/>
              </a:rPr>
              <a:t>应用开发商</a:t>
            </a:r>
            <a:endParaRPr lang="zh-CN" altLang="en-US" sz="1400" b="1" kern="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700338" y="1412875"/>
            <a:ext cx="1655762" cy="947738"/>
          </a:xfrm>
          <a:prstGeom prst="round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1" kern="0" dirty="0" smtClean="0">
                <a:solidFill>
                  <a:schemeClr val="tx1"/>
                </a:solidFill>
              </a:rPr>
              <a:t>数据可视化展现</a:t>
            </a:r>
            <a:endParaRPr lang="en-US" altLang="zh-CN" sz="1400" b="1" kern="0" dirty="0" smtClean="0">
              <a:solidFill>
                <a:schemeClr val="tx1"/>
              </a:solidFill>
            </a:endParaRPr>
          </a:p>
        </p:txBody>
      </p:sp>
      <p:sp>
        <p:nvSpPr>
          <p:cNvPr id="31" name="圆角矩形 11"/>
          <p:cNvSpPr/>
          <p:nvPr/>
        </p:nvSpPr>
        <p:spPr>
          <a:xfrm>
            <a:off x="1185863" y="4868863"/>
            <a:ext cx="6049962" cy="105568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600" b="1" kern="0" dirty="0" smtClean="0">
                <a:solidFill>
                  <a:sysClr val="window" lastClr="FFFFFF"/>
                </a:solidFill>
              </a:rPr>
              <a:t>SequoiaDB Core</a:t>
            </a:r>
          </a:p>
          <a:p>
            <a:pPr algn="ctr">
              <a:defRPr/>
            </a:pPr>
            <a:r>
              <a:rPr lang="zh-CN" altLang="en-US" kern="0" dirty="0" smtClean="0">
                <a:solidFill>
                  <a:sysClr val="window" lastClr="FFFFFF"/>
                </a:solidFill>
              </a:rPr>
              <a:t>容灾备份、数据压缩、事务处理、存储过程、任务调度</a:t>
            </a:r>
            <a:r>
              <a:rPr lang="zh-CN" altLang="en-US" sz="1600" b="1" kern="0" dirty="0" smtClean="0">
                <a:solidFill>
                  <a:sysClr val="window" lastClr="FFFFFF"/>
                </a:solidFill>
              </a:rPr>
              <a:t> </a:t>
            </a:r>
            <a:endParaRPr lang="en-US" altLang="zh-CN" sz="1600" b="1" kern="0" dirty="0">
              <a:solidFill>
                <a:sysClr val="window" lastClr="FFFFFF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711370" y="3843349"/>
            <a:ext cx="561243" cy="929763"/>
          </a:xfrm>
          <a:prstGeom prst="round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vert27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b="1" kern="0" dirty="0" smtClean="0">
                <a:solidFill>
                  <a:sysClr val="window" lastClr="FFFFFF"/>
                </a:solidFill>
                <a:latin typeface="Calibri"/>
                <a:ea typeface="宋体"/>
              </a:rPr>
              <a:t>数据导入</a:t>
            </a:r>
            <a:endParaRPr lang="en-US" altLang="zh-CN" sz="900" b="1" kern="0" dirty="0">
              <a:solidFill>
                <a:sysClr val="window" lastClr="FFFFFF"/>
              </a:solidFill>
              <a:latin typeface="Calibri"/>
              <a:ea typeface="宋体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00" kern="0" dirty="0" smtClean="0">
                <a:solidFill>
                  <a:sysClr val="window" lastClr="FFFFFF"/>
                </a:solidFill>
                <a:latin typeface="Calibri"/>
                <a:ea typeface="宋体"/>
              </a:rPr>
              <a:t>Connectors</a:t>
            </a:r>
            <a:endParaRPr lang="zh-CN" altLang="en-US" sz="900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4" name="圆角矩形 19"/>
          <p:cNvSpPr/>
          <p:nvPr/>
        </p:nvSpPr>
        <p:spPr>
          <a:xfrm>
            <a:off x="4716463" y="3908425"/>
            <a:ext cx="935037" cy="863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Calibri"/>
                <a:ea typeface="宋体"/>
              </a:rPr>
              <a:t>MapReduce, </a:t>
            </a:r>
            <a:r>
              <a:rPr lang="en-US" altLang="zh-CN" b="1" kern="0" dirty="0" err="1" smtClean="0">
                <a:solidFill>
                  <a:schemeClr val="bg1"/>
                </a:solidFill>
                <a:latin typeface="Calibri"/>
                <a:ea typeface="宋体"/>
              </a:rPr>
              <a:t>Scala</a:t>
            </a:r>
            <a:r>
              <a:rPr lang="en-US" altLang="zh-CN" b="1" kern="0" dirty="0" smtClean="0">
                <a:solidFill>
                  <a:schemeClr val="bg1"/>
                </a:solidFill>
                <a:latin typeface="Calibri"/>
                <a:ea typeface="宋体"/>
              </a:rPr>
              <a:t>, Java, API</a:t>
            </a:r>
            <a:endParaRPr lang="zh-CN" altLang="en-US" sz="900" kern="0" dirty="0">
              <a:solidFill>
                <a:schemeClr val="bg1"/>
              </a:solidFill>
              <a:latin typeface="Calibri"/>
              <a:ea typeface="宋体"/>
            </a:endParaRPr>
          </a:p>
        </p:txBody>
      </p:sp>
      <p:sp>
        <p:nvSpPr>
          <p:cNvPr id="35" name="圆角矩形 33"/>
          <p:cNvSpPr/>
          <p:nvPr/>
        </p:nvSpPr>
        <p:spPr>
          <a:xfrm>
            <a:off x="1260475" y="1412875"/>
            <a:ext cx="1366838" cy="947738"/>
          </a:xfrm>
          <a:prstGeom prst="round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1" kern="0" dirty="0" smtClean="0">
                <a:solidFill>
                  <a:schemeClr val="tx1"/>
                </a:solidFill>
              </a:rPr>
              <a:t>传统业务应用</a:t>
            </a:r>
            <a:endParaRPr lang="zh-CN" altLang="en-US" sz="1400" b="1" kern="0" dirty="0">
              <a:solidFill>
                <a:schemeClr val="tx1"/>
              </a:solidFill>
            </a:endParaRPr>
          </a:p>
        </p:txBody>
      </p:sp>
      <p:sp>
        <p:nvSpPr>
          <p:cNvPr id="37" name="圆角矩形 19"/>
          <p:cNvSpPr/>
          <p:nvPr/>
        </p:nvSpPr>
        <p:spPr>
          <a:xfrm>
            <a:off x="5724525" y="3908425"/>
            <a:ext cx="935038" cy="863600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kern="0" dirty="0" smtClean="0">
                <a:solidFill>
                  <a:schemeClr val="bg1"/>
                </a:solidFill>
                <a:latin typeface="Calibri"/>
                <a:ea typeface="宋体"/>
              </a:rPr>
              <a:t>Hive on M/R, Spark</a:t>
            </a:r>
            <a:endParaRPr lang="zh-CN" altLang="en-US" sz="900" kern="0" dirty="0">
              <a:solidFill>
                <a:schemeClr val="bg1"/>
              </a:solidFill>
              <a:latin typeface="Calibri"/>
              <a:ea typeface="宋体"/>
            </a:endParaRPr>
          </a:p>
        </p:txBody>
      </p:sp>
      <p:sp>
        <p:nvSpPr>
          <p:cNvPr id="38" name="圆角矩形 26"/>
          <p:cNvSpPr/>
          <p:nvPr/>
        </p:nvSpPr>
        <p:spPr>
          <a:xfrm rot="16200000">
            <a:off x="-179387" y="2133600"/>
            <a:ext cx="1943100" cy="647700"/>
          </a:xfrm>
          <a:prstGeom prst="round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 smtClean="0">
                <a:solidFill>
                  <a:schemeClr val="tx1"/>
                </a:solidFill>
                <a:latin typeface="Calibri"/>
                <a:ea typeface="宋体"/>
              </a:rPr>
              <a:t>应用资源管理</a:t>
            </a:r>
            <a:endParaRPr lang="zh-CN" altLang="en-US" kern="0" dirty="0">
              <a:solidFill>
                <a:schemeClr val="tx1"/>
              </a:solidFill>
              <a:latin typeface="Calibri"/>
              <a:ea typeface="宋体"/>
            </a:endParaRPr>
          </a:p>
        </p:txBody>
      </p:sp>
      <p:sp>
        <p:nvSpPr>
          <p:cNvPr id="39" name="圆角矩形 33"/>
          <p:cNvSpPr/>
          <p:nvPr/>
        </p:nvSpPr>
        <p:spPr>
          <a:xfrm>
            <a:off x="5867400" y="1412875"/>
            <a:ext cx="1371600" cy="947738"/>
          </a:xfrm>
          <a:prstGeom prst="round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1" kern="0" dirty="0" smtClean="0">
                <a:solidFill>
                  <a:schemeClr val="tx1"/>
                </a:solidFill>
              </a:rPr>
              <a:t>传统数据仓库</a:t>
            </a:r>
            <a:endParaRPr lang="zh-CN" altLang="en-US" sz="1400" b="1" kern="0" dirty="0">
              <a:solidFill>
                <a:schemeClr val="tx1"/>
              </a:solidFill>
            </a:endParaRPr>
          </a:p>
        </p:txBody>
      </p:sp>
      <p:sp>
        <p:nvSpPr>
          <p:cNvPr id="40" name="圆角矩形 33"/>
          <p:cNvSpPr/>
          <p:nvPr/>
        </p:nvSpPr>
        <p:spPr>
          <a:xfrm>
            <a:off x="4427538" y="1412875"/>
            <a:ext cx="1368425" cy="947738"/>
          </a:xfrm>
          <a:prstGeom prst="round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1" kern="0" dirty="0" smtClean="0">
                <a:solidFill>
                  <a:schemeClr val="tx1"/>
                </a:solidFill>
              </a:rPr>
              <a:t>实时数据仓库</a:t>
            </a:r>
          </a:p>
        </p:txBody>
      </p:sp>
      <p:sp>
        <p:nvSpPr>
          <p:cNvPr id="41" name="圆角矩形 26"/>
          <p:cNvSpPr/>
          <p:nvPr/>
        </p:nvSpPr>
        <p:spPr>
          <a:xfrm>
            <a:off x="1260475" y="2468563"/>
            <a:ext cx="915988" cy="947737"/>
          </a:xfrm>
          <a:prstGeom prst="round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kern="0" dirty="0" smtClean="0">
                <a:solidFill>
                  <a:schemeClr val="tx1"/>
                </a:solidFill>
                <a:latin typeface="Calibri"/>
                <a:ea typeface="宋体"/>
              </a:rPr>
              <a:t>实时过滤</a:t>
            </a:r>
            <a:endParaRPr lang="en-US" altLang="zh-CN" sz="1200" b="1" kern="0" dirty="0">
              <a:solidFill>
                <a:schemeClr val="tx1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HelveticaNeueLT Pro 65 Md"/>
                <a:ea typeface="方正兰亭中黑_GBK"/>
                <a:cs typeface="方正兰亭中黑_GBK"/>
              </a:rPr>
              <a:t>SequoiaDB</a:t>
            </a:r>
            <a:r>
              <a:rPr lang="zh-CN" altLang="en-US" smtClean="0">
                <a:latin typeface="HelveticaNeueLT Pro 65 Md"/>
                <a:ea typeface="方正兰亭中黑_GBK"/>
                <a:cs typeface="方正兰亭中黑_GBK"/>
              </a:rPr>
              <a:t>满足半结构化数据存储和管理的所有需求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smtClean="0">
                <a:solidFill>
                  <a:srgbClr val="FF0000"/>
                </a:solidFill>
                <a:ea typeface="宋体" charset="-122"/>
              </a:rPr>
              <a:t>满足企业级数据管理需求</a:t>
            </a:r>
            <a:r>
              <a:rPr lang="zh-CN" altLang="en-US" sz="2000" smtClean="0">
                <a:ea typeface="宋体" charset="-122"/>
              </a:rPr>
              <a:t>，如高可用性，完善的管理工具，容灾能力，多索引，数据压缩，存储过程等。</a:t>
            </a:r>
            <a:endParaRPr lang="en-US" altLang="zh-CN" sz="2000" smtClean="0">
              <a:ea typeface="宋体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000" b="1" smtClean="0">
                <a:solidFill>
                  <a:srgbClr val="FF0000"/>
                </a:solidFill>
                <a:ea typeface="宋体" charset="-122"/>
              </a:rPr>
              <a:t>“低成本分布”的新型数据存储</a:t>
            </a:r>
            <a:r>
              <a:rPr lang="zh-CN" altLang="en-US" sz="2000" smtClean="0">
                <a:ea typeface="宋体" charset="-122"/>
              </a:rPr>
              <a:t>，如低成本</a:t>
            </a:r>
            <a:r>
              <a:rPr lang="en-US" altLang="zh-CN" sz="2000" smtClean="0">
                <a:ea typeface="宋体" charset="-122"/>
              </a:rPr>
              <a:t>power 8</a:t>
            </a:r>
            <a:r>
              <a:rPr lang="zh-CN" altLang="en-US" sz="2000" smtClean="0">
                <a:ea typeface="宋体" charset="-122"/>
              </a:rPr>
              <a:t>部署，数据分片</a:t>
            </a:r>
            <a:r>
              <a:rPr lang="en-US" altLang="zh-CN" sz="2000" smtClean="0">
                <a:ea typeface="宋体" charset="-122"/>
              </a:rPr>
              <a:t>/</a:t>
            </a:r>
            <a:r>
              <a:rPr lang="zh-CN" altLang="en-US" sz="2000" smtClean="0">
                <a:ea typeface="宋体" charset="-122"/>
              </a:rPr>
              <a:t>分区，横向扩展，动态扩容，</a:t>
            </a:r>
            <a:endParaRPr lang="en-US" altLang="zh-CN" sz="2000" smtClean="0">
              <a:ea typeface="宋体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000" b="1" smtClean="0">
                <a:solidFill>
                  <a:srgbClr val="FF0000"/>
                </a:solidFill>
                <a:ea typeface="宋体" charset="-122"/>
              </a:rPr>
              <a:t>同时满足</a:t>
            </a:r>
            <a:r>
              <a:rPr lang="en-US" altLang="zh-CN" sz="2000" b="1" smtClean="0">
                <a:solidFill>
                  <a:srgbClr val="FF0000"/>
                </a:solidFill>
                <a:ea typeface="宋体" charset="-122"/>
              </a:rPr>
              <a:t>SQL</a:t>
            </a:r>
            <a:r>
              <a:rPr lang="zh-CN" altLang="en-US" sz="2000" b="1" smtClean="0">
                <a:solidFill>
                  <a:srgbClr val="FF0000"/>
                </a:solidFill>
                <a:ea typeface="宋体" charset="-122"/>
              </a:rPr>
              <a:t>和</a:t>
            </a:r>
            <a:r>
              <a:rPr lang="en-US" altLang="zh-CN" sz="2000" b="1" smtClean="0">
                <a:solidFill>
                  <a:srgbClr val="FF0000"/>
                </a:solidFill>
                <a:ea typeface="宋体" charset="-122"/>
              </a:rPr>
              <a:t>MapReduce</a:t>
            </a:r>
            <a:r>
              <a:rPr lang="zh-CN" altLang="en-US" sz="2000" b="1" smtClean="0">
                <a:solidFill>
                  <a:srgbClr val="FF0000"/>
                </a:solidFill>
                <a:ea typeface="宋体" charset="-122"/>
              </a:rPr>
              <a:t>两种数据处理方式</a:t>
            </a:r>
            <a:r>
              <a:rPr lang="zh-CN" altLang="en-US" sz="2000" smtClean="0">
                <a:ea typeface="宋体" charset="-122"/>
              </a:rPr>
              <a:t>，</a:t>
            </a:r>
            <a:r>
              <a:rPr lang="en-US" altLang="zh-CN" sz="2000" smtClean="0">
                <a:ea typeface="宋体" charset="-122"/>
              </a:rPr>
              <a:t> SQL</a:t>
            </a:r>
            <a:r>
              <a:rPr lang="zh-CN" altLang="en-US" sz="2000" smtClean="0">
                <a:ea typeface="宋体" charset="-122"/>
              </a:rPr>
              <a:t>和事务支持，</a:t>
            </a:r>
            <a:r>
              <a:rPr lang="en-US" altLang="zh-CN" sz="2000" smtClean="0">
                <a:ea typeface="宋体" charset="-122"/>
              </a:rPr>
              <a:t>Hadoop</a:t>
            </a:r>
            <a:r>
              <a:rPr lang="zh-CN" altLang="en-US" sz="2000" smtClean="0">
                <a:ea typeface="宋体" charset="-122"/>
              </a:rPr>
              <a:t>框架整合，结构化和非结构化数据的“半结构化混装”</a:t>
            </a:r>
            <a:r>
              <a:rPr lang="en-US" altLang="zh-CN" sz="2000" smtClean="0">
                <a:ea typeface="宋体" charset="-122"/>
              </a:rPr>
              <a:t>…</a:t>
            </a:r>
          </a:p>
          <a:p>
            <a:pPr>
              <a:spcBef>
                <a:spcPts val="600"/>
              </a:spcBef>
            </a:pPr>
            <a:r>
              <a:rPr lang="zh-CN" altLang="en-US" sz="2000" b="1" smtClean="0">
                <a:solidFill>
                  <a:srgbClr val="FF0000"/>
                </a:solidFill>
                <a:ea typeface="宋体" charset="-122"/>
              </a:rPr>
              <a:t>更灵活的“半结构化”的对象式数据结构</a:t>
            </a:r>
            <a:r>
              <a:rPr lang="zh-CN" altLang="en-US" sz="2000" smtClean="0">
                <a:ea typeface="宋体" charset="-122"/>
              </a:rPr>
              <a:t>：</a:t>
            </a:r>
            <a:r>
              <a:rPr lang="en-US" altLang="zh-CN" sz="2000" smtClean="0">
                <a:ea typeface="宋体" charset="-122"/>
              </a:rPr>
              <a:t>JSON</a:t>
            </a:r>
            <a:r>
              <a:rPr lang="zh-CN" altLang="en-US" sz="2000" smtClean="0">
                <a:ea typeface="宋体" charset="-122"/>
              </a:rPr>
              <a:t>文档型描述，避免关系数据库的僵硬数据结构和复杂的表关联关系，方便随时修改索引，适合作为海量的结构化和非结构化数据的“半结构化混装”</a:t>
            </a:r>
            <a:r>
              <a:rPr lang="en-US" altLang="zh-CN" sz="2000" smtClean="0">
                <a:ea typeface="宋体" charset="-122"/>
              </a:rPr>
              <a:t>…</a:t>
            </a:r>
          </a:p>
          <a:p>
            <a:pPr>
              <a:spcBef>
                <a:spcPts val="600"/>
              </a:spcBef>
            </a:pPr>
            <a:r>
              <a:rPr lang="zh-CN" altLang="en-US" sz="2000" b="1" smtClean="0">
                <a:solidFill>
                  <a:srgbClr val="FF0000"/>
                </a:solidFill>
                <a:ea typeface="宋体" charset="-122"/>
              </a:rPr>
              <a:t>数据结构可以随“主题定义”修改而变化</a:t>
            </a:r>
            <a:r>
              <a:rPr lang="zh-CN" altLang="en-US" sz="2000" smtClean="0">
                <a:ea typeface="宋体" charset="-122"/>
              </a:rPr>
              <a:t>，多变的模型和数据结构将是未来大数据应用的主要特征之一</a:t>
            </a:r>
            <a:endParaRPr lang="en-US" altLang="zh-CN" sz="2000" smtClean="0">
              <a:ea typeface="宋体" charset="-122"/>
            </a:endParaRPr>
          </a:p>
          <a:p>
            <a:pPr>
              <a:spcBef>
                <a:spcPts val="600"/>
              </a:spcBef>
            </a:pPr>
            <a:endParaRPr lang="en-US" altLang="zh-CN" sz="2000" smtClean="0">
              <a:ea typeface="宋体" charset="-122"/>
            </a:endParaRPr>
          </a:p>
          <a:p>
            <a:pPr>
              <a:spcBef>
                <a:spcPts val="600"/>
              </a:spcBef>
            </a:pPr>
            <a:endParaRPr lang="en-US" altLang="zh-CN" sz="2000" smtClean="0">
              <a:ea typeface="宋体" charset="-122"/>
            </a:endParaRPr>
          </a:p>
          <a:p>
            <a:pPr>
              <a:spcBef>
                <a:spcPts val="600"/>
              </a:spcBef>
            </a:pPr>
            <a:endParaRPr lang="en-US" altLang="zh-CN" sz="200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3"/>
          <p:cNvSpPr txBox="1">
            <a:spLocks noChangeArrowheads="1"/>
          </p:cNvSpPr>
          <p:nvPr/>
        </p:nvSpPr>
        <p:spPr bwMode="auto">
          <a:xfrm>
            <a:off x="685800" y="1412875"/>
            <a:ext cx="7775575" cy="426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3038" indent="-173038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altLang="zh-CN" sz="2400" b="1">
              <a:latin typeface="华文楷体"/>
              <a:ea typeface="华文楷体"/>
              <a:cs typeface="华文楷体"/>
            </a:endParaRPr>
          </a:p>
          <a:p>
            <a:pPr marL="173038" indent="-173038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CN" sz="2400" b="1">
                <a:latin typeface="华文楷体"/>
                <a:ea typeface="华文楷体"/>
                <a:cs typeface="华文楷体"/>
              </a:rPr>
              <a:t>Big Data &amp; NoSQL</a:t>
            </a:r>
            <a:endParaRPr lang="zh-CN" altLang="en-US" sz="2400" b="1">
              <a:latin typeface="华文楷体"/>
              <a:ea typeface="华文楷体"/>
              <a:cs typeface="华文楷体"/>
            </a:endParaRPr>
          </a:p>
          <a:p>
            <a:pPr marL="173038" indent="-173038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altLang="zh-CN" sz="2400" b="1">
              <a:solidFill>
                <a:srgbClr val="BFBFBF"/>
              </a:solidFill>
              <a:latin typeface="华文楷体"/>
              <a:ea typeface="华文楷体"/>
              <a:cs typeface="华文楷体"/>
            </a:endParaRPr>
          </a:p>
          <a:p>
            <a:pPr marL="173038" indent="-173038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CN" sz="2400" b="1">
                <a:solidFill>
                  <a:srgbClr val="BFBFBF"/>
                </a:solidFill>
                <a:latin typeface="华文楷体"/>
                <a:ea typeface="华文楷体"/>
                <a:cs typeface="华文楷体"/>
              </a:rPr>
              <a:t>NoSQL introduction</a:t>
            </a:r>
            <a:endParaRPr lang="zh-CN" altLang="en-US" sz="2400" b="1">
              <a:solidFill>
                <a:srgbClr val="BFBFBF"/>
              </a:solidFill>
              <a:latin typeface="华文楷体"/>
              <a:ea typeface="华文楷体"/>
              <a:cs typeface="华文楷体"/>
            </a:endParaRPr>
          </a:p>
          <a:p>
            <a:pPr marL="173038" indent="-173038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altLang="zh-CN" sz="2400" b="1">
              <a:solidFill>
                <a:srgbClr val="BFBFBF"/>
              </a:solidFill>
              <a:latin typeface="华文楷体"/>
              <a:ea typeface="华文楷体"/>
              <a:cs typeface="华文楷体"/>
            </a:endParaRPr>
          </a:p>
          <a:p>
            <a:pPr marL="173038" indent="-173038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CN" sz="2400" b="1">
                <a:solidFill>
                  <a:srgbClr val="BFBFBF"/>
                </a:solidFill>
                <a:latin typeface="华文楷体"/>
                <a:ea typeface="华文楷体"/>
                <a:cs typeface="华文楷体"/>
              </a:rPr>
              <a:t>NoSQL &amp; LOP</a:t>
            </a:r>
            <a:endParaRPr lang="zh-CN" altLang="en-US" sz="2400" b="1">
              <a:solidFill>
                <a:srgbClr val="BFBFB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4" name="标题 26"/>
          <p:cNvSpPr txBox="1">
            <a:spLocks/>
          </p:cNvSpPr>
          <p:nvPr/>
        </p:nvSpPr>
        <p:spPr>
          <a:xfrm>
            <a:off x="250825" y="609600"/>
            <a:ext cx="8569325" cy="6397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zh-CN" altLang="en-US" sz="3200" b="1" kern="0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议题</a:t>
            </a:r>
            <a:endParaRPr lang="zh-CN" altLang="en-US" sz="3200" kern="0" dirty="0" smtClean="0"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2057400" y="3581400"/>
            <a:ext cx="381000" cy="210185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dirty="0"/>
              <a:t>明细日志源文件</a:t>
            </a:r>
          </a:p>
        </p:txBody>
      </p:sp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8305800" cy="769938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ea typeface="宋体" charset="-122"/>
              </a:rPr>
              <a:t>日志分析系统建设需求</a:t>
            </a:r>
          </a:p>
        </p:txBody>
      </p:sp>
      <p:sp>
        <p:nvSpPr>
          <p:cNvPr id="41987" name="矩形 1"/>
          <p:cNvSpPr>
            <a:spLocks noChangeArrowheads="1"/>
          </p:cNvSpPr>
          <p:nvPr/>
        </p:nvSpPr>
        <p:spPr bwMode="auto">
          <a:xfrm>
            <a:off x="381000" y="1524000"/>
            <a:ext cx="8305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/>
              <a:t>采用</a:t>
            </a:r>
            <a:r>
              <a:rPr lang="en-US" altLang="zh-CN"/>
              <a:t>IBM</a:t>
            </a:r>
            <a:r>
              <a:rPr lang="zh-CN" altLang="zh-CN"/>
              <a:t>的</a:t>
            </a:r>
            <a:r>
              <a:rPr lang="zh-CN" altLang="en-US"/>
              <a:t>（</a:t>
            </a:r>
            <a:r>
              <a:rPr lang="en-US" altLang="zh-CN"/>
              <a:t>Symphony + GPFS-FPO+ SequoiaDB+Hive</a:t>
            </a:r>
            <a:r>
              <a:rPr lang="zh-CN" altLang="en-US"/>
              <a:t>）</a:t>
            </a:r>
            <a:r>
              <a:rPr lang="en-US" altLang="zh-CN"/>
              <a:t>over CAMP</a:t>
            </a:r>
            <a:r>
              <a:rPr lang="zh-CN" altLang="zh-CN"/>
              <a:t>的解决方案</a:t>
            </a:r>
            <a:endParaRPr lang="zh-CN" altLang="en-US"/>
          </a:p>
        </p:txBody>
      </p:sp>
      <p:sp>
        <p:nvSpPr>
          <p:cNvPr id="6" name="流程图: 过程 5"/>
          <p:cNvSpPr/>
          <p:nvPr/>
        </p:nvSpPr>
        <p:spPr>
          <a:xfrm>
            <a:off x="3546475" y="5254625"/>
            <a:ext cx="5140325" cy="3937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/>
              <a:t>GPFS-FPO(</a:t>
            </a:r>
            <a:r>
              <a:rPr lang="zh-CN" altLang="en-US" sz="1400" b="1" dirty="0"/>
              <a:t>原始日志</a:t>
            </a:r>
            <a:r>
              <a:rPr lang="en-US" altLang="zh-CN" sz="1400" b="1" dirty="0"/>
              <a:t>)</a:t>
            </a:r>
          </a:p>
        </p:txBody>
      </p:sp>
      <p:sp>
        <p:nvSpPr>
          <p:cNvPr id="12" name="流程图: 过程 11"/>
          <p:cNvSpPr/>
          <p:nvPr/>
        </p:nvSpPr>
        <p:spPr>
          <a:xfrm>
            <a:off x="3551238" y="4686300"/>
            <a:ext cx="5135562" cy="44767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 err="1"/>
              <a:t>SequoiaDB</a:t>
            </a:r>
            <a:r>
              <a:rPr lang="en-US" altLang="zh-CN" sz="1600" dirty="0"/>
              <a:t> </a:t>
            </a:r>
            <a:r>
              <a:rPr lang="zh-CN" altLang="en-US" sz="1600" dirty="0"/>
              <a:t>数据库 文件（入库后日志）</a:t>
            </a:r>
          </a:p>
        </p:txBody>
      </p:sp>
      <p:sp>
        <p:nvSpPr>
          <p:cNvPr id="13" name="流程图: 过程 12"/>
          <p:cNvSpPr/>
          <p:nvPr/>
        </p:nvSpPr>
        <p:spPr>
          <a:xfrm>
            <a:off x="381000" y="3600450"/>
            <a:ext cx="1358900" cy="2413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/>
              <a:t>CRM</a:t>
            </a:r>
            <a:r>
              <a:rPr lang="zh-CN" altLang="en-US" sz="1200" dirty="0"/>
              <a:t>应用服务器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pic>
        <p:nvPicPr>
          <p:cNvPr id="4199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1188" y="2162175"/>
            <a:ext cx="366712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2162175"/>
            <a:ext cx="366713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直接箭头连接符 19"/>
          <p:cNvCxnSpPr/>
          <p:nvPr/>
        </p:nvCxnSpPr>
        <p:spPr>
          <a:xfrm>
            <a:off x="5781675" y="2628900"/>
            <a:ext cx="0" cy="461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965825" y="2628900"/>
            <a:ext cx="0" cy="461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148388" y="2628900"/>
            <a:ext cx="0" cy="461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332538" y="2628900"/>
            <a:ext cx="0" cy="461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515100" y="2628900"/>
            <a:ext cx="0" cy="461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699250" y="2628900"/>
            <a:ext cx="0" cy="461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6881813" y="2628900"/>
            <a:ext cx="0" cy="461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7065963" y="2628900"/>
            <a:ext cx="0" cy="461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00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7988" y="2162175"/>
            <a:ext cx="366712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0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49675" y="5938838"/>
            <a:ext cx="27940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0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7638" y="2162175"/>
            <a:ext cx="366712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" name="直接箭头连接符 39"/>
          <p:cNvCxnSpPr/>
          <p:nvPr/>
        </p:nvCxnSpPr>
        <p:spPr>
          <a:xfrm>
            <a:off x="5318125" y="2628900"/>
            <a:ext cx="0" cy="461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502275" y="2628900"/>
            <a:ext cx="0" cy="461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过程 42"/>
          <p:cNvSpPr/>
          <p:nvPr/>
        </p:nvSpPr>
        <p:spPr>
          <a:xfrm>
            <a:off x="381000" y="3906838"/>
            <a:ext cx="1358900" cy="2413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/>
              <a:t>CRM</a:t>
            </a:r>
            <a:r>
              <a:rPr lang="zh-CN" altLang="en-US" sz="1200" dirty="0"/>
              <a:t>应用服务器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44" name="流程图: 过程 43"/>
          <p:cNvSpPr/>
          <p:nvPr/>
        </p:nvSpPr>
        <p:spPr>
          <a:xfrm>
            <a:off x="381000" y="4214813"/>
            <a:ext cx="1358900" cy="2413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/>
              <a:t>CRM</a:t>
            </a:r>
            <a:r>
              <a:rPr lang="zh-CN" altLang="en-US" sz="1200" dirty="0"/>
              <a:t>应用服务器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45" name="流程图: 过程 44"/>
          <p:cNvSpPr/>
          <p:nvPr/>
        </p:nvSpPr>
        <p:spPr>
          <a:xfrm>
            <a:off x="381000" y="4521200"/>
            <a:ext cx="1358900" cy="2413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/>
              <a:t>CRM</a:t>
            </a:r>
            <a:r>
              <a:rPr lang="zh-CN" altLang="en-US" sz="1200" dirty="0"/>
              <a:t>应用服务器</a:t>
            </a:r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46" name="流程图: 过程 45"/>
          <p:cNvSpPr/>
          <p:nvPr/>
        </p:nvSpPr>
        <p:spPr>
          <a:xfrm>
            <a:off x="381000" y="4827588"/>
            <a:ext cx="1358900" cy="2413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/>
              <a:t>CRM</a:t>
            </a:r>
            <a:r>
              <a:rPr lang="zh-CN" altLang="en-US" sz="1200" dirty="0"/>
              <a:t>应用服务器</a:t>
            </a:r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47" name="流程图: 过程 46"/>
          <p:cNvSpPr/>
          <p:nvPr/>
        </p:nvSpPr>
        <p:spPr>
          <a:xfrm>
            <a:off x="381000" y="5133975"/>
            <a:ext cx="1358900" cy="2413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… … … … </a:t>
            </a:r>
            <a:endParaRPr lang="zh-CN" altLang="en-US" dirty="0"/>
          </a:p>
        </p:txBody>
      </p:sp>
      <p:sp>
        <p:nvSpPr>
          <p:cNvPr id="48" name="流程图: 过程 47"/>
          <p:cNvSpPr/>
          <p:nvPr/>
        </p:nvSpPr>
        <p:spPr>
          <a:xfrm>
            <a:off x="381000" y="5441950"/>
            <a:ext cx="1358900" cy="2413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dirty="0"/>
              <a:t>CRM</a:t>
            </a:r>
            <a:r>
              <a:rPr lang="zh-CN" altLang="en-US" sz="1200" dirty="0"/>
              <a:t>应用服务器</a:t>
            </a:r>
            <a:r>
              <a:rPr lang="en-US" altLang="zh-CN" sz="1200" dirty="0"/>
              <a:t>N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1828800" y="2943225"/>
            <a:ext cx="838200" cy="29051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050" dirty="0"/>
              <a:t>文件工具脚本</a:t>
            </a:r>
          </a:p>
        </p:txBody>
      </p:sp>
      <p:cxnSp>
        <p:nvCxnSpPr>
          <p:cNvPr id="17" name="直接箭头连接符 16"/>
          <p:cNvCxnSpPr>
            <a:stCxn id="13" idx="3"/>
          </p:cNvCxnSpPr>
          <p:nvPr/>
        </p:nvCxnSpPr>
        <p:spPr>
          <a:xfrm>
            <a:off x="1739900" y="3721100"/>
            <a:ext cx="393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1739900" y="4027488"/>
            <a:ext cx="393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739900" y="4318000"/>
            <a:ext cx="393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1739900" y="4648200"/>
            <a:ext cx="393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1739900" y="4953000"/>
            <a:ext cx="393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739900" y="5272088"/>
            <a:ext cx="393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1739900" y="5562600"/>
            <a:ext cx="393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19" idx="0"/>
          </p:cNvCxnSpPr>
          <p:nvPr/>
        </p:nvCxnSpPr>
        <p:spPr>
          <a:xfrm>
            <a:off x="2247900" y="3233738"/>
            <a:ext cx="0" cy="347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21" name="矩形 57"/>
          <p:cNvSpPr>
            <a:spLocks noChangeArrowheads="1"/>
          </p:cNvSpPr>
          <p:nvPr/>
        </p:nvSpPr>
        <p:spPr bwMode="auto">
          <a:xfrm>
            <a:off x="381000" y="6419850"/>
            <a:ext cx="33766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/>
              <a:t>注：</a:t>
            </a:r>
            <a:r>
              <a:rPr lang="en-US" altLang="zh-CN" sz="1400"/>
              <a:t>SequoiaDB</a:t>
            </a:r>
            <a:r>
              <a:rPr lang="zh-CN" altLang="en-US" sz="1400"/>
              <a:t>部署在</a:t>
            </a:r>
            <a:r>
              <a:rPr lang="en-US" altLang="zh-CN" sz="1400"/>
              <a:t>GPFS</a:t>
            </a:r>
            <a:r>
              <a:rPr lang="zh-CN" altLang="en-US" sz="1400"/>
              <a:t>上是可选的</a:t>
            </a:r>
          </a:p>
        </p:txBody>
      </p:sp>
      <p:sp>
        <p:nvSpPr>
          <p:cNvPr id="42022" name="矩形 59"/>
          <p:cNvSpPr>
            <a:spLocks noChangeArrowheads="1"/>
          </p:cNvSpPr>
          <p:nvPr/>
        </p:nvSpPr>
        <p:spPr bwMode="auto">
          <a:xfrm>
            <a:off x="2489200" y="5072063"/>
            <a:ext cx="10064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600"/>
              <a:t>日志传输</a:t>
            </a:r>
          </a:p>
        </p:txBody>
      </p:sp>
      <p:sp>
        <p:nvSpPr>
          <p:cNvPr id="42023" name="矩形 61"/>
          <p:cNvSpPr>
            <a:spLocks noChangeArrowheads="1"/>
          </p:cNvSpPr>
          <p:nvPr/>
        </p:nvSpPr>
        <p:spPr bwMode="auto">
          <a:xfrm>
            <a:off x="8689975" y="4248150"/>
            <a:ext cx="304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/>
              <a:t>日志加载</a:t>
            </a:r>
          </a:p>
        </p:txBody>
      </p:sp>
      <p:pic>
        <p:nvPicPr>
          <p:cNvPr id="4202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45050" y="5938838"/>
            <a:ext cx="280988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2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67413" y="5938838"/>
            <a:ext cx="280987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2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32638" y="5938838"/>
            <a:ext cx="279400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4050" y="5938838"/>
            <a:ext cx="280988" cy="43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" name="流程图: 过程 79"/>
          <p:cNvSpPr/>
          <p:nvPr/>
        </p:nvSpPr>
        <p:spPr>
          <a:xfrm>
            <a:off x="3551238" y="3581400"/>
            <a:ext cx="2697162" cy="97948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/>
              <a:t>SequoiaDB </a:t>
            </a:r>
            <a:r>
              <a:rPr lang="zh-CN" altLang="en-US" sz="1600" dirty="0"/>
              <a:t>实时</a:t>
            </a:r>
            <a:r>
              <a:rPr lang="en-US" altLang="zh-CN" sz="1600" dirty="0"/>
              <a:t>SQL</a:t>
            </a:r>
            <a:r>
              <a:rPr lang="zh-CN" altLang="en-US" sz="1600" dirty="0"/>
              <a:t>接口层</a:t>
            </a:r>
          </a:p>
        </p:txBody>
      </p:sp>
      <p:sp>
        <p:nvSpPr>
          <p:cNvPr id="81" name="流程图: 过程 80"/>
          <p:cNvSpPr/>
          <p:nvPr/>
        </p:nvSpPr>
        <p:spPr>
          <a:xfrm>
            <a:off x="6491288" y="4176713"/>
            <a:ext cx="2195512" cy="384175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/>
              <a:t>Hive over Symphony</a:t>
            </a:r>
            <a:endParaRPr lang="zh-CN" altLang="en-US" sz="1600" dirty="0"/>
          </a:p>
        </p:txBody>
      </p:sp>
      <p:sp>
        <p:nvSpPr>
          <p:cNvPr id="82" name="流程图: 过程 81"/>
          <p:cNvSpPr/>
          <p:nvPr/>
        </p:nvSpPr>
        <p:spPr>
          <a:xfrm>
            <a:off x="6477000" y="3581400"/>
            <a:ext cx="2195513" cy="38258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/>
              <a:t>Hive SQL</a:t>
            </a:r>
            <a:r>
              <a:rPr lang="zh-CN" altLang="en-US" sz="1600" dirty="0"/>
              <a:t>入口</a:t>
            </a:r>
          </a:p>
        </p:txBody>
      </p:sp>
      <p:sp>
        <p:nvSpPr>
          <p:cNvPr id="61" name="右箭头 60"/>
          <p:cNvSpPr/>
          <p:nvPr/>
        </p:nvSpPr>
        <p:spPr>
          <a:xfrm>
            <a:off x="2438400" y="5254625"/>
            <a:ext cx="1319213" cy="307975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9" name="手杖形箭头 58"/>
          <p:cNvSpPr/>
          <p:nvPr/>
        </p:nvSpPr>
        <p:spPr>
          <a:xfrm flipH="1">
            <a:off x="7962900" y="4419600"/>
            <a:ext cx="600075" cy="1006475"/>
          </a:xfrm>
          <a:prstGeom prst="uturnArrow">
            <a:avLst>
              <a:gd name="adj1" fmla="val 14679"/>
              <a:gd name="adj2" fmla="val 25000"/>
              <a:gd name="adj3" fmla="val 17251"/>
              <a:gd name="adj4" fmla="val 41170"/>
              <a:gd name="adj5" fmla="val 5911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右箭头 84"/>
          <p:cNvSpPr/>
          <p:nvPr/>
        </p:nvSpPr>
        <p:spPr>
          <a:xfrm rot="5400000">
            <a:off x="7353300" y="4000500"/>
            <a:ext cx="430213" cy="201613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034" name="矩形 83"/>
          <p:cNvSpPr>
            <a:spLocks noChangeArrowheads="1"/>
          </p:cNvSpPr>
          <p:nvPr/>
        </p:nvSpPr>
        <p:spPr bwMode="auto">
          <a:xfrm>
            <a:off x="5410200" y="2982913"/>
            <a:ext cx="16335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日志查询</a:t>
            </a:r>
            <a:r>
              <a:rPr lang="en-US" altLang="zh-CN"/>
              <a:t>/</a:t>
            </a:r>
            <a:r>
              <a:rPr lang="zh-CN" altLang="en-US"/>
              <a:t>分析</a:t>
            </a:r>
          </a:p>
        </p:txBody>
      </p:sp>
      <p:sp>
        <p:nvSpPr>
          <p:cNvPr id="42035" name="矩形 86"/>
          <p:cNvSpPr>
            <a:spLocks noChangeArrowheads="1"/>
          </p:cNvSpPr>
          <p:nvPr/>
        </p:nvSpPr>
        <p:spPr bwMode="auto">
          <a:xfrm>
            <a:off x="3505200" y="3124200"/>
            <a:ext cx="16700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/>
              <a:t>日志查询</a:t>
            </a:r>
            <a:r>
              <a:rPr lang="en-US" altLang="zh-CN" sz="1400"/>
              <a:t>/</a:t>
            </a:r>
            <a:r>
              <a:rPr lang="zh-CN" altLang="en-US" sz="1400"/>
              <a:t>简单分析</a:t>
            </a:r>
          </a:p>
        </p:txBody>
      </p:sp>
      <p:sp>
        <p:nvSpPr>
          <p:cNvPr id="42036" name="矩形 87"/>
          <p:cNvSpPr>
            <a:spLocks noChangeArrowheads="1"/>
          </p:cNvSpPr>
          <p:nvPr/>
        </p:nvSpPr>
        <p:spPr bwMode="auto">
          <a:xfrm>
            <a:off x="7239000" y="3124200"/>
            <a:ext cx="12620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/>
              <a:t>日志复杂分析</a:t>
            </a:r>
          </a:p>
        </p:txBody>
      </p:sp>
      <p:sp>
        <p:nvSpPr>
          <p:cNvPr id="86" name="下箭头 85"/>
          <p:cNvSpPr/>
          <p:nvPr/>
        </p:nvSpPr>
        <p:spPr>
          <a:xfrm>
            <a:off x="4899025" y="4521200"/>
            <a:ext cx="328613" cy="2413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0" name="下箭头 89"/>
          <p:cNvSpPr/>
          <p:nvPr/>
        </p:nvSpPr>
        <p:spPr>
          <a:xfrm>
            <a:off x="7037388" y="4521200"/>
            <a:ext cx="328612" cy="2413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3A29BE0-18A1-4E5D-A646-B1BB095D7D70}" type="slidenum">
              <a:rPr lang="zh-CN" altLang="en-US" smtClean="0">
                <a:latin typeface="Arial" charset="0"/>
                <a:ea typeface="宋体" charset="-122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CN" smtClean="0">
              <a:latin typeface="Arial" charset="0"/>
              <a:ea typeface="宋体" charset="-122"/>
              <a:cs typeface="Arial" charset="0"/>
            </a:endParaRPr>
          </a:p>
        </p:txBody>
      </p:sp>
      <p:pic>
        <p:nvPicPr>
          <p:cNvPr id="44034" name="Picture 2" descr="C:\Users\ch\Desktop\No sql\nosql 图例\Redi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0"/>
            <a:ext cx="86217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CE3F94-B5F0-4CD8-8AC7-434463142F79}" type="slidenum">
              <a:rPr lang="zh-CN" altLang="en-US" smtClean="0">
                <a:latin typeface="Arial" charset="0"/>
                <a:ea typeface="宋体" charset="-122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CN" smtClean="0">
              <a:latin typeface="Arial" charset="0"/>
              <a:ea typeface="宋体" charset="-122"/>
              <a:cs typeface="Arial" charset="0"/>
            </a:endParaRPr>
          </a:p>
        </p:txBody>
      </p:sp>
      <p:pic>
        <p:nvPicPr>
          <p:cNvPr id="45058" name="Picture 2" descr="C:\Users\ch\Desktop\No sql\nosql 图例\内存kv数据库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549275"/>
            <a:ext cx="8642350" cy="619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DE5EDCA-0BC6-4642-8736-725C24DF38FD}" type="slidenum">
              <a:rPr lang="zh-CN" altLang="en-US" smtClean="0">
                <a:latin typeface="Arial" charset="0"/>
                <a:ea typeface="宋体" charset="-122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zh-CN" smtClean="0">
              <a:latin typeface="Arial" charset="0"/>
              <a:ea typeface="宋体" charset="-122"/>
              <a:cs typeface="Arial" charset="0"/>
            </a:endParaRPr>
          </a:p>
        </p:txBody>
      </p:sp>
      <p:pic>
        <p:nvPicPr>
          <p:cNvPr id="46082" name="Picture 2" descr="C:\Users\ch\Desktop\No sql\nosql 图例\CAPI+REDI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22238"/>
            <a:ext cx="8713788" cy="654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51F268E-3663-4632-949B-8DD50C1704DD}" type="slidenum">
              <a:rPr lang="zh-CN" altLang="en-US" smtClean="0">
                <a:latin typeface="Arial" charset="0"/>
                <a:ea typeface="宋体" charset="-122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CN" smtClean="0">
              <a:latin typeface="Arial" charset="0"/>
              <a:ea typeface="宋体" charset="-122"/>
              <a:cs typeface="Arial" charset="0"/>
            </a:endParaRPr>
          </a:p>
        </p:txBody>
      </p:sp>
      <p:pic>
        <p:nvPicPr>
          <p:cNvPr id="47106" name="Picture 2" descr="C:\Users\ch\Desktop\No sql\nosql 图例\HBase &amp; pow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68313" y="0"/>
            <a:ext cx="9793288" cy="702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90ED8F7-E5F0-483C-910C-D5DAF825F0F2}" type="slidenum">
              <a:rPr lang="zh-CN" altLang="en-US" smtClean="0">
                <a:latin typeface="Arial" charset="0"/>
                <a:ea typeface="宋体" charset="-122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zh-CN" smtClean="0">
              <a:latin typeface="Arial" charset="0"/>
              <a:ea typeface="宋体" charset="-122"/>
              <a:cs typeface="Arial" charset="0"/>
            </a:endParaRPr>
          </a:p>
        </p:txBody>
      </p:sp>
      <p:pic>
        <p:nvPicPr>
          <p:cNvPr id="48130" name="Picture 2" descr="C:\Users\ch\Desktop\No sql\nosql 图例\mongoDB &amp; pow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79375"/>
            <a:ext cx="8642350" cy="666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/>
          <p:cNvSpPr txBox="1">
            <a:spLocks noChangeArrowheads="1"/>
          </p:cNvSpPr>
          <p:nvPr/>
        </p:nvSpPr>
        <p:spPr bwMode="auto">
          <a:xfrm>
            <a:off x="539750" y="3068638"/>
            <a:ext cx="77755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3038" indent="-173038" algn="ctr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4000" b="1">
                <a:latin typeface="华文楷体"/>
              </a:rPr>
              <a:t>POWER 8</a:t>
            </a:r>
            <a:r>
              <a:rPr lang="zh-CN" altLang="en-US" sz="4000" b="1">
                <a:latin typeface="华文楷体"/>
              </a:rPr>
              <a:t>的针对</a:t>
            </a:r>
            <a:r>
              <a:rPr lang="en-US" altLang="zh-CN" sz="4000" b="1">
                <a:latin typeface="华文楷体"/>
              </a:rPr>
              <a:t>NoSQL</a:t>
            </a:r>
            <a:r>
              <a:rPr lang="zh-CN" altLang="en-US" sz="4000" b="1">
                <a:latin typeface="华文楷体"/>
              </a:rPr>
              <a:t>的新特性</a:t>
            </a:r>
          </a:p>
          <a:p>
            <a:pPr marL="173038" indent="-173038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None/>
            </a:pPr>
            <a:endParaRPr lang="zh-CN" altLang="en-US" sz="4000" b="1">
              <a:latin typeface="华文楷体"/>
              <a:ea typeface="华文楷体"/>
              <a:cs typeface="华文楷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4"/>
          <p:cNvSpPr>
            <a:spLocks noGrp="1"/>
          </p:cNvSpPr>
          <p:nvPr>
            <p:ph type="title"/>
          </p:nvPr>
        </p:nvSpPr>
        <p:spPr>
          <a:xfrm>
            <a:off x="465138" y="520700"/>
            <a:ext cx="6149975" cy="460375"/>
          </a:xfrm>
        </p:spPr>
        <p:txBody>
          <a:bodyPr lIns="82686" tIns="41343" rIns="82686" bIns="41343"/>
          <a:lstStyle/>
          <a:p>
            <a:pPr defTabSz="1211263" eaLnBrk="1" hangingPunct="1"/>
            <a:r>
              <a:rPr lang="en-US" altLang="zh-CN" sz="3200" cap="none" smtClean="0">
                <a:ea typeface="宋体" charset="-122"/>
              </a:rPr>
              <a:t>POWER8</a:t>
            </a:r>
            <a:r>
              <a:rPr lang="zh-CN" altLang="en-US" sz="3200" cap="none" smtClean="0">
                <a:ea typeface="宋体" charset="-122"/>
              </a:rPr>
              <a:t>处理器新功能</a:t>
            </a:r>
            <a:r>
              <a:rPr lang="en-US" altLang="zh-CN" sz="3200" cap="none" smtClean="0">
                <a:ea typeface="宋体" charset="-122"/>
              </a:rPr>
              <a:t>-</a:t>
            </a:r>
            <a:r>
              <a:rPr lang="zh-CN" altLang="en-US" sz="3200" cap="none" smtClean="0">
                <a:ea typeface="宋体" charset="-122"/>
              </a:rPr>
              <a:t>事务内存</a:t>
            </a:r>
            <a:endParaRPr lang="en-US" altLang="zh-CN" sz="3200" cap="none" smtClean="0">
              <a:ea typeface="宋体" charset="-122"/>
            </a:endParaRPr>
          </a:p>
        </p:txBody>
      </p:sp>
      <p:pic>
        <p:nvPicPr>
          <p:cNvPr id="50178" name="Picture 3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1847850"/>
            <a:ext cx="3914775" cy="244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Text Box 6"/>
          <p:cNvSpPr txBox="1">
            <a:spLocks noChangeArrowheads="1"/>
          </p:cNvSpPr>
          <p:nvPr/>
        </p:nvSpPr>
        <p:spPr bwMode="auto">
          <a:xfrm>
            <a:off x="989013" y="1217613"/>
            <a:ext cx="26987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2397" tIns="51199" rIns="102397" bIns="51199">
            <a:spAutoFit/>
          </a:bodyPr>
          <a:lstStyle/>
          <a:p>
            <a:pPr defTabSz="1131888"/>
            <a:r>
              <a:rPr lang="en-US" altLang="zh-CN" sz="2000" b="1">
                <a:cs typeface="Arial" charset="0"/>
              </a:rPr>
              <a:t>Transaction Memory</a:t>
            </a:r>
          </a:p>
        </p:txBody>
      </p:sp>
      <p:sp>
        <p:nvSpPr>
          <p:cNvPr id="50180" name="Rectangle 9"/>
          <p:cNvSpPr>
            <a:spLocks/>
          </p:cNvSpPr>
          <p:nvPr/>
        </p:nvSpPr>
        <p:spPr bwMode="auto">
          <a:xfrm>
            <a:off x="4572000" y="4083050"/>
            <a:ext cx="3914775" cy="2409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397" tIns="51199" rIns="102397" bIns="51199"/>
          <a:lstStyle/>
          <a:p>
            <a:pPr defTabSz="113665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1500">
                <a:latin typeface="Calibri" pitchFamily="34" charset="0"/>
              </a:rPr>
              <a:t>POWER8 </a:t>
            </a:r>
            <a:r>
              <a:rPr lang="zh-CN" altLang="en-US" sz="1500">
                <a:latin typeface="Calibri" pitchFamily="34" charset="0"/>
              </a:rPr>
              <a:t>支持</a:t>
            </a:r>
          </a:p>
          <a:p>
            <a:pPr marL="314325" lvl="1" indent="-185738" defTabSz="11366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zh-CN" altLang="en-US" sz="1500">
                <a:latin typeface="Calibri" pitchFamily="34" charset="0"/>
              </a:rPr>
              <a:t>指令对事务</a:t>
            </a:r>
            <a:r>
              <a:rPr lang="en-US" altLang="zh-CN" sz="1500">
                <a:latin typeface="Calibri" pitchFamily="34" charset="0"/>
              </a:rPr>
              <a:t>(Transaction)</a:t>
            </a:r>
            <a:r>
              <a:rPr lang="zh-CN" altLang="en-US" sz="1500">
                <a:latin typeface="Calibri" pitchFamily="34" charset="0"/>
              </a:rPr>
              <a:t>的开始和结束进行标记</a:t>
            </a:r>
            <a:endParaRPr lang="en-US" altLang="zh-CN" sz="1500">
              <a:latin typeface="Calibri" pitchFamily="34" charset="0"/>
            </a:endParaRPr>
          </a:p>
          <a:p>
            <a:pPr marL="642938" lvl="2" indent="-198438" defTabSz="113665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1400">
                <a:latin typeface="Calibri" pitchFamily="34" charset="0"/>
              </a:rPr>
              <a:t>硬件使用推测预判技术自动执行</a:t>
            </a:r>
            <a:endParaRPr lang="en-US" altLang="zh-CN" sz="1400">
              <a:latin typeface="Calibri" pitchFamily="34" charset="0"/>
            </a:endParaRPr>
          </a:p>
          <a:p>
            <a:pPr marL="314325" lvl="1" indent="-185738" defTabSz="11366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zh-CN" altLang="en-US" sz="1500">
                <a:latin typeface="Calibri" pitchFamily="34" charset="0"/>
              </a:rPr>
              <a:t>对于误判预测的恢复由硬件自动同时在内存和寄存器中执行</a:t>
            </a:r>
            <a:endParaRPr lang="en-US" altLang="zh-CN" sz="1500">
              <a:latin typeface="Calibri" pitchFamily="34" charset="0"/>
            </a:endParaRPr>
          </a:p>
          <a:p>
            <a:pPr marL="314325" lvl="1" indent="-185738" defTabSz="1136650">
              <a:lnSpc>
                <a:spcPct val="90000"/>
              </a:lnSpc>
              <a:spcBef>
                <a:spcPct val="20000"/>
              </a:spcBef>
              <a:buFont typeface="Arial" charset="0"/>
              <a:buChar char="–"/>
            </a:pPr>
            <a:r>
              <a:rPr lang="en-US" altLang="zh-CN" sz="1500"/>
              <a:t>“</a:t>
            </a:r>
            <a:r>
              <a:rPr lang="zh-CN" altLang="en-US" sz="1500"/>
              <a:t>扁平化</a:t>
            </a:r>
            <a:r>
              <a:rPr lang="en-US" altLang="zh-CN" sz="1500"/>
              <a:t>”</a:t>
            </a:r>
            <a:r>
              <a:rPr lang="en-US" altLang="zh-CN" sz="1500">
                <a:latin typeface="Calibri" pitchFamily="34" charset="0"/>
              </a:rPr>
              <a:t> </a:t>
            </a:r>
            <a:r>
              <a:rPr lang="zh-CN" altLang="en-US" sz="1500">
                <a:latin typeface="Calibri" pitchFamily="34" charset="0"/>
              </a:rPr>
              <a:t>嵌套</a:t>
            </a:r>
            <a:endParaRPr lang="en-US" altLang="zh-CN" sz="1500">
              <a:latin typeface="Calibri" pitchFamily="34" charset="0"/>
            </a:endParaRPr>
          </a:p>
          <a:p>
            <a:pPr marL="642938" lvl="2" indent="-198438" defTabSz="113665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zh-CN" altLang="en-US" sz="1400">
                <a:latin typeface="Calibri" pitchFamily="34" charset="0"/>
              </a:rPr>
              <a:t>硬件将其视为单一大型事务</a:t>
            </a:r>
            <a:r>
              <a:rPr lang="en-US" altLang="zh-CN" sz="1400">
                <a:latin typeface="Calibri" pitchFamily="34" charset="0"/>
              </a:rPr>
              <a:t>, </a:t>
            </a:r>
            <a:r>
              <a:rPr lang="zh-CN" altLang="en-US" sz="1400">
                <a:latin typeface="Calibri" pitchFamily="34" charset="0"/>
              </a:rPr>
              <a:t>自动跟踪嵌套</a:t>
            </a:r>
            <a:endParaRPr lang="en-US" altLang="zh-CN" sz="140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182563" y="571500"/>
            <a:ext cx="8686800" cy="7318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mtClean="0">
                <a:latin typeface="宋体" charset="-122"/>
                <a:ea typeface="宋体" charset="-122"/>
              </a:rPr>
              <a:t>事务内存</a:t>
            </a:r>
            <a:r>
              <a:rPr lang="en-US" altLang="zh-CN" smtClean="0">
                <a:latin typeface="宋体" charset="-122"/>
                <a:ea typeface="宋体" charset="-122"/>
              </a:rPr>
              <a:t>(TM) </a:t>
            </a:r>
            <a:r>
              <a:rPr lang="zh-CN" altLang="en-US" smtClean="0">
                <a:latin typeface="宋体" charset="-122"/>
                <a:ea typeface="宋体" charset="-122"/>
              </a:rPr>
              <a:t>与普通锁性能对比参考</a:t>
            </a:r>
            <a:r>
              <a:rPr lang="en-US" altLang="zh-CN" smtClean="0">
                <a:latin typeface="宋体" charset="-122"/>
                <a:ea typeface="宋体" charset="-122"/>
              </a:rPr>
              <a:t/>
            </a:r>
            <a:br>
              <a:rPr lang="en-US" altLang="zh-CN" smtClean="0">
                <a:latin typeface="宋体" charset="-122"/>
                <a:ea typeface="宋体" charset="-122"/>
              </a:rPr>
            </a:br>
            <a:r>
              <a:rPr lang="zh-CN" altLang="en-US" i="1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数十倍的性能提升！</a:t>
            </a:r>
          </a:p>
        </p:txBody>
      </p:sp>
      <p:sp>
        <p:nvSpPr>
          <p:cNvPr id="52226" name="Slide Number Placeholder 4"/>
          <p:cNvSpPr>
            <a:spLocks noGrp="1"/>
          </p:cNvSpPr>
          <p:nvPr>
            <p:ph type="sldNum" sz="quarter" idx="10"/>
          </p:nvPr>
        </p:nvSpPr>
        <p:spPr bwMode="auto">
          <a:xfrm>
            <a:off x="174625" y="6623050"/>
            <a:ext cx="6500813" cy="234950"/>
          </a:xfrm>
          <a:noFill/>
        </p:spPr>
        <p:txBody>
          <a:bodyPr lIns="91572" tIns="45786" rIns="91572" bIns="4578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7FFB4D7-08F1-4F5A-8DD4-C4C61A6209DD}" type="slidenum">
              <a:rPr lang="en-US" altLang="zh-CN" smtClean="0">
                <a:latin typeface="Arial" charset="0"/>
                <a:ea typeface="ヒラギノ角ゴ Pro W3"/>
                <a:cs typeface="ヒラギノ角ゴ Pro W3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zh-CN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52227" name="Rectangle 1"/>
          <p:cNvSpPr txBox="1">
            <a:spLocks noChangeArrowheads="1"/>
          </p:cNvSpPr>
          <p:nvPr/>
        </p:nvSpPr>
        <p:spPr bwMode="auto">
          <a:xfrm>
            <a:off x="249238" y="1377950"/>
            <a:ext cx="8686800" cy="498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2" tIns="54264" rIns="91422" bIns="45712"/>
          <a:lstStyle/>
          <a:p>
            <a:r>
              <a:rPr lang="en-US" altLang="zh-CN" sz="2000" b="1">
                <a:cs typeface="Arial" charset="0"/>
              </a:rPr>
              <a:t>Start 16 readers, and 4 writers, each will execute 1,000,000 transactions simultaneously.</a:t>
            </a:r>
          </a:p>
          <a:p>
            <a:endParaRPr lang="en-US" altLang="zh-CN" sz="2000" b="1">
              <a:cs typeface="Arial" charset="0"/>
            </a:endParaRPr>
          </a:p>
          <a:p>
            <a:r>
              <a:rPr lang="en-US" altLang="zh-CN" sz="2000" b="1">
                <a:cs typeface="Arial" charset="0"/>
              </a:rPr>
              <a:t>1. Read-based read/write lock, implemented based on semaphore.</a:t>
            </a:r>
          </a:p>
          <a:p>
            <a:r>
              <a:rPr lang="en-US" altLang="zh-CN" sz="1600" b="1">
                <a:cs typeface="Arial" charset="0"/>
              </a:rPr>
              <a:t> #./semrwlocktest 1000000 16 4 &gt; sem.txt</a:t>
            </a:r>
            <a:endParaRPr lang="zh-CN" altLang="en-US" sz="1600" b="1">
              <a:cs typeface="Arial" charset="0"/>
            </a:endParaRPr>
          </a:p>
          <a:p>
            <a:r>
              <a:rPr lang="en-US" altLang="zh-CN" sz="1600" b="1">
                <a:solidFill>
                  <a:srgbClr val="FF0000"/>
                </a:solidFill>
                <a:cs typeface="Arial" charset="0"/>
              </a:rPr>
              <a:t>real    1m2.20s	</a:t>
            </a:r>
            <a:r>
              <a:rPr lang="en-US" altLang="zh-CN" sz="1600" b="1">
                <a:cs typeface="Arial" charset="0"/>
              </a:rPr>
              <a:t>	</a:t>
            </a:r>
            <a:r>
              <a:rPr lang="en-US" altLang="zh-CN" sz="1600" b="1">
                <a:solidFill>
                  <a:srgbClr val="FF0000"/>
                </a:solidFill>
                <a:cs typeface="Arial" charset="0"/>
              </a:rPr>
              <a:t>32.7x Process Time</a:t>
            </a:r>
          </a:p>
          <a:p>
            <a:r>
              <a:rPr lang="en-US" altLang="zh-CN" sz="1600" b="1">
                <a:cs typeface="Arial" charset="0"/>
              </a:rPr>
              <a:t>user    0m10.24s</a:t>
            </a:r>
          </a:p>
          <a:p>
            <a:r>
              <a:rPr lang="en-US" altLang="zh-CN" sz="1600" b="1">
                <a:cs typeface="Arial" charset="0"/>
              </a:rPr>
              <a:t>sys     3m58.60s</a:t>
            </a:r>
          </a:p>
          <a:p>
            <a:r>
              <a:rPr lang="en-US" altLang="zh-CN" sz="2000" b="1">
                <a:cs typeface="Arial" charset="0"/>
              </a:rPr>
              <a:t>2. Read-based read/write lock, implemented based on pthread read/write lock.</a:t>
            </a:r>
          </a:p>
          <a:p>
            <a:r>
              <a:rPr lang="en-US" altLang="zh-CN" sz="1600" b="1">
                <a:cs typeface="Arial" charset="0"/>
              </a:rPr>
              <a:t>#./osrwlocktest 1000000 16 4 &gt; os.txt</a:t>
            </a:r>
            <a:endParaRPr lang="zh-CN" altLang="en-US" sz="1600" b="1">
              <a:cs typeface="Arial" charset="0"/>
            </a:endParaRPr>
          </a:p>
          <a:p>
            <a:r>
              <a:rPr lang="en-US" altLang="zh-CN" sz="1600" b="1">
                <a:solidFill>
                  <a:srgbClr val="FF0000"/>
                </a:solidFill>
                <a:cs typeface="Arial" charset="0"/>
              </a:rPr>
              <a:t>real    0m37.80s	</a:t>
            </a:r>
            <a:r>
              <a:rPr lang="en-US" altLang="zh-CN" sz="1600" b="1">
                <a:cs typeface="Arial" charset="0"/>
              </a:rPr>
              <a:t>	</a:t>
            </a:r>
            <a:r>
              <a:rPr lang="en-US" altLang="zh-CN" sz="1600" b="1">
                <a:solidFill>
                  <a:srgbClr val="FF0000"/>
                </a:solidFill>
                <a:cs typeface="Arial" charset="0"/>
              </a:rPr>
              <a:t>19.9x  Process Time</a:t>
            </a:r>
          </a:p>
          <a:p>
            <a:r>
              <a:rPr lang="en-US" altLang="zh-CN" sz="1600" b="1">
                <a:cs typeface="Arial" charset="0"/>
              </a:rPr>
              <a:t>user    1m41.71s</a:t>
            </a:r>
          </a:p>
          <a:p>
            <a:r>
              <a:rPr lang="en-US" altLang="zh-CN" sz="1600" b="1">
                <a:cs typeface="Arial" charset="0"/>
              </a:rPr>
              <a:t>sys     0m10.82s</a:t>
            </a:r>
          </a:p>
          <a:p>
            <a:r>
              <a:rPr lang="en-US" altLang="zh-CN" sz="2000" b="1">
                <a:cs typeface="Arial" charset="0"/>
              </a:rPr>
              <a:t>3. Transactional memory only. when HTM failed, sleep an interval &amp; retry. the interval is caculated using exponential backoff algorithm.</a:t>
            </a:r>
          </a:p>
          <a:p>
            <a:r>
              <a:rPr lang="en-US" altLang="zh-CN" sz="1600" b="1">
                <a:cs typeface="Arial" charset="0"/>
              </a:rPr>
              <a:t> #./puretm 1000000 16 4 &gt; puretm.txt</a:t>
            </a:r>
            <a:endParaRPr lang="zh-CN" altLang="en-US" sz="1600" b="1">
              <a:cs typeface="Arial" charset="0"/>
            </a:endParaRPr>
          </a:p>
          <a:p>
            <a:r>
              <a:rPr lang="en-US" altLang="zh-CN" sz="1600" b="1">
                <a:solidFill>
                  <a:srgbClr val="0070C0"/>
                </a:solidFill>
                <a:cs typeface="Arial" charset="0"/>
              </a:rPr>
              <a:t>real    0m1.90s</a:t>
            </a:r>
          </a:p>
          <a:p>
            <a:r>
              <a:rPr lang="en-US" altLang="zh-CN" sz="1600" b="1">
                <a:cs typeface="Arial" charset="0"/>
              </a:rPr>
              <a:t>user    0m5.98s</a:t>
            </a:r>
          </a:p>
          <a:p>
            <a:r>
              <a:rPr lang="en-US" altLang="zh-CN" sz="1600" b="1">
                <a:cs typeface="Arial" charset="0"/>
              </a:rPr>
              <a:t>sys     0m0.00s</a:t>
            </a:r>
          </a:p>
          <a:p>
            <a:endParaRPr lang="en-US" altLang="zh-CN" sz="2000" b="1">
              <a:cs typeface="Arial" charset="0"/>
            </a:endParaRPr>
          </a:p>
        </p:txBody>
      </p:sp>
      <p:sp>
        <p:nvSpPr>
          <p:cNvPr id="52228" name="矩形 5"/>
          <p:cNvSpPr>
            <a:spLocks noChangeArrowheads="1"/>
          </p:cNvSpPr>
          <p:nvPr/>
        </p:nvSpPr>
        <p:spPr bwMode="auto">
          <a:xfrm>
            <a:off x="790575" y="6516688"/>
            <a:ext cx="61341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698" tIns="41349" rIns="82698" bIns="41349">
            <a:spAutoFit/>
          </a:bodyPr>
          <a:lstStyle/>
          <a:p>
            <a:r>
              <a:rPr lang="en-US" altLang="zh-CN" sz="1300" i="1"/>
              <a:t>PS: All results above are obtained in 8C 4.1GHz Dedicated Power8 LPAR.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>
          <a:xfrm>
            <a:off x="182563" y="692150"/>
            <a:ext cx="8686800" cy="504825"/>
          </a:xfrm>
        </p:spPr>
        <p:txBody>
          <a:bodyPr/>
          <a:lstStyle/>
          <a:p>
            <a:pPr marL="341313" indent="-341313" defTabSz="455613">
              <a:lnSpc>
                <a:spcPct val="93000"/>
              </a:lnSpc>
              <a:buClr>
                <a:srgbClr val="000000"/>
              </a:buClr>
              <a:buFont typeface="Wingdings" pitchFamily="2" charset="2"/>
              <a:buChar char="p"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3225" algn="l"/>
                <a:tab pos="5942013" algn="l"/>
                <a:tab pos="6397625" algn="l"/>
                <a:tab pos="6856413" algn="l"/>
                <a:tab pos="7313613" algn="l"/>
                <a:tab pos="7770813" algn="l"/>
                <a:tab pos="8228013" algn="l"/>
                <a:tab pos="8683625" algn="l"/>
                <a:tab pos="9142413" algn="l"/>
              </a:tabLst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事务性内存对性能的影响</a:t>
            </a:r>
            <a:endParaRPr lang="en-US" altLang="zh-CN" sz="200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8675" y="1814513"/>
            <a:ext cx="7316788" cy="451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5" name="矩形 1"/>
          <p:cNvSpPr>
            <a:spLocks noChangeArrowheads="1"/>
          </p:cNvSpPr>
          <p:nvPr/>
        </p:nvSpPr>
        <p:spPr bwMode="auto">
          <a:xfrm>
            <a:off x="468313" y="1295400"/>
            <a:ext cx="3616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性能实例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:  TM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帮助改善扩展性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1009650"/>
            <a:ext cx="7704137" cy="548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>
          <a:xfrm>
            <a:off x="3808413" y="2146300"/>
            <a:ext cx="8043862" cy="712788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				</a:t>
            </a:r>
          </a:p>
        </p:txBody>
      </p:sp>
      <p:sp>
        <p:nvSpPr>
          <p:cNvPr id="12291" name="标题 1"/>
          <p:cNvSpPr txBox="1">
            <a:spLocks/>
          </p:cNvSpPr>
          <p:nvPr/>
        </p:nvSpPr>
        <p:spPr bwMode="auto">
          <a:xfrm>
            <a:off x="179388" y="539750"/>
            <a:ext cx="868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en-US" altLang="zh-CN" sz="3600">
                <a:solidFill>
                  <a:schemeClr val="hlink"/>
                </a:solidFill>
              </a:rPr>
              <a:t>HADOOP</a:t>
            </a:r>
            <a:r>
              <a:rPr lang="zh-CN" altLang="en-US" sz="3600">
                <a:solidFill>
                  <a:schemeClr val="hlink"/>
                </a:solidFill>
              </a:rPr>
              <a:t> </a:t>
            </a:r>
            <a:r>
              <a:rPr lang="en-US" altLang="zh-CN" sz="3600">
                <a:solidFill>
                  <a:schemeClr val="hlink"/>
                </a:solidFill>
              </a:rPr>
              <a:t>ECO</a:t>
            </a:r>
            <a:endParaRPr lang="zh-CN" altLang="en-US" sz="360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title"/>
          </p:nvPr>
        </p:nvSpPr>
        <p:spPr>
          <a:xfrm>
            <a:off x="179388" y="539750"/>
            <a:ext cx="8686800" cy="657225"/>
          </a:xfrm>
        </p:spPr>
        <p:txBody>
          <a:bodyPr/>
          <a:lstStyle/>
          <a:p>
            <a:r>
              <a:rPr lang="en-US" altLang="zh-CN" sz="2800" smtClean="0">
                <a:ea typeface="宋体" charset="-122"/>
              </a:rPr>
              <a:t>IBM Power 8 </a:t>
            </a:r>
            <a:r>
              <a:rPr lang="zh-CN" altLang="en-US" sz="2800" smtClean="0">
                <a:ea typeface="宋体" charset="-122"/>
              </a:rPr>
              <a:t>与 </a:t>
            </a:r>
            <a:r>
              <a:rPr lang="en-US" altLang="zh-CN" sz="2800" smtClean="0">
                <a:ea typeface="宋体" charset="-122"/>
              </a:rPr>
              <a:t>intel E5/E7</a:t>
            </a:r>
            <a:r>
              <a:rPr lang="zh-CN" altLang="en-US" sz="2800" smtClean="0">
                <a:ea typeface="宋体" charset="-122"/>
              </a:rPr>
              <a:t>对比</a:t>
            </a:r>
          </a:p>
        </p:txBody>
      </p:sp>
      <p:sp>
        <p:nvSpPr>
          <p:cNvPr id="56322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D23E1FF-97A3-41D1-BB04-A53346B63197}" type="slidenum">
              <a:rPr lang="zh-CN" altLang="en-US" smtClean="0">
                <a:latin typeface="Arial" charset="0"/>
                <a:ea typeface="宋体" charset="-122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zh-CN" smtClean="0">
              <a:latin typeface="Arial" charset="0"/>
              <a:ea typeface="宋体" charset="-122"/>
              <a:cs typeface="Arial" charset="0"/>
            </a:endParaRPr>
          </a:p>
        </p:txBody>
      </p:sp>
      <p:pic>
        <p:nvPicPr>
          <p:cNvPr id="56323" name="Picture 2" descr="C:\Users\ch\Desktop\No sql\nosql 图例\IBM power 8 vs x86 cpu优势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0338" y="2498725"/>
            <a:ext cx="3714750" cy="374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4" name="TextBox 5"/>
          <p:cNvSpPr txBox="1">
            <a:spLocks noChangeArrowheads="1"/>
          </p:cNvSpPr>
          <p:nvPr/>
        </p:nvSpPr>
        <p:spPr bwMode="auto">
          <a:xfrm>
            <a:off x="0" y="1844675"/>
            <a:ext cx="84566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Power 8</a:t>
            </a:r>
            <a:r>
              <a:rPr lang="zh-CN" altLang="en-US"/>
              <a:t>性能指标领先</a:t>
            </a:r>
            <a:r>
              <a:rPr lang="en-US" altLang="zh-CN"/>
              <a:t>Intel E5/E7</a:t>
            </a:r>
            <a:r>
              <a:rPr lang="zh-CN" altLang="en-US"/>
              <a:t>，对于</a:t>
            </a:r>
            <a:r>
              <a:rPr lang="en-US" altLang="zh-CN"/>
              <a:t>NoSQL</a:t>
            </a:r>
            <a:r>
              <a:rPr lang="zh-CN" altLang="en-US"/>
              <a:t>各方面的特性有着良好的支持。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Shape 181"/>
          <p:cNvSpPr>
            <a:spLocks noGrp="1"/>
          </p:cNvSpPr>
          <p:nvPr>
            <p:ph type="title" idx="4294967295"/>
          </p:nvPr>
        </p:nvSpPr>
        <p:spPr>
          <a:xfrm>
            <a:off x="579438" y="0"/>
            <a:ext cx="8229600" cy="1428750"/>
          </a:xfrm>
        </p:spPr>
        <p:txBody>
          <a:bodyPr lIns="45719" rIns="45719" anchor="ctr"/>
          <a:lstStyle/>
          <a:p>
            <a:pPr eaLnBrk="1" hangingPunct="1"/>
            <a:r>
              <a:rPr lang="en-US" altLang="zh-CN" sz="1500" smtClean="0">
                <a:solidFill>
                  <a:srgbClr val="000000"/>
                </a:solidFill>
                <a:latin typeface="HelveticaNeueLT Pro 65 Md"/>
                <a:ea typeface="HelveticaNeueLT Pro 65 Md"/>
                <a:cs typeface="HelveticaNeueLT Pro 65 Md"/>
                <a:sym typeface="HelveticaNeueLT Pro 65 Md"/>
              </a:rPr>
              <a:t>50% Read + 50% Update</a:t>
            </a:r>
          </a:p>
        </p:txBody>
      </p:sp>
      <p:sp>
        <p:nvSpPr>
          <p:cNvPr id="86022" name="Shape 183"/>
          <p:cNvSpPr txBox="1">
            <a:spLocks noGrp="1"/>
          </p:cNvSpPr>
          <p:nvPr/>
        </p:nvSpPr>
        <p:spPr bwMode="auto">
          <a:xfrm>
            <a:off x="8504238" y="6451600"/>
            <a:ext cx="609600" cy="3048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rIns="45719" anchor="ctr">
            <a:spAutoFit/>
          </a:bodyPr>
          <a:lstStyle/>
          <a:p>
            <a:pPr algn="ctr" defTabSz="457200"/>
            <a:endParaRPr lang="en-US" altLang="zh-CN" sz="1400">
              <a:solidFill>
                <a:srgbClr val="032381"/>
              </a:solidFill>
              <a:cs typeface="Arial" charset="0"/>
              <a:sym typeface="Arial" charset="0"/>
            </a:endParaRPr>
          </a:p>
        </p:txBody>
      </p:sp>
      <p:graphicFrame>
        <p:nvGraphicFramePr>
          <p:cNvPr id="86020" name="图表 3"/>
          <p:cNvGraphicFramePr>
            <a:graphicFrameLocks/>
          </p:cNvGraphicFramePr>
          <p:nvPr/>
        </p:nvGraphicFramePr>
        <p:xfrm>
          <a:off x="681038" y="2035175"/>
          <a:ext cx="7762875" cy="4621213"/>
        </p:xfrm>
        <a:graphic>
          <a:graphicData uri="http://schemas.openxmlformats.org/presentationml/2006/ole">
            <p:oleObj spid="_x0000_s86020" r:id="rId3" imgW="7760881" imgH="4621169" progId="Excel.Chart.8">
              <p:embed/>
            </p:oleObj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36600" y="1244600"/>
            <a:ext cx="7069138" cy="3683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45719" tIns="45719" rIns="45719" bIns="45719">
            <a:spAutoFit/>
          </a:bodyPr>
          <a:lstStyle/>
          <a:p>
            <a:pPr latinLnBrk="1" hangingPunct="0">
              <a:defRPr/>
            </a:pPr>
            <a:r>
              <a:rPr lang="zh-CN" altLang="en-US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测试结果：</a:t>
            </a:r>
            <a:r>
              <a:rPr lang="en-US" altLang="zh-CN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Power </a:t>
            </a:r>
            <a:r>
              <a:rPr lang="zh-CN" altLang="en-US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上的测试结果 为 </a:t>
            </a:r>
            <a:r>
              <a:rPr lang="en-US" altLang="zh-CN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x86 </a:t>
            </a:r>
            <a:r>
              <a:rPr lang="zh-CN" altLang="en-US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机器的 </a:t>
            </a:r>
            <a:r>
              <a:rPr lang="en-US" altLang="zh-CN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3.2 </a:t>
            </a:r>
            <a:r>
              <a:rPr lang="zh-CN" altLang="en-US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倍</a:t>
            </a:r>
            <a:endParaRPr lang="en-US" altLang="zh-CN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Shape 181"/>
          <p:cNvSpPr>
            <a:spLocks noGrp="1"/>
          </p:cNvSpPr>
          <p:nvPr>
            <p:ph type="title" idx="4294967295"/>
          </p:nvPr>
        </p:nvSpPr>
        <p:spPr>
          <a:xfrm>
            <a:off x="579438" y="42863"/>
            <a:ext cx="8229600" cy="1428750"/>
          </a:xfrm>
        </p:spPr>
        <p:txBody>
          <a:bodyPr lIns="45719" rIns="45719" anchor="ctr"/>
          <a:lstStyle/>
          <a:p>
            <a:pPr eaLnBrk="1" hangingPunct="1"/>
            <a:r>
              <a:rPr lang="en-US" altLang="zh-CN" sz="1500" smtClean="0">
                <a:solidFill>
                  <a:srgbClr val="000000"/>
                </a:solidFill>
                <a:latin typeface="HelveticaNeueLT Pro 65 Md"/>
                <a:ea typeface="HelveticaNeueLT Pro 65 Md"/>
                <a:cs typeface="HelveticaNeueLT Pro 65 Md"/>
                <a:sym typeface="HelveticaNeueLT Pro 65 Md"/>
              </a:rPr>
              <a:t>5% Read + 95% Update</a:t>
            </a:r>
          </a:p>
        </p:txBody>
      </p:sp>
      <p:sp>
        <p:nvSpPr>
          <p:cNvPr id="87046" name="Shape 183"/>
          <p:cNvSpPr txBox="1">
            <a:spLocks noGrp="1"/>
          </p:cNvSpPr>
          <p:nvPr/>
        </p:nvSpPr>
        <p:spPr bwMode="auto">
          <a:xfrm>
            <a:off x="8504238" y="6451600"/>
            <a:ext cx="609600" cy="304800"/>
          </a:xfrm>
          <a:prstGeom prst="rect">
            <a:avLst/>
          </a:prstGeom>
          <a:noFill/>
          <a:ln w="12700">
            <a:noFill/>
            <a:miter lim="400000"/>
            <a:headEnd/>
            <a:tailEnd/>
          </a:ln>
        </p:spPr>
        <p:txBody>
          <a:bodyPr lIns="45719" rIns="45719" anchor="ctr">
            <a:spAutoFit/>
          </a:bodyPr>
          <a:lstStyle/>
          <a:p>
            <a:pPr algn="ctr" defTabSz="457200"/>
            <a:endParaRPr lang="en-US" altLang="zh-CN" sz="1400">
              <a:solidFill>
                <a:srgbClr val="032381"/>
              </a:solidFill>
              <a:cs typeface="Arial" charset="0"/>
              <a:sym typeface="Arial" charset="0"/>
            </a:endParaRPr>
          </a:p>
        </p:txBody>
      </p:sp>
      <p:graphicFrame>
        <p:nvGraphicFramePr>
          <p:cNvPr id="87044" name="图表 3"/>
          <p:cNvGraphicFramePr>
            <a:graphicFrameLocks/>
          </p:cNvGraphicFramePr>
          <p:nvPr/>
        </p:nvGraphicFramePr>
        <p:xfrm>
          <a:off x="528638" y="2062163"/>
          <a:ext cx="7762875" cy="4621212"/>
        </p:xfrm>
        <a:graphic>
          <a:graphicData uri="http://schemas.openxmlformats.org/presentationml/2006/ole">
            <p:oleObj spid="_x0000_s87044" r:id="rId3" imgW="7760881" imgH="4621169" progId="Excel.Chart.8">
              <p:embed/>
            </p:oleObj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79438" y="1285875"/>
            <a:ext cx="7069137" cy="369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45719" tIns="45719" rIns="45719" bIns="45719">
            <a:spAutoFit/>
          </a:bodyPr>
          <a:lstStyle/>
          <a:p>
            <a:pPr latinLnBrk="1" hangingPunct="0">
              <a:defRPr/>
            </a:pPr>
            <a:r>
              <a:rPr lang="zh-CN" altLang="en-US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测试结果：</a:t>
            </a:r>
            <a:r>
              <a:rPr lang="en-US" altLang="zh-CN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Power </a:t>
            </a:r>
            <a:r>
              <a:rPr lang="zh-CN" altLang="en-US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上的测试结果 为 </a:t>
            </a:r>
            <a:r>
              <a:rPr lang="en-US" altLang="zh-CN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x86 </a:t>
            </a:r>
            <a:r>
              <a:rPr lang="zh-CN" altLang="en-US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机器的 </a:t>
            </a:r>
            <a:r>
              <a:rPr lang="en-US" altLang="zh-CN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5.6 </a:t>
            </a:r>
            <a:r>
              <a:rPr lang="zh-CN" altLang="en-US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倍</a:t>
            </a:r>
            <a:endParaRPr lang="en-US" altLang="zh-CN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Shape 181"/>
          <p:cNvSpPr>
            <a:spLocks noGrp="1"/>
          </p:cNvSpPr>
          <p:nvPr>
            <p:ph type="title" idx="4294967295"/>
          </p:nvPr>
        </p:nvSpPr>
        <p:spPr>
          <a:xfrm>
            <a:off x="579438" y="287338"/>
            <a:ext cx="8229600" cy="736600"/>
          </a:xfrm>
        </p:spPr>
        <p:txBody>
          <a:bodyPr lIns="45719" rIns="45719" anchor="ctr"/>
          <a:lstStyle/>
          <a:p>
            <a:pPr eaLnBrk="1" hangingPunct="1"/>
            <a:r>
              <a:rPr lang="en-US" altLang="zh-CN" sz="1500" smtClean="0">
                <a:solidFill>
                  <a:srgbClr val="000000"/>
                </a:solidFill>
                <a:latin typeface="HelveticaNeueLT Pro 65 Md"/>
                <a:ea typeface="HelveticaNeueLT Pro 65 Md"/>
                <a:cs typeface="HelveticaNeueLT Pro 65 Md"/>
                <a:sym typeface="HelveticaNeueLT Pro 65 Md"/>
              </a:rPr>
              <a:t>50% Read + 50% Insert</a:t>
            </a:r>
          </a:p>
        </p:txBody>
      </p:sp>
      <p:graphicFrame>
        <p:nvGraphicFramePr>
          <p:cNvPr id="88068" name="图表 3"/>
          <p:cNvGraphicFramePr>
            <a:graphicFrameLocks/>
          </p:cNvGraphicFramePr>
          <p:nvPr/>
        </p:nvGraphicFramePr>
        <p:xfrm>
          <a:off x="641350" y="2032000"/>
          <a:ext cx="7761288" cy="4621213"/>
        </p:xfrm>
        <a:graphic>
          <a:graphicData uri="http://schemas.openxmlformats.org/presentationml/2006/ole">
            <p:oleObj spid="_x0000_s88068" r:id="rId3" imgW="7760881" imgH="4621169" progId="Excel.Chart.8">
              <p:embed/>
            </p:oleObj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82625" y="1368425"/>
            <a:ext cx="7069138" cy="369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45719" tIns="45719" rIns="45719" bIns="45719">
            <a:spAutoFit/>
          </a:bodyPr>
          <a:lstStyle/>
          <a:p>
            <a:pPr latinLnBrk="1" hangingPunct="0">
              <a:defRPr/>
            </a:pPr>
            <a:r>
              <a:rPr lang="zh-CN" altLang="en-US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测试结果：</a:t>
            </a:r>
            <a:r>
              <a:rPr lang="en-US" altLang="zh-CN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Power</a:t>
            </a:r>
            <a:r>
              <a:rPr lang="zh-CN" altLang="en-US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机上的数据比 </a:t>
            </a:r>
            <a:r>
              <a:rPr lang="en-US" altLang="zh-CN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x86</a:t>
            </a:r>
            <a:r>
              <a:rPr lang="zh-CN" altLang="en-US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上领先 </a:t>
            </a:r>
            <a:r>
              <a:rPr lang="en-US" altLang="zh-CN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40%</a:t>
            </a:r>
            <a:r>
              <a:rPr lang="zh-CN" altLang="en-US">
                <a:solidFill>
                  <a:srgbClr val="000000"/>
                </a:solidFill>
                <a:latin typeface="Calibri" pitchFamily="34" charset="0"/>
                <a:sym typeface="Calibri" pitchFamily="34" charset="0"/>
              </a:rPr>
              <a:t>以上</a:t>
            </a:r>
            <a:endParaRPr lang="en-US" altLang="zh-CN">
              <a:solidFill>
                <a:srgbClr val="000000"/>
              </a:solidFill>
              <a:latin typeface="Calibri" pitchFamily="34" charset="0"/>
              <a:sym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Number Placeholder 4"/>
          <p:cNvSpPr txBox="1">
            <a:spLocks noGrp="1"/>
          </p:cNvSpPr>
          <p:nvPr/>
        </p:nvSpPr>
        <p:spPr bwMode="auto">
          <a:xfrm>
            <a:off x="182563" y="6537325"/>
            <a:ext cx="3667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fld id="{AA513E95-5A46-4A35-A505-B081497B6D5D}" type="slidenum">
              <a:rPr lang="en-US" altLang="zh-CN" sz="800">
                <a:ea typeface="MS PGothic" pitchFamily="34" charset="-128"/>
                <a:cs typeface="Arial" charset="0"/>
              </a:rPr>
              <a:pPr>
                <a:lnSpc>
                  <a:spcPct val="90000"/>
                </a:lnSpc>
              </a:pPr>
              <a:t>34</a:t>
            </a:fld>
            <a:endParaRPr lang="en-US" altLang="zh-CN" sz="800">
              <a:ea typeface="MS PGothic" pitchFamily="34" charset="-128"/>
              <a:cs typeface="Arial" charset="0"/>
            </a:endParaRPr>
          </a:p>
        </p:txBody>
      </p:sp>
      <p:sp>
        <p:nvSpPr>
          <p:cNvPr id="89090" name="Title 1"/>
          <p:cNvSpPr>
            <a:spLocks noGrp="1"/>
          </p:cNvSpPr>
          <p:nvPr>
            <p:ph type="title" idx="4294967295"/>
          </p:nvPr>
        </p:nvSpPr>
        <p:spPr>
          <a:xfrm>
            <a:off x="434975" y="1574800"/>
            <a:ext cx="8313738" cy="2286000"/>
          </a:xfrm>
        </p:spPr>
        <p:txBody>
          <a:bodyPr/>
          <a:lstStyle/>
          <a:p>
            <a:r>
              <a:rPr lang="en-US" altLang="en-US" sz="3500" b="1" smtClean="0">
                <a:solidFill>
                  <a:srgbClr val="1E3AF8"/>
                </a:solidFill>
              </a:rPr>
              <a:t>Thank you!</a:t>
            </a:r>
            <a:br>
              <a:rPr lang="en-US" altLang="en-US" sz="3500" b="1" smtClean="0">
                <a:solidFill>
                  <a:srgbClr val="1E3AF8"/>
                </a:solidFill>
              </a:rPr>
            </a:br>
            <a:r>
              <a:rPr lang="en-US" altLang="en-US" sz="3500" b="1" smtClean="0">
                <a:solidFill>
                  <a:srgbClr val="1E3AF8"/>
                </a:solidFill>
              </a:rPr>
              <a:t/>
            </a:r>
            <a:br>
              <a:rPr lang="en-US" altLang="en-US" sz="3500" b="1" smtClean="0">
                <a:solidFill>
                  <a:srgbClr val="1E3AF8"/>
                </a:solidFill>
              </a:rPr>
            </a:br>
            <a:r>
              <a:rPr lang="en-US" altLang="en-US" sz="3500" b="1" smtClean="0">
                <a:solidFill>
                  <a:srgbClr val="1E3AF8"/>
                </a:solidFill>
              </a:rPr>
              <a:t>	</a:t>
            </a:r>
            <a:br>
              <a:rPr lang="en-US" altLang="en-US" sz="3500" b="1" smtClean="0">
                <a:solidFill>
                  <a:srgbClr val="1E3AF8"/>
                </a:solidFill>
              </a:rPr>
            </a:br>
            <a:r>
              <a:rPr lang="en-US" altLang="en-US" sz="3500" b="1" smtClean="0">
                <a:solidFill>
                  <a:srgbClr val="1E3AF8"/>
                </a:solidFill>
              </a:rPr>
              <a:t>	</a:t>
            </a:r>
            <a:r>
              <a:rPr lang="en-US" altLang="zh-CN" sz="2000" b="1" smtClean="0">
                <a:ea typeface="宋体" charset="-122"/>
              </a:rPr>
              <a:t>I believe IBM will be getting better and better with NoSQL!</a:t>
            </a:r>
            <a:endParaRPr lang="en-US" altLang="en-US" sz="2000" b="1" smtClean="0"/>
          </a:p>
        </p:txBody>
      </p:sp>
      <p:pic>
        <p:nvPicPr>
          <p:cNvPr id="89091" name="Picture 3" descr="SC_PPT_standard_srt_hm_1-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3800" y="3898900"/>
            <a:ext cx="3840163" cy="22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328738" y="4937125"/>
            <a:ext cx="2436812" cy="3937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b="1">
                <a:latin typeface="+mn-lt"/>
                <a:ea typeface="+mn-ea"/>
              </a:rPr>
              <a:t>ibm.com</a:t>
            </a:r>
            <a:r>
              <a:rPr lang="en-US" altLang="en-US">
                <a:latin typeface="+mn-lt"/>
                <a:ea typeface="+mn-ea"/>
              </a:rPr>
              <a:t>/systems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ea typeface="宋体" charset="-122"/>
              </a:rPr>
              <a:t>Spark</a:t>
            </a:r>
            <a:r>
              <a:rPr lang="zh-CN" altLang="en-US" sz="3600" smtClean="0">
                <a:ea typeface="宋体" charset="-122"/>
              </a:rPr>
              <a:t> </a:t>
            </a:r>
            <a:r>
              <a:rPr lang="en-US" altLang="zh-CN" sz="3600" smtClean="0">
                <a:ea typeface="宋体" charset="-122"/>
              </a:rPr>
              <a:t>ECO</a:t>
            </a:r>
            <a:endParaRPr lang="zh-CN" altLang="en-US" sz="3600" smtClean="0">
              <a:ea typeface="宋体" charset="-122"/>
            </a:endParaRPr>
          </a:p>
        </p:txBody>
      </p:sp>
      <p:pic>
        <p:nvPicPr>
          <p:cNvPr id="1433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628775"/>
            <a:ext cx="76581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9C99FE0-CC3A-4B25-A457-1A7560FB9F1F}" type="slidenum">
              <a:rPr lang="en-US" altLang="zh-CN" smtClean="0">
                <a:latin typeface="Arial" charset="0"/>
                <a:ea typeface="MS PGothic" pitchFamily="34" charset="-128"/>
                <a:cs typeface="Arial" charset="0"/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 smtClean="0"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15362" name="矩形 2"/>
          <p:cNvSpPr>
            <a:spLocks noChangeArrowheads="1"/>
          </p:cNvSpPr>
          <p:nvPr/>
        </p:nvSpPr>
        <p:spPr bwMode="auto">
          <a:xfrm>
            <a:off x="179388" y="539750"/>
            <a:ext cx="83169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1E3AF8"/>
                </a:solidFill>
              </a:rPr>
              <a:t>传统架构到大数据架构</a:t>
            </a:r>
          </a:p>
        </p:txBody>
      </p:sp>
      <p:pic>
        <p:nvPicPr>
          <p:cNvPr id="15363" name="Picture 6" descr="从数据处理到大数据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1341438"/>
            <a:ext cx="7200900" cy="471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3E942B0-A9A5-49DB-BBBB-BEE4FBA07BD6}" type="slidenum">
              <a:rPr lang="zh-CN" altLang="en-US" smtClean="0">
                <a:latin typeface="Arial" charset="0"/>
                <a:ea typeface="宋体" charset="-122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 smtClean="0">
              <a:latin typeface="Arial" charset="0"/>
              <a:ea typeface="宋体" charset="-122"/>
              <a:cs typeface="Arial" charset="0"/>
            </a:endParaRPr>
          </a:p>
        </p:txBody>
      </p:sp>
      <p:pic>
        <p:nvPicPr>
          <p:cNvPr id="17410" name="Picture 6" descr="从数据处理到大数据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914400"/>
            <a:ext cx="8424863" cy="551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82563" y="6557963"/>
            <a:ext cx="366712" cy="184150"/>
          </a:xfrm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1F1B27D-3FFE-43E8-BCB7-5F1A4CFF54CF}" type="slidenum">
              <a:rPr lang="zh-CN" altLang="en-US" smtClean="0">
                <a:latin typeface="Arial" charset="0"/>
                <a:ea typeface="宋体" charset="-122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 smtClean="0">
              <a:latin typeface="Arial" charset="0"/>
              <a:ea typeface="宋体" charset="-122"/>
              <a:cs typeface="Arial" charset="0"/>
            </a:endParaRPr>
          </a:p>
        </p:txBody>
      </p:sp>
      <p:pic>
        <p:nvPicPr>
          <p:cNvPr id="18434" name="Picture 7" descr="IBM Power开源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549275"/>
            <a:ext cx="8135938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/>
          <p:cNvSpPr txBox="1">
            <a:spLocks noChangeArrowheads="1"/>
          </p:cNvSpPr>
          <p:nvPr/>
        </p:nvSpPr>
        <p:spPr bwMode="auto">
          <a:xfrm>
            <a:off x="685800" y="1412875"/>
            <a:ext cx="7775575" cy="426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73038" indent="-173038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altLang="zh-CN" sz="2400" b="1">
              <a:latin typeface="华文楷体"/>
              <a:ea typeface="华文楷体"/>
              <a:cs typeface="华文楷体"/>
            </a:endParaRPr>
          </a:p>
          <a:p>
            <a:pPr marL="173038" indent="-173038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CN" sz="2400" b="1">
                <a:solidFill>
                  <a:srgbClr val="BFBFBF"/>
                </a:solidFill>
                <a:latin typeface="华文楷体"/>
                <a:ea typeface="华文楷体"/>
                <a:cs typeface="华文楷体"/>
              </a:rPr>
              <a:t>Big Data &amp; NoSQL</a:t>
            </a:r>
            <a:endParaRPr lang="zh-CN" altLang="en-US" sz="2400" b="1">
              <a:solidFill>
                <a:srgbClr val="BFBFBF"/>
              </a:solidFill>
              <a:latin typeface="华文楷体"/>
              <a:ea typeface="华文楷体"/>
              <a:cs typeface="华文楷体"/>
            </a:endParaRPr>
          </a:p>
          <a:p>
            <a:pPr marL="173038" indent="-173038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altLang="zh-CN" sz="2400" b="1">
              <a:solidFill>
                <a:srgbClr val="BFBFBF"/>
              </a:solidFill>
              <a:latin typeface="华文楷体"/>
              <a:ea typeface="华文楷体"/>
              <a:cs typeface="华文楷体"/>
            </a:endParaRPr>
          </a:p>
          <a:p>
            <a:pPr marL="173038" indent="-173038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CN" sz="2400" b="1">
                <a:latin typeface="华文楷体"/>
                <a:ea typeface="华文楷体"/>
                <a:cs typeface="华文楷体"/>
              </a:rPr>
              <a:t>NoSQL introduction</a:t>
            </a:r>
            <a:endParaRPr lang="zh-CN" altLang="en-US" sz="2400" b="1">
              <a:latin typeface="华文楷体"/>
              <a:ea typeface="华文楷体"/>
              <a:cs typeface="华文楷体"/>
            </a:endParaRPr>
          </a:p>
          <a:p>
            <a:pPr marL="173038" indent="-173038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altLang="zh-CN" sz="2400" b="1">
              <a:latin typeface="华文楷体"/>
              <a:ea typeface="华文楷体"/>
              <a:cs typeface="华文楷体"/>
            </a:endParaRPr>
          </a:p>
          <a:p>
            <a:pPr marL="173038" indent="-173038" eaLnBrk="0" hangingPunct="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CN" sz="2400" b="1">
                <a:solidFill>
                  <a:srgbClr val="BFBFBF"/>
                </a:solidFill>
                <a:latin typeface="华文楷体"/>
                <a:ea typeface="华文楷体"/>
                <a:cs typeface="华文楷体"/>
              </a:rPr>
              <a:t>NoSQL &amp; LOP</a:t>
            </a:r>
            <a:endParaRPr lang="zh-CN" altLang="en-US" sz="2400" b="1">
              <a:solidFill>
                <a:srgbClr val="BFBFBF"/>
              </a:solidFill>
              <a:latin typeface="华文楷体"/>
              <a:ea typeface="华文楷体"/>
              <a:cs typeface="华文楷体"/>
            </a:endParaRPr>
          </a:p>
        </p:txBody>
      </p:sp>
      <p:sp>
        <p:nvSpPr>
          <p:cNvPr id="4" name="标题 26"/>
          <p:cNvSpPr txBox="1">
            <a:spLocks/>
          </p:cNvSpPr>
          <p:nvPr/>
        </p:nvSpPr>
        <p:spPr>
          <a:xfrm>
            <a:off x="250825" y="609600"/>
            <a:ext cx="8569325" cy="6397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zh-CN" altLang="en-US" sz="3200" b="1" kern="0" dirty="0" smtClean="0">
                <a:solidFill>
                  <a:srgbClr val="002060"/>
                </a:solidFill>
                <a:latin typeface="华文楷体" pitchFamily="2" charset="-122"/>
                <a:ea typeface="华文楷体" pitchFamily="2" charset="-122"/>
              </a:rPr>
              <a:t>议题</a:t>
            </a:r>
            <a:endParaRPr lang="zh-CN" altLang="en-US" sz="3200" kern="0" dirty="0" smtClean="0"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4787B412-E270-4BEE-A66E-ED379195F98F}" type="slidenum">
              <a:rPr lang="en-US" altLang="zh-CN" smtClean="0">
                <a:latin typeface="Arial" charset="0"/>
                <a:ea typeface="MS PGothic" pitchFamily="34" charset="-128"/>
                <a:cs typeface="Arial" charset="0"/>
              </a:rPr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 smtClean="0"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179388" y="539750"/>
            <a:ext cx="83169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1E3AF8"/>
                </a:solidFill>
              </a:rPr>
              <a:t>NoSQL = Not only SQL</a:t>
            </a:r>
            <a:endParaRPr lang="zh-CN" altLang="en-US" sz="2800" b="1">
              <a:solidFill>
                <a:srgbClr val="1E3AF8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388" y="2565400"/>
            <a:ext cx="8153400" cy="17843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dirty="0"/>
              <a:t>          </a:t>
            </a:r>
            <a:r>
              <a:rPr lang="en-US" altLang="zh-CN" sz="2000" dirty="0" err="1"/>
              <a:t>NoSQL</a:t>
            </a:r>
            <a:r>
              <a:rPr lang="zh-CN" altLang="en-US" sz="2000" dirty="0"/>
              <a:t>是一项全新的数据库革命性运动，泛指非关系型的数据库。早期就有人提出，发展至</a:t>
            </a:r>
            <a:r>
              <a:rPr lang="en-US" altLang="zh-CN" sz="2000" dirty="0"/>
              <a:t>2009</a:t>
            </a:r>
            <a:r>
              <a:rPr lang="zh-CN" altLang="en-US" sz="2000" dirty="0"/>
              <a:t>年趋势越发高涨。</a:t>
            </a:r>
            <a:r>
              <a:rPr lang="en-US" altLang="zh-CN" sz="2000" dirty="0"/>
              <a:t>No SQL</a:t>
            </a:r>
            <a:r>
              <a:rPr lang="zh-CN" altLang="en-US" sz="2000" dirty="0"/>
              <a:t>的拥护者们提倡运用非关系型的数据存储，相对于目前铺天盖地的关系型数据库运用，这一概念无疑是一种全新的思维的注入。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BM Currency White">
  <a:themeElements>
    <a:clrScheme name="IBM Currency Whi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IBM Currency 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BM Currency 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28692</TotalTime>
  <Words>1913</Words>
  <Application>Microsoft Office PowerPoint</Application>
  <PresentationFormat>全屏显示(4:3)</PresentationFormat>
  <Paragraphs>246</Paragraphs>
  <Slides>34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演示文稿设计模板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2" baseType="lpstr">
      <vt:lpstr>Arial</vt:lpstr>
      <vt:lpstr>宋体</vt:lpstr>
      <vt:lpstr>Wingdings</vt:lpstr>
      <vt:lpstr>Calibri</vt:lpstr>
      <vt:lpstr>MS PGothic</vt:lpstr>
      <vt:lpstr>华文楷体</vt:lpstr>
      <vt:lpstr>Segoe</vt:lpstr>
      <vt:lpstr>微软雅黑</vt:lpstr>
      <vt:lpstr>HelveticaNeueLT Pro 65 Md</vt:lpstr>
      <vt:lpstr>方正兰亭中黑_GBK</vt:lpstr>
      <vt:lpstr>ヒラギノ角ゴ Pro W3</vt:lpstr>
      <vt:lpstr>Times New Roman</vt:lpstr>
      <vt:lpstr>PMingLiU</vt:lpstr>
      <vt:lpstr>MS Gothic</vt:lpstr>
      <vt:lpstr>IBM Currency White</vt:lpstr>
      <vt:lpstr>IBM Currency White</vt:lpstr>
      <vt:lpstr>IBM Currency White</vt:lpstr>
      <vt:lpstr>Microsoft Excel 图表</vt:lpstr>
      <vt:lpstr>幻灯片 1</vt:lpstr>
      <vt:lpstr>幻灯片 2</vt:lpstr>
      <vt:lpstr>    </vt:lpstr>
      <vt:lpstr>Spark ECO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SequoiaDB  分布式数据管理架构</vt:lpstr>
      <vt:lpstr>幻灯片 18</vt:lpstr>
      <vt:lpstr>SequoiaDB满足半结构化数据存储和管理的所有需求</vt:lpstr>
      <vt:lpstr>日志分析系统建设需求</vt:lpstr>
      <vt:lpstr>幻灯片 21</vt:lpstr>
      <vt:lpstr>幻灯片 22</vt:lpstr>
      <vt:lpstr>幻灯片 23</vt:lpstr>
      <vt:lpstr>幻灯片 24</vt:lpstr>
      <vt:lpstr>幻灯片 25</vt:lpstr>
      <vt:lpstr>幻灯片 26</vt:lpstr>
      <vt:lpstr>POWER8处理器新功能-事务内存</vt:lpstr>
      <vt:lpstr>事务内存(TM) 与普通锁性能对比参考 数十倍的性能提升！</vt:lpstr>
      <vt:lpstr>事务性内存对性能的影响</vt:lpstr>
      <vt:lpstr>IBM Power 8 与 intel E5/E7对比</vt:lpstr>
      <vt:lpstr>50% Read + 50% Update</vt:lpstr>
      <vt:lpstr>5% Read + 95% Update</vt:lpstr>
      <vt:lpstr>50% Read + 50% Insert</vt:lpstr>
      <vt:lpstr>Thank you!     I believe IBM will be getting better and better with NoSQL!</vt:lpstr>
    </vt:vector>
  </TitlesOfParts>
  <Company>IBM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Daniel_Zhen</dc:creator>
  <cp:lastModifiedBy>ch</cp:lastModifiedBy>
  <cp:revision>1947</cp:revision>
  <cp:lastPrinted>2015-06-08T13:31:11Z</cp:lastPrinted>
  <dcterms:created xsi:type="dcterms:W3CDTF">2013-11-12T02:16:48Z</dcterms:created>
  <dcterms:modified xsi:type="dcterms:W3CDTF">2015-09-18T09:20:27Z</dcterms:modified>
</cp:coreProperties>
</file>