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EQORE Non‑Dilutive Funding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Top 20 Grants and Programs • Updated Sept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Fatal-flaw filters (eligibility, deadlines, TRL, match)</a:t>
            </a:r>
          </a:p>
          <a:p>
            <a:r>
              <a:t>• Scoring: Relevance × EQORE Fit × (Ease ÷ 5)</a:t>
            </a:r>
          </a:p>
          <a:p>
            <a:r>
              <a:t>• 20 Clean opportunities (scored), plus Dirty/Out-of-Scope</a:t>
            </a:r>
          </a:p>
          <a:p>
            <a:r>
              <a:t>• Prioritize Top 10, highlight actionable Top 5</a:t>
            </a:r>
          </a:p>
          <a:p>
            <a:r>
              <a:t>• Links direct to FOA/solicitation pages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50+ scanned → 20 Clean (scored) → 10 Shortlist → 5 Top Targets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NSF SBIR/STTR Phase I (NSF 24-579) (12.0)</a:t>
            </a:r>
          </a:p>
          <a:p>
            <a:r>
              <a:t>2. CHOIR (Coordinated Holistic Orchestration of IBRs) (15.0)</a:t>
            </a:r>
          </a:p>
          <a:p>
            <a:r>
              <a:t>3. GFO-24-312 Advanced Grid Technology Acceleration (8.0)</a:t>
            </a:r>
          </a:p>
          <a:p>
            <a:r>
              <a:t>4. Improving Net-Load Forecasting w/ BtM Data (7.2)</a:t>
            </a:r>
          </a:p>
          <a:p>
            <a:r>
              <a:t>5. NSF Translation to Practice (TTP, 25-540) (7.2)</a:t>
            </a:r>
          </a:p>
          <a:p>
            <a:r>
              <a:t>6. MassCEC AmplifyMass (Rolling) (9.6)</a:t>
            </a:r>
          </a:p>
          <a:p>
            <a:r>
              <a:t>7. NSF S&amp;CC Development Grants (25-527) (5.4)</a:t>
            </a:r>
          </a:p>
          <a:p>
            <a:r>
              <a:t>8. NSF S&amp;CC IRG (25-527) (3.6)</a:t>
            </a:r>
          </a:p>
          <a:p>
            <a:r>
              <a:t>9. NSF S&amp;CC LSR (25-527) (2.4)</a:t>
            </a:r>
          </a:p>
          <a:p>
            <a:r>
              <a:t>10. NSF Future CoRe: CPS (25-543) (5.4)</a:t>
            </a:r>
          </a:p>
          <a:p>
            <a:r>
              <a:t>11. ARPA‑E SPARKS (DE‑FOA‑0003164) (5.4)</a:t>
            </a:r>
          </a:p>
          <a:p>
            <a:r>
              <a:t>12. DOE Office of Science FA Program (DE‑FOA‑0003432) (0.8)</a:t>
            </a:r>
          </a:p>
          <a:p>
            <a:r>
              <a:t>13. EDA FY25 Disaster Supplemental (3.6)</a:t>
            </a:r>
          </a:p>
          <a:p>
            <a:r>
              <a:t>14. LBE Decarbonization Implementation Grants (5.4)</a:t>
            </a:r>
          </a:p>
          <a:p>
            <a:r>
              <a:t>15. NSF VINES – Track 2 (25‑539) (3.6)</a:t>
            </a:r>
          </a:p>
          <a:p>
            <a:r>
              <a:t>16. NSF Infrastructure Systems &amp; People (PD‑25‑342Y) (5.4)</a:t>
            </a:r>
          </a:p>
          <a:p>
            <a:r>
              <a:t>17. DOE Building Technologies Office (BTO) FOA (2025) (7.2)</a:t>
            </a:r>
          </a:p>
          <a:p>
            <a:r>
              <a:t>18. DOE Solar Energy Technologies Office (SETO) FOA (2025) (5.4)</a:t>
            </a:r>
          </a:p>
          <a:p>
            <a:r>
              <a:t>19. DOE Vehicle Technologies Office (VTO) FOA (2025) (2.4)</a:t>
            </a:r>
          </a:p>
          <a:p>
            <a:r>
              <a:t>20. FEMA Hazard Mitigation Grant Program (HMGP) (2.4)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CHOIR (Coordinated Holistic Orchestration of IBRs) — California Energy Commission (EPIC) (Score 15.0)</a:t>
            </a:r>
          </a:p>
          <a:p>
            <a:r>
              <a:t>1. NSF SBIR/STTR Phase I (NSF 24-579) — National Science Foundation (Score 12.0)</a:t>
            </a:r>
          </a:p>
          <a:p>
            <a:r>
              <a:t>6. MassCEC AmplifyMass (Rolling) — Massachusetts Clean Energy Center (Score 9.6)</a:t>
            </a:r>
          </a:p>
          <a:p>
            <a:r>
              <a:t>3. GFO-24-312 Advanced Grid Technology Acceleration — California Energy Commission (Score 8.0)</a:t>
            </a:r>
          </a:p>
          <a:p>
            <a:r>
              <a:t>4. Improving Net-Load Forecasting w/ BtM Data — California Energy Commission (EPIC) (Score 7.2)</a:t>
            </a:r>
          </a:p>
          <a:p>
            <a:r>
              <a:t>5. NSF Translation to Practice (TTP, 25-540) — National Science Foundation (Score 7.2)</a:t>
            </a:r>
          </a:p>
          <a:p>
            <a:r>
              <a:t>17. DOE Building Technologies Office (BTO) FOA (2025) — U.S. DOE – EERE BTO (Score 7.2)</a:t>
            </a:r>
          </a:p>
          <a:p>
            <a:r>
              <a:t>18. DOE Solar Energy Technologies Office (SETO) FOA (2025) — U.S. DOE – EERE SETO (Score 5.4)</a:t>
            </a:r>
          </a:p>
          <a:p>
            <a:r>
              <a:t>16. NSF Infrastructure Systems &amp; People (PD‑25‑342Y) — National Science Foundation (Score 5.4)</a:t>
            </a:r>
          </a:p>
          <a:p>
            <a:r>
              <a:t>14. LBE Decarbonization Implementation Grants — MA DOER – Leading by Example (Score 5.4)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CHOIR (Coordinated Holistic Orchestration of IBRs) — California Energy Commission (EPIC)</a:t>
            </a:r>
          </a:p>
          <a:p>
            <a:r>
              <a:t>   Flagship CA IBR/VPP orchestration</a:t>
            </a:r>
          </a:p>
          <a:p>
            <a:r>
              <a:t>1. NSF SBIR/STTR Phase I (NSF 24-579) — National Science Foundation</a:t>
            </a:r>
          </a:p>
          <a:p>
            <a:r>
              <a:t>   Core federal R&amp;D for controls/BTM</a:t>
            </a:r>
          </a:p>
          <a:p>
            <a:r>
              <a:t>6. MassCEC AmplifyMass (Rolling) — Massachusetts Clean Energy Center</a:t>
            </a:r>
          </a:p>
          <a:p>
            <a:r>
              <a:t>   Stacks with federal/CEC awards</a:t>
            </a:r>
          </a:p>
          <a:p>
            <a:r>
              <a:t>3. GFO-24-312 Advanced Grid Technology Acceleration — California Energy Commission</a:t>
            </a:r>
          </a:p>
          <a:p>
            <a:r>
              <a:t>   CA grid-tech demos; tight timeline/match</a:t>
            </a:r>
          </a:p>
          <a:p>
            <a:r>
              <a:t>4. Improving Net-Load Forecasting w/ BtM Data — California Energy Commission (EPIC)</a:t>
            </a:r>
          </a:p>
          <a:p>
            <a:r>
              <a:t>   Direct to BtM/VPP modeling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Opportunities: 20 Clean</a:t>
            </a:r>
          </a:p>
          <a:p>
            <a:r>
              <a:t>• Top 10 prioritized, Top 5 highlighted as actionable</a:t>
            </a:r>
          </a:p>
          <a:p>
            <a:r>
              <a:t>• MA + CA coverage, plus federal DOE/NSF programs</a:t>
            </a:r>
          </a:p>
          <a:p>
            <a:r>
              <a:t>• Strong alignment with TRL‑7, BTM storage, and VPP</a:t>
            </a:r>
          </a:p>
          <a:p>
            <a:r>
              <a:t>• Next Steps: prepare applications for high‑scoring FOAs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