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8323-254B-4581-A35C-E50B2E5E5BE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2C8D-20E7-4F3A-8630-B096B92C3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84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8323-254B-4581-A35C-E50B2E5E5BE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2C8D-20E7-4F3A-8630-B096B92C3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52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8323-254B-4581-A35C-E50B2E5E5BE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2C8D-20E7-4F3A-8630-B096B92C3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60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8323-254B-4581-A35C-E50B2E5E5BE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2C8D-20E7-4F3A-8630-B096B92C3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06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8323-254B-4581-A35C-E50B2E5E5BE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2C8D-20E7-4F3A-8630-B096B92C3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30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8323-254B-4581-A35C-E50B2E5E5BE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2C8D-20E7-4F3A-8630-B096B92C3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57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8323-254B-4581-A35C-E50B2E5E5BE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2C8D-20E7-4F3A-8630-B096B92C3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4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8323-254B-4581-A35C-E50B2E5E5BE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2C8D-20E7-4F3A-8630-B096B92C3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8323-254B-4581-A35C-E50B2E5E5BE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2C8D-20E7-4F3A-8630-B096B92C3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46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8323-254B-4581-A35C-E50B2E5E5BE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2C8D-20E7-4F3A-8630-B096B92C3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27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8323-254B-4581-A35C-E50B2E5E5BE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2C8D-20E7-4F3A-8630-B096B92C3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45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8323-254B-4581-A35C-E50B2E5E5BE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82C8D-20E7-4F3A-8630-B096B92C3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3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99309" y="817418"/>
            <a:ext cx="9144000" cy="7624765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b="1" i="1" dirty="0" smtClean="0"/>
              <a:t>Тестовое задание: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Проанализировать </a:t>
            </a:r>
            <a:r>
              <a:rPr lang="ru-RU" sz="2400" dirty="0"/>
              <a:t>данные с помощью R/</a:t>
            </a:r>
            <a:r>
              <a:rPr lang="ru-RU" sz="2400" dirty="0" err="1"/>
              <a:t>Python</a:t>
            </a:r>
            <a:r>
              <a:rPr lang="ru-RU" sz="2400" dirty="0"/>
              <a:t> (на выбор).</a:t>
            </a:r>
            <a:br>
              <a:rPr lang="ru-RU" sz="2400" dirty="0"/>
            </a:br>
            <a:r>
              <a:rPr lang="ru-RU" sz="2400" dirty="0"/>
              <a:t>Нарисовать графики: динамика упоминаний, динамика упоминаний по тональностям, </a:t>
            </a:r>
            <a:r>
              <a:rPr lang="ru-RU" sz="2400" dirty="0" err="1"/>
              <a:t>соц-дем</a:t>
            </a:r>
            <a:r>
              <a:rPr lang="ru-RU" sz="2400" dirty="0"/>
              <a:t> профиль аудитории. Насколько хорошо имеющаяся демографическая информация описывает весь набор данных?</a:t>
            </a:r>
            <a:br>
              <a:rPr lang="ru-RU" sz="2400" dirty="0"/>
            </a:br>
            <a:r>
              <a:rPr lang="ru-RU" sz="2400" dirty="0"/>
              <a:t>Выделить основные </a:t>
            </a:r>
            <a:r>
              <a:rPr lang="ru-RU" sz="2400" dirty="0" err="1"/>
              <a:t>инфоповоды</a:t>
            </a:r>
            <a:r>
              <a:rPr lang="ru-RU" sz="2400" dirty="0"/>
              <a:t>, показать, как они влияют на восприятие бренда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ru-RU" sz="2400" dirty="0"/>
              <a:t>Дополнительные задания:</a:t>
            </a:r>
            <a:br>
              <a:rPr lang="ru-RU" sz="2400" dirty="0"/>
            </a:br>
            <a:r>
              <a:rPr lang="ru-RU" sz="2400" dirty="0"/>
              <a:t>*Что можем на основе этих данных сказать про особенности обсуждения бренда, какие рекомендации можем дать с точки зрения позиционирования и продвижения бренда в случае возвращения на российский рынок? </a:t>
            </a:r>
            <a:br>
              <a:rPr lang="ru-RU" sz="2400" dirty="0"/>
            </a:br>
            <a:r>
              <a:rPr lang="ru-RU" sz="2400" dirty="0"/>
              <a:t>*Каких конкурентов чаще всего обсуждали, на кого переключатся после ухода бренда потребители </a:t>
            </a:r>
            <a:r>
              <a:rPr lang="en-US" sz="2400" dirty="0" err="1"/>
              <a:t>Nespresso</a:t>
            </a:r>
            <a:r>
              <a:rPr lang="ru-RU" sz="2400" dirty="0"/>
              <a:t>? Какие рекомендации можем дать конкурентам бренда?</a:t>
            </a:r>
            <a:br>
              <a:rPr lang="ru-RU" sz="2400" dirty="0"/>
            </a:br>
            <a:r>
              <a:rPr lang="ru-RU" sz="2400" dirty="0"/>
              <a:t>*Любые дополнительные </a:t>
            </a:r>
            <a:r>
              <a:rPr lang="ru-RU" sz="2400" dirty="0" err="1"/>
              <a:t>инсайты</a:t>
            </a:r>
            <a:r>
              <a:rPr lang="ru-RU" sz="2400" dirty="0"/>
              <a:t>, которые удастся найти на основе этих данных так же приветствуются.</a:t>
            </a:r>
            <a:br>
              <a:rPr lang="ru-RU" sz="2400" dirty="0"/>
            </a:br>
            <a:r>
              <a:rPr lang="ru-RU" dirty="0"/>
              <a:t/>
            </a:r>
            <a:br>
              <a:rPr lang="ru-RU" dirty="0"/>
            </a:b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 smtClean="0"/>
              <a:t/>
            </a:r>
            <a:br>
              <a:rPr lang="ru-RU" sz="4400" dirty="0" smtClean="0"/>
            </a:b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99309" y="5527963"/>
            <a:ext cx="10238509" cy="1191491"/>
          </a:xfrm>
        </p:spPr>
        <p:txBody>
          <a:bodyPr>
            <a:noAutofit/>
          </a:bodyPr>
          <a:lstStyle/>
          <a:p>
            <a:pPr algn="l"/>
            <a:r>
              <a:rPr lang="ru-RU" sz="2000" b="1" i="1" dirty="0" smtClean="0"/>
              <a:t>Был произведен анализ </a:t>
            </a:r>
            <a:r>
              <a:rPr lang="ru-RU" sz="2000" b="1" i="1" dirty="0"/>
              <a:t>данных </a:t>
            </a:r>
            <a:r>
              <a:rPr lang="ru-RU" sz="2000" b="1" i="1" dirty="0" smtClean="0"/>
              <a:t>с </a:t>
            </a:r>
            <a:r>
              <a:rPr lang="ru-RU" sz="2000" b="1" i="1" dirty="0"/>
              <a:t>упоминанием бренда </a:t>
            </a:r>
            <a:r>
              <a:rPr lang="en-US" sz="2000" b="1" i="1" dirty="0" err="1" smtClean="0"/>
              <a:t>Nespresso</a:t>
            </a:r>
            <a:endParaRPr lang="en-US" sz="2000" b="1" i="1" dirty="0" smtClean="0"/>
          </a:p>
          <a:p>
            <a:pPr algn="l"/>
            <a:r>
              <a:rPr lang="ru-RU" sz="2000" b="1" i="1" dirty="0" smtClean="0"/>
              <a:t>С помощью </a:t>
            </a:r>
            <a:r>
              <a:rPr lang="en-US" sz="2000" b="1" i="1" dirty="0" smtClean="0"/>
              <a:t>Python </a:t>
            </a:r>
            <a:r>
              <a:rPr lang="ru-RU" sz="2000" b="1" i="1" dirty="0" smtClean="0"/>
              <a:t>и использованием библиотек: </a:t>
            </a:r>
            <a:r>
              <a:rPr lang="en-US" sz="2000" b="1" i="1" dirty="0" smtClean="0"/>
              <a:t>pandas</a:t>
            </a:r>
            <a:r>
              <a:rPr lang="ru-RU" sz="2000" b="1" i="1" dirty="0" smtClean="0"/>
              <a:t>, </a:t>
            </a:r>
            <a:r>
              <a:rPr lang="en-US" sz="2000" b="1" i="1" dirty="0" err="1" smtClean="0"/>
              <a:t>matplotlib</a:t>
            </a:r>
            <a:r>
              <a:rPr lang="ru-RU" sz="2000" b="1" i="1" dirty="0" smtClean="0"/>
              <a:t>, </a:t>
            </a:r>
            <a:r>
              <a:rPr lang="en-US" sz="2000" b="1" i="1" dirty="0" err="1" smtClean="0"/>
              <a:t>seaborn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35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381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2400" b="1" i="1" dirty="0" smtClean="0"/>
              <a:t>Поиск конкурентов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Поиск конкурентов привёл к нескольким брендам, о которых упоминания и выставленный рейтинг были чаще всего. </a:t>
            </a:r>
            <a:br>
              <a:rPr lang="ru-RU" sz="2000" dirty="0" smtClean="0"/>
            </a:br>
            <a:r>
              <a:rPr lang="ru-RU" sz="2000" dirty="0" smtClean="0"/>
              <a:t>График отображает количество выставленных оценок по каждому бренду.</a:t>
            </a:r>
            <a:br>
              <a:rPr lang="ru-RU" sz="2000" dirty="0" smtClean="0"/>
            </a:br>
            <a:r>
              <a:rPr lang="ru-RU" sz="2000" dirty="0" smtClean="0"/>
              <a:t>На графике в Легенде бренды идут по убыванию количества оценок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0" y="2210268"/>
            <a:ext cx="7847619" cy="4025397"/>
          </a:xfr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26189"/>
              </p:ext>
            </p:extLst>
          </p:nvPr>
        </p:nvGraphicFramePr>
        <p:xfrm>
          <a:off x="8038609" y="2355269"/>
          <a:ext cx="4045524" cy="3591015"/>
        </p:xfrm>
        <a:graphic>
          <a:graphicData uri="http://schemas.openxmlformats.org/drawingml/2006/table">
            <a:tbl>
              <a:tblPr/>
              <a:tblGrid>
                <a:gridCol w="1302327">
                  <a:extLst>
                    <a:ext uri="{9D8B030D-6E8A-4147-A177-3AD203B41FA5}">
                      <a16:colId xmlns:a16="http://schemas.microsoft.com/office/drawing/2014/main" val="420561903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2076126"/>
                    </a:ext>
                  </a:extLst>
                </a:gridCol>
                <a:gridCol w="651163">
                  <a:extLst>
                    <a:ext uri="{9D8B030D-6E8A-4147-A177-3AD203B41FA5}">
                      <a16:colId xmlns:a16="http://schemas.microsoft.com/office/drawing/2014/main" val="1464528207"/>
                    </a:ext>
                  </a:extLst>
                </a:gridCol>
                <a:gridCol w="568037">
                  <a:extLst>
                    <a:ext uri="{9D8B030D-6E8A-4147-A177-3AD203B41FA5}">
                      <a16:colId xmlns:a16="http://schemas.microsoft.com/office/drawing/2014/main" val="4178238806"/>
                    </a:ext>
                  </a:extLst>
                </a:gridCol>
                <a:gridCol w="484908">
                  <a:extLst>
                    <a:ext uri="{9D8B030D-6E8A-4147-A177-3AD203B41FA5}">
                      <a16:colId xmlns:a16="http://schemas.microsoft.com/office/drawing/2014/main" val="432284239"/>
                    </a:ext>
                  </a:extLst>
                </a:gridCol>
                <a:gridCol w="484907">
                  <a:extLst>
                    <a:ext uri="{9D8B030D-6E8A-4147-A177-3AD203B41FA5}">
                      <a16:colId xmlns:a16="http://schemas.microsoft.com/office/drawing/2014/main" val="166952055"/>
                    </a:ext>
                  </a:extLst>
                </a:gridCol>
              </a:tblGrid>
              <a:tr h="312117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b="1" dirty="0" smtClean="0">
                          <a:effectLst/>
                        </a:rPr>
                        <a:t>Бренд/оценка</a:t>
                      </a:r>
                      <a:endParaRPr lang="en-US" sz="105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dirty="0" smtClean="0">
                          <a:effectLst/>
                        </a:rPr>
                        <a:t>5</a:t>
                      </a:r>
                      <a:endParaRPr lang="ru-RU" sz="105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dirty="0" smtClean="0">
                          <a:effectLst/>
                        </a:rPr>
                        <a:t>4</a:t>
                      </a:r>
                      <a:endParaRPr lang="ru-RU" sz="105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dirty="0" smtClean="0">
                          <a:effectLst/>
                        </a:rPr>
                        <a:t>3</a:t>
                      </a:r>
                      <a:endParaRPr lang="ru-RU" sz="105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dirty="0" smtClean="0">
                          <a:effectLst/>
                        </a:rPr>
                        <a:t>2</a:t>
                      </a:r>
                      <a:endParaRPr lang="ru-RU" sz="105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dirty="0" smtClean="0">
                          <a:effectLst/>
                        </a:rPr>
                        <a:t>1</a:t>
                      </a:r>
                      <a:endParaRPr lang="ru-RU" sz="105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151210"/>
                  </a:ext>
                </a:extLst>
              </a:tr>
              <a:tr h="3121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 err="1">
                          <a:effectLst/>
                        </a:rPr>
                        <a:t>starbucks</a:t>
                      </a:r>
                      <a:endParaRPr lang="en-US" sz="105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dirty="0">
                          <a:effectLst/>
                        </a:rPr>
                        <a:t>972.0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104.0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65.0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25.0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58.0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12237"/>
                  </a:ext>
                </a:extLst>
              </a:tr>
              <a:tr h="3121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single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dirty="0">
                          <a:effectLst/>
                        </a:rPr>
                        <a:t>457.0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dirty="0">
                          <a:effectLst/>
                        </a:rPr>
                        <a:t>68.0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53.0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31.0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47.0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810921"/>
                  </a:ext>
                </a:extLst>
              </a:tr>
              <a:tr h="3121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lor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dirty="0">
                          <a:effectLst/>
                        </a:rPr>
                        <a:t>474.0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dirty="0">
                          <a:effectLst/>
                        </a:rPr>
                        <a:t>63.0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28.0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11.0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11.0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517261"/>
                  </a:ext>
                </a:extLst>
              </a:tr>
              <a:tr h="3121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vertuo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193.0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dirty="0">
                          <a:effectLst/>
                        </a:rPr>
                        <a:t>15.0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dirty="0">
                          <a:effectLst/>
                        </a:rPr>
                        <a:t>13.0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12.0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37.0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831973"/>
                  </a:ext>
                </a:extLst>
              </a:tr>
              <a:tr h="4698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homebarista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192.0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35.0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dirty="0">
                          <a:effectLst/>
                        </a:rPr>
                        <a:t>26.0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dirty="0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44.0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562439"/>
                  </a:ext>
                </a:extLst>
              </a:tr>
              <a:tr h="3121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coffesso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287.0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35.0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29.0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dirty="0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33.0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780693"/>
                  </a:ext>
                </a:extLst>
              </a:tr>
              <a:tr h="3121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jardin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287.0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60.0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28.0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dirty="0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dirty="0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48559"/>
                  </a:ext>
                </a:extLst>
              </a:tr>
              <a:tr h="3121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jacobs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265.0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32.0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19.0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dirty="0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dirty="0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528168"/>
                  </a:ext>
                </a:extLst>
              </a:tr>
              <a:tr h="3121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cafilas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160.0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14.0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dirty="0">
                          <a:effectLst/>
                        </a:rPr>
                        <a:t>11.0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930578"/>
                  </a:ext>
                </a:extLst>
              </a:tr>
              <a:tr h="3121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rosso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74.0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12.0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12.0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dirty="0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94574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9855" y="1995055"/>
            <a:ext cx="543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Оценки конкурентов бренда </a:t>
            </a:r>
            <a:r>
              <a:rPr lang="en-US" dirty="0" err="1" smtClean="0"/>
              <a:t>Nespresso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72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2945" y="3200399"/>
            <a:ext cx="10300855" cy="29765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 графике</a:t>
            </a:r>
            <a:r>
              <a:rPr lang="en-US" dirty="0" smtClean="0"/>
              <a:t> c </a:t>
            </a:r>
            <a:r>
              <a:rPr lang="ru-RU" dirty="0" smtClean="0"/>
              <a:t>конкурентами видно, что явное преимущество у бренда “</a:t>
            </a:r>
            <a:r>
              <a:rPr lang="ru-RU" dirty="0" err="1" smtClean="0"/>
              <a:t>Starbucks</a:t>
            </a:r>
            <a:r>
              <a:rPr lang="ru-RU" dirty="0" smtClean="0"/>
              <a:t>”, причём не только в количестве но и в качестве, </a:t>
            </a:r>
            <a:r>
              <a:rPr lang="ru-RU" dirty="0" err="1" smtClean="0"/>
              <a:t>т.к</a:t>
            </a:r>
            <a:r>
              <a:rPr lang="ru-RU" dirty="0" smtClean="0"/>
              <a:t> самых высоких оценок намного больше чем остальных, осмелюсь предположить что такой ажиотаж связан не столь с капсульной продукцией кофе, а больше с упоминаниями бренда в целом, </a:t>
            </a:r>
            <a:r>
              <a:rPr lang="ru-RU" dirty="0" err="1" smtClean="0"/>
              <a:t>т.е</a:t>
            </a:r>
            <a:r>
              <a:rPr lang="ru-RU" dirty="0" smtClean="0"/>
              <a:t> сравнение в </a:t>
            </a:r>
            <a:r>
              <a:rPr lang="ru-RU" dirty="0" err="1" smtClean="0"/>
              <a:t>коментариях</a:t>
            </a:r>
            <a:r>
              <a:rPr lang="ru-RU" dirty="0" smtClean="0"/>
              <a:t> продукта не относящегося к бренду “</a:t>
            </a:r>
            <a:r>
              <a:rPr lang="ru-RU" dirty="0" err="1" smtClean="0"/>
              <a:t>Starbucks</a:t>
            </a:r>
            <a:r>
              <a:rPr lang="ru-RU" dirty="0" smtClean="0"/>
              <a:t>” с </a:t>
            </a:r>
            <a:r>
              <a:rPr lang="ru-RU" dirty="0" err="1" smtClean="0"/>
              <a:t>кофем</a:t>
            </a:r>
            <a:r>
              <a:rPr lang="ru-RU" dirty="0" smtClean="0"/>
              <a:t> из кофейни “</a:t>
            </a:r>
            <a:r>
              <a:rPr lang="ru-RU" dirty="0" err="1" smtClean="0"/>
              <a:t>Starbucks</a:t>
            </a:r>
            <a:r>
              <a:rPr lang="ru-RU" dirty="0" smtClean="0"/>
              <a:t>”</a:t>
            </a: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" y="365125"/>
            <a:ext cx="5323114" cy="273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2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ru-RU" sz="2400" b="1" i="1" dirty="0" smtClean="0"/>
              <a:t>Динамика упоминаний по тональности бренда </a:t>
            </a:r>
            <a:r>
              <a:rPr lang="en-US" sz="2400" b="1" i="1" dirty="0" smtClean="0"/>
              <a:t>Starbucks</a:t>
            </a:r>
            <a:r>
              <a:rPr lang="ru-RU" sz="2400" b="1" i="1" dirty="0" smtClean="0"/>
              <a:t/>
            </a:r>
            <a:br>
              <a:rPr lang="ru-RU" sz="2400" b="1" i="1" dirty="0" smtClean="0"/>
            </a:br>
            <a:r>
              <a:rPr lang="ru-RU" sz="2400" dirty="0" smtClean="0"/>
              <a:t>График явно указывает нам на дату когда </a:t>
            </a:r>
            <a:r>
              <a:rPr lang="ru-RU" sz="2400" dirty="0" err="1" smtClean="0"/>
              <a:t>Nespresso</a:t>
            </a:r>
            <a:r>
              <a:rPr lang="ru-RU" sz="2400" dirty="0" smtClean="0"/>
              <a:t> объявили об уходе с российского рынка, и люди чаще упоминали бренд </a:t>
            </a:r>
            <a:r>
              <a:rPr lang="ru-RU" sz="2400" dirty="0" err="1" smtClean="0"/>
              <a:t>Starbucks</a:t>
            </a:r>
            <a:r>
              <a:rPr lang="ru-RU" sz="2400" dirty="0" smtClean="0"/>
              <a:t>, как о будущем любимце, </a:t>
            </a:r>
            <a:r>
              <a:rPr lang="ru-RU" sz="2400" dirty="0" err="1" smtClean="0"/>
              <a:t>т.к</a:t>
            </a:r>
            <a:r>
              <a:rPr lang="ru-RU" sz="2400" dirty="0" smtClean="0"/>
              <a:t> сам бренд объявил об уходе только 23 мая. Или же его чаще приводили его в сравнение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4" y="1825625"/>
            <a:ext cx="10443211" cy="4351338"/>
          </a:xfrm>
        </p:spPr>
      </p:pic>
    </p:spTree>
    <p:extLst>
      <p:ext uri="{BB962C8B-B14F-4D97-AF65-F5344CB8AC3E}">
        <p14:creationId xmlns:p14="http://schemas.microsoft.com/office/powerpoint/2010/main" val="277472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928" y="365125"/>
            <a:ext cx="4114800" cy="3583420"/>
          </a:xfrm>
        </p:spPr>
        <p:txBody>
          <a:bodyPr>
            <a:normAutofit/>
          </a:bodyPr>
          <a:lstStyle/>
          <a:p>
            <a:r>
              <a:rPr lang="ru-RU" sz="2000" b="1" i="1" dirty="0" smtClean="0"/>
              <a:t>Сравнение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Далее почти рядом 2 бренда : “</a:t>
            </a:r>
            <a:r>
              <a:rPr lang="ru-RU" sz="2000" dirty="0" err="1" smtClean="0"/>
              <a:t>Singl</a:t>
            </a:r>
            <a:r>
              <a:rPr lang="ru-RU" sz="2000" dirty="0" smtClean="0"/>
              <a:t> </a:t>
            </a:r>
            <a:r>
              <a:rPr lang="ru-RU" sz="2000" dirty="0" err="1" smtClean="0"/>
              <a:t>Cup</a:t>
            </a:r>
            <a:r>
              <a:rPr lang="ru-RU" sz="2000" dirty="0" smtClean="0"/>
              <a:t> </a:t>
            </a:r>
            <a:r>
              <a:rPr lang="ru-RU" sz="2000" dirty="0" err="1" smtClean="0"/>
              <a:t>Coffee</a:t>
            </a:r>
            <a:r>
              <a:rPr lang="ru-RU" sz="2000" dirty="0" smtClean="0"/>
              <a:t>” и “</a:t>
            </a:r>
            <a:r>
              <a:rPr lang="ru-RU" sz="2000" dirty="0" err="1" smtClean="0"/>
              <a:t>L’or</a:t>
            </a:r>
            <a:r>
              <a:rPr lang="ru-RU" sz="2000" dirty="0" smtClean="0"/>
              <a:t>” у брендов тоже почти 500 самых высоких оценок.</a:t>
            </a:r>
            <a:br>
              <a:rPr lang="ru-RU" sz="2000" dirty="0" smtClean="0"/>
            </a:br>
            <a:r>
              <a:rPr lang="ru-RU" sz="2000" dirty="0" smtClean="0"/>
              <a:t>Если сравнивать эти конкурирующие бренды то нужно отметить что у бренда “</a:t>
            </a:r>
            <a:r>
              <a:rPr lang="ru-RU" sz="2000" dirty="0" err="1" smtClean="0"/>
              <a:t>Singl</a:t>
            </a:r>
            <a:r>
              <a:rPr lang="ru-RU" sz="2000" dirty="0" smtClean="0"/>
              <a:t> </a:t>
            </a:r>
            <a:r>
              <a:rPr lang="ru-RU" sz="2000" dirty="0" err="1" smtClean="0"/>
              <a:t>Cup</a:t>
            </a:r>
            <a:r>
              <a:rPr lang="ru-RU" sz="2000" dirty="0" smtClean="0"/>
              <a:t> </a:t>
            </a:r>
            <a:r>
              <a:rPr lang="ru-RU" sz="2000" dirty="0" err="1" smtClean="0"/>
              <a:t>Coffee</a:t>
            </a:r>
            <a:r>
              <a:rPr lang="ru-RU" sz="2000" dirty="0" smtClean="0"/>
              <a:t>” чаще встречаются негативные или нейтральные комментарии, чего не скажешь о бренде “</a:t>
            </a:r>
            <a:r>
              <a:rPr lang="ru-RU" sz="2000" dirty="0" err="1" smtClean="0"/>
              <a:t>L’or</a:t>
            </a:r>
            <a:r>
              <a:rPr lang="ru-RU" sz="2000" dirty="0" smtClean="0"/>
              <a:t>” 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96" y="141648"/>
            <a:ext cx="7646151" cy="318589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27" y="3546762"/>
            <a:ext cx="7523020" cy="31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4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490" y="157307"/>
            <a:ext cx="10515600" cy="2253384"/>
          </a:xfrm>
        </p:spPr>
        <p:txBody>
          <a:bodyPr>
            <a:normAutofit/>
          </a:bodyPr>
          <a:lstStyle/>
          <a:p>
            <a:r>
              <a:rPr lang="ru-RU" sz="2400" b="1" i="1" dirty="0" smtClean="0"/>
              <a:t>График бренда </a:t>
            </a:r>
            <a:r>
              <a:rPr lang="ru-RU" sz="2400" b="1" i="1" dirty="0" err="1" smtClean="0"/>
              <a:t>Nespresso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Vertuo</a:t>
            </a:r>
            <a:r>
              <a:rPr lang="ru-RU" sz="2400" b="1" i="1" dirty="0" smtClean="0"/>
              <a:t>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err="1" smtClean="0"/>
              <a:t>Vertuo</a:t>
            </a:r>
            <a:r>
              <a:rPr lang="en-US" sz="2000" dirty="0" smtClean="0"/>
              <a:t> </a:t>
            </a:r>
            <a:r>
              <a:rPr lang="ru-RU" sz="2000" dirty="0" smtClean="0"/>
              <a:t>это другая разновидность капсул от компании </a:t>
            </a:r>
            <a:r>
              <a:rPr lang="ru-RU" sz="2000" dirty="0" err="1" smtClean="0"/>
              <a:t>Nespresso</a:t>
            </a:r>
            <a:r>
              <a:rPr lang="ru-RU" sz="2000" dirty="0" smtClean="0"/>
              <a:t>.</a:t>
            </a:r>
            <a:br>
              <a:rPr lang="ru-RU" sz="2000" dirty="0" smtClean="0"/>
            </a:br>
            <a:r>
              <a:rPr lang="ru-RU" sz="2000" dirty="0" smtClean="0"/>
              <a:t>И поиск по слову </a:t>
            </a:r>
            <a:r>
              <a:rPr lang="ru-RU" sz="2000" dirty="0" err="1" smtClean="0"/>
              <a:t>Vertuo</a:t>
            </a:r>
            <a:r>
              <a:rPr lang="ru-RU" sz="2000" dirty="0" smtClean="0"/>
              <a:t> дал конкретные результаты, потому что система </a:t>
            </a:r>
            <a:r>
              <a:rPr lang="ru-RU" sz="2000" dirty="0" err="1" smtClean="0"/>
              <a:t>Vertuo</a:t>
            </a:r>
            <a:r>
              <a:rPr lang="ru-RU" sz="2000" dirty="0" smtClean="0"/>
              <a:t> есть только у компании </a:t>
            </a:r>
            <a:r>
              <a:rPr lang="ru-RU" sz="2000" dirty="0" err="1" smtClean="0"/>
              <a:t>Nespresso</a:t>
            </a:r>
            <a:r>
              <a:rPr lang="ru-RU" sz="2000" dirty="0" smtClean="0"/>
              <a:t>, которая запатентовала ее. </a:t>
            </a:r>
            <a:br>
              <a:rPr lang="ru-RU" sz="2000" dirty="0" smtClean="0"/>
            </a:br>
            <a:r>
              <a:rPr lang="ru-RU" sz="2000" dirty="0" smtClean="0"/>
              <a:t>Делая предположения по графику , большинство упоминаний было после 1 мая, и скорее это связано с падением доллара и ценой на импортный кофе, люди вновь активизировались, что можно наблюдать до конца графика.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9" y="2268970"/>
            <a:ext cx="10443211" cy="4351338"/>
          </a:xfrm>
        </p:spPr>
      </p:pic>
    </p:spTree>
    <p:extLst>
      <p:ext uri="{BB962C8B-B14F-4D97-AF65-F5344CB8AC3E}">
        <p14:creationId xmlns:p14="http://schemas.microsoft.com/office/powerpoint/2010/main" val="261628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Выводы и размышления: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>
            <a:normAutofit lnSpcReduction="10000"/>
          </a:bodyPr>
          <a:lstStyle/>
          <a:p>
            <a:r>
              <a:rPr lang="ru-RU" sz="1600" dirty="0" smtClean="0"/>
              <a:t>До того как мне попался данный </a:t>
            </a:r>
            <a:r>
              <a:rPr lang="ru-RU" sz="1600" dirty="0" err="1" smtClean="0"/>
              <a:t>датасет</a:t>
            </a:r>
            <a:r>
              <a:rPr lang="ru-RU" sz="1600" dirty="0" smtClean="0"/>
              <a:t>, слово </a:t>
            </a:r>
            <a:r>
              <a:rPr lang="en-US" sz="1600" dirty="0" err="1" smtClean="0"/>
              <a:t>Nespresso</a:t>
            </a:r>
            <a:r>
              <a:rPr lang="ru-RU" sz="1600" dirty="0" smtClean="0"/>
              <a:t> ассоциировалось у меня в голове только как некий бред продукта.</a:t>
            </a:r>
          </a:p>
          <a:p>
            <a:r>
              <a:rPr lang="ru-RU" sz="1600" dirty="0" smtClean="0"/>
              <a:t>Изначально </a:t>
            </a:r>
            <a:r>
              <a:rPr lang="ru-RU" sz="1600" dirty="0" smtClean="0"/>
              <a:t>дойдя до поиска конкурентов, я предполагала что все это как раз о бренде </a:t>
            </a:r>
            <a:r>
              <a:rPr lang="en-US" sz="1600" dirty="0" err="1" smtClean="0"/>
              <a:t>Nespresso</a:t>
            </a:r>
            <a:r>
              <a:rPr lang="en-US" sz="1600" dirty="0" smtClean="0"/>
              <a:t>,</a:t>
            </a:r>
            <a:r>
              <a:rPr lang="ru-RU" sz="1600" dirty="0" smtClean="0"/>
              <a:t> хотя бегло просмотрев данные меня смущали несоответствующие комментарии, я даже пыталась выделить только самые главные, по упоминанию слов: кофе, капсул, </a:t>
            </a:r>
            <a:r>
              <a:rPr lang="en-US" sz="1600" dirty="0" err="1" smtClean="0"/>
              <a:t>n</a:t>
            </a:r>
            <a:r>
              <a:rPr lang="en-US" sz="1600" dirty="0" err="1" smtClean="0"/>
              <a:t>espresso</a:t>
            </a:r>
            <a:r>
              <a:rPr lang="ru-RU" sz="1600" dirty="0" smtClean="0"/>
              <a:t>, но тогда мой </a:t>
            </a:r>
            <a:r>
              <a:rPr lang="ru-RU" sz="1600" dirty="0" err="1" smtClean="0"/>
              <a:t>датасет</a:t>
            </a:r>
            <a:r>
              <a:rPr lang="ru-RU" sz="1600" dirty="0" smtClean="0"/>
              <a:t> сокращался до 5 тысяч вместо 26.</a:t>
            </a:r>
            <a:r>
              <a:rPr lang="en-US" sz="1600" dirty="0" smtClean="0"/>
              <a:t> </a:t>
            </a:r>
            <a:r>
              <a:rPr lang="ru-RU" sz="1600" dirty="0"/>
              <a:t>И </a:t>
            </a:r>
            <a:r>
              <a:rPr lang="ru-RU" sz="1600" dirty="0" smtClean="0"/>
              <a:t>я даже </a:t>
            </a:r>
            <a:r>
              <a:rPr lang="ru-RU" sz="1600" dirty="0"/>
              <a:t>сделала ложные умозаключения по </a:t>
            </a:r>
            <a:r>
              <a:rPr lang="ru-RU" sz="1600" dirty="0" smtClean="0"/>
              <a:t>графикам. </a:t>
            </a:r>
            <a:endParaRPr lang="ru-RU" sz="1600" dirty="0"/>
          </a:p>
          <a:p>
            <a:r>
              <a:rPr lang="ru-RU" sz="1600" dirty="0"/>
              <a:t>Чтобы найти конкурентов я воспользовалась как раз теми самыми популярными </a:t>
            </a:r>
            <a:r>
              <a:rPr lang="ru-RU" sz="1600" dirty="0" err="1"/>
              <a:t>маркетплейсами</a:t>
            </a:r>
            <a:r>
              <a:rPr lang="ru-RU" sz="1600" dirty="0"/>
              <a:t> и просто вбила "капсулы кофе" и тут я поняла что мои выводы ложные, </a:t>
            </a:r>
            <a:r>
              <a:rPr lang="ru-RU" sz="1600" dirty="0" err="1"/>
              <a:t>т.к</a:t>
            </a:r>
            <a:r>
              <a:rPr lang="ru-RU" sz="1600" dirty="0"/>
              <a:t> почти каждый бренд употребляет слово </a:t>
            </a:r>
            <a:r>
              <a:rPr lang="ru-RU" sz="1600" dirty="0" err="1"/>
              <a:t>Nespresso</a:t>
            </a:r>
            <a:r>
              <a:rPr lang="ru-RU" sz="1600" dirty="0"/>
              <a:t> для своего </a:t>
            </a:r>
            <a:r>
              <a:rPr lang="ru-RU" sz="1600" dirty="0" smtClean="0"/>
              <a:t>продукта. Там </a:t>
            </a:r>
            <a:r>
              <a:rPr lang="ru-RU" sz="1600" dirty="0"/>
              <a:t>же увидев название брендов </a:t>
            </a:r>
            <a:r>
              <a:rPr lang="ru-RU" sz="1600" dirty="0" smtClean="0"/>
              <a:t>и </a:t>
            </a:r>
            <a:r>
              <a:rPr lang="ru-RU" sz="1600" dirty="0"/>
              <a:t>начала искать их в </a:t>
            </a:r>
            <a:r>
              <a:rPr lang="ru-RU" sz="1600" dirty="0" err="1"/>
              <a:t>датасете</a:t>
            </a:r>
            <a:r>
              <a:rPr lang="ru-RU" sz="1600" dirty="0"/>
              <a:t>, и выбирала те о которых было больше 100 упоминаний. </a:t>
            </a:r>
            <a:endParaRPr lang="ru-RU" sz="1600" dirty="0" smtClean="0"/>
          </a:p>
          <a:p>
            <a:r>
              <a:rPr lang="ru-RU" sz="1600" dirty="0" smtClean="0"/>
              <a:t>Выделить </a:t>
            </a:r>
            <a:r>
              <a:rPr lang="ru-RU" sz="1600" dirty="0"/>
              <a:t>основную долю </a:t>
            </a:r>
            <a:r>
              <a:rPr lang="ru-RU" sz="1600" dirty="0" err="1"/>
              <a:t>Nespresso</a:t>
            </a:r>
            <a:r>
              <a:rPr lang="ru-RU" sz="1600" dirty="0"/>
              <a:t> как бренда не получилось. Возможно нужно ставить более жесткое ограничение в выборе, но я не уверена что люди правильно употребляют </a:t>
            </a:r>
            <a:r>
              <a:rPr lang="ru-RU" sz="1600" dirty="0" smtClean="0"/>
              <a:t>слово </a:t>
            </a:r>
            <a:r>
              <a:rPr lang="en-US" sz="1600" dirty="0" err="1" smtClean="0"/>
              <a:t>Nespresso</a:t>
            </a:r>
            <a:r>
              <a:rPr lang="ru-RU" sz="1600" dirty="0" smtClean="0"/>
              <a:t>.</a:t>
            </a:r>
          </a:p>
          <a:p>
            <a:r>
              <a:rPr lang="ru-RU" sz="1600" dirty="0"/>
              <a:t>Таким образом мне удалось выделить основную тенденцию об упоминаниях капсульного кофе формата </a:t>
            </a:r>
            <a:r>
              <a:rPr lang="ru-RU" sz="1600" dirty="0" err="1"/>
              <a:t>Nespresso</a:t>
            </a:r>
            <a:r>
              <a:rPr lang="ru-RU" sz="1600" dirty="0"/>
              <a:t>, по временному промежутку, по тональности, и выделить </a:t>
            </a:r>
            <a:r>
              <a:rPr lang="ru-RU" sz="1600" dirty="0" err="1"/>
              <a:t>соц-дем</a:t>
            </a:r>
            <a:r>
              <a:rPr lang="ru-RU" sz="1600" dirty="0"/>
              <a:t> профиль аудитории. Так же получилось найти конкурентов капсульной системы </a:t>
            </a:r>
            <a:r>
              <a:rPr lang="ru-RU" sz="1600" dirty="0" err="1"/>
              <a:t>Nespresso</a:t>
            </a:r>
            <a:r>
              <a:rPr lang="ru-RU" sz="1600" dirty="0"/>
              <a:t>, причем </a:t>
            </a:r>
            <a:r>
              <a:rPr lang="ru-RU" sz="1600" dirty="0" err="1"/>
              <a:t>Starbucks</a:t>
            </a:r>
            <a:r>
              <a:rPr lang="ru-RU" sz="1600" dirty="0"/>
              <a:t>  стал ложным конкурентом ( просто данный лейбл часто упоминали в комментариях</a:t>
            </a:r>
            <a:r>
              <a:rPr lang="ru-RU" sz="1600" dirty="0" smtClean="0"/>
              <a:t>)</a:t>
            </a:r>
          </a:p>
          <a:p>
            <a:r>
              <a:rPr lang="ru-RU" sz="1600" dirty="0"/>
              <a:t>При выделении </a:t>
            </a:r>
            <a:r>
              <a:rPr lang="ru-RU" sz="1600" dirty="0" err="1" smtClean="0"/>
              <a:t>инфоповодов</a:t>
            </a:r>
            <a:r>
              <a:rPr lang="ru-RU" sz="1600" dirty="0"/>
              <a:t>:</a:t>
            </a:r>
            <a:r>
              <a:rPr lang="ru-RU" sz="1600" dirty="0" smtClean="0"/>
              <a:t> </a:t>
            </a:r>
            <a:r>
              <a:rPr lang="ru-RU" sz="1600" dirty="0"/>
              <a:t>главную роль на мой взгляд сыграл курс доллара</a:t>
            </a:r>
            <a:r>
              <a:rPr lang="ru-RU" sz="1600" dirty="0" smtClean="0"/>
              <a:t>,</a:t>
            </a:r>
            <a:r>
              <a:rPr lang="en-US" sz="1600" dirty="0" smtClean="0"/>
              <a:t> </a:t>
            </a:r>
            <a:r>
              <a:rPr lang="ru-RU" sz="1600" dirty="0" smtClean="0"/>
              <a:t>и вообще люди в тот период скупали все что можно ; далее </a:t>
            </a:r>
            <a:r>
              <a:rPr lang="ru-RU" sz="1600" dirty="0"/>
              <a:t>сообщение об уходе с рынка </a:t>
            </a:r>
            <a:r>
              <a:rPr lang="ru-RU" sz="1600" dirty="0" err="1"/>
              <a:t>Nespresso</a:t>
            </a:r>
            <a:r>
              <a:rPr lang="ru-RU" sz="1600" dirty="0"/>
              <a:t>, косвенно связано с "военной операцией" и политическими отношениями, что в свою очередь отражалось на психологии людей.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7399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90945"/>
            <a:ext cx="921328" cy="3740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463" y="138545"/>
            <a:ext cx="11491046" cy="6719455"/>
          </a:xfrm>
        </p:spPr>
        <p:txBody>
          <a:bodyPr>
            <a:normAutofit/>
          </a:bodyPr>
          <a:lstStyle/>
          <a:p>
            <a:r>
              <a:rPr lang="ru-RU" dirty="0" smtClean="0"/>
              <a:t>График с упоминаниями бренда </a:t>
            </a:r>
            <a:r>
              <a:rPr lang="ru-RU" dirty="0" err="1" smtClean="0"/>
              <a:t>Nespresso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r>
              <a:rPr lang="ru-RU" sz="1600" dirty="0" smtClean="0"/>
              <a:t>Полностью отнести этот график к одному бренду </a:t>
            </a:r>
            <a:r>
              <a:rPr lang="ru-RU" sz="1600" dirty="0" err="1" smtClean="0"/>
              <a:t>Nespresso</a:t>
            </a:r>
            <a:r>
              <a:rPr lang="ru-RU" sz="1600" dirty="0" smtClean="0"/>
              <a:t>, нельзя т. к так как он построен на основе данных об Упоминании </a:t>
            </a:r>
            <a:r>
              <a:rPr lang="ru-RU" sz="1600" dirty="0" err="1" smtClean="0"/>
              <a:t>Nespresso</a:t>
            </a:r>
            <a:r>
              <a:rPr lang="ru-RU" sz="1600" dirty="0" smtClean="0"/>
              <a:t>, а сейчас очень много аналогов и реплик, как кофе так и </a:t>
            </a:r>
            <a:r>
              <a:rPr lang="ru-RU" sz="1600" dirty="0" err="1" smtClean="0"/>
              <a:t>кофемашин</a:t>
            </a:r>
            <a:r>
              <a:rPr lang="ru-RU" sz="1600" dirty="0" smtClean="0"/>
              <a:t>, и слово </a:t>
            </a:r>
            <a:r>
              <a:rPr lang="ru-RU" sz="1600" dirty="0" err="1" smtClean="0"/>
              <a:t>Nespresso</a:t>
            </a:r>
            <a:r>
              <a:rPr lang="ru-RU" sz="1600" dirty="0" smtClean="0"/>
              <a:t> употребляется в виде определения к принадлежности продукта, а не как Бренд ( компания).</a:t>
            </a:r>
          </a:p>
          <a:p>
            <a:r>
              <a:rPr lang="ru-RU" sz="1600" dirty="0" smtClean="0"/>
              <a:t>Основная волна упоминаний скорее всего началась еще чуть раньше марта, когда начал подскакивать доллар, и кофе тоже начал расти в цене, поэтому люди на панике скупали продукцию. </a:t>
            </a:r>
          </a:p>
          <a:p>
            <a:r>
              <a:rPr lang="ru-RU" sz="1600" dirty="0" smtClean="0"/>
              <a:t>Первый резкий скачек был после 11 марта, когда компания </a:t>
            </a:r>
            <a:r>
              <a:rPr lang="ru-RU" sz="1600" dirty="0" err="1" smtClean="0"/>
              <a:t>Nespresso</a:t>
            </a:r>
            <a:r>
              <a:rPr lang="ru-RU" sz="1600" dirty="0" smtClean="0"/>
              <a:t> объявила об уходе с Российского рынка, далее 1 крупный скачек был, когда в сети появилась информация как люди стоят в очереди перед магазинами </a:t>
            </a:r>
            <a:r>
              <a:rPr lang="ru-RU" sz="1600" dirty="0" err="1" smtClean="0"/>
              <a:t>Nespresso</a:t>
            </a:r>
            <a:r>
              <a:rPr lang="ru-RU" sz="1600" dirty="0" smtClean="0"/>
              <a:t> поэтому общая паника на кофе продолжалась и люди активно обсуждали это в интернете и запасались продукцией.</a:t>
            </a:r>
          </a:p>
          <a:p>
            <a:r>
              <a:rPr lang="ru-RU" sz="1600" dirty="0" smtClean="0"/>
              <a:t>Падение упоминаний на мой взгляд произошло по нескольким причинам</a:t>
            </a:r>
            <a:r>
              <a:rPr lang="en-US" sz="1600" dirty="0" smtClean="0"/>
              <a:t>: </a:t>
            </a:r>
            <a:r>
              <a:rPr lang="ru-RU" sz="1600" dirty="0" smtClean="0"/>
              <a:t>первая- это информация от 18 мая из источника «Известия» о возвращении бренда, люди так сказать успокоились; вторая – 24 мая доллар упал до 57р; третья- люди стали меньше покупать продукт, т. к сделали запасы на фоне паники.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554183"/>
            <a:ext cx="11338646" cy="31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3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055" y="365125"/>
            <a:ext cx="11166763" cy="2128693"/>
          </a:xfrm>
        </p:spPr>
        <p:txBody>
          <a:bodyPr>
            <a:normAutofit/>
          </a:bodyPr>
          <a:lstStyle/>
          <a:p>
            <a:r>
              <a:rPr lang="ru-RU" sz="1800" b="1" dirty="0" smtClean="0"/>
              <a:t>График по тональности с упоминаниями бренда </a:t>
            </a:r>
            <a:r>
              <a:rPr lang="ru-RU" sz="1800" b="1" dirty="0" err="1" smtClean="0"/>
              <a:t>Nespresso</a:t>
            </a:r>
            <a:r>
              <a:rPr lang="ru-RU" sz="1800" b="1" dirty="0" smtClean="0"/>
              <a:t>.</a:t>
            </a:r>
            <a:br>
              <a:rPr lang="ru-RU" sz="1800" b="1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Явно видно что люди оставляют больше положительных комментариев. Негативные отзывы скорее связаны не только с обсуждением кофе, но и с обсуждение «военной операции»</a:t>
            </a:r>
            <a:r>
              <a:rPr lang="en-US" sz="1800" dirty="0" smtClean="0"/>
              <a:t> </a:t>
            </a:r>
            <a:r>
              <a:rPr lang="ru-RU" sz="1800" dirty="0" smtClean="0"/>
              <a:t>и её последствиями</a:t>
            </a:r>
            <a:r>
              <a:rPr lang="en-US" sz="1800" dirty="0" smtClean="0"/>
              <a:t> (</a:t>
            </a:r>
            <a:r>
              <a:rPr lang="ru-RU" sz="1800" dirty="0" smtClean="0"/>
              <a:t>санкции).</a:t>
            </a:r>
            <a:br>
              <a:rPr lang="ru-RU" sz="1800" dirty="0" smtClean="0"/>
            </a:br>
            <a:r>
              <a:rPr lang="ru-RU" sz="1800" dirty="0" smtClean="0"/>
              <a:t>Так же наблюдается общий спад как позитивных так и негативных упоминаний после 18 мая, причины все те</a:t>
            </a:r>
            <a:r>
              <a:rPr lang="en-US" sz="1800" dirty="0" smtClean="0"/>
              <a:t> </a:t>
            </a:r>
            <a:r>
              <a:rPr lang="ru-RU" sz="1800" dirty="0" smtClean="0"/>
              <a:t>же</a:t>
            </a:r>
            <a:endParaRPr lang="ru-RU" sz="1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89" y="2379807"/>
            <a:ext cx="10443211" cy="4351338"/>
          </a:xfrm>
        </p:spPr>
      </p:pic>
    </p:spTree>
    <p:extLst>
      <p:ext uri="{BB962C8B-B14F-4D97-AF65-F5344CB8AC3E}">
        <p14:creationId xmlns:p14="http://schemas.microsoft.com/office/powerpoint/2010/main" val="269938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err="1" smtClean="0"/>
              <a:t>Соц-дем</a:t>
            </a:r>
            <a:r>
              <a:rPr lang="ru-RU" sz="3600" dirty="0" smtClean="0"/>
              <a:t> профиль аудитории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914400"/>
            <a:ext cx="6255326" cy="4170218"/>
          </a:xfrm>
        </p:spPr>
      </p:pic>
      <p:sp>
        <p:nvSpPr>
          <p:cNvPr id="5" name="Прямоугольник 4"/>
          <p:cNvSpPr/>
          <p:nvPr/>
        </p:nvSpPr>
        <p:spPr>
          <a:xfrm>
            <a:off x="6373090" y="1311810"/>
            <a:ext cx="53998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Женщин в 1,5 раз больше чем мужчин, это больше связано с тем , что женщины активнее пользуются </a:t>
            </a:r>
            <a:r>
              <a:rPr lang="ru-RU" dirty="0" err="1" smtClean="0"/>
              <a:t>маркетплейсами</a:t>
            </a:r>
            <a:r>
              <a:rPr lang="ru-RU" dirty="0" smtClean="0"/>
              <a:t> и более охотно оставляют комментарии или выставляют рейтинги.</a:t>
            </a:r>
          </a:p>
          <a:p>
            <a:r>
              <a:rPr lang="ru-RU" dirty="0" smtClean="0"/>
              <a:t>Некоторые Данные которые были выделены из блогов и форумов не возможно разделить на принадлежность пола.</a:t>
            </a:r>
          </a:p>
          <a:p>
            <a:r>
              <a:rPr lang="ru-RU" dirty="0" smtClean="0"/>
              <a:t>Так же, нужно отметить, что сообщества - это представители брендов на </a:t>
            </a:r>
            <a:r>
              <a:rPr lang="ru-RU" dirty="0" err="1" smtClean="0"/>
              <a:t>маркетплейсах</a:t>
            </a:r>
            <a:r>
              <a:rPr lang="ru-RU" dirty="0" smtClean="0"/>
              <a:t>, которые в основном отвечают нейтральными комментариями на отзывы покупателей, или это группы в </a:t>
            </a:r>
            <a:r>
              <a:rPr lang="ru-RU" dirty="0" err="1" smtClean="0"/>
              <a:t>Соц</a:t>
            </a:r>
            <a:r>
              <a:rPr lang="ru-RU" dirty="0" smtClean="0"/>
              <a:t> сетях.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325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072" y="0"/>
            <a:ext cx="9067800" cy="60469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Возраст аудитории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472093"/>
            <a:ext cx="10515600" cy="3766359"/>
          </a:xfrm>
        </p:spPr>
      </p:pic>
      <p:sp>
        <p:nvSpPr>
          <p:cNvPr id="5" name="Прямоугольник 4"/>
          <p:cNvSpPr/>
          <p:nvPr/>
        </p:nvSpPr>
        <p:spPr>
          <a:xfrm>
            <a:off x="207819" y="4238452"/>
            <a:ext cx="117070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Из всего </a:t>
            </a:r>
            <a:r>
              <a:rPr lang="ru-RU" dirty="0" err="1" smtClean="0"/>
              <a:t>датасета</a:t>
            </a:r>
            <a:r>
              <a:rPr lang="ru-RU" dirty="0" smtClean="0"/>
              <a:t> было выделено около 2000 пользователей указавших возраст. Как мы видим, в основном комментарии начинают оставлять с 14 лет, скорее это связано с тем что молодые люди более ответственно относятся к заполнению профиля , так же это можно сказать и возрастной группе 20-21год. Далее мы видим скорее всего Целевую аудиторию поклонников кофе системы </a:t>
            </a:r>
            <a:r>
              <a:rPr lang="ru-RU" dirty="0" err="1" smtClean="0"/>
              <a:t>Nespresso</a:t>
            </a:r>
            <a:r>
              <a:rPr lang="ru-RU" dirty="0" smtClean="0"/>
              <a:t>, с возраста 27лет. </a:t>
            </a:r>
          </a:p>
          <a:p>
            <a:r>
              <a:rPr lang="ru-RU" dirty="0" smtClean="0"/>
              <a:t>Так же думаю это связано с тем на сколько доступно употребление кофе в таком формате, потому что люди ближе к этому возрасту начинают быть более финансово устойчивые или же финансово грамотные </a:t>
            </a:r>
            <a:r>
              <a:rPr lang="ru-RU" dirty="0" err="1" smtClean="0"/>
              <a:t>т.к</a:t>
            </a:r>
            <a:r>
              <a:rPr lang="ru-RU" dirty="0" smtClean="0"/>
              <a:t> хороший кофе в кофейне обойдётся в 3-5 раз дороже чем дома, а так же формат </a:t>
            </a:r>
            <a:r>
              <a:rPr lang="ru-RU" dirty="0" err="1" smtClean="0"/>
              <a:t>Nespresso</a:t>
            </a:r>
            <a:r>
              <a:rPr lang="ru-RU" dirty="0" smtClean="0"/>
              <a:t> позволяет не разбираться в тонкостях </a:t>
            </a:r>
            <a:r>
              <a:rPr lang="ru-RU" dirty="0" err="1"/>
              <a:t>Б</a:t>
            </a:r>
            <a:r>
              <a:rPr lang="ru-RU" dirty="0" err="1" smtClean="0"/>
              <a:t>ариста</a:t>
            </a:r>
            <a:r>
              <a:rPr lang="ru-RU" dirty="0" smtClean="0"/>
              <a:t>, а легко и быстро наслаждаться качественным кофе.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39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8475"/>
          </a:xfrm>
        </p:spPr>
        <p:txBody>
          <a:bodyPr>
            <a:normAutofit/>
          </a:bodyPr>
          <a:lstStyle/>
          <a:p>
            <a:r>
              <a:rPr lang="ru-RU" sz="2200" b="1" i="1" dirty="0" smtClean="0"/>
              <a:t>Количество выставленного рейтинга между мужчинами и женщинами</a:t>
            </a:r>
            <a:br>
              <a:rPr lang="ru-RU" sz="2200" b="1" i="1" dirty="0" smtClean="0"/>
            </a:br>
            <a:r>
              <a:rPr lang="ru-RU" sz="2000" dirty="0" smtClean="0"/>
              <a:t>Данный график отображает количество выставленных оценок, продукта системы </a:t>
            </a:r>
            <a:r>
              <a:rPr lang="ru-RU" sz="2000" dirty="0" err="1" smtClean="0"/>
              <a:t>Nespresso</a:t>
            </a:r>
            <a:r>
              <a:rPr lang="ru-RU" sz="2000" dirty="0" smtClean="0"/>
              <a:t>,  мужчинами и женщинами по 5 бальной шкале. Данные были учтены только из </a:t>
            </a:r>
            <a:r>
              <a:rPr lang="ru-RU" sz="2000" dirty="0" err="1" smtClean="0"/>
              <a:t>маркетплейсов</a:t>
            </a:r>
            <a:r>
              <a:rPr lang="ru-RU" sz="2000" dirty="0" smtClean="0"/>
              <a:t> (</a:t>
            </a:r>
            <a:r>
              <a:rPr lang="ru-RU" sz="2000" dirty="0" err="1" smtClean="0"/>
              <a:t>т.к</a:t>
            </a:r>
            <a:r>
              <a:rPr lang="ru-RU" sz="2000" dirty="0" smtClean="0"/>
              <a:t> только там можно поставить оценку) форумы, блоги и </a:t>
            </a:r>
            <a:r>
              <a:rPr lang="ru-RU" sz="2000" dirty="0" err="1" smtClean="0"/>
              <a:t>соц.сети</a:t>
            </a:r>
            <a:r>
              <a:rPr lang="ru-RU" sz="2000" dirty="0" smtClean="0"/>
              <a:t> не вошли данные для подсчета, </a:t>
            </a:r>
            <a:r>
              <a:rPr lang="ru-RU" sz="2000" dirty="0" err="1" smtClean="0"/>
              <a:t>т.к</a:t>
            </a:r>
            <a:r>
              <a:rPr lang="ru-RU" sz="2000" dirty="0" smtClean="0"/>
              <a:t> показатели отсутствуют</a:t>
            </a:r>
            <a:br>
              <a:rPr lang="ru-RU" sz="2000" dirty="0" smtClean="0"/>
            </a:br>
            <a:r>
              <a:rPr lang="ru-RU" sz="2000" dirty="0" smtClean="0"/>
              <a:t>Из графика видно что женщины любят ставить высокую оценку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25" y="2255116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01572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700" b="1" i="1" dirty="0" smtClean="0"/>
              <a:t>Распределение по регионам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2200" dirty="0" smtClean="0"/>
              <a:t>В данной таблице приведены регионы с количеством зарегистрированных в них пользователей. Данные по которым производился подсчет могут не полностью отображать картину, </a:t>
            </a:r>
            <a:r>
              <a:rPr lang="ru-RU" sz="2200" dirty="0" err="1" smtClean="0"/>
              <a:t>т.к</a:t>
            </a:r>
            <a:r>
              <a:rPr lang="ru-RU" sz="2200" dirty="0" smtClean="0"/>
              <a:t> было много пропущенных значений.</a:t>
            </a:r>
            <a:br>
              <a:rPr lang="ru-RU" sz="2200" dirty="0" smtClean="0"/>
            </a:br>
            <a:r>
              <a:rPr lang="ru-RU" sz="2200" dirty="0" smtClean="0"/>
              <a:t>Но даже тут мы видим, что Москва самый популярный регион потребления и обсуждения кофе, конечно же из-за количества проживающих в ней человек</a:t>
            </a:r>
            <a:endParaRPr lang="ru-RU" sz="22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487907"/>
              </p:ext>
            </p:extLst>
          </p:nvPr>
        </p:nvGraphicFramePr>
        <p:xfrm>
          <a:off x="533600" y="2064324"/>
          <a:ext cx="5957188" cy="4362022"/>
        </p:xfrm>
        <a:graphic>
          <a:graphicData uri="http://schemas.openxmlformats.org/drawingml/2006/table">
            <a:tbl>
              <a:tblPr/>
              <a:tblGrid>
                <a:gridCol w="2978594">
                  <a:extLst>
                    <a:ext uri="{9D8B030D-6E8A-4147-A177-3AD203B41FA5}">
                      <a16:colId xmlns:a16="http://schemas.microsoft.com/office/drawing/2014/main" val="3128588834"/>
                    </a:ext>
                  </a:extLst>
                </a:gridCol>
                <a:gridCol w="2978594">
                  <a:extLst>
                    <a:ext uri="{9D8B030D-6E8A-4147-A177-3AD203B41FA5}">
                      <a16:colId xmlns:a16="http://schemas.microsoft.com/office/drawing/2014/main" val="1655843250"/>
                    </a:ext>
                  </a:extLst>
                </a:gridCol>
              </a:tblGrid>
              <a:tr h="311573"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 dirty="0" smtClean="0">
                          <a:effectLst/>
                        </a:rPr>
                        <a:t>РЕГИОНЫ</a:t>
                      </a:r>
                      <a:endParaRPr lang="ru-RU" sz="1500" dirty="0">
                        <a:effectLst/>
                      </a:endParaRP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 dirty="0" smtClean="0">
                          <a:effectLst/>
                        </a:rPr>
                        <a:t>Количество пользователей</a:t>
                      </a:r>
                      <a:endParaRPr lang="ru-RU" sz="1500" dirty="0">
                        <a:effectLst/>
                      </a:endParaRP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455620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 dirty="0">
                          <a:effectLst/>
                        </a:rPr>
                        <a:t>Москва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2522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12632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Санкт-Петербург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840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060216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Московская область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193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537353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Свердловская область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186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0555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Нижегородская область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123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24505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Новосибирская область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100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00705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Краснодарский край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98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053727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Воронежская область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95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382431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Ростовская область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70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572275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Калининградская область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65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436204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Красноярский край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62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07290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Самарская область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57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63099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>
                          <a:effectLst/>
                        </a:rPr>
                        <a:t>Татарстан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500" dirty="0">
                          <a:effectLst/>
                        </a:rPr>
                        <a:t>52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602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8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5745" y="365125"/>
            <a:ext cx="10758055" cy="2350366"/>
          </a:xfrm>
        </p:spPr>
        <p:txBody>
          <a:bodyPr>
            <a:normAutofit/>
          </a:bodyPr>
          <a:lstStyle/>
          <a:p>
            <a:r>
              <a:rPr lang="ru-RU" sz="2000" b="1" i="1" dirty="0" smtClean="0"/>
              <a:t>График по источникам упоминаний</a:t>
            </a:r>
            <a:br>
              <a:rPr lang="ru-RU" sz="2000" b="1" i="1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Основным источником упоминаний являются 2 </a:t>
            </a:r>
            <a:r>
              <a:rPr lang="ru-RU" sz="1800" dirty="0" err="1" smtClean="0"/>
              <a:t>маркетплейса</a:t>
            </a:r>
            <a:r>
              <a:rPr lang="ru-RU" sz="1800" dirty="0" smtClean="0"/>
              <a:t> wildbiries.ru и ozon.ru </a:t>
            </a:r>
            <a:br>
              <a:rPr lang="ru-RU" sz="1800" dirty="0" smtClean="0"/>
            </a:br>
            <a:r>
              <a:rPr lang="ru-RU" sz="1800" dirty="0" smtClean="0"/>
              <a:t>Общество уже привыкло оставлять отзывы о продукте, тем более что большинство продавцов стараются мотивировать покупателей на этот шаг. Далее у нас идут мессенджер и </a:t>
            </a:r>
            <a:r>
              <a:rPr lang="ru-RU" sz="1800" dirty="0" err="1" smtClean="0"/>
              <a:t>соц</a:t>
            </a:r>
            <a:r>
              <a:rPr lang="ru-RU" sz="1800" dirty="0" smtClean="0"/>
              <a:t> сети, как раз те которые используются чаще всего. Именно там люди чаще спрашиваю или отвечают про бренды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" y="2548226"/>
            <a:ext cx="8640397" cy="4185945"/>
          </a:xfrm>
        </p:spPr>
      </p:pic>
    </p:spTree>
    <p:extLst>
      <p:ext uri="{BB962C8B-B14F-4D97-AF65-F5344CB8AC3E}">
        <p14:creationId xmlns:p14="http://schemas.microsoft.com/office/powerpoint/2010/main" val="20543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i="1" dirty="0" smtClean="0"/>
              <a:t>Количество упоминаний по авто категории</a:t>
            </a:r>
            <a:br>
              <a:rPr lang="ru-RU" sz="2000" b="1" i="1" dirty="0" smtClean="0"/>
            </a:br>
            <a:r>
              <a:rPr lang="ru-RU" sz="2000" b="1" i="1" dirty="0" smtClean="0"/>
              <a:t/>
            </a:r>
            <a:br>
              <a:rPr lang="ru-RU" sz="2000" b="1" i="1" dirty="0" smtClean="0"/>
            </a:br>
            <a:r>
              <a:rPr lang="ru-RU" sz="2000" dirty="0" smtClean="0"/>
              <a:t>Вот на примере этого графика видно какие именно упоминания бывают чаще всего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255627" cy="4912996"/>
          </a:xfrm>
        </p:spPr>
      </p:pic>
    </p:spTree>
    <p:extLst>
      <p:ext uri="{BB962C8B-B14F-4D97-AF65-F5344CB8AC3E}">
        <p14:creationId xmlns:p14="http://schemas.microsoft.com/office/powerpoint/2010/main" val="19665658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940</Words>
  <Application>Microsoft Office PowerPoint</Application>
  <PresentationFormat>Широкоэкранный</PresentationFormat>
  <Paragraphs>134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Тестовое задание: Проанализировать данные с помощью R/Python (на выбор). Нарисовать графики: динамика упоминаний, динамика упоминаний по тональностям, соц-дем профиль аудитории. Насколько хорошо имеющаяся демографическая информация описывает весь набор данных? Выделить основные инфоповоды, показать, как они влияют на восприятие бренда. Дополнительные задания: *Что можем на основе этих данных сказать про особенности обсуждения бренда, какие рекомендации можем дать с точки зрения позиционирования и продвижения бренда в случае возвращения на российский рынок?  *Каких конкурентов чаще всего обсуждали, на кого переключатся после ухода бренда потребители Nespresso? Какие рекомендации можем дать конкурентам бренда? *Любые дополнительные инсайты, которые удастся найти на основе этих данных так же приветствуются.     </vt:lpstr>
      <vt:lpstr> </vt:lpstr>
      <vt:lpstr>График по тональности с упоминаниями бренда Nespresso.  Явно видно что люди оставляют больше положительных комментариев. Негативные отзывы скорее связаны не только с обсуждением кофе, но и с обсуждение «военной операции» и её последствиями (санкции). Так же наблюдается общий спад как позитивных так и негативных упоминаний после 18 мая, причины все те же</vt:lpstr>
      <vt:lpstr>Соц-дем профиль аудитории</vt:lpstr>
      <vt:lpstr>Возраст аудитории</vt:lpstr>
      <vt:lpstr>Количество выставленного рейтинга между мужчинами и женщинами Данный график отображает количество выставленных оценок, продукта системы Nespresso,  мужчинами и женщинами по 5 бальной шкале. Данные были учтены только из маркетплейсов (т.к только там можно поставить оценку) форумы, блоги и соц.сети не вошли данные для подсчета, т.к показатели отсутствуют Из графика видно что женщины любят ставить высокую оценку</vt:lpstr>
      <vt:lpstr>Распределение по регионам В данной таблице приведены регионы с количеством зарегистрированных в них пользователей. Данные по которым производился подсчет могут не полностью отображать картину, т.к было много пропущенных значений. Но даже тут мы видим, что Москва самый популярный регион потребления и обсуждения кофе, конечно же из-за количества проживающих в ней человек</vt:lpstr>
      <vt:lpstr>График по источникам упоминаний  Основным источником упоминаний являются 2 маркетплейса wildbiries.ru и ozon.ru  Общество уже привыкло оставлять отзывы о продукте, тем более что большинство продавцов стараются мотивировать покупателей на этот шаг. Далее у нас идут мессенджер и соц сети, как раз те которые используются чаще всего. Именно там люди чаще спрашиваю или отвечают про бренды.</vt:lpstr>
      <vt:lpstr>Количество упоминаний по авто категории  Вот на примере этого графика видно какие именно упоминания бывают чаще всего</vt:lpstr>
      <vt:lpstr>Поиск конкурентов Поиск конкурентов привёл к нескольким брендам, о которых упоминания и выставленный рейтинг были чаще всего.  График отображает количество выставленных оценок по каждому бренду. На графике в Легенде бренды идут по убыванию количества оценок</vt:lpstr>
      <vt:lpstr>Презентация PowerPoint</vt:lpstr>
      <vt:lpstr>Динамика упоминаний по тональности бренда Starbucks График явно указывает нам на дату когда Nespresso объявили об уходе с российского рынка, и люди чаще упоминали бренд Starbucks, как о будущем любимце, т.к сам бренд объявил об уходе только 23 мая. Или же его чаще приводили его в сравнение</vt:lpstr>
      <vt:lpstr>Сравнение Далее почти рядом 2 бренда : “Singl Cup Coffee” и “L’or” у брендов тоже почти 500 самых высоких оценок. Если сравнивать эти конкурирующие бренды то нужно отметить что у бренда “Singl Cup Coffee” чаще встречаются негативные или нейтральные комментарии, чего не скажешь о бренде “L’or” </vt:lpstr>
      <vt:lpstr>График бренда Nespresso Vertuo  Vertuo это другая разновидность капсул от компании Nespresso. И поиск по слову Vertuo дал конкретные результаты, потому что система Vertuo есть только у компании Nespresso, которая запатентовала ее.  Делая предположения по графику , большинство упоминаний было после 1 мая, и скорее это связано с падением доллара и ценой на импортный кофе, люди вновь активизировались, что можно наблюдать до конца графика.</vt:lpstr>
      <vt:lpstr>Выводы и размышления: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Тестовое задание Проанализировать данные с помощью R/Python (на выбор). Нарисовать графики: динамика упоминаний, динамика упоминаний по тональностям, соц-дем профиль аудитории. Насколько хорошо имеющаяся демографическая информация описывает весь набор данных? Выделить основные инфоповоды, показать, как они влияют на восприятие бренда.</dc:title>
  <dc:creator>Анастасия Маршина</dc:creator>
  <cp:lastModifiedBy>Анастасия Маршина</cp:lastModifiedBy>
  <cp:revision>18</cp:revision>
  <dcterms:created xsi:type="dcterms:W3CDTF">2022-08-17T11:38:16Z</dcterms:created>
  <dcterms:modified xsi:type="dcterms:W3CDTF">2022-08-17T13:49:24Z</dcterms:modified>
</cp:coreProperties>
</file>