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4"/>
  </p:notesMasterIdLst>
  <p:sldIdLst>
    <p:sldId id="256" r:id="rId5"/>
    <p:sldId id="269" r:id="rId6"/>
    <p:sldId id="264" r:id="rId7"/>
    <p:sldId id="265" r:id="rId8"/>
    <p:sldId id="266" r:id="rId9"/>
    <p:sldId id="270" r:id="rId10"/>
    <p:sldId id="271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6AD3960-F64D-0048-AEC5-F726207951A4}">
          <p14:sldIdLst>
            <p14:sldId id="256"/>
            <p14:sldId id="269"/>
          </p14:sldIdLst>
        </p14:section>
        <p14:section name="UI Sketch" id="{5F871CC7-4BB0-674B-AFAE-7D96B7C0FE37}">
          <p14:sldIdLst>
            <p14:sldId id="264"/>
          </p14:sldIdLst>
        </p14:section>
        <p14:section name="Functional Requirements" id="{6F47592A-9AFD-C34C-B05A-D2BF85202DF6}">
          <p14:sldIdLst>
            <p14:sldId id="265"/>
          </p14:sldIdLst>
        </p14:section>
        <p14:section name="Functional Decomposition" id="{D22F9B1A-80D1-F54F-BBD6-A96733AD51B6}">
          <p14:sldIdLst>
            <p14:sldId id="266"/>
            <p14:sldId id="270"/>
            <p14:sldId id="271"/>
          </p14:sldIdLst>
        </p14:section>
        <p14:section name="Structure Chart" id="{D6BC48A4-2B36-FE4B-9C87-12741EC3FFAD}">
          <p14:sldIdLst>
            <p14:sldId id="267"/>
          </p14:sldIdLst>
        </p14:section>
        <p14:section name="Estimates" id="{5AB988D1-1234-4E43-A075-7DAFB0E6F366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49"/>
    <a:srgbClr val="66FFFF"/>
    <a:srgbClr val="F2F2F2"/>
    <a:srgbClr val="7F36B9"/>
    <a:srgbClr val="002060"/>
    <a:srgbClr val="C00000"/>
    <a:srgbClr val="189AEA"/>
    <a:srgbClr val="E4C67B"/>
    <a:srgbClr val="649842"/>
    <a:srgbClr val="E08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9"/>
    <p:restoredTop sz="83761"/>
  </p:normalViewPr>
  <p:slideViewPr>
    <p:cSldViewPr snapToGrid="0" snapToObjects="1">
      <p:cViewPr varScale="1">
        <p:scale>
          <a:sx n="57" d="100"/>
          <a:sy n="57" d="100"/>
        </p:scale>
        <p:origin x="149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44DC-B920-6243-B588-6C6016CEBDB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5F9B1-D50D-A042-83F5-D63EF01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9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97996" y="3494405"/>
            <a:ext cx="8541204" cy="23263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rgbClr val="0070C0"/>
                </a:solidFill>
                <a:latin typeface="Segoe UI Light" pitchFamily="34" charset="0"/>
              </a:rPr>
              <a:t> 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B395B-DA40-4BD6-888D-6392125822CB}"/>
              </a:ext>
            </a:extLst>
          </p:cNvPr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2EF228-FB97-4BA0-9818-DFAFCC6D96E5}"/>
              </a:ext>
            </a:extLst>
          </p:cNvPr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136C3-D023-4178-97F4-27169A369147}"/>
              </a:ext>
            </a:extLst>
          </p:cNvPr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947F6-7556-4A7A-9908-3592F7A256DE}"/>
              </a:ext>
            </a:extLst>
          </p:cNvPr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96" y="4024288"/>
            <a:ext cx="8548333" cy="708486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996" y="4732774"/>
            <a:ext cx="8548333" cy="7619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544EA-C5A7-4838-975C-1B157C69D6A1}"/>
              </a:ext>
            </a:extLst>
          </p:cNvPr>
          <p:cNvSpPr txBox="1"/>
          <p:nvPr userDrawn="1"/>
        </p:nvSpPr>
        <p:spPr>
          <a:xfrm>
            <a:off x="297996" y="6211220"/>
            <a:ext cx="854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UNITED STATES AIR FORCE ACADEMY DEPARTMENT OF COMPUTER AND CYBER SCIENCES</a:t>
            </a:r>
          </a:p>
        </p:txBody>
      </p:sp>
      <p:pic>
        <p:nvPicPr>
          <p:cNvPr id="3074" name="Picture 2" descr="Image result for USAF academy symbol">
            <a:extLst>
              <a:ext uri="{FF2B5EF4-FFF2-40B4-BE49-F238E27FC236}">
                <a16:creationId xmlns:a16="http://schemas.microsoft.com/office/drawing/2014/main" id="{F3F8F662-8A81-4C71-BA6E-5D218A78C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0" y="5937415"/>
            <a:ext cx="831423" cy="7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EEE5BC6-D65D-44B9-82DA-00D7BEB0C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2309" y="5964806"/>
            <a:ext cx="716891" cy="7334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E85A74-ED99-80CB-7753-019EFD3884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249"/>
          <a:stretch/>
        </p:blipFill>
        <p:spPr bwMode="auto">
          <a:xfrm>
            <a:off x="297671" y="213103"/>
            <a:ext cx="8541204" cy="311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3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9658-2C2E-3F46-8038-0BB986F35B2C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0FF-9F35-5243-A095-DBC0AF48D50B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49" y="209371"/>
            <a:ext cx="8187937" cy="561139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316759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j-lt"/>
              </a:defRPr>
            </a:lvl1pPr>
            <a:lvl2pPr>
              <a:lnSpc>
                <a:spcPct val="120000"/>
              </a:lnSpc>
              <a:defRPr sz="1800">
                <a:latin typeface="+mj-lt"/>
              </a:defRPr>
            </a:lvl2pPr>
            <a:lvl3pPr>
              <a:lnSpc>
                <a:spcPct val="120000"/>
              </a:lnSpc>
              <a:defRPr sz="1600">
                <a:latin typeface="+mj-lt"/>
              </a:defRPr>
            </a:lvl3pPr>
            <a:lvl4pPr>
              <a:lnSpc>
                <a:spcPct val="120000"/>
              </a:lnSpc>
              <a:defRPr sz="1400">
                <a:latin typeface="+mj-lt"/>
              </a:defRPr>
            </a:lvl4pPr>
            <a:lvl5pPr>
              <a:lnSpc>
                <a:spcPct val="120000"/>
              </a:lnSpc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1628" y="6356349"/>
            <a:ext cx="2057400" cy="365125"/>
          </a:xfrm>
        </p:spPr>
        <p:txBody>
          <a:bodyPr/>
          <a:lstStyle/>
          <a:p>
            <a:fld id="{EE2B94D7-4E0A-EB48-8275-E7D833DFB8F8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8385" y="6356351"/>
            <a:ext cx="379891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314" y="6356350"/>
            <a:ext cx="2057400" cy="365125"/>
          </a:xfrm>
        </p:spPr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AA0C48-E777-4A62-ABA4-7014582BF4F6}"/>
              </a:ext>
            </a:extLst>
          </p:cNvPr>
          <p:cNvCxnSpPr/>
          <p:nvPr userDrawn="1"/>
        </p:nvCxnSpPr>
        <p:spPr>
          <a:xfrm>
            <a:off x="511628" y="778933"/>
            <a:ext cx="80880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8141-4D31-A944-9CAF-011ABD6DF848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3FCE-A33B-D947-9162-F4FEF3A42ACE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A9BC-30C3-8749-9178-56415B155021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9CE7-031E-9B4A-8388-B4F80B665433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F8A-9ED5-D84B-A26A-6D98F96ABE16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8CF2-37BA-B243-81CD-31E094BF27A6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550A-8C8E-FE4D-AC82-8AF4B781C52C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3A29-38A3-0445-815D-352A2DA8DF38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176" y="3876204"/>
            <a:ext cx="8387024" cy="96059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Computer Science 210</a:t>
            </a:r>
            <a:b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Final Project Design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ea typeface="Avenir Book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2176" y="4876426"/>
            <a:ext cx="5446206" cy="710880"/>
          </a:xfrm>
        </p:spPr>
        <p:txBody>
          <a:bodyPr anchor="t">
            <a:normAutofit lnSpcReduction="10000"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  <a:t>Caleb Song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ea typeface="Avenir Book" charset="0"/>
                <a:cs typeface="Avenir Book" charset="0"/>
              </a:rPr>
              <a:t>T6 - Sample</a:t>
            </a:r>
            <a:endParaRPr lang="en-US" sz="1800" dirty="0">
              <a:solidFill>
                <a:schemeClr val="bg1"/>
              </a:solidFill>
              <a:latin typeface="+mj-lt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9963-9276-4504-9FC8-CEAAD5B0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1600" i="1" dirty="0" smtClean="0"/>
              <a:t>None</a:t>
            </a:r>
            <a:endParaRPr lang="en-US" sz="16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9963-9276-4504-9FC8-CEAAD5B0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93657"/>
            <a:ext cx="8088086" cy="531675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UI will be an array of “cards” the size set by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user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inputs 3 for rows and then 2 for columns and the created array will be a 3x2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Then both players will take turns flipping cards until all the cards are revealed. Then the program will output the winner and their score.</a:t>
            </a:r>
          </a:p>
          <a:p>
            <a:pPr marL="0" indent="0" algn="just" fontAlgn="base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UI: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54" y="1963230"/>
            <a:ext cx="39719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D2C36-C670-3BEC-8086-0DCEC80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61139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/>
              <a:t>INSTRUCTIONS:  This is a bulleted list of items explaining what your program </a:t>
            </a:r>
            <a:r>
              <a:rPr lang="en-US" sz="1600" i="1" dirty="0" smtClean="0"/>
              <a:t> </a:t>
            </a:r>
            <a:r>
              <a:rPr lang="en-US" sz="1600" i="1" dirty="0"/>
              <a:t>do.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A4DD-3927-C926-3F8A-6DB8F291B026}"/>
              </a:ext>
            </a:extLst>
          </p:cNvPr>
          <p:cNvSpPr/>
          <p:nvPr/>
        </p:nvSpPr>
        <p:spPr>
          <a:xfrm>
            <a:off x="511628" y="1561449"/>
            <a:ext cx="80195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Welcome User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Create 2d array with size set by user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Assign card pairs with the same character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Print array of cards to terminal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Ask User 1 for their 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Ask User 2 for their 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Ask User 1 for card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Ask User 1 for card 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Reveal both cards and check to see if they are the same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If cards are the same add 1 to User 1 score and keep them revealed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If cards are not the same temporarily have the cards revealed then conceal them again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Alternate between each player repeating steps 6 through 10 until all the cards are revealed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After all the cards are revealed print the scores and the winner of the game.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Print </a:t>
            </a:r>
            <a:r>
              <a:rPr lang="en-US" dirty="0"/>
              <a:t>out the answer key to a file named “results.txt” along with the final score of both players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9094" y="5230076"/>
            <a:ext cx="2057400" cy="365125"/>
          </a:xfrm>
        </p:spPr>
        <p:txBody>
          <a:bodyPr/>
          <a:lstStyle/>
          <a:p>
            <a:fld id="{B4EB89C5-002A-C94A-96D8-73BDEC9230F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572257-7017-6C7C-FDC4-305CC3BB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63297"/>
              </p:ext>
            </p:extLst>
          </p:nvPr>
        </p:nvGraphicFramePr>
        <p:xfrm>
          <a:off x="518532" y="975424"/>
          <a:ext cx="802049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Starts the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572257-7017-6C7C-FDC4-305CC3BB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07827"/>
              </p:ext>
            </p:extLst>
          </p:nvPr>
        </p:nvGraphicFramePr>
        <p:xfrm>
          <a:off x="518532" y="2666692"/>
          <a:ext cx="802049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playGame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Welcomes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users, ask for card array size, ask users for names, 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D572257-7017-6C7C-FDC4-305CC3BB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67567"/>
              </p:ext>
            </p:extLst>
          </p:nvPr>
        </p:nvGraphicFramePr>
        <p:xfrm>
          <a:off x="535998" y="4357960"/>
          <a:ext cx="8020496" cy="1372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366439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createDeck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row,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Initialize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empty 2d array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and column size of card array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array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6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9094" y="5230076"/>
            <a:ext cx="2057400" cy="365125"/>
          </a:xfrm>
        </p:spPr>
        <p:txBody>
          <a:bodyPr/>
          <a:lstStyle/>
          <a:p>
            <a:fld id="{B4EB89C5-002A-C94A-96D8-73BDEC9230F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572257-7017-6C7C-FDC4-305CC3BB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93994"/>
              </p:ext>
            </p:extLst>
          </p:nvPr>
        </p:nvGraphicFramePr>
        <p:xfrm>
          <a:off x="518532" y="975424"/>
          <a:ext cx="802049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setCards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array[],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row,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Goes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through the created array and assigns character pairs to random cards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Created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2d array, row and column size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Nothing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572257-7017-6C7C-FDC4-305CC3BB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30400"/>
              </p:ext>
            </p:extLst>
          </p:nvPr>
        </p:nvGraphicFramePr>
        <p:xfrm>
          <a:off x="518532" y="2666692"/>
          <a:ext cx="802049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playerTurn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array[],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card1Row,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card1Col,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card2Row,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card2Col,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playerScore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Takes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user cards and reveals them, compares the two cards and adds 1 to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playerscore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if they are the same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array, coordinates of both cards, and pointer player score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updated character array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D572257-7017-6C7C-FDC4-305CC3BB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45338"/>
              </p:ext>
            </p:extLst>
          </p:nvPr>
        </p:nvGraphicFramePr>
        <p:xfrm>
          <a:off x="518532" y="4845640"/>
          <a:ext cx="8020496" cy="1372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366439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printDeck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array[],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row,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Prints Cards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2d array, Row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and column size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Nothing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8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9094" y="5230076"/>
            <a:ext cx="2057400" cy="365125"/>
          </a:xfrm>
        </p:spPr>
        <p:txBody>
          <a:bodyPr/>
          <a:lstStyle/>
          <a:p>
            <a:fld id="{B4EB89C5-002A-C94A-96D8-73BDEC9230F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572257-7017-6C7C-FDC4-305CC3BB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67107"/>
              </p:ext>
            </p:extLst>
          </p:nvPr>
        </p:nvGraphicFramePr>
        <p:xfrm>
          <a:off x="518532" y="975424"/>
          <a:ext cx="802049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printResults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array[],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player1Score,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player2Score, char player1Name, char player2Name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Prints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the answer key, both player names and score, and the winner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Created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2d array, player score and name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Nothing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572257-7017-6C7C-FDC4-305CC3BB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30839"/>
              </p:ext>
            </p:extLst>
          </p:nvPr>
        </p:nvGraphicFramePr>
        <p:xfrm>
          <a:off x="535998" y="2883353"/>
          <a:ext cx="802049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runTests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Runs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test cases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Nothing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Nothing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D572257-7017-6C7C-FDC4-305CC3BB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195563"/>
              </p:ext>
            </p:extLst>
          </p:nvPr>
        </p:nvGraphicFramePr>
        <p:xfrm>
          <a:off x="507669" y="4543936"/>
          <a:ext cx="802049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977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667251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366439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checkWinner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array[],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row,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column,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player1Score,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player3Score, char player1Name, char player2Name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Checks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to see if there is a winner and if so prints the result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2d array, row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and column size, player score and name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27074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Nothing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6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98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5"/>
            <a:ext cx="8088086" cy="561140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sz="1600" i="1" dirty="0"/>
              <a:t>INSTRUCTIONS:  This is a diagram explaining how functions in your program will call/use each other. </a:t>
            </a:r>
            <a:endParaRPr lang="en-US" sz="16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D4464-CDAE-C747-2F59-82D0E6CA6A90}"/>
              </a:ext>
            </a:extLst>
          </p:cNvPr>
          <p:cNvSpPr/>
          <p:nvPr/>
        </p:nvSpPr>
        <p:spPr>
          <a:xfrm>
            <a:off x="3641389" y="1997423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9E043-4B8D-9F66-A0B5-A733F0A39816}"/>
              </a:ext>
            </a:extLst>
          </p:cNvPr>
          <p:cNvSpPr/>
          <p:nvPr/>
        </p:nvSpPr>
        <p:spPr>
          <a:xfrm>
            <a:off x="1225687" y="3067778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playGame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854519-7938-1857-E6B2-D39BFCE05435}"/>
              </a:ext>
            </a:extLst>
          </p:cNvPr>
          <p:cNvSpPr/>
          <p:nvPr/>
        </p:nvSpPr>
        <p:spPr>
          <a:xfrm>
            <a:off x="5397462" y="3031446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runTests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38397-286D-EC6C-81A7-BB7AE11B43B3}"/>
              </a:ext>
            </a:extLst>
          </p:cNvPr>
          <p:cNvSpPr/>
          <p:nvPr/>
        </p:nvSpPr>
        <p:spPr>
          <a:xfrm>
            <a:off x="1225687" y="3926745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createDeck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0127FA0-F012-F790-DA29-68CF3CFA7D78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086757" y="1543622"/>
            <a:ext cx="632610" cy="241570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BFA005-5B00-8EDF-A953-6EE69FC44903}"/>
              </a:ext>
            </a:extLst>
          </p:cNvPr>
          <p:cNvCxnSpPr>
            <a:stCxn id="7" idx="2"/>
          </p:cNvCxnSpPr>
          <p:nvPr/>
        </p:nvCxnSpPr>
        <p:spPr>
          <a:xfrm>
            <a:off x="2195211" y="3505523"/>
            <a:ext cx="0" cy="419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0127FA0-F012-F790-DA29-68CF3CFA7D78}"/>
              </a:ext>
            </a:extLst>
          </p:cNvPr>
          <p:cNvCxnSpPr/>
          <p:nvPr/>
        </p:nvCxnSpPr>
        <p:spPr>
          <a:xfrm>
            <a:off x="4610913" y="2751475"/>
            <a:ext cx="1573098" cy="279971"/>
          </a:xfrm>
          <a:prstGeom prst="bentConnector3">
            <a:avLst>
              <a:gd name="adj1" fmla="val 1003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BFA005-5B00-8EDF-A953-6EE69FC44903}"/>
              </a:ext>
            </a:extLst>
          </p:cNvPr>
          <p:cNvCxnSpPr/>
          <p:nvPr/>
        </p:nvCxnSpPr>
        <p:spPr>
          <a:xfrm>
            <a:off x="2195211" y="4354431"/>
            <a:ext cx="0" cy="430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D638397-286D-EC6C-81A7-BB7AE11B43B3}"/>
              </a:ext>
            </a:extLst>
          </p:cNvPr>
          <p:cNvSpPr/>
          <p:nvPr/>
        </p:nvSpPr>
        <p:spPr>
          <a:xfrm>
            <a:off x="1225686" y="4774560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printDeck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BFA005-5B00-8EDF-A953-6EE69FC44903}"/>
              </a:ext>
            </a:extLst>
          </p:cNvPr>
          <p:cNvCxnSpPr/>
          <p:nvPr/>
        </p:nvCxnSpPr>
        <p:spPr>
          <a:xfrm>
            <a:off x="2195211" y="5212305"/>
            <a:ext cx="0" cy="240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D638397-286D-EC6C-81A7-BB7AE11B43B3}"/>
              </a:ext>
            </a:extLst>
          </p:cNvPr>
          <p:cNvSpPr/>
          <p:nvPr/>
        </p:nvSpPr>
        <p:spPr>
          <a:xfrm>
            <a:off x="1225687" y="5442541"/>
            <a:ext cx="1939047" cy="43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playerTurn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BFA005-5B00-8EDF-A953-6EE69FC44903}"/>
              </a:ext>
            </a:extLst>
          </p:cNvPr>
          <p:cNvCxnSpPr/>
          <p:nvPr/>
        </p:nvCxnSpPr>
        <p:spPr>
          <a:xfrm>
            <a:off x="2201066" y="5880286"/>
            <a:ext cx="0" cy="240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D638397-286D-EC6C-81A7-BB7AE11B43B3}"/>
              </a:ext>
            </a:extLst>
          </p:cNvPr>
          <p:cNvSpPr/>
          <p:nvPr/>
        </p:nvSpPr>
        <p:spPr>
          <a:xfrm>
            <a:off x="1137424" y="6082471"/>
            <a:ext cx="2033165" cy="39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checkWinner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BFA005-5B00-8EDF-A953-6EE69FC44903}"/>
              </a:ext>
            </a:extLst>
          </p:cNvPr>
          <p:cNvCxnSpPr/>
          <p:nvPr/>
        </p:nvCxnSpPr>
        <p:spPr>
          <a:xfrm>
            <a:off x="2223368" y="6465320"/>
            <a:ext cx="0" cy="392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BFA005-5B00-8EDF-A953-6EE69FC44903}"/>
              </a:ext>
            </a:extLst>
          </p:cNvPr>
          <p:cNvCxnSpPr/>
          <p:nvPr/>
        </p:nvCxnSpPr>
        <p:spPr>
          <a:xfrm>
            <a:off x="2201066" y="6858000"/>
            <a:ext cx="14403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BFA005-5B00-8EDF-A953-6EE69FC44903}"/>
              </a:ext>
            </a:extLst>
          </p:cNvPr>
          <p:cNvCxnSpPr/>
          <p:nvPr/>
        </p:nvCxnSpPr>
        <p:spPr>
          <a:xfrm flipV="1">
            <a:off x="3641389" y="4984595"/>
            <a:ext cx="0" cy="1856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BFA005-5B00-8EDF-A953-6EE69FC44903}"/>
              </a:ext>
            </a:extLst>
          </p:cNvPr>
          <p:cNvCxnSpPr>
            <a:endCxn id="22" idx="3"/>
          </p:cNvCxnSpPr>
          <p:nvPr/>
        </p:nvCxnSpPr>
        <p:spPr>
          <a:xfrm flipH="1">
            <a:off x="3164733" y="4984595"/>
            <a:ext cx="476657" cy="8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5"/>
            <a:ext cx="8088086" cy="56114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i="1" dirty="0"/>
              <a:t>INSTRUCTIONS:  Fill out the table.</a:t>
            </a:r>
            <a:endParaRPr lang="en-US" sz="160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2701E95-D056-E98F-0291-C372A40BC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05681"/>
              </p:ext>
            </p:extLst>
          </p:nvPr>
        </p:nvGraphicFramePr>
        <p:xfrm>
          <a:off x="561752" y="1352144"/>
          <a:ext cx="7949950" cy="5004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6155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5353795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</a:tblGrid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(Main Program):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(Test Bench):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Hours: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5-7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125105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What do you think the biggest challenge will be?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Setting random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characters in array.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83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20" ma:contentTypeDescription="Create a new document." ma:contentTypeScope="" ma:versionID="4700412846cc2d92d5bfc09b17f2b596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4dc93edef7d94870cad9d9e451de4eb6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16a427a-858a-487d-80a3-21f23792e0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8e345d7-e916-42f7-ade4-36d8c15b0911}" ma:internalName="TaxCatchAll" ma:showField="CatchAllData" ma:web="56f87f42-bac6-49e2-b9d5-04744cb514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56f87f42-bac6-49e2-b9d5-04744cb514ee" xsi:nil="true"/>
    <lcf76f155ced4ddcb4097134ff3c332f xmlns="fcae3b96-bd14-4ee2-8386-a94084e6001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A976D5-5A58-45F1-AEA3-88154405F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cae3b96-bd14-4ee2-8386-a94084e60018"/>
    <ds:schemaRef ds:uri="56f87f42-bac6-49e2-b9d5-04744cb514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4FE04E-EDD4-4DB0-AFE3-C724CE4C59F5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http://schemas.microsoft.com/office/infopath/2007/PartnerControls"/>
    <ds:schemaRef ds:uri="56f87f42-bac6-49e2-b9d5-04744cb514ee"/>
    <ds:schemaRef ds:uri="fcae3b96-bd14-4ee2-8386-a94084e60018"/>
  </ds:schemaRefs>
</ds:datastoreItem>
</file>

<file path=customXml/itemProps3.xml><?xml version="1.0" encoding="utf-8"?>
<ds:datastoreItem xmlns:ds="http://schemas.openxmlformats.org/officeDocument/2006/customXml" ds:itemID="{3D53B5E4-9E5E-465C-8B9F-3AD777F366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27159</TotalTime>
  <Words>657</Words>
  <Application>Microsoft Office PowerPoint</Application>
  <PresentationFormat>On-screen Show (4:3)</PresentationFormat>
  <Paragraphs>131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Avenir Book</vt:lpstr>
      <vt:lpstr>Calibri</vt:lpstr>
      <vt:lpstr>Calibri Light</vt:lpstr>
      <vt:lpstr>Courier New</vt:lpstr>
      <vt:lpstr>Segoe UI Light</vt:lpstr>
      <vt:lpstr>Times New Roman</vt:lpstr>
      <vt:lpstr>Office Theme</vt:lpstr>
      <vt:lpstr>Computer Science 210 Final Project Design</vt:lpstr>
      <vt:lpstr>Documentation Statement</vt:lpstr>
      <vt:lpstr>User Interface Sketch</vt:lpstr>
      <vt:lpstr>Functional Requirements</vt:lpstr>
      <vt:lpstr>Functional Decomposition</vt:lpstr>
      <vt:lpstr>Functional Decomposition</vt:lpstr>
      <vt:lpstr>Functional Decomposition</vt:lpstr>
      <vt:lpstr>Structure Chart</vt:lpstr>
      <vt:lpstr>Estimates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Support Opportunistic Groups in Context-Aware Applications</dc:title>
  <dc:creator>Adrian de Freitas</dc:creator>
  <cp:lastModifiedBy>Song, Caleb B C4C USAF USAFA CW/CS33</cp:lastModifiedBy>
  <cp:revision>430</cp:revision>
  <dcterms:created xsi:type="dcterms:W3CDTF">2016-05-16T13:37:08Z</dcterms:created>
  <dcterms:modified xsi:type="dcterms:W3CDTF">2022-11-15T00:00:23Z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