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37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33.xml"/>
  <Override ContentType="application/vnd.openxmlformats-officedocument.presentationml.slide+xml" PartName="/ppt/slides/slide36.xml"/>
  <Override ContentType="application/vnd.openxmlformats-officedocument.presentationml.slide+xml" PartName="/ppt/slides/slide35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3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31.xml"/>
  <Override ContentType="application/vnd.openxmlformats-officedocument.presentationml.slide+xml" PartName="/ppt/slides/slide40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38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F61CFBB-46F9-4D18-A872-46AF27A907A5}">
  <a:tblStyle styleId="{BF61CFBB-46F9-4D18-A872-46AF27A907A5}" styleName="Table_0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19" Type="http://schemas.openxmlformats.org/officeDocument/2006/relationships/slide" Target="slides/slide14.xml"/><Relationship Id="rId36" Type="http://schemas.openxmlformats.org/officeDocument/2006/relationships/slide" Target="slides/slide3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40" Type="http://schemas.openxmlformats.org/officeDocument/2006/relationships/slide" Target="slides/slide35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1" Type="http://schemas.openxmlformats.org/officeDocument/2006/relationships/slide" Target="slides/slide36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42" Type="http://schemas.openxmlformats.org/officeDocument/2006/relationships/slide" Target="slides/slide37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2" Type="http://schemas.openxmlformats.org/officeDocument/2006/relationships/hyperlink" Target="http://www.slideshare.net/ptgoetz/storm-hadoop-summit2014" TargetMode="Externa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Technology stack decisions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OpenStacks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AWS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JGroups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How we set up our demo system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Talk about how to install, setup the system, how to make changes...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Brief Context: about this project (short introduction to the problem we are trying to solve)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800">
                <a:solidFill>
                  <a:schemeClr val="dk1"/>
                </a:solidFill>
              </a:rPr>
              <a:t>Traditional Cloud computing is great but not Real time</a:t>
            </a:r>
          </a:p>
          <a:p>
            <a:pPr indent="-279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800">
                <a:solidFill>
                  <a:schemeClr val="dk1"/>
                </a:solidFill>
              </a:rPr>
              <a:t> There are significant real-time constraints that may limit the use of traditional cloud APIs and services for collaborative data sharing and processing.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 vehicle entertainment - video processing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***vehicle safety (example needs to be more concrete) -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processing sensor data in a distributed manner.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Best route calculation.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Technology stack decisions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OpenStacks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AWS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JGroups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How we set up our demo system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Talk about how to install, setup the system, how to make changes...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Tuple: Core unit of data. Immutable set of key/value pairs.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Streams: Unbounded sequence of tuples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Spout: source of streams. Responsible for data input.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Bolts: Core functions of a streaming computation. Receives tuples and does computation on them.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Topology: Is a description of a workflow. It defines how the code you write is put together and executed. Storm executes spouts and bolts as individual tasks that run in parallel on multiple machines.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Nimbus handles scheduling of tasks in the cluster. Supervisor supervises  the process that actually executes your code. Zookeeper handles cluster management.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Topology submitter uploads topology (jar file to the Nimbus)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Nimbus calculates assignments and sends to Zookeeper.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Supervisor nodes receive assignment info from Zookeeper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Supervisor nodes download topology from Nimbus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Supervisor spawn workers (JVM processes) to start the topology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How it achieves parallelism: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Each supervisor is a machine. And multiple JVMs (workers) are run on each machine (supervisor) and uses many threads per JVM (executors)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Reference: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http://www.slideshare.net/ptgoetz/storm-hadoop-summit2014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http://jansipke.nl/storm-in-pictures/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Brief Context: about this project (short introduction to the problem we are trying to solve)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800">
                <a:solidFill>
                  <a:schemeClr val="dk1"/>
                </a:solidFill>
              </a:rPr>
              <a:t>Traditional Cloud computing is great but not Real time</a:t>
            </a:r>
          </a:p>
          <a:p>
            <a:pPr indent="-279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800">
                <a:solidFill>
                  <a:schemeClr val="dk1"/>
                </a:solidFill>
              </a:rPr>
              <a:t> There are significant real-time constraints that may limit the use of traditional cloud APIs and services for collaborative data sharing and processing.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feature detection fails when trying to use an OpenCV function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→ Incompatibility with OpenCV and StormCV Library.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As AJ mentioned testing infrastructure is slow because we are using commoditiby hardware because this is proof of concept. so for development local cluster.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submitted some docs already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will send final report and slides.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difference between cloud computing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5. e.g as well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difference between cloud computing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5. e.g as well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difference between cloud computing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5. e.g as well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notes and papers from Patrick’s stuff (1 or 2 slides)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Ambarish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TBD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Say lot of related work in cloud computing, little of related work on mobile cloud computing. Couple of the papers include: …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People are trying to do android based shared processing, etc There are extensions to this that we are interested in looking at from Vehicle pov.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Building the mobile cloud: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How do you build it?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What’s in it?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Features we need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API, protocols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Use cases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2.jp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github.com/harikumarks/v2v" TargetMode="Externa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outube.com/v/c3yO_hYUD98" TargetMode="External"/><Relationship Id="rId5" Type="http://schemas.openxmlformats.org/officeDocument/2006/relationships/image" Target="../media/image06.jp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outube.com/v/ujcDQe4IB1U" TargetMode="External"/><Relationship Id="rId5" Type="http://schemas.openxmlformats.org/officeDocument/2006/relationships/image" Target="../media/image09.jp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jpg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08.pn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storm.apache.org/" TargetMode="Externa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maven.apache.org/" TargetMode="External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github.com/yglee/StormCV.git" TargetMode="External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www.youtube.com/watch?v=4PlpfhPExww" TargetMode="External"/><Relationship Id="rId6" Type="http://schemas.openxmlformats.org/officeDocument/2006/relationships/image" Target="../media/image12.jpg"/><Relationship Id="rId5" Type="http://schemas.openxmlformats.org/officeDocument/2006/relationships/hyperlink" Target="http://youtube.com/v/4PlpfhPExww" TargetMode="Externa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5.jpg"/><Relationship Id="rId3" Type="http://schemas.openxmlformats.org/officeDocument/2006/relationships/image" Target="../media/image00.jpg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PPHUY6cyMkk" TargetMode="External"/><Relationship Id="rId3" Type="http://schemas.openxmlformats.org/officeDocument/2006/relationships/hyperlink" Target="https://github.com/KasperMadsen/storm-deploy-alternative.git" TargetMode="External"/><Relationship Id="rId6" Type="http://schemas.openxmlformats.org/officeDocument/2006/relationships/hyperlink" Target="http://youtube.com/v/PPHUY6cyMkk" TargetMode="External"/><Relationship Id="rId7" Type="http://schemas.openxmlformats.org/officeDocument/2006/relationships/image" Target="../media/image14.jpg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3.jpg"/></Relationships>
</file>

<file path=ppt/slides/_rels/slide3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4.jpg"/></Relationships>
</file>

<file path=ppt/slides/_rels/slide3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5.jp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jpg"/></Relationships>
</file>

<file path=ppt/slides/_rels/slide4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7.jp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19.png"/><Relationship Id="rId6" Type="http://schemas.openxmlformats.org/officeDocument/2006/relationships/image" Target="../media/image30.png"/><Relationship Id="rId5" Type="http://schemas.openxmlformats.org/officeDocument/2006/relationships/image" Target="../media/image31.png"/><Relationship Id="rId7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000"/>
              <a:t>Final Presentation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200"/>
              <a:t>Sponsor - Toyota 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Faculty Advisor - Patrick Tague, Jia Zhang</a:t>
            </a:r>
          </a:p>
          <a:p>
            <a:pPr>
              <a:spcBef>
                <a:spcPts val="0"/>
              </a:spcBef>
              <a:buNone/>
            </a:pPr>
            <a:r>
              <a:rPr lang="en" sz="1200"/>
              <a:t>Team Members: Hyo Jeong, Ambarish Karole, Grace Lee, AJ Ruiz, Harikumar Kumar Sulochana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51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Distributed Querying API Design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5225"/>
            <a:ext cx="9144000" cy="39782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Distributed Querying API-Modes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★"/>
            </a:pPr>
            <a:r>
              <a:rPr lang="en"/>
              <a:t>Querying mode</a:t>
            </a:r>
            <a:br>
              <a:rPr lang="en"/>
            </a:br>
            <a:r>
              <a:rPr lang="en" sz="1800"/>
              <a:t>Primary use-case and useful when a vehicle need to get information from vehicles around it and then process it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★"/>
            </a:pPr>
            <a:r>
              <a:rPr lang="en"/>
              <a:t>Informing mode</a:t>
            </a:r>
            <a:br>
              <a:rPr lang="en"/>
            </a:br>
            <a:r>
              <a:rPr lang="en" sz="1800"/>
              <a:t>Faster for appropriate response</a:t>
            </a:r>
            <a:br>
              <a:rPr lang="en" sz="1800"/>
            </a:br>
            <a:r>
              <a:rPr lang="en" sz="1800"/>
              <a:t>Inform vehicles around a vehicle of its status </a:t>
            </a:r>
            <a:br>
              <a:rPr lang="en" sz="1800"/>
            </a:br>
            <a:r>
              <a:rPr lang="en" sz="1800"/>
              <a:t>Example “I had an accident and I have stopped at this location”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05975"/>
            <a:ext cx="85484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Distributed Querying Implementation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835125" y="1437950"/>
            <a:ext cx="7801800" cy="35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600"/>
              </a:spcBef>
              <a:buNone/>
            </a:pPr>
            <a:r>
              <a:rPr b="1" lang="en" sz="3000">
                <a:solidFill>
                  <a:schemeClr val="dk1"/>
                </a:solidFill>
              </a:rPr>
              <a:t>Jgroups</a:t>
            </a:r>
          </a:p>
          <a:p>
            <a:pPr indent="-419100" lvl="0" marL="457200" rtl="0">
              <a:lnSpc>
                <a:spcPct val="12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</a:rPr>
              <a:t>Toolkit for reliable messaging</a:t>
            </a:r>
          </a:p>
          <a:p>
            <a:pPr indent="-419100" lvl="0" marL="4572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</a:rPr>
              <a:t>Create clusters of nodes</a:t>
            </a:r>
          </a:p>
          <a:p>
            <a:pPr indent="-419100" lvl="0" marL="4572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</a:rPr>
              <a:t>Detection of new and departed/crashed nodes</a:t>
            </a:r>
          </a:p>
          <a:p>
            <a:pPr indent="-419100" lvl="0" marL="4572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</a:rPr>
              <a:t>Point-to-multipoint and point-to-point</a:t>
            </a:r>
          </a:p>
          <a:p>
            <a:pPr indent="-419100" lvl="0" marL="4572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</a:rPr>
              <a:t>Supports UDP(IP Multicasting) or TCP</a:t>
            </a: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192350" y="177700"/>
            <a:ext cx="89727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API Usage - Quick Peek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0" y="1165225"/>
            <a:ext cx="9144000" cy="397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60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the demo cluster</a:t>
            </a:r>
          </a:p>
          <a:p>
            <a:pPr lvl="0" rtl="0">
              <a:lnSpc>
                <a:spcPct val="120000"/>
              </a:lnSpc>
              <a:spcBef>
                <a:spcPts val="600"/>
              </a:spcBef>
              <a:buNone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JgroupsRpc jgroupsRpc = JgroupsRpc.getInstance()</a:t>
            </a:r>
            <a:b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jgroupsRpc.start();</a:t>
            </a:r>
          </a:p>
          <a:p>
            <a:pPr lvl="0" rtl="0">
              <a:lnSpc>
                <a:spcPct val="120000"/>
              </a:lnSpc>
              <a:spcBef>
                <a:spcPts val="60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Querying the cluster</a:t>
            </a:r>
          </a:p>
          <a:p>
            <a:pPr lvl="0" rtl="0">
              <a:lnSpc>
                <a:spcPct val="120000"/>
              </a:lnSpc>
              <a:spcBef>
                <a:spcPts val="600"/>
              </a:spcBef>
              <a:buNone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RspList&lt;Vehicle&gt; </a:t>
            </a:r>
            <a:r>
              <a:rPr i="1" lang="en">
                <a:solidFill>
                  <a:srgbClr val="6A3E3E"/>
                </a:solidFill>
                <a:latin typeface="Calibri"/>
                <a:ea typeface="Calibri"/>
                <a:cs typeface="Calibri"/>
                <a:sym typeface="Calibri"/>
              </a:rPr>
              <a:t>rsp_list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i="1" lang="en">
                <a:solidFill>
                  <a:srgbClr val="6A3E3E"/>
                </a:solidFill>
                <a:latin typeface="Calibri"/>
                <a:ea typeface="Calibri"/>
                <a:cs typeface="Calibri"/>
                <a:sym typeface="Calibri"/>
              </a:rPr>
              <a:t>jrpc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.dispatch(ResponseMode.</a:t>
            </a:r>
            <a:r>
              <a:rPr b="1" i="1" lang="en">
                <a:solidFill>
                  <a:srgbClr val="0000C0"/>
                </a:solidFill>
                <a:latin typeface="Calibri"/>
                <a:ea typeface="Calibri"/>
                <a:cs typeface="Calibri"/>
                <a:sym typeface="Calibri"/>
              </a:rPr>
              <a:t>GET_ALL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5000, </a:t>
            </a:r>
            <a:r>
              <a:rPr b="1" i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new Vehicle()</a:t>
            </a:r>
            <a:r>
              <a:rPr i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Vehicle.</a:t>
            </a:r>
            <a:r>
              <a:rPr b="1" i="1" lang="en">
                <a:solidFill>
                  <a:srgbClr val="7F0055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</a:p>
          <a:p>
            <a:pPr rtl="0">
              <a:lnSpc>
                <a:spcPct val="120000"/>
              </a:lnSpc>
              <a:spcBef>
                <a:spcPts val="600"/>
              </a:spcBef>
              <a:buNone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List&lt;Vehicle&gt; it= rsp_list.getResults();</a:t>
            </a:r>
          </a:p>
          <a:p>
            <a:pPr rtl="0">
              <a:lnSpc>
                <a:spcPct val="120000"/>
              </a:lnSpc>
              <a:spcBef>
                <a:spcPts val="60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Informing the Cluster</a:t>
            </a:r>
          </a:p>
          <a:p>
            <a:pPr lvl="0" rtl="0">
              <a:lnSpc>
                <a:spcPct val="120000"/>
              </a:lnSpc>
              <a:spcBef>
                <a:spcPts val="600"/>
              </a:spcBef>
              <a:buNone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Vehicle vehicleWithAccident = new Vehicle();</a:t>
            </a:r>
            <a:b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vh.setHasAccident(true);</a:t>
            </a:r>
            <a:b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">
                <a:solidFill>
                  <a:srgbClr val="6A3E3E"/>
                </a:solidFill>
                <a:latin typeface="Calibri"/>
                <a:ea typeface="Calibri"/>
                <a:cs typeface="Calibri"/>
                <a:sym typeface="Calibri"/>
              </a:rPr>
              <a:t>jrpc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.dispatch(ResponseMode.</a:t>
            </a:r>
            <a:r>
              <a:rPr b="1" i="1" lang="en">
                <a:solidFill>
                  <a:srgbClr val="0000C0"/>
                </a:solidFill>
                <a:latin typeface="Calibri"/>
                <a:ea typeface="Calibri"/>
                <a:cs typeface="Calibri"/>
                <a:sym typeface="Calibri"/>
              </a:rPr>
              <a:t>GET_ALL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5000, </a:t>
            </a:r>
            <a:r>
              <a:rPr b="1" i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vehicleWithAccident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Vehicle.</a:t>
            </a:r>
            <a:r>
              <a:rPr b="1" i="1" lang="en">
                <a:solidFill>
                  <a:srgbClr val="7F0055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</a:p>
          <a:p>
            <a:pPr lvl="0" rtl="0">
              <a:lnSpc>
                <a:spcPct val="120000"/>
              </a:lnSpc>
              <a:spcBef>
                <a:spcPts val="600"/>
              </a:spcBef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Distributed Querying Implementation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457200" y="1447175"/>
            <a:ext cx="80415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Required Libraries: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Maven 3+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Java SDK 1.7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Recommended IDE: </a:t>
            </a:r>
          </a:p>
          <a:p>
            <a:pPr indent="-3810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Eclipse</a:t>
            </a:r>
          </a:p>
          <a:p>
            <a:pPr rtl="0">
              <a:spcBef>
                <a:spcPts val="60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Source Code</a:t>
            </a:r>
          </a:p>
          <a:p>
            <a:pPr indent="-342900" lvl="0" marL="457200" rtl="0">
              <a:spcBef>
                <a:spcPts val="60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https://github.com/harikumarks/v2v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Distributed Querying - Constraints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Applicability depends on the dynamics of the cloud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Response time depends on the processing capabilities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Response time can vary depending on number of vehicles in the cloud so there should be a manager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Distributed Querying API - Further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/>
              <a:t>Initial results seems promising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/>
              <a:t>Suggested that simulation testing is done 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/>
              <a:t>Stress Testing to be done to ensure stability of cluster and decide most stable version of Jgroups release</a:t>
            </a: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Distributed Querying Demo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1" name="Shape 161">
            <a:hlinkClick r:id="rId4"/>
          </p:cNvPr>
          <p:cNvSpPr/>
          <p:nvPr/>
        </p:nvSpPr>
        <p:spPr>
          <a:xfrm>
            <a:off x="1391939" y="1476900"/>
            <a:ext cx="6360124" cy="2837899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Android Demo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Process: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Query:</a:t>
            </a: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700" y="1404950"/>
            <a:ext cx="5916698" cy="1351574"/>
          </a:xfrm>
          <a:prstGeom prst="rect">
            <a:avLst/>
          </a:prstGeom>
          <a:noFill/>
          <a:ln cap="flat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6700" y="2980750"/>
            <a:ext cx="5916701" cy="2085174"/>
          </a:xfrm>
          <a:prstGeom prst="rect">
            <a:avLst/>
          </a:prstGeom>
          <a:noFill/>
          <a:ln cap="flat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Android Demo</a:t>
            </a: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7" name="Shape 177">
            <a:hlinkClick r:id="rId4"/>
          </p:cNvPr>
          <p:cNvSpPr/>
          <p:nvPr/>
        </p:nvSpPr>
        <p:spPr>
          <a:xfrm>
            <a:off x="1826350" y="1424475"/>
            <a:ext cx="4911849" cy="3429000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Project Background: </a:t>
            </a:r>
            <a:r>
              <a:rPr b="0" lang="en" sz="1800">
                <a:solidFill>
                  <a:srgbClr val="5B0F00"/>
                </a:solidFill>
              </a:rPr>
              <a:t>Toyota: Development of Collaborative 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0" lang="en" sz="1800">
                <a:solidFill>
                  <a:srgbClr val="5B0F00"/>
                </a:solidFill>
              </a:rPr>
              <a:t>Vehicular Cloud Services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/>
              <a:t>Given that more and more vehicles are laden with various sensors and that we are headed to a future where in driverless smart cars will be a common sight, there is a pressing need for an infrastructure which will support such services.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/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425" y="2588475"/>
            <a:ext cx="7096024" cy="25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/>
              <a:t>Distributed Processing System Design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Goal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Provide middle tier application that enables a vehicle to request other vehicles to process information.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b="1" lang="en"/>
              <a:t>Use Cases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In-Vehicle Entertainment, Vehicle Safety</a:t>
            </a: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168" y="1214843"/>
            <a:ext cx="1968049" cy="147037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/>
              <a:t>Distributed Processing System Design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399325"/>
            <a:ext cx="1744175" cy="17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1750" y="3399325"/>
            <a:ext cx="1744175" cy="17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137" y="3399325"/>
            <a:ext cx="1744175" cy="17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8525" y="3399325"/>
            <a:ext cx="1744175" cy="1744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Shape 195"/>
          <p:cNvCxnSpPr>
            <a:stCxn id="189" idx="2"/>
          </p:cNvCxnSpPr>
          <p:nvPr/>
        </p:nvCxnSpPr>
        <p:spPr>
          <a:xfrm flipH="1">
            <a:off x="811193" y="2685218"/>
            <a:ext cx="3528000" cy="11187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6" name="Shape 196"/>
          <p:cNvCxnSpPr>
            <a:stCxn id="189" idx="2"/>
          </p:cNvCxnSpPr>
          <p:nvPr/>
        </p:nvCxnSpPr>
        <p:spPr>
          <a:xfrm flipH="1">
            <a:off x="2923793" y="2685218"/>
            <a:ext cx="1415400" cy="12030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7" name="Shape 197"/>
          <p:cNvCxnSpPr>
            <a:stCxn id="189" idx="2"/>
          </p:cNvCxnSpPr>
          <p:nvPr/>
        </p:nvCxnSpPr>
        <p:spPr>
          <a:xfrm>
            <a:off x="4339193" y="2685218"/>
            <a:ext cx="1080000" cy="11034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8" name="Shape 198"/>
          <p:cNvCxnSpPr>
            <a:stCxn id="189" idx="2"/>
          </p:cNvCxnSpPr>
          <p:nvPr/>
        </p:nvCxnSpPr>
        <p:spPr>
          <a:xfrm>
            <a:off x="4339193" y="2685218"/>
            <a:ext cx="3460199" cy="11496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9" name="Shape 199"/>
          <p:cNvSpPr txBox="1"/>
          <p:nvPr/>
        </p:nvSpPr>
        <p:spPr>
          <a:xfrm rot="-1166261">
            <a:off x="1683154" y="3006694"/>
            <a:ext cx="1219719" cy="328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2388DB"/>
                </a:solidFill>
              </a:rPr>
              <a:t>Data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Stream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/>
        </p:nvSpPr>
        <p:spPr>
          <a:xfrm rot="-2375450">
            <a:off x="2855840" y="3072421"/>
            <a:ext cx="1219675" cy="3289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Data Stream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 rot="2680868">
            <a:off x="4383155" y="2958074"/>
            <a:ext cx="1219778" cy="3290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388DB"/>
                </a:solidFill>
              </a:rPr>
              <a:t>Data Stream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 rot="1145670">
            <a:off x="5644012" y="2958153"/>
            <a:ext cx="1219708" cy="3288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388DB"/>
                </a:solidFill>
              </a:rPr>
              <a:t>Data Stream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3796400" y="4699575"/>
            <a:ext cx="1867500" cy="26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Mobile Cloud</a:t>
            </a:r>
          </a:p>
        </p:txBody>
      </p:sp>
      <p:cxnSp>
        <p:nvCxnSpPr>
          <p:cNvPr id="204" name="Shape 204"/>
          <p:cNvCxnSpPr/>
          <p:nvPr/>
        </p:nvCxnSpPr>
        <p:spPr>
          <a:xfrm flipH="1" rot="10800000">
            <a:off x="381975" y="2362924"/>
            <a:ext cx="3357900" cy="1421400"/>
          </a:xfrm>
          <a:prstGeom prst="straightConnector1">
            <a:avLst/>
          </a:prstGeom>
          <a:noFill/>
          <a:ln cap="flat" w="19050">
            <a:solidFill>
              <a:schemeClr val="accent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5" name="Shape 205"/>
          <p:cNvCxnSpPr/>
          <p:nvPr/>
        </p:nvCxnSpPr>
        <p:spPr>
          <a:xfrm flipH="1" rot="10800000">
            <a:off x="3437875" y="2487350"/>
            <a:ext cx="834899" cy="1394699"/>
          </a:xfrm>
          <a:prstGeom prst="straightConnector1">
            <a:avLst/>
          </a:prstGeom>
          <a:noFill/>
          <a:ln cap="flat" w="19050">
            <a:solidFill>
              <a:schemeClr val="accent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6" name="Shape 206"/>
          <p:cNvCxnSpPr/>
          <p:nvPr/>
        </p:nvCxnSpPr>
        <p:spPr>
          <a:xfrm rot="10800000">
            <a:off x="4361650" y="2504974"/>
            <a:ext cx="808499" cy="1314900"/>
          </a:xfrm>
          <a:prstGeom prst="straightConnector1">
            <a:avLst/>
          </a:prstGeom>
          <a:noFill/>
          <a:ln cap="flat" w="19050">
            <a:solidFill>
              <a:schemeClr val="accent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7" name="Shape 207"/>
          <p:cNvCxnSpPr/>
          <p:nvPr/>
        </p:nvCxnSpPr>
        <p:spPr>
          <a:xfrm rot="10800000">
            <a:off x="4992349" y="2398574"/>
            <a:ext cx="2913900" cy="1412400"/>
          </a:xfrm>
          <a:prstGeom prst="straightConnector1">
            <a:avLst/>
          </a:prstGeom>
          <a:noFill/>
          <a:ln cap="flat" w="19050">
            <a:solidFill>
              <a:schemeClr val="accent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8" name="Shape 208"/>
          <p:cNvSpPr txBox="1"/>
          <p:nvPr/>
        </p:nvSpPr>
        <p:spPr>
          <a:xfrm rot="-1391216">
            <a:off x="1233170" y="2638903"/>
            <a:ext cx="1744077" cy="3546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Processed data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09" name="Shape 209"/>
          <p:cNvSpPr txBox="1"/>
          <p:nvPr/>
        </p:nvSpPr>
        <p:spPr>
          <a:xfrm rot="1583325">
            <a:off x="5563913" y="2704115"/>
            <a:ext cx="1744141" cy="354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Processed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Distributed Processing Implementation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000000"/>
                </a:solidFill>
              </a:rPr>
              <a:t>Technology Stacks Considered:</a:t>
            </a:r>
          </a:p>
        </p:txBody>
      </p:sp>
      <p:graphicFrame>
        <p:nvGraphicFramePr>
          <p:cNvPr id="217" name="Shape 217"/>
          <p:cNvGraphicFramePr/>
          <p:nvPr/>
        </p:nvGraphicFramePr>
        <p:xfrm>
          <a:off x="289925" y="201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{BF61CFBB-46F9-4D18-A872-46AF27A907A5}</a:tableStyleId>
              </a:tblPr>
              <a:tblGrid>
                <a:gridCol w="1322875"/>
                <a:gridCol w="3744850"/>
                <a:gridCol w="3641275"/>
              </a:tblGrid>
              <a:tr h="3155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Pros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Cons</a:t>
                      </a:r>
                    </a:p>
                  </a:txBody>
                  <a:tcPr marT="91425" marB="91425" marR="91425" marL="91425"/>
                </a:tc>
              </a:tr>
              <a:tr h="792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OpenStack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well-documented and widely used cloud computing platform</a:t>
                      </a:r>
                    </a:p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Scalable, reliable, fault-tolerant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No real-time distributed processing capability</a:t>
                      </a:r>
                    </a:p>
                  </a:txBody>
                  <a:tcPr marT="91425" marB="91425" marR="91425" marL="91425"/>
                </a:tc>
              </a:tr>
              <a:tr h="997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Apache Storm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Real-time distributed processing capability</a:t>
                      </a:r>
                    </a:p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Scalable, reliable, fault-tolerant, and fast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Not as widely used as OpenStack (doesn’t have MarketPlace for plug-ins,etc)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1201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Hyrax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Specifically developed to enable mobile cloud computing.</a:t>
                      </a:r>
                    </a:p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Already works on Android</a:t>
                      </a:r>
                    </a:p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CMU product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Lack of documentation and support group. </a:t>
                      </a:r>
                    </a:p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Difficult to get hold of the source code</a:t>
                      </a:r>
                    </a:p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In beta stage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8" name="Shape 21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Distributed Processing Implementation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Storm Topology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431662"/>
            <a:ext cx="609600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Distributed Processing Implementation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800" y="1295175"/>
            <a:ext cx="5369275" cy="384832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Storm Cluster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/>
              <a:t>Distributed Processing Implementation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StormCV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StormCV enables the use of </a:t>
            </a:r>
            <a:r>
              <a:rPr lang="en" sz="1800">
                <a:solidFill>
                  <a:srgbClr val="000000"/>
                </a:solidFill>
                <a:hlinkClick r:id="rId3"/>
              </a:rPr>
              <a:t>Apache Storm</a:t>
            </a:r>
            <a:r>
              <a:rPr lang="en" sz="1800">
                <a:solidFill>
                  <a:srgbClr val="000000"/>
                </a:solidFill>
              </a:rPr>
              <a:t> for video processing by adding computer vision (CV) specific operations and data model. The platform enables the development of distributed video processing pipelines which can be deployed on Storm clusters.</a:t>
            </a:r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Distributed Processing Implementation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1984700" y="2075250"/>
            <a:ext cx="4658999" cy="197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2040600" y="4236450"/>
            <a:ext cx="2161800" cy="689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Apache Storm API</a:t>
            </a:r>
          </a:p>
        </p:txBody>
      </p:sp>
      <p:sp>
        <p:nvSpPr>
          <p:cNvPr id="250" name="Shape 250"/>
          <p:cNvSpPr/>
          <p:nvPr/>
        </p:nvSpPr>
        <p:spPr>
          <a:xfrm>
            <a:off x="4550475" y="4236450"/>
            <a:ext cx="2161800" cy="6894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OpenCV API</a:t>
            </a:r>
          </a:p>
        </p:txBody>
      </p:sp>
      <p:sp>
        <p:nvSpPr>
          <p:cNvPr id="251" name="Shape 251"/>
          <p:cNvSpPr/>
          <p:nvPr/>
        </p:nvSpPr>
        <p:spPr>
          <a:xfrm>
            <a:off x="2255025" y="2724125"/>
            <a:ext cx="1110000" cy="12021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StormCV Models</a:t>
            </a:r>
          </a:p>
        </p:txBody>
      </p:sp>
      <p:sp>
        <p:nvSpPr>
          <p:cNvPr id="252" name="Shape 252"/>
          <p:cNvSpPr/>
          <p:nvPr/>
        </p:nvSpPr>
        <p:spPr>
          <a:xfrm>
            <a:off x="3759187" y="2724125"/>
            <a:ext cx="1110000" cy="12021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Serializers</a:t>
            </a:r>
          </a:p>
        </p:txBody>
      </p:sp>
      <p:sp>
        <p:nvSpPr>
          <p:cNvPr id="253" name="Shape 253"/>
          <p:cNvSpPr/>
          <p:nvPr/>
        </p:nvSpPr>
        <p:spPr>
          <a:xfrm>
            <a:off x="5263375" y="2724125"/>
            <a:ext cx="1110000" cy="12021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OpenCV Operations</a:t>
            </a:r>
          </a:p>
        </p:txBody>
      </p:sp>
      <p:sp>
        <p:nvSpPr>
          <p:cNvPr id="254" name="Shape 254"/>
          <p:cNvSpPr/>
          <p:nvPr/>
        </p:nvSpPr>
        <p:spPr>
          <a:xfrm>
            <a:off x="2953775" y="4099900"/>
            <a:ext cx="139799" cy="25169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5561475" y="4099900"/>
            <a:ext cx="139799" cy="25169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Storm CV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550125" y="2161750"/>
            <a:ext cx="1532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StormCV API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278825" y="688300"/>
            <a:ext cx="7208400" cy="84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2400"/>
              <a:t>Required Libraries: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Maven (for building and execution)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https://maven.apache.org</a:t>
            </a:r>
            <a:r>
              <a:rPr lang="en"/>
              <a:t>/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Apache Storm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/>
              <a:t>https://storm.apache.org/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StormCV (OpenCV included)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>
              <a:spcBef>
                <a:spcPts val="0"/>
              </a:spcBef>
              <a:buNone/>
            </a:pPr>
            <a:r>
              <a:rPr b="1" lang="en" sz="2400"/>
              <a:t>Recommended IDE: 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Eclipse</a:t>
            </a:r>
          </a:p>
        </p:txBody>
      </p:sp>
      <p:sp>
        <p:nvSpPr>
          <p:cNvPr id="265" name="Shape 2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Distributed Processing Implementation</a:t>
            </a:r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2400"/>
              <a:t>StormCV Installation and execution on the Local Cluster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Installation: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https://github.com/yglee/StormCV.git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Execution </a:t>
            </a:r>
            <a:r>
              <a:rPr lang="en" sz="1400"/>
              <a:t>(also see README on the github page)</a:t>
            </a:r>
            <a:r>
              <a:rPr lang="en" sz="2400"/>
              <a:t>:</a:t>
            </a:r>
          </a:p>
          <a:p>
            <a:pPr rtl="0">
              <a:spcBef>
                <a:spcPts val="0"/>
              </a:spcBef>
              <a:buNone/>
            </a:pPr>
            <a:r>
              <a:rPr i="1" lang="en" sz="1800"/>
              <a:t>From StormCV/stormcv directory, run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666666"/>
                </a:solidFill>
              </a:rPr>
              <a:t>mvn compile exec:java -Dstorm.topology=[topology name]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  <p:sp>
        <p:nvSpPr>
          <p:cNvPr id="272" name="Shape 2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Distributed Processing Implementation</a:t>
            </a: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Storm CV Demo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457200" y="11844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https://www.youtube.com/watch?v=4PlpfhPExww</a:t>
            </a:r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1" name="Shape 281">
            <a:hlinkClick r:id="rId5"/>
          </p:cNvPr>
          <p:cNvSpPr/>
          <p:nvPr/>
        </p:nvSpPr>
        <p:spPr>
          <a:xfrm>
            <a:off x="2464475" y="2127050"/>
            <a:ext cx="4021875" cy="3016400"/>
          </a:xfrm>
          <a:prstGeom prst="rect">
            <a:avLst/>
          </a:prstGeom>
          <a:blipFill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Background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763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200"/>
              <a:t>Traditional Cloud</a:t>
            </a:r>
            <a:r>
              <a:rPr lang="en" sz="1200"/>
              <a:t> computing is great but </a:t>
            </a:r>
            <a:r>
              <a:rPr b="1" lang="en" sz="1200"/>
              <a:t>not Real time</a:t>
            </a: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/>
              <a:t>There are significant real-time constraints that may limit the use of traditional 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1200"/>
              <a:t>cloud APIs and services for collaborative data sharing and processing.</a:t>
            </a:r>
          </a:p>
          <a:p>
            <a:pPr indent="45720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457200" lvl="0" rtl="0">
              <a:spcBef>
                <a:spcPts val="0"/>
              </a:spcBef>
              <a:buNone/>
            </a:pPr>
            <a:r>
              <a:rPr lang="en" sz="1400"/>
              <a:t>A promising approach is for a</a:t>
            </a:r>
            <a:r>
              <a:rPr b="1" lang="en" sz="1400"/>
              <a:t> group of vehicles </a:t>
            </a:r>
            <a:r>
              <a:rPr lang="en" sz="1400"/>
              <a:t>to create their </a:t>
            </a:r>
            <a:r>
              <a:rPr b="1" lang="en" sz="1400"/>
              <a:t>own mobile cloud.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175" y="1200150"/>
            <a:ext cx="4681800" cy="265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7175" y="1116500"/>
            <a:ext cx="4681800" cy="2910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Remote Cluster Demo</a:t>
            </a:r>
          </a:p>
          <a:p>
            <a:pPr>
              <a:spcBef>
                <a:spcPts val="0"/>
              </a:spcBef>
              <a:buNone/>
            </a:pPr>
            <a:r>
              <a:rPr b="0" lang="en" sz="1800"/>
              <a:t>How to setup a remote cluster on AWS and deploy StormCV topologies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Installation:</a:t>
            </a:r>
            <a:r>
              <a:rPr lang="en"/>
              <a:t>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https://github.com/KasperMadsen/storm-deploy-alternative.git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Demo:</a:t>
            </a:r>
            <a:r>
              <a:rPr lang="en" sz="1800"/>
              <a:t> 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https://www.youtube.com/watch?v=PPHUY6cyMkk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9" name="Shape 289">
            <a:hlinkClick r:id="rId6"/>
          </p:cNvPr>
          <p:cNvSpPr/>
          <p:nvPr/>
        </p:nvSpPr>
        <p:spPr>
          <a:xfrm>
            <a:off x="2503600" y="2376450"/>
            <a:ext cx="3689400" cy="2767050"/>
          </a:xfrm>
          <a:prstGeom prst="rect">
            <a:avLst/>
          </a:prstGeom>
          <a:blipFill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/>
              <a:t>Experiments and Analysis </a:t>
            </a:r>
          </a:p>
          <a:p>
            <a:pPr>
              <a:spcBef>
                <a:spcPts val="0"/>
              </a:spcBef>
              <a:buNone/>
            </a:pPr>
            <a:r>
              <a:rPr lang="en" sz="3000"/>
              <a:t>Deploying to a Remote Cluster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8150"/>
            <a:ext cx="9179701" cy="402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/>
              <a:t>Experiments and Analysis</a:t>
            </a:r>
          </a:p>
          <a:p>
            <a:pPr>
              <a:spcBef>
                <a:spcPts val="0"/>
              </a:spcBef>
              <a:buNone/>
            </a:pPr>
            <a:r>
              <a:rPr lang="en" sz="3000"/>
              <a:t>Unit Test Infrastructure 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5" y="1052375"/>
            <a:ext cx="9096574" cy="40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/>
              <a:t>Experiments and Analysis </a:t>
            </a:r>
          </a:p>
          <a:p>
            <a:pPr>
              <a:spcBef>
                <a:spcPts val="0"/>
              </a:spcBef>
              <a:buNone/>
            </a:pPr>
            <a:r>
              <a:rPr lang="en" sz="3000"/>
              <a:t>Performance Metrics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3375"/>
            <a:ext cx="9105499" cy="408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Experiments and Analysis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Topology Visualization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3375"/>
            <a:ext cx="9144000" cy="408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/>
              <a:t>Experiments and Analysis</a:t>
            </a:r>
          </a:p>
          <a:p>
            <a:pPr>
              <a:spcBef>
                <a:spcPts val="0"/>
              </a:spcBef>
              <a:buNone/>
            </a:pPr>
            <a:r>
              <a:rPr lang="en" sz="3000"/>
              <a:t>Web Service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0150"/>
            <a:ext cx="9144000" cy="394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/>
              <a:t>Experiments and Analysis </a:t>
            </a:r>
          </a:p>
          <a:p>
            <a:pPr>
              <a:spcBef>
                <a:spcPts val="0"/>
              </a:spcBef>
              <a:buNone/>
            </a:pPr>
            <a:r>
              <a:rPr lang="en" sz="3000"/>
              <a:t>Final Analysis of Remote Cluster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457200" y="122370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Simulation of a real world environment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Tracking and sharing of performance metrics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Qualitative and Quantitative Data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Unit Test Infrastructure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Slow if cheap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Expensive if fast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0" y="2424625"/>
            <a:ext cx="3333750" cy="27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Known issues and bugs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-58850" y="1273862"/>
            <a:ext cx="8686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Feature Detection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Testing infrastructure is slow</a:t>
            </a:r>
          </a:p>
        </p:txBody>
      </p:sp>
      <p:pic>
        <p:nvPicPr>
          <p:cNvPr id="344" name="Shape 3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400" y="1129925"/>
            <a:ext cx="4200599" cy="4013574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Integration with other team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527800" y="121190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937" y="1773699"/>
            <a:ext cx="5248125" cy="28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 and Future Work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8900" y="1789775"/>
            <a:ext cx="6425100" cy="33536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Project Background- Mobile Cloud Computing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79379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/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/>
              <a:t>Driven by</a:t>
            </a:r>
            <a:r>
              <a:rPr b="1" lang="en" sz="1200"/>
              <a:t> increasing storage</a:t>
            </a:r>
            <a:r>
              <a:rPr lang="en" sz="1200"/>
              <a:t> and</a:t>
            </a:r>
            <a:r>
              <a:rPr b="1" lang="en" sz="1200"/>
              <a:t> processing capacity</a:t>
            </a:r>
            <a:r>
              <a:rPr lang="en" sz="1200"/>
              <a:t> of mobiles and the need to communicate and keep locally relevant content on the mobiles instead of uploading to cloud 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</a:rPr>
              <a:t>Each vehicle is a node</a:t>
            </a:r>
            <a:r>
              <a:rPr lang="en" sz="1200">
                <a:solidFill>
                  <a:srgbClr val="000000"/>
                </a:solidFill>
              </a:rPr>
              <a:t> in the mobile cloud. Cars offer higher processing speed and storage 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075" y="2143112"/>
            <a:ext cx="428625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68" name="Shape 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9925"/>
            <a:ext cx="9144000" cy="40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Project Background- Mobile Cloud Computing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79379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Why MCC (need for MCC):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400"/>
              <a:t>Advantages of mobile mini-clouds over global cloud are </a:t>
            </a:r>
            <a:r>
              <a:rPr b="1" lang="en" sz="1400"/>
              <a:t>reduced communication delay, reduced spectrum costs, and amply expanded range of applications</a:t>
            </a:r>
            <a:r>
              <a:rPr lang="en" sz="1400"/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400"/>
              <a:t>Mobile devices are improving in storage and processing capabilities,  so  </a:t>
            </a:r>
            <a:r>
              <a:rPr b="1" lang="en" sz="1400"/>
              <a:t>network latency can be reduced</a:t>
            </a:r>
            <a:r>
              <a:rPr lang="en" sz="1400"/>
              <a:t> by offloading the cloud processing to local nodes.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400"/>
              <a:t>Mobile agents can be both users as well as service providers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400"/>
              <a:t>Mobile node  can  interact and collaborate to sense environment, process data,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         propagate results and more generally share resources.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475" y="3541975"/>
            <a:ext cx="1601525" cy="16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Project Background- Mobile Cloud Computing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0"/>
            <a:ext cx="79379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We have built a </a:t>
            </a:r>
            <a:r>
              <a:rPr b="1" lang="en" sz="1800"/>
              <a:t>Proof Of Concept </a:t>
            </a:r>
            <a:r>
              <a:rPr lang="en" sz="1800"/>
              <a:t>for a </a:t>
            </a:r>
            <a:r>
              <a:rPr b="1" lang="en" sz="1800"/>
              <a:t>middle tier application</a:t>
            </a:r>
            <a:r>
              <a:rPr lang="en" sz="1800"/>
              <a:t> that will enable us to provide infrastructure for supporting these different use cases.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 u="sng">
                <a:solidFill>
                  <a:srgbClr val="222222"/>
                </a:solidFill>
              </a:rPr>
              <a:t>Toyota Use cases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222222"/>
                </a:solidFill>
              </a:rPr>
              <a:t>TUS 1 Driver Safety - Collaborative sensing ( negotiating a blind turn or backing out of parking space)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222222"/>
                </a:solidFill>
              </a:rPr>
              <a:t>TUS 2 Driver Safety - Merge assistant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222222"/>
                </a:solidFill>
              </a:rPr>
              <a:t>TUS 3- Collaborative services - Navigation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222222"/>
                </a:solidFill>
              </a:rPr>
              <a:t>TUS 4- Collaborative services- Emergency assistance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222222"/>
                </a:solidFill>
              </a:rPr>
              <a:t>TUS 5 - Co-ordinated driving/platooning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222222"/>
                </a:solidFill>
              </a:rPr>
              <a:t>TUS 6 - In Vehicle entertainment - Shared content markets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22222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025" y="2611297"/>
            <a:ext cx="2726975" cy="25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Related Work</a:t>
            </a:r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25" y="1188275"/>
            <a:ext cx="3216901" cy="2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8825" y="1188275"/>
            <a:ext cx="3514425" cy="18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2773" y="3094875"/>
            <a:ext cx="3022500" cy="19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658" y="3094875"/>
            <a:ext cx="3936992" cy="204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59224" y="1457200"/>
            <a:ext cx="4130202" cy="32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System Design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Key to design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Distributed Querying API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Distributed Processing API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Platform independent- runs on a JVM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APIs can be individually deployed as they use different stacks</a:t>
            </a: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Distributed Querying API Design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Enable querying of vehicles within proximity for information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Use-cases such as in-vehicle entertainment, emergency response and traffic safety.</a:t>
            </a: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