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4B7DA8F-DB2A-4B93-934B-0CEA64A7E683}">
  <a:tblStyle styleId="{54B7DA8F-DB2A-4B93-934B-0CEA64A7E683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2" Type="http://schemas.openxmlformats.org/officeDocument/2006/relationships/hyperlink" Target="http://www.slideshare.net/ptgoetz/storm-hadoop-summit2014" TargetMode="Externa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Tuple: Core unit of data. Immutable set of key/value pairs.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Streams: Unbounded sequence of tuples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Spout: source of streams. Responsible for data input.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Bolts: Core functions of a streaming computation. Receives tuples and does computation on them.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Topology: Is a description of a workflow. It defines how the code you write is put together and executed. Storm executes spouts and bolts as individual tasks that run in parallel on multiple machines.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Nimbus handles scheduling of tasks in the cluster. Supervisor supervises  the process that actually executes your code. Zookeeper handles cluster management.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Topology submitter uploads topology (jar file to the Nimbus)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Nimbus calculates assignments and sends to Zookeeper.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Supervisor nodes receive assignment info from Zookeeper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Supervisor nodes download topology from Nimbus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Supervisor spawn workers (JVM processes) to start the topology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How it achieves parallelism: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Each supervisor is a machine. And multiple JVMs (workers) are run on each machine (supervisor) and uses many threads per JVM (executors)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Reference: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http://www.slideshare.net/ptgoetz/storm-hadoop-summit2014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http://jansipke.nl/storm-in-pictures/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ambarish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ambarish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ambarish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Progress Report	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Toyota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Distributed Computing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400"/>
              <a:t>Technology Stacks Considered: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x="289925" y="165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{54B7DA8F-DB2A-4B93-934B-0CEA64A7E683}</a:tableStyleId>
              </a:tblPr>
              <a:tblGrid>
                <a:gridCol w="1322875"/>
                <a:gridCol w="3744850"/>
                <a:gridCol w="3641275"/>
              </a:tblGrid>
              <a:tr h="3155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Pros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Cons</a:t>
                      </a:r>
                    </a:p>
                  </a:txBody>
                  <a:tcPr marT="91425" marB="91425" marR="91425" marL="91425"/>
                </a:tc>
              </a:tr>
              <a:tr h="792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OpenStack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well-documented and widely used cloud computing platform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Scalable, reliable, fault-tolerant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No real-time distributed processing capability</a:t>
                      </a:r>
                    </a:p>
                  </a:txBody>
                  <a:tcPr marT="91425" marB="91425" marR="91425" marL="91425"/>
                </a:tc>
              </a:tr>
              <a:tr h="997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Apache Storm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Real-time distributed processing capability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Scalable, reliable, fault-tolerant, and fast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Not as widely used as OpenStack (doesn’t have MarketPlace for plug-ins,etc)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1201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Hyrax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Specifically developed to enable mobile cloud computing.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Already works on Android</a:t>
                      </a:r>
                    </a:p>
                    <a:p>
                      <a:pPr indent="-317500" lvl="0" marL="45720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CMU product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Lack of documentation and support group. </a:t>
                      </a:r>
                    </a:p>
                    <a:p>
                      <a:pPr indent="-3175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Difficult to get hold of the source code</a:t>
                      </a:r>
                    </a:p>
                    <a:p>
                      <a:pPr indent="-317500" lvl="0" marL="45720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/>
                        <a:t>In beta stage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Distributed Computing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Topology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431662"/>
            <a:ext cx="60960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Distributed Processing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800" y="1295175"/>
            <a:ext cx="5369275" cy="384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Storm Cluster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Distributed Computing 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Storm CV</a:t>
            </a:r>
          </a:p>
        </p:txBody>
      </p:sp>
      <p:sp>
        <p:nvSpPr>
          <p:cNvPr id="118" name="Shape 118"/>
          <p:cNvSpPr/>
          <p:nvPr/>
        </p:nvSpPr>
        <p:spPr>
          <a:xfrm>
            <a:off x="1984700" y="2075250"/>
            <a:ext cx="4658999" cy="197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2040600" y="4236450"/>
            <a:ext cx="2161800" cy="689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Apache Storm API</a:t>
            </a:r>
          </a:p>
        </p:txBody>
      </p:sp>
      <p:sp>
        <p:nvSpPr>
          <p:cNvPr id="120" name="Shape 120"/>
          <p:cNvSpPr/>
          <p:nvPr/>
        </p:nvSpPr>
        <p:spPr>
          <a:xfrm>
            <a:off x="4550475" y="4236450"/>
            <a:ext cx="2161800" cy="689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OpenCV API</a:t>
            </a:r>
          </a:p>
        </p:txBody>
      </p:sp>
      <p:sp>
        <p:nvSpPr>
          <p:cNvPr id="121" name="Shape 121"/>
          <p:cNvSpPr/>
          <p:nvPr/>
        </p:nvSpPr>
        <p:spPr>
          <a:xfrm>
            <a:off x="2255025" y="2724125"/>
            <a:ext cx="1110000" cy="12021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StormCV Models</a:t>
            </a:r>
          </a:p>
        </p:txBody>
      </p:sp>
      <p:sp>
        <p:nvSpPr>
          <p:cNvPr id="122" name="Shape 122"/>
          <p:cNvSpPr/>
          <p:nvPr/>
        </p:nvSpPr>
        <p:spPr>
          <a:xfrm>
            <a:off x="3759187" y="2724125"/>
            <a:ext cx="1110000" cy="12021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Serializers</a:t>
            </a:r>
          </a:p>
        </p:txBody>
      </p:sp>
      <p:sp>
        <p:nvSpPr>
          <p:cNvPr id="123" name="Shape 123"/>
          <p:cNvSpPr/>
          <p:nvPr/>
        </p:nvSpPr>
        <p:spPr>
          <a:xfrm>
            <a:off x="5263375" y="2724125"/>
            <a:ext cx="1110000" cy="12021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OpenCV Operations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550125" y="2161750"/>
            <a:ext cx="15327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StormCV API</a:t>
            </a:r>
          </a:p>
        </p:txBody>
      </p:sp>
      <p:sp>
        <p:nvSpPr>
          <p:cNvPr id="125" name="Shape 125"/>
          <p:cNvSpPr/>
          <p:nvPr/>
        </p:nvSpPr>
        <p:spPr>
          <a:xfrm>
            <a:off x="2953775" y="4099900"/>
            <a:ext cx="139799" cy="2516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561475" y="4099900"/>
            <a:ext cx="139799" cy="2516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StormCV demo running on local cluster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Storm Remote Cluster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0150"/>
            <a:ext cx="9144000" cy="394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Topology Visualization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0" y="1063375"/>
            <a:ext cx="9108300" cy="408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488451"/>
            <a:ext cx="8229600" cy="488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Ganglia Performance UI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0" y="976850"/>
            <a:ext cx="9108300" cy="416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0" y="976850"/>
            <a:ext cx="9108300" cy="39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Health of the Project Progress</a:t>
            </a:r>
          </a:p>
        </p:txBody>
      </p:sp>
      <p:sp>
        <p:nvSpPr>
          <p:cNvPr id="160" name="Shape 160"/>
          <p:cNvSpPr/>
          <p:nvPr/>
        </p:nvSpPr>
        <p:spPr>
          <a:xfrm>
            <a:off x="2120450" y="2614625"/>
            <a:ext cx="925800" cy="9314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315325" y="1365450"/>
            <a:ext cx="1625699" cy="6536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Sprint 1</a:t>
            </a:r>
          </a:p>
        </p:txBody>
      </p:sp>
      <p:sp>
        <p:nvSpPr>
          <p:cNvPr id="162" name="Shape 162"/>
          <p:cNvSpPr/>
          <p:nvPr/>
        </p:nvSpPr>
        <p:spPr>
          <a:xfrm>
            <a:off x="315450" y="2198600"/>
            <a:ext cx="1625699" cy="25572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Completed an evaluation and decided to use Apache Storm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with AWS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Github repository created for Apache Storm</a:t>
            </a:r>
          </a:p>
        </p:txBody>
      </p:sp>
      <p:sp>
        <p:nvSpPr>
          <p:cNvPr id="163" name="Shape 163"/>
          <p:cNvSpPr/>
          <p:nvPr/>
        </p:nvSpPr>
        <p:spPr>
          <a:xfrm>
            <a:off x="5030675" y="2634375"/>
            <a:ext cx="925800" cy="9314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3225550" y="1385200"/>
            <a:ext cx="1625699" cy="6536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Sprint 2</a:t>
            </a:r>
          </a:p>
        </p:txBody>
      </p:sp>
      <p:sp>
        <p:nvSpPr>
          <p:cNvPr id="165" name="Shape 165"/>
          <p:cNvSpPr/>
          <p:nvPr/>
        </p:nvSpPr>
        <p:spPr>
          <a:xfrm>
            <a:off x="3225675" y="2218350"/>
            <a:ext cx="1625699" cy="25572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Included a car recognition feature (StormCV) as a stretch goal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API ideas discussed, and decided to use JGroups</a:t>
            </a:r>
          </a:p>
        </p:txBody>
      </p:sp>
      <p:sp>
        <p:nvSpPr>
          <p:cNvPr id="166" name="Shape 166"/>
          <p:cNvSpPr/>
          <p:nvPr/>
        </p:nvSpPr>
        <p:spPr>
          <a:xfrm>
            <a:off x="7902875" y="2634375"/>
            <a:ext cx="925800" cy="9314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6097750" y="1385200"/>
            <a:ext cx="1625699" cy="6536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Sprint 3</a:t>
            </a:r>
          </a:p>
        </p:txBody>
      </p:sp>
      <p:sp>
        <p:nvSpPr>
          <p:cNvPr id="168" name="Shape 168"/>
          <p:cNvSpPr/>
          <p:nvPr/>
        </p:nvSpPr>
        <p:spPr>
          <a:xfrm>
            <a:off x="6097875" y="2218350"/>
            <a:ext cx="1625699" cy="25572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/>
              <a:t>API and doc developed for distributed querying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rPr lang="en" sz="1200"/>
              <a:t>AWS set up and manual integration testing began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Shared the initial API documentation with another team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Plan for rest of the project</a:t>
            </a:r>
          </a:p>
        </p:txBody>
      </p:sp>
      <p:sp>
        <p:nvSpPr>
          <p:cNvPr id="174" name="Shape 174"/>
          <p:cNvSpPr/>
          <p:nvPr/>
        </p:nvSpPr>
        <p:spPr>
          <a:xfrm>
            <a:off x="2845814" y="1379425"/>
            <a:ext cx="3452099" cy="6536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Sprint 4</a:t>
            </a:r>
          </a:p>
        </p:txBody>
      </p:sp>
      <p:sp>
        <p:nvSpPr>
          <p:cNvPr id="175" name="Shape 175"/>
          <p:cNvSpPr/>
          <p:nvPr/>
        </p:nvSpPr>
        <p:spPr>
          <a:xfrm>
            <a:off x="2846079" y="2212575"/>
            <a:ext cx="3452099" cy="25572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chemeClr val="dk1"/>
                </a:solidFill>
              </a:rPr>
              <a:t>Set up the proof of concept infrastructure and verify with a demo application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chemeClr val="dk1"/>
                </a:solidFill>
              </a:rPr>
              <a:t>Attempt to complete a prototype for StormCV car detection feature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chemeClr val="dk1"/>
                </a:solidFill>
              </a:rPr>
              <a:t>Provide an API documentation for the prototype infrastructure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60025" y="2802150"/>
            <a:ext cx="925800" cy="9314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200"/>
              <a:t>A mobile cloud hosting multiple smart vehicles to share information and communicate with one another in real-time.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Reduced communication delay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Reduced spectrum costs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Amply expanded range of applications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Reduced network latency by offloading processing jobs to local nodes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Mobile agents can be both users as well as service providers</a:t>
            </a:r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Overview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Goal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goal is to provide a middle tier application that enables distributed querying and distributed processing capabilities on network of mobile nodes.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Planned Tasks to deliver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Real-time distributed querying API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Real-time distributed processing API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Deliverable components: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Demo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Source code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Technical report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Distributed Querying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Distributed querying API required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Facilitate information gathering from vehicles nearby/same locality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Use-cases such as Traffic Safety,  In-vehicle entertainment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Distributed Querying- using Jgroups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Toolkit for reliable messaging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Create clusters of nodes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Detect of new,left/crashed nodes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Point-to-multipoint and point-to-point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Supports UDP(IP Multicasting) or TCP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Distributed Querying-Jgroups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Jgroups RPCDispatcher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550" y="1668400"/>
            <a:ext cx="5491875" cy="34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Distributed Querying-APIs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This is how simple it is !!!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Starting the cluster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JgroupsRpc jgroupsRpc = JgroupsRpc.getInstance()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jgroupsRpc.start();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Querying the cluster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RspList&lt;VehicleDistance&gt; </a:t>
            </a:r>
            <a:r>
              <a:rPr i="1" lang="en" sz="1400">
                <a:solidFill>
                  <a:srgbClr val="6A3E3E"/>
                </a:solidFill>
                <a:latin typeface="Calibri"/>
                <a:ea typeface="Calibri"/>
                <a:cs typeface="Calibri"/>
                <a:sym typeface="Calibri"/>
              </a:rPr>
              <a:t>rsp_list</a:t>
            </a: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i="1" lang="en" sz="1400">
                <a:solidFill>
                  <a:srgbClr val="6A3E3E"/>
                </a:solidFill>
                <a:latin typeface="Calibri"/>
                <a:ea typeface="Calibri"/>
                <a:cs typeface="Calibri"/>
                <a:sym typeface="Calibri"/>
              </a:rPr>
              <a:t>jrpc</a:t>
            </a: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.dispatch(ResponseMode.</a:t>
            </a:r>
            <a:r>
              <a:rPr b="1" i="1" lang="en" sz="1400">
                <a:solidFill>
                  <a:srgbClr val="0000C0"/>
                </a:solidFill>
                <a:latin typeface="Calibri"/>
                <a:ea typeface="Calibri"/>
                <a:cs typeface="Calibri"/>
                <a:sym typeface="Calibri"/>
              </a:rPr>
              <a:t>GET_ALL</a:t>
            </a: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, 5000, </a:t>
            </a:r>
            <a:r>
              <a:rPr b="1" i="1" lang="en" sz="1400">
                <a:solidFill>
                  <a:srgbClr val="7F0055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 VehicleDistance(), VehicleDistance.</a:t>
            </a:r>
            <a:r>
              <a:rPr b="1" i="1" lang="en" sz="1400">
                <a:solidFill>
                  <a:srgbClr val="7F0055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List&lt;VehicleDistance&gt; it= rsp_list.getResults();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Distributed Computing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Our technology stack must fulfill client’s need for real-time, distributed computing infrastructure.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Stacks considered: OpenStack, Apache Storm, Hyrax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