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hyperlink" Target="https://www.openstack.org/software/openstack-shared-services/" TargetMode="Externa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Driving safety</a:t>
            </a:r>
          </a:p>
          <a:p>
            <a:pPr rtl="0">
              <a:spcBef>
                <a:spcPts val="0"/>
              </a:spcBef>
              <a:buNone/>
            </a:pPr>
            <a:r>
              <a:t/>
            </a:r>
            <a:endParaRP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Bus arrival forecasting</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Parking space discovery</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Localization of weather phenomena</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Distributed pollution detection\</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Mobile advertising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1" marL="914400" rtl="0">
              <a:lnSpc>
                <a:spcPct val="115000"/>
              </a:lnSpc>
              <a:spcBef>
                <a:spcPts val="0"/>
              </a:spcBef>
              <a:buClr>
                <a:schemeClr val="dk1"/>
              </a:buClr>
              <a:buSzPct val="100000"/>
              <a:buFont typeface="Arial"/>
              <a:buChar char="○"/>
            </a:pPr>
            <a:r>
              <a:rPr lang="en" sz="1200">
                <a:solidFill>
                  <a:schemeClr val="dk1"/>
                </a:solidFill>
              </a:rPr>
              <a:t>Privacy and Security </a:t>
            </a:r>
          </a:p>
          <a:p>
            <a:pPr indent="-304800" lvl="2" marL="1371600" rtl="0">
              <a:lnSpc>
                <a:spcPct val="115000"/>
              </a:lnSpc>
              <a:spcBef>
                <a:spcPts val="0"/>
              </a:spcBef>
              <a:buClr>
                <a:schemeClr val="dk1"/>
              </a:buClr>
              <a:buSzPct val="100000"/>
              <a:buFont typeface="Arial"/>
              <a:buChar char="■"/>
            </a:pPr>
            <a:r>
              <a:rPr lang="en" sz="1200">
                <a:solidFill>
                  <a:schemeClr val="dk1"/>
                </a:solidFill>
              </a:rPr>
              <a:t>protecting the data and allowing users to decide which data to expose and which to not expose.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lnSpc>
                <a:spcPct val="115000"/>
              </a:lnSpc>
              <a:spcBef>
                <a:spcPts val="0"/>
              </a:spcBef>
              <a:buNone/>
            </a:pPr>
            <a:r>
              <a:rPr lang="en">
                <a:solidFill>
                  <a:schemeClr val="dk1"/>
                </a:solidFill>
              </a:rPr>
              <a:t>Sensor filtering and aggregation </a:t>
            </a:r>
          </a:p>
          <a:p>
            <a:pPr indent="0" lvl="0" marL="0" rtl="0">
              <a:lnSpc>
                <a:spcPct val="115000"/>
              </a:lnSpc>
              <a:spcBef>
                <a:spcPts val="0"/>
              </a:spcBef>
              <a:buNone/>
            </a:pPr>
            <a:r>
              <a:rPr lang="en">
                <a:solidFill>
                  <a:schemeClr val="dk1"/>
                </a:solidFill>
              </a:rPr>
              <a:t>There is lot of data coming in from the sensors and it needs to be selectively processed and aggregated.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chemeClr val="dk1"/>
                </a:solidFill>
              </a:rPr>
              <a:t>Secure Networking</a:t>
            </a:r>
          </a:p>
          <a:p>
            <a:pPr indent="0" lvl="0" marL="0" rtl="0">
              <a:lnSpc>
                <a:spcPct val="115000"/>
              </a:lnSpc>
              <a:spcBef>
                <a:spcPts val="0"/>
              </a:spcBef>
              <a:buNone/>
            </a:pPr>
            <a:r>
              <a:rPr lang="en">
                <a:solidFill>
                  <a:schemeClr val="dk1"/>
                </a:solidFill>
              </a:rPr>
              <a:t>Lack of central authority means distribution of content needs to be managed via trust management that relies on mobile cloud structure.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lnSpc>
                <a:spcPct val="115000"/>
              </a:lnSpc>
              <a:spcBef>
                <a:spcPts val="0"/>
              </a:spcBef>
              <a:buNone/>
            </a:pPr>
            <a:r>
              <a:rPr lang="en">
                <a:solidFill>
                  <a:schemeClr val="dk1"/>
                </a:solidFill>
              </a:rPr>
              <a:t>Server, file system, networking, and memcache technologies should all be specialized for mobile applications</a:t>
            </a:r>
          </a:p>
          <a:p>
            <a:pPr indent="0" marL="0" rtl="0">
              <a:lnSpc>
                <a:spcPct val="115000"/>
              </a:lnSpc>
              <a:spcBef>
                <a:spcPts val="0"/>
              </a:spcBef>
              <a:buNone/>
            </a:pPr>
            <a:r>
              <a:t/>
            </a:r>
            <a:endParaRPr>
              <a:solidFill>
                <a:schemeClr val="dk1"/>
              </a:solidFill>
            </a:endParaRPr>
          </a:p>
          <a:p>
            <a:pPr indent="-298450" lvl="0" marL="457200" rtl="0">
              <a:spcBef>
                <a:spcPts val="600"/>
              </a:spcBef>
              <a:buClr>
                <a:schemeClr val="dk1"/>
              </a:buClr>
              <a:buSzPct val="100000"/>
              <a:buFont typeface="Arial"/>
              <a:buAutoNum type="arabicParenR"/>
            </a:pPr>
            <a:r>
              <a:rPr lang="en">
                <a:solidFill>
                  <a:schemeClr val="dk1"/>
                </a:solidFill>
              </a:rPr>
              <a:t> connectivity (can we ensure the connectivity all the time?)</a:t>
            </a:r>
          </a:p>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Image Source: http://automobileinnovations.blogspot.com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OpenStack is an open source cloud computing platform. It provides infrastructure to do distributed processing, a solution for flexible storage, and provides networking resources. It allows you to provide cloud computing services running on the set of machines of your choice (data center, many laptops, etc).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Font typeface="Arial"/>
              <a:buChar char="●"/>
            </a:pPr>
            <a:r>
              <a:rPr lang="en">
                <a:solidFill>
                  <a:schemeClr val="dk1"/>
                </a:solidFill>
              </a:rPr>
              <a:t>API with rate limiting and authentication</a:t>
            </a:r>
          </a:p>
          <a:p>
            <a:pPr indent="-298450" lvl="1" marL="914400" rtl="0">
              <a:lnSpc>
                <a:spcPct val="115000"/>
              </a:lnSpc>
              <a:spcBef>
                <a:spcPts val="0"/>
              </a:spcBef>
              <a:buClr>
                <a:schemeClr val="dk1"/>
              </a:buClr>
              <a:buSzPct val="100000"/>
              <a:buFont typeface="Arial"/>
              <a:buChar char="○"/>
            </a:pPr>
            <a:r>
              <a:rPr lang="en">
                <a:solidFill>
                  <a:schemeClr val="dk1"/>
                </a:solidFill>
              </a:rPr>
              <a:t>Designed for automation and </a:t>
            </a:r>
            <a:r>
              <a:rPr b="1" lang="en">
                <a:solidFill>
                  <a:schemeClr val="dk1"/>
                </a:solidFill>
              </a:rPr>
              <a:t>security</a:t>
            </a:r>
            <a:r>
              <a:rPr lang="en">
                <a:solidFill>
                  <a:schemeClr val="dk1"/>
                </a:solidFill>
              </a:rPr>
              <a:t> (to make it easy for you to </a:t>
            </a:r>
            <a:r>
              <a:rPr b="1" lang="en">
                <a:solidFill>
                  <a:schemeClr val="dk1"/>
                </a:solidFill>
              </a:rPr>
              <a:t>manage who has access to compute resources</a:t>
            </a:r>
            <a:r>
              <a:rPr lang="en">
                <a:solidFill>
                  <a:schemeClr val="dk1"/>
                </a:solidFill>
              </a:rPr>
              <a:t> and prevent users from impacting each other with excessive API utilization)</a:t>
            </a:r>
          </a:p>
          <a:p>
            <a:pPr indent="-228600" lvl="0" marL="457200" rtl="0">
              <a:lnSpc>
                <a:spcPct val="115000"/>
              </a:lnSpc>
              <a:spcBef>
                <a:spcPts val="0"/>
              </a:spcBef>
              <a:buClr>
                <a:schemeClr val="dk1"/>
              </a:buClr>
              <a:buSzPct val="100000"/>
              <a:buNone/>
            </a:pPr>
            <a:r>
              <a:rPr lang="en">
                <a:solidFill>
                  <a:schemeClr val="dk1"/>
                </a:solidFill>
              </a:rPr>
              <a:t>Distributed and asynchronous architecture</a:t>
            </a:r>
          </a:p>
          <a:p>
            <a:pPr indent="-228600" lvl="0" marL="457200" rtl="0">
              <a:lnSpc>
                <a:spcPct val="115000"/>
              </a:lnSpc>
              <a:spcBef>
                <a:spcPts val="0"/>
              </a:spcBef>
              <a:buClr>
                <a:schemeClr val="dk1"/>
              </a:buClr>
              <a:buSzPct val="100000"/>
              <a:buNone/>
            </a:pPr>
            <a:r>
              <a:rPr lang="en">
                <a:solidFill>
                  <a:schemeClr val="dk1"/>
                </a:solidFill>
              </a:rPr>
              <a:t>Virtual Machine (VM) image management</a:t>
            </a:r>
          </a:p>
          <a:p>
            <a:pPr indent="-228600" lvl="1" marL="914400" rtl="0">
              <a:lnSpc>
                <a:spcPct val="115000"/>
              </a:lnSpc>
              <a:spcBef>
                <a:spcPts val="0"/>
              </a:spcBef>
              <a:buClr>
                <a:schemeClr val="dk1"/>
              </a:buClr>
              <a:buSzPct val="100000"/>
              <a:buNone/>
            </a:pPr>
            <a:r>
              <a:rPr lang="en">
                <a:solidFill>
                  <a:schemeClr val="dk1"/>
                </a:solidFill>
              </a:rPr>
              <a:t>Easily </a:t>
            </a:r>
            <a:r>
              <a:rPr lang="en" u="sng">
                <a:solidFill>
                  <a:srgbClr val="1155CC"/>
                </a:solidFill>
                <a:hlinkClick r:id="rId2"/>
              </a:rPr>
              <a:t>store, import, share, and query images</a:t>
            </a:r>
            <a:r>
              <a:rPr lang="en">
                <a:solidFill>
                  <a:schemeClr val="dk1"/>
                </a:solidFill>
              </a:rPr>
              <a:t> (to make it easy for you to spin up new standardized VMs)</a:t>
            </a:r>
          </a:p>
          <a:p>
            <a:pPr indent="-298450" lvl="0" marL="457200" rtl="0">
              <a:lnSpc>
                <a:spcPct val="115000"/>
              </a:lnSpc>
              <a:spcBef>
                <a:spcPts val="0"/>
              </a:spcBef>
              <a:buClr>
                <a:schemeClr val="dk1"/>
              </a:buClr>
              <a:buSzPct val="100000"/>
              <a:buFont typeface="Arial"/>
              <a:buChar char="●"/>
            </a:pPr>
            <a:r>
              <a:rPr lang="en">
                <a:solidFill>
                  <a:schemeClr val="dk1"/>
                </a:solidFill>
              </a:rPr>
              <a:t>Security Groups</a:t>
            </a:r>
          </a:p>
          <a:p>
            <a:pPr indent="-298450" lvl="1" marL="914400" rtl="0">
              <a:lnSpc>
                <a:spcPct val="115000"/>
              </a:lnSpc>
              <a:spcBef>
                <a:spcPts val="0"/>
              </a:spcBef>
              <a:buClr>
                <a:schemeClr val="dk1"/>
              </a:buClr>
              <a:buSzPct val="100000"/>
              <a:buFont typeface="Arial"/>
              <a:buChar char="○"/>
            </a:pPr>
            <a:r>
              <a:rPr lang="en">
                <a:solidFill>
                  <a:schemeClr val="dk1"/>
                </a:solidFill>
              </a:rPr>
              <a:t>Flexibility to assign and control access to VM instances by creating separation between resource pools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Font typeface="Arial"/>
              <a:buChar char="●"/>
            </a:pPr>
            <a:r>
              <a:rPr lang="en">
                <a:solidFill>
                  <a:schemeClr val="dk1"/>
                </a:solidFill>
              </a:rPr>
              <a:t>Data redundancy protects from failures. </a:t>
            </a:r>
          </a:p>
          <a:p>
            <a:pPr indent="-298450" lvl="0" marL="457200" rtl="0">
              <a:lnSpc>
                <a:spcPct val="115000"/>
              </a:lnSpc>
              <a:spcBef>
                <a:spcPts val="0"/>
              </a:spcBef>
              <a:buClr>
                <a:schemeClr val="dk1"/>
              </a:buClr>
              <a:buSzPct val="100000"/>
              <a:buFont typeface="Arial"/>
              <a:buChar char="●"/>
            </a:pPr>
            <a:r>
              <a:rPr lang="en">
                <a:solidFill>
                  <a:schemeClr val="dk1"/>
                </a:solidFill>
              </a:rPr>
              <a:t>Easily scalable (account/container/object structure).</a:t>
            </a:r>
          </a:p>
          <a:p>
            <a:pPr indent="-298450" lvl="0" marL="457200" rtl="0">
              <a:lnSpc>
                <a:spcPct val="115000"/>
              </a:lnSpc>
              <a:spcBef>
                <a:spcPts val="0"/>
              </a:spcBef>
              <a:buClr>
                <a:schemeClr val="dk1"/>
              </a:buClr>
              <a:buSzPct val="100000"/>
              <a:buFont typeface="Arial"/>
              <a:buChar char="●"/>
            </a:pPr>
            <a:r>
              <a:rPr lang="en">
                <a:solidFill>
                  <a:schemeClr val="dk1"/>
                </a:solidFill>
              </a:rPr>
              <a:t>No Central Database. </a:t>
            </a:r>
          </a:p>
          <a:p>
            <a:pPr indent="-298450" lvl="1" marL="914400" rtl="0">
              <a:lnSpc>
                <a:spcPct val="115000"/>
              </a:lnSpc>
              <a:spcBef>
                <a:spcPts val="0"/>
              </a:spcBef>
              <a:buClr>
                <a:schemeClr val="dk1"/>
              </a:buClr>
              <a:buSzPct val="100000"/>
              <a:buFont typeface="Arial"/>
              <a:buChar char="○"/>
            </a:pPr>
            <a:r>
              <a:rPr lang="en">
                <a:solidFill>
                  <a:schemeClr val="dk1"/>
                </a:solidFill>
              </a:rPr>
              <a:t>High performance, no bottlenecks.</a:t>
            </a:r>
          </a:p>
          <a:p>
            <a:pPr indent="-298450" lvl="0" marL="457200" rtl="0">
              <a:lnSpc>
                <a:spcPct val="115000"/>
              </a:lnSpc>
              <a:spcBef>
                <a:spcPts val="0"/>
              </a:spcBef>
              <a:buClr>
                <a:schemeClr val="dk1"/>
              </a:buClr>
              <a:buSzPct val="100000"/>
              <a:buFont typeface="Arial"/>
              <a:buChar char="●"/>
            </a:pPr>
            <a:r>
              <a:rPr lang="en">
                <a:solidFill>
                  <a:schemeClr val="dk1"/>
                </a:solidFill>
              </a:rPr>
              <a:t>Can handle lots of small random reads and writes</a:t>
            </a:r>
          </a:p>
          <a:p>
            <a:pPr indent="-298450" lvl="1" marL="914400" rtl="0">
              <a:lnSpc>
                <a:spcPct val="115000"/>
              </a:lnSpc>
              <a:spcBef>
                <a:spcPts val="0"/>
              </a:spcBef>
              <a:buClr>
                <a:schemeClr val="dk1"/>
              </a:buClr>
              <a:buSzPct val="100000"/>
              <a:buFont typeface="Arial"/>
              <a:buChar char="○"/>
            </a:pPr>
            <a:r>
              <a:rPr lang="en">
                <a:solidFill>
                  <a:schemeClr val="dk1"/>
                </a:solidFill>
              </a:rPr>
              <a:t>*** Toyota can utilize OpenStack storage to store arbitraily large big-data collected from sensors. The query will be fast because there is no central database and it can use the object storage for different types of data. Also, it is backed up so very little chance of losing data.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800">
                <a:solidFill>
                  <a:schemeClr val="dk1"/>
                </a:solidFill>
              </a:rPr>
              <a:t>Brief Context: about this project (short introduction to the problem we are trying to solve)</a:t>
            </a:r>
          </a:p>
          <a:p>
            <a:pPr rtl="0">
              <a:spcBef>
                <a:spcPts val="0"/>
              </a:spcBef>
              <a:buNone/>
            </a:pPr>
            <a:r>
              <a:t/>
            </a:r>
            <a:endParaRPr sz="800">
              <a:solidFill>
                <a:schemeClr val="dk1"/>
              </a:solidFill>
            </a:endParaRPr>
          </a:p>
          <a:p>
            <a:pPr indent="-279400" lvl="0" marL="457200" rtl="0">
              <a:spcBef>
                <a:spcPts val="0"/>
              </a:spcBef>
              <a:buClr>
                <a:schemeClr val="dk1"/>
              </a:buClr>
              <a:buSzPct val="100000"/>
              <a:buFont typeface="Arial"/>
              <a:buChar char="●"/>
            </a:pPr>
            <a:r>
              <a:rPr lang="en" sz="800">
                <a:solidFill>
                  <a:schemeClr val="dk1"/>
                </a:solidFill>
              </a:rPr>
              <a:t>Traditional Cloud computing is great but not Real time</a:t>
            </a:r>
          </a:p>
          <a:p>
            <a:pPr indent="-279400" lvl="0" marL="457200">
              <a:spcBef>
                <a:spcPts val="0"/>
              </a:spcBef>
              <a:buClr>
                <a:schemeClr val="dk1"/>
              </a:buClr>
              <a:buSzPct val="100000"/>
              <a:buFont typeface="Arial"/>
              <a:buChar char="●"/>
            </a:pPr>
            <a:r>
              <a:rPr lang="en" sz="800">
                <a:solidFill>
                  <a:schemeClr val="dk1"/>
                </a:solidFill>
              </a:rPr>
              <a:t> There are significant real-time constraints that may limit the use of traditional cloud APIs and services for collaborative data sharing and processing.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800">
                <a:solidFill>
                  <a:schemeClr val="dk1"/>
                </a:solidFill>
              </a:rPr>
              <a:t>Brief Context: about this project (short introduction to the problem we are trying to solve)</a:t>
            </a:r>
          </a:p>
          <a:p>
            <a:pPr lvl="0" rtl="0">
              <a:spcBef>
                <a:spcPts val="0"/>
              </a:spcBef>
              <a:buNone/>
            </a:pPr>
            <a:r>
              <a:t/>
            </a:r>
            <a:endParaRPr sz="800">
              <a:solidFill>
                <a:schemeClr val="dk1"/>
              </a:solidFill>
            </a:endParaRPr>
          </a:p>
          <a:p>
            <a:pPr indent="-279400" lvl="0" marL="457200" rtl="0">
              <a:spcBef>
                <a:spcPts val="0"/>
              </a:spcBef>
              <a:buClr>
                <a:schemeClr val="dk1"/>
              </a:buClr>
              <a:buSzPct val="100000"/>
              <a:buFont typeface="Arial"/>
              <a:buChar char="●"/>
            </a:pPr>
            <a:r>
              <a:rPr lang="en" sz="800">
                <a:solidFill>
                  <a:schemeClr val="dk1"/>
                </a:solidFill>
              </a:rPr>
              <a:t>Traditional Cloud computing is great but not Real time</a:t>
            </a:r>
          </a:p>
          <a:p>
            <a:pPr indent="-279400" lvl="0" marL="457200" rtl="0">
              <a:spcBef>
                <a:spcPts val="0"/>
              </a:spcBef>
              <a:buClr>
                <a:schemeClr val="dk1"/>
              </a:buClr>
              <a:buSzPct val="100000"/>
              <a:buFont typeface="Arial"/>
              <a:buChar char="●"/>
            </a:pPr>
            <a:r>
              <a:rPr lang="en" sz="800">
                <a:solidFill>
                  <a:schemeClr val="dk1"/>
                </a:solidFill>
              </a:rPr>
              <a:t> There are significant real-time constraints that may limit the use of traditional cloud APIs and services for collaborative data sharing and processing.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2. difference between cloud computing</a:t>
            </a:r>
          </a:p>
          <a:p>
            <a:pPr>
              <a:spcBef>
                <a:spcPts val="0"/>
              </a:spcBef>
              <a:buNone/>
            </a:pPr>
            <a:r>
              <a:rPr lang="en"/>
              <a:t>5. e.g as well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2. difference between cloud computing</a:t>
            </a:r>
          </a:p>
          <a:p>
            <a:pPr lvl="0" rtl="0">
              <a:spcBef>
                <a:spcPts val="0"/>
              </a:spcBef>
              <a:buNone/>
            </a:pPr>
            <a:r>
              <a:rPr lang="en"/>
              <a:t>5. e.g as well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2. difference between cloud computing</a:t>
            </a:r>
          </a:p>
          <a:p>
            <a:pPr lvl="0" rtl="0">
              <a:spcBef>
                <a:spcPts val="0"/>
              </a:spcBef>
              <a:buNone/>
            </a:pPr>
            <a:r>
              <a:rPr lang="en"/>
              <a:t>5. e.g as well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Collaborative services</a:t>
            </a:r>
          </a:p>
          <a:p>
            <a:pPr rtl="0">
              <a:spcBef>
                <a:spcPts val="0"/>
              </a:spcBef>
              <a:buNone/>
            </a:pPr>
            <a:r>
              <a:rPr lang="en"/>
              <a:t>In-vehicle entertainment</a:t>
            </a:r>
          </a:p>
          <a:p>
            <a:pPr rtl="0">
              <a:spcBef>
                <a:spcPts val="0"/>
              </a:spcBef>
              <a:buNone/>
            </a:pPr>
            <a:r>
              <a:t/>
            </a:r>
            <a:endParaRPr/>
          </a:p>
          <a:p>
            <a:pPr indent="-304800" lvl="0" marL="457200" rtl="0">
              <a:lnSpc>
                <a:spcPct val="115000"/>
              </a:lnSpc>
              <a:spcBef>
                <a:spcPts val="0"/>
              </a:spcBef>
              <a:buClr>
                <a:schemeClr val="dk1"/>
              </a:buClr>
              <a:buSzPct val="100000"/>
              <a:buFont typeface="Arial"/>
              <a:buAutoNum type="alphaLcPeriod"/>
            </a:pPr>
            <a:r>
              <a:rPr lang="en" sz="1200">
                <a:solidFill>
                  <a:srgbClr val="0000FF"/>
                </a:solidFill>
              </a:rPr>
              <a:t>Mobile vehicles are both cloud users and service providers (P2P). This content distribution allows data aggregation among many vehicles to compute data scattered across many different locations.</a:t>
            </a:r>
          </a:p>
          <a:p>
            <a:pPr indent="-304800" lvl="0" marL="457200" rtl="0">
              <a:lnSpc>
                <a:spcPct val="115000"/>
              </a:lnSpc>
              <a:spcBef>
                <a:spcPts val="0"/>
              </a:spcBef>
              <a:buClr>
                <a:schemeClr val="dk1"/>
              </a:buClr>
              <a:buSzPct val="100000"/>
              <a:buFont typeface="Arial"/>
              <a:buAutoNum type="alphaLcPeriod"/>
            </a:pPr>
            <a:r>
              <a:rPr lang="en" sz="1200">
                <a:solidFill>
                  <a:srgbClr val="0000FF"/>
                </a:solidFill>
              </a:rPr>
              <a:t>Unlimited ability to collect sensor information</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Advanced Driving safety applications -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200">
                <a:solidFill>
                  <a:srgbClr val="0000FF"/>
                </a:solidFill>
              </a:rPr>
              <a:t>Coordinated driving</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Intelligent transportation</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Local relevance of information</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Traffic management</a:t>
            </a:r>
          </a:p>
          <a:p>
            <a:pPr indent="-304800" lvl="0" marL="457200" rtl="0">
              <a:lnSpc>
                <a:spcPct val="115000"/>
              </a:lnSpc>
              <a:spcBef>
                <a:spcPts val="0"/>
              </a:spcBef>
              <a:buClr>
                <a:srgbClr val="0000FF"/>
              </a:buClr>
              <a:buSzPct val="100000"/>
              <a:buFont typeface="Arial"/>
              <a:buAutoNum type="alphaLcPeriod"/>
            </a:pPr>
            <a:r>
              <a:rPr lang="en" sz="1200">
                <a:solidFill>
                  <a:srgbClr val="0000FF"/>
                </a:solidFill>
              </a:rPr>
              <a:t>Urban sensing and surveillance</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7.jp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image" Target="../media/image29.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4.jpg"/><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jpg"/><Relationship Id="rId3" Type="http://schemas.openxmlformats.org/officeDocument/2006/relationships/image" Target="../media/image0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sz="6000"/>
              <a:t>Toyota Practicum</a:t>
            </a:r>
          </a:p>
        </p:txBody>
      </p:sp>
      <p:sp>
        <p:nvSpPr>
          <p:cNvPr id="41" name="Shape 41"/>
          <p:cNvSpPr txBox="1"/>
          <p:nvPr>
            <p:ph idx="1" type="subTitle"/>
          </p:nvPr>
        </p:nvSpPr>
        <p:spPr>
          <a:xfrm>
            <a:off x="685800" y="3627026"/>
            <a:ext cx="7772400" cy="774300"/>
          </a:xfrm>
          <a:prstGeom prst="rect">
            <a:avLst/>
          </a:prstGeom>
        </p:spPr>
        <p:txBody>
          <a:bodyPr anchorCtr="0" anchor="t" bIns="91425" lIns="91425" rIns="91425" tIns="91425">
            <a:noAutofit/>
          </a:bodyPr>
          <a:lstStyle/>
          <a:p>
            <a:pPr>
              <a:spcBef>
                <a:spcPts val="0"/>
              </a:spcBef>
              <a:buNone/>
            </a:pPr>
            <a:r>
              <a:rPr lang="en"/>
              <a:t>Background Information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State of the Art</a:t>
            </a:r>
          </a:p>
        </p:txBody>
      </p:sp>
      <p:pic>
        <p:nvPicPr>
          <p:cNvPr id="109" name="Shape 109"/>
          <p:cNvPicPr preferRelativeResize="0"/>
          <p:nvPr/>
        </p:nvPicPr>
        <p:blipFill>
          <a:blip r:embed="rId3">
            <a:alphaModFix/>
          </a:blip>
          <a:stretch>
            <a:fillRect/>
          </a:stretch>
        </p:blipFill>
        <p:spPr>
          <a:xfrm>
            <a:off x="1378175" y="1405775"/>
            <a:ext cx="6387650" cy="34196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What’s the gap?</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15000"/>
              </a:lnSpc>
              <a:spcBef>
                <a:spcPts val="0"/>
              </a:spcBef>
              <a:buNone/>
            </a:pPr>
            <a:r>
              <a:rPr b="1" lang="en" sz="2400"/>
              <a:t>Privacy and Security</a:t>
            </a:r>
          </a:p>
          <a:p>
            <a:pPr lvl="0" marR="0" rtl="0" algn="l">
              <a:lnSpc>
                <a:spcPct val="115000"/>
              </a:lnSpc>
              <a:spcBef>
                <a:spcPts val="0"/>
              </a:spcBef>
              <a:spcAft>
                <a:spcPts val="0"/>
              </a:spcAft>
              <a:buNone/>
            </a:pPr>
            <a:r>
              <a:t/>
            </a:r>
            <a:endParaRPr/>
          </a:p>
        </p:txBody>
      </p:sp>
      <p:pic>
        <p:nvPicPr>
          <p:cNvPr id="116" name="Shape 116"/>
          <p:cNvPicPr preferRelativeResize="0"/>
          <p:nvPr/>
        </p:nvPicPr>
        <p:blipFill>
          <a:blip r:embed="rId3">
            <a:alphaModFix/>
          </a:blip>
          <a:stretch>
            <a:fillRect/>
          </a:stretch>
        </p:blipFill>
        <p:spPr>
          <a:xfrm>
            <a:off x="188847" y="1744800"/>
            <a:ext cx="4560050" cy="2246550"/>
          </a:xfrm>
          <a:prstGeom prst="rect">
            <a:avLst/>
          </a:prstGeom>
          <a:noFill/>
          <a:ln>
            <a:noFill/>
          </a:ln>
        </p:spPr>
      </p:pic>
      <p:pic>
        <p:nvPicPr>
          <p:cNvPr id="117" name="Shape 117"/>
          <p:cNvPicPr preferRelativeResize="0"/>
          <p:nvPr/>
        </p:nvPicPr>
        <p:blipFill>
          <a:blip r:embed="rId4">
            <a:alphaModFix/>
          </a:blip>
          <a:stretch>
            <a:fillRect/>
          </a:stretch>
        </p:blipFill>
        <p:spPr>
          <a:xfrm>
            <a:off x="4748900" y="2050774"/>
            <a:ext cx="3833399" cy="28750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What’s the gap?</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b="1" lang="en" sz="2400"/>
              <a:t>Sensor filtering and aggregation</a:t>
            </a:r>
          </a:p>
        </p:txBody>
      </p:sp>
      <p:pic>
        <p:nvPicPr>
          <p:cNvPr id="124" name="Shape 124"/>
          <p:cNvPicPr preferRelativeResize="0"/>
          <p:nvPr/>
        </p:nvPicPr>
        <p:blipFill>
          <a:blip r:embed="rId3">
            <a:alphaModFix/>
          </a:blip>
          <a:stretch>
            <a:fillRect/>
          </a:stretch>
        </p:blipFill>
        <p:spPr>
          <a:xfrm>
            <a:off x="1840900" y="1691125"/>
            <a:ext cx="5462200" cy="33343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What’s the gap?</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None/>
            </a:pPr>
            <a:r>
              <a:rPr b="1" lang="en" sz="2400"/>
              <a:t>Secure Networking</a:t>
            </a:r>
          </a:p>
          <a:p>
            <a:pPr lvl="0" marR="0" rtl="0" algn="l">
              <a:lnSpc>
                <a:spcPct val="115000"/>
              </a:lnSpc>
              <a:spcBef>
                <a:spcPts val="0"/>
              </a:spcBef>
              <a:spcAft>
                <a:spcPts val="0"/>
              </a:spcAft>
              <a:buNone/>
            </a:pPr>
            <a:r>
              <a:t/>
            </a:r>
            <a:endParaRPr/>
          </a:p>
        </p:txBody>
      </p:sp>
      <p:pic>
        <p:nvPicPr>
          <p:cNvPr id="131" name="Shape 131"/>
          <p:cNvPicPr preferRelativeResize="0"/>
          <p:nvPr/>
        </p:nvPicPr>
        <p:blipFill>
          <a:blip r:embed="rId3">
            <a:alphaModFix/>
          </a:blip>
          <a:stretch>
            <a:fillRect/>
          </a:stretch>
        </p:blipFill>
        <p:spPr>
          <a:xfrm>
            <a:off x="782125" y="1733000"/>
            <a:ext cx="7704974" cy="33487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What’s the gap?</a:t>
            </a:r>
          </a:p>
        </p:txBody>
      </p:sp>
      <p:sp>
        <p:nvSpPr>
          <p:cNvPr id="137" name="Shape 1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15000"/>
              </a:lnSpc>
              <a:spcBef>
                <a:spcPts val="0"/>
              </a:spcBef>
              <a:buNone/>
            </a:pPr>
            <a:r>
              <a:rPr lang="en" sz="2400"/>
              <a:t>Specialized Server, file system, networking, and memcache for mobile apps.</a:t>
            </a:r>
          </a:p>
          <a:p>
            <a:pPr rtl="0">
              <a:lnSpc>
                <a:spcPct val="115000"/>
              </a:lnSpc>
              <a:spcBef>
                <a:spcPts val="0"/>
              </a:spcBef>
              <a:buNone/>
            </a:pPr>
            <a:r>
              <a:t/>
            </a:r>
            <a:endParaRPr sz="2400"/>
          </a:p>
          <a:p>
            <a:pPr lvl="0" rtl="0">
              <a:lnSpc>
                <a:spcPct val="115000"/>
              </a:lnSpc>
              <a:spcBef>
                <a:spcPts val="0"/>
              </a:spcBef>
              <a:buNone/>
            </a:pPr>
            <a:r>
              <a:rPr lang="en" sz="2400"/>
              <a:t> </a:t>
            </a:r>
          </a:p>
          <a:p>
            <a:pPr lvl="0" marR="0" rtl="0" algn="l">
              <a:lnSpc>
                <a:spcPct val="115000"/>
              </a:lnSpc>
              <a:spcBef>
                <a:spcPts val="0"/>
              </a:spcBef>
              <a:spcAft>
                <a:spcPts val="0"/>
              </a:spcAft>
              <a:buNone/>
            </a:pPr>
            <a:r>
              <a:t/>
            </a:r>
            <a:endParaRPr/>
          </a:p>
        </p:txBody>
      </p:sp>
      <p:pic>
        <p:nvPicPr>
          <p:cNvPr id="138" name="Shape 138"/>
          <p:cNvPicPr preferRelativeResize="0"/>
          <p:nvPr/>
        </p:nvPicPr>
        <p:blipFill>
          <a:blip r:embed="rId3">
            <a:alphaModFix/>
          </a:blip>
          <a:stretch>
            <a:fillRect/>
          </a:stretch>
        </p:blipFill>
        <p:spPr>
          <a:xfrm>
            <a:off x="1054300" y="2207837"/>
            <a:ext cx="3420649" cy="1710324"/>
          </a:xfrm>
          <a:prstGeom prst="rect">
            <a:avLst/>
          </a:prstGeom>
          <a:noFill/>
          <a:ln>
            <a:noFill/>
          </a:ln>
        </p:spPr>
      </p:pic>
      <p:pic>
        <p:nvPicPr>
          <p:cNvPr id="139" name="Shape 139"/>
          <p:cNvPicPr preferRelativeResize="0"/>
          <p:nvPr/>
        </p:nvPicPr>
        <p:blipFill>
          <a:blip r:embed="rId4">
            <a:alphaModFix/>
          </a:blip>
          <a:stretch>
            <a:fillRect/>
          </a:stretch>
        </p:blipFill>
        <p:spPr>
          <a:xfrm>
            <a:off x="5445900" y="1716600"/>
            <a:ext cx="2786857" cy="34268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What’s the gap?</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15000"/>
              </a:lnSpc>
              <a:spcBef>
                <a:spcPts val="0"/>
              </a:spcBef>
              <a:buClr>
                <a:srgbClr val="000000"/>
              </a:buClr>
              <a:buSzPct val="100000"/>
              <a:buFont typeface="Arial"/>
              <a:buChar char="●"/>
            </a:pPr>
            <a:r>
              <a:rPr lang="en" sz="1800">
                <a:solidFill>
                  <a:srgbClr val="000000"/>
                </a:solidFill>
              </a:rPr>
              <a:t>Lots of mobile cloud computing services that needs to be provided by the Cloud Providers</a:t>
            </a:r>
          </a:p>
          <a:p>
            <a:pPr indent="-342900" lvl="1" marL="914400" rtl="0">
              <a:lnSpc>
                <a:spcPct val="115000"/>
              </a:lnSpc>
              <a:spcBef>
                <a:spcPts val="0"/>
              </a:spcBef>
              <a:buClr>
                <a:srgbClr val="000000"/>
              </a:buClr>
              <a:buSzPct val="100000"/>
              <a:buFont typeface="Courier New"/>
              <a:buChar char="o"/>
            </a:pPr>
            <a:r>
              <a:rPr lang="en" sz="1800">
                <a:solidFill>
                  <a:srgbClr val="000000"/>
                </a:solidFill>
              </a:rPr>
              <a:t>platform service (computing, storage, database for mobile)</a:t>
            </a:r>
          </a:p>
          <a:p>
            <a:pPr indent="-342900" lvl="1" marL="914400" rtl="0">
              <a:lnSpc>
                <a:spcPct val="115000"/>
              </a:lnSpc>
              <a:spcBef>
                <a:spcPts val="0"/>
              </a:spcBef>
              <a:buClr>
                <a:srgbClr val="000000"/>
              </a:buClr>
              <a:buSzPct val="100000"/>
              <a:buFont typeface="Courier New"/>
              <a:buChar char="o"/>
            </a:pPr>
            <a:r>
              <a:rPr lang="en" sz="1800">
                <a:solidFill>
                  <a:srgbClr val="000000"/>
                </a:solidFill>
              </a:rPr>
              <a:t>application service (presence service for location, etc)</a:t>
            </a:r>
          </a:p>
          <a:p>
            <a:pPr indent="-342900" lvl="1" marL="914400" rtl="0">
              <a:lnSpc>
                <a:spcPct val="115000"/>
              </a:lnSpc>
              <a:spcBef>
                <a:spcPts val="0"/>
              </a:spcBef>
              <a:buClr>
                <a:srgbClr val="000000"/>
              </a:buClr>
              <a:buSzPct val="100000"/>
              <a:buFont typeface="Courier New"/>
              <a:buChar char="o"/>
            </a:pPr>
            <a:r>
              <a:rPr lang="en" sz="1800">
                <a:solidFill>
                  <a:srgbClr val="000000"/>
                </a:solidFill>
              </a:rPr>
              <a:t>context rich service (data mining of mobile data, recommendations, etc)  </a:t>
            </a:r>
          </a:p>
          <a:p>
            <a:pPr indent="-342900" lvl="1" marL="914400" rtl="0">
              <a:lnSpc>
                <a:spcPct val="115000"/>
              </a:lnSpc>
              <a:spcBef>
                <a:spcPts val="0"/>
              </a:spcBef>
              <a:buClr>
                <a:srgbClr val="000000"/>
              </a:buClr>
              <a:buSzPct val="100000"/>
              <a:buFont typeface="Courier New"/>
              <a:buChar char="o"/>
            </a:pPr>
            <a:r>
              <a:rPr lang="en" sz="1800">
                <a:solidFill>
                  <a:srgbClr val="000000"/>
                </a:solidFill>
              </a:rPr>
              <a:t>support for collaborative applications	</a:t>
            </a:r>
          </a:p>
          <a:p>
            <a:pPr indent="-342900" lvl="2" marL="1371600" rtl="0">
              <a:lnSpc>
                <a:spcPct val="115000"/>
              </a:lnSpc>
              <a:spcBef>
                <a:spcPts val="0"/>
              </a:spcBef>
              <a:buClr>
                <a:srgbClr val="000000"/>
              </a:buClr>
              <a:buSzPct val="100000"/>
              <a:buFont typeface="Wingdings"/>
              <a:buChar char="§"/>
            </a:pPr>
            <a:r>
              <a:rPr lang="en" sz="1800">
                <a:solidFill>
                  <a:srgbClr val="000000"/>
                </a:solidFill>
              </a:rPr>
              <a:t>Extract collective trends from large group of users.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Preliminary Study</a:t>
            </a:r>
          </a:p>
        </p:txBody>
      </p:sp>
      <p:sp>
        <p:nvSpPr>
          <p:cNvPr id="151" name="Shape 151"/>
          <p:cNvSpPr txBox="1"/>
          <p:nvPr>
            <p:ph idx="1" type="body"/>
          </p:nvPr>
        </p:nvSpPr>
        <p:spPr>
          <a:xfrm>
            <a:off x="393175" y="1063375"/>
            <a:ext cx="8229600" cy="3725699"/>
          </a:xfrm>
          <a:prstGeom prst="rect">
            <a:avLst/>
          </a:prstGeom>
        </p:spPr>
        <p:txBody>
          <a:bodyPr anchorCtr="0" anchor="t" bIns="91425" lIns="91425" rIns="91425" tIns="91425">
            <a:noAutofit/>
          </a:bodyPr>
          <a:lstStyle/>
          <a:p>
            <a:pPr rtl="0">
              <a:spcBef>
                <a:spcPts val="0"/>
              </a:spcBef>
              <a:buNone/>
            </a:pPr>
            <a:r>
              <a:rPr b="1" lang="en" sz="1800"/>
              <a:t>Main Features </a:t>
            </a:r>
          </a:p>
          <a:p>
            <a:pPr lvl="0" rtl="0">
              <a:spcBef>
                <a:spcPts val="0"/>
              </a:spcBef>
              <a:buNone/>
            </a:pPr>
            <a:r>
              <a:rPr lang="en" sz="1400">
                <a:solidFill>
                  <a:srgbClr val="222222"/>
                </a:solidFill>
              </a:rPr>
              <a:t>Feature 1: Vehicle can request other vehicles to process information </a:t>
            </a:r>
          </a:p>
          <a:p>
            <a:pPr lvl="0" rtl="0">
              <a:spcBef>
                <a:spcPts val="0"/>
              </a:spcBef>
              <a:buNone/>
            </a:pPr>
            <a:r>
              <a:rPr lang="en" sz="1400">
                <a:solidFill>
                  <a:srgbClr val="222222"/>
                </a:solidFill>
              </a:rPr>
              <a:t>Feature 2:   Vehicle can request other Vehicles for information</a:t>
            </a:r>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lvl="0" rtl="0">
              <a:spcBef>
                <a:spcPts val="0"/>
              </a:spcBef>
              <a:buClr>
                <a:schemeClr val="dk1"/>
              </a:buClr>
              <a:buSzPct val="122222"/>
              <a:buFont typeface="Arial"/>
              <a:buNone/>
            </a:pPr>
            <a:r>
              <a:rPr lang="en" sz="900"/>
              <a:t>Image Source: http://automobileinnovations.blogspot.com</a:t>
            </a:r>
          </a:p>
          <a:p>
            <a:pPr lvl="0">
              <a:spcBef>
                <a:spcPts val="0"/>
              </a:spcBef>
              <a:buNone/>
            </a:pPr>
            <a:r>
              <a:t/>
            </a:r>
            <a:endParaRPr sz="1800"/>
          </a:p>
        </p:txBody>
      </p:sp>
      <p:pic>
        <p:nvPicPr>
          <p:cNvPr id="152" name="Shape 152"/>
          <p:cNvPicPr preferRelativeResize="0"/>
          <p:nvPr/>
        </p:nvPicPr>
        <p:blipFill>
          <a:blip r:embed="rId3">
            <a:alphaModFix/>
          </a:blip>
          <a:stretch>
            <a:fillRect/>
          </a:stretch>
        </p:blipFill>
        <p:spPr>
          <a:xfrm>
            <a:off x="919925" y="2455175"/>
            <a:ext cx="4665549" cy="19828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Third-party software being evaluated</a:t>
            </a:r>
          </a:p>
          <a:p>
            <a:pPr indent="-381000" lvl="0" marL="457200" rtl="0">
              <a:spcBef>
                <a:spcPts val="0"/>
              </a:spcBef>
              <a:buClr>
                <a:schemeClr val="dk1"/>
              </a:buClr>
              <a:buSzPct val="100000"/>
              <a:buFont typeface="Arial"/>
              <a:buChar char="●"/>
            </a:pPr>
            <a:r>
              <a:rPr lang="en" sz="2400"/>
              <a:t>Apache Storm</a:t>
            </a:r>
          </a:p>
          <a:p>
            <a:pPr lvl="0" rtl="0">
              <a:spcBef>
                <a:spcPts val="0"/>
              </a:spcBef>
              <a:buNone/>
            </a:pPr>
            <a:r>
              <a:t/>
            </a:r>
            <a:endParaRPr sz="2400"/>
          </a:p>
          <a:p>
            <a:pPr indent="-381000" lvl="0" marL="457200" rtl="0">
              <a:spcBef>
                <a:spcPts val="0"/>
              </a:spcBef>
              <a:buClr>
                <a:schemeClr val="dk1"/>
              </a:buClr>
              <a:buSzPct val="100000"/>
              <a:buFont typeface="Arial"/>
              <a:buChar char="●"/>
            </a:pPr>
            <a:r>
              <a:rPr lang="en" sz="2400"/>
              <a:t>Hyrax</a:t>
            </a:r>
          </a:p>
          <a:p>
            <a:pPr rtl="0">
              <a:spcBef>
                <a:spcPts val="0"/>
              </a:spcBef>
              <a:buNone/>
            </a:pPr>
            <a:r>
              <a:t/>
            </a:r>
            <a:endParaRPr sz="2400"/>
          </a:p>
          <a:p>
            <a:pPr lvl="0" rtl="0">
              <a:spcBef>
                <a:spcPts val="0"/>
              </a:spcBef>
              <a:buNone/>
            </a:pPr>
            <a:r>
              <a:t/>
            </a:r>
            <a:endParaRPr sz="2400"/>
          </a:p>
          <a:p>
            <a:pPr indent="-381000" lvl="0" marL="457200">
              <a:spcBef>
                <a:spcPts val="0"/>
              </a:spcBef>
              <a:buClr>
                <a:schemeClr val="dk1"/>
              </a:buClr>
              <a:buSzPct val="100000"/>
              <a:buFont typeface="Arial"/>
              <a:buChar char="●"/>
            </a:pPr>
            <a:r>
              <a:rPr lang="en" sz="2400"/>
              <a:t>OpenStack</a:t>
            </a:r>
          </a:p>
        </p:txBody>
      </p:sp>
      <p:pic>
        <p:nvPicPr>
          <p:cNvPr id="159" name="Shape 159"/>
          <p:cNvPicPr preferRelativeResize="0"/>
          <p:nvPr/>
        </p:nvPicPr>
        <p:blipFill>
          <a:blip r:embed="rId3">
            <a:alphaModFix/>
          </a:blip>
          <a:stretch>
            <a:fillRect/>
          </a:stretch>
        </p:blipFill>
        <p:spPr>
          <a:xfrm>
            <a:off x="2809325" y="3830375"/>
            <a:ext cx="952500" cy="952500"/>
          </a:xfrm>
          <a:prstGeom prst="rect">
            <a:avLst/>
          </a:prstGeom>
          <a:noFill/>
          <a:ln>
            <a:noFill/>
          </a:ln>
        </p:spPr>
      </p:pic>
      <p:pic>
        <p:nvPicPr>
          <p:cNvPr id="160" name="Shape 160"/>
          <p:cNvPicPr preferRelativeResize="0"/>
          <p:nvPr/>
        </p:nvPicPr>
        <p:blipFill>
          <a:blip r:embed="rId4">
            <a:alphaModFix/>
          </a:blip>
          <a:stretch>
            <a:fillRect/>
          </a:stretch>
        </p:blipFill>
        <p:spPr>
          <a:xfrm>
            <a:off x="3389050" y="1741746"/>
            <a:ext cx="594075" cy="573350"/>
          </a:xfrm>
          <a:prstGeom prst="rect">
            <a:avLst/>
          </a:prstGeom>
          <a:noFill/>
          <a:ln>
            <a:noFill/>
          </a:ln>
        </p:spPr>
      </p:pic>
      <p:pic>
        <p:nvPicPr>
          <p:cNvPr id="161" name="Shape 161"/>
          <p:cNvPicPr preferRelativeResize="0"/>
          <p:nvPr/>
        </p:nvPicPr>
        <p:blipFill>
          <a:blip r:embed="rId5">
            <a:alphaModFix/>
          </a:blip>
          <a:stretch>
            <a:fillRect/>
          </a:stretch>
        </p:blipFill>
        <p:spPr>
          <a:xfrm>
            <a:off x="2044975" y="2572849"/>
            <a:ext cx="367750" cy="692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 - Apache Storm</a:t>
            </a:r>
          </a:p>
        </p:txBody>
      </p:sp>
      <p:sp>
        <p:nvSpPr>
          <p:cNvPr id="167" name="Shape 16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Apache Storm</a:t>
            </a:r>
          </a:p>
          <a:p>
            <a:pPr indent="-381000" lvl="0" marL="457200" rtl="0">
              <a:spcBef>
                <a:spcPts val="0"/>
              </a:spcBef>
              <a:buClr>
                <a:schemeClr val="dk1"/>
              </a:buClr>
              <a:buSzPct val="100000"/>
              <a:buFont typeface="Arial"/>
              <a:buChar char="●"/>
            </a:pPr>
            <a:r>
              <a:rPr lang="en" sz="2400"/>
              <a:t>Open Source</a:t>
            </a:r>
          </a:p>
          <a:p>
            <a:pPr indent="-381000" lvl="0" marL="457200" rtl="0">
              <a:spcBef>
                <a:spcPts val="0"/>
              </a:spcBef>
              <a:buClr>
                <a:schemeClr val="dk1"/>
              </a:buClr>
              <a:buSzPct val="100000"/>
              <a:buFont typeface="Arial"/>
              <a:buChar char="●"/>
            </a:pPr>
            <a:r>
              <a:rPr lang="en" sz="2400"/>
              <a:t>Distributed Real time computing</a:t>
            </a:r>
          </a:p>
          <a:p>
            <a:pPr indent="-381000" lvl="0" marL="457200" rtl="0">
              <a:spcBef>
                <a:spcPts val="0"/>
              </a:spcBef>
              <a:buClr>
                <a:schemeClr val="dk1"/>
              </a:buClr>
              <a:buSzPct val="100000"/>
              <a:buFont typeface="Arial"/>
              <a:buChar char="●"/>
            </a:pPr>
            <a:r>
              <a:rPr lang="en" sz="2400"/>
              <a:t>Scalable</a:t>
            </a:r>
          </a:p>
          <a:p>
            <a:pPr indent="-381000" lvl="0" marL="457200" rtl="0">
              <a:spcBef>
                <a:spcPts val="0"/>
              </a:spcBef>
              <a:buClr>
                <a:schemeClr val="dk1"/>
              </a:buClr>
              <a:buSzPct val="100000"/>
              <a:buFont typeface="Arial"/>
              <a:buChar char="●"/>
            </a:pPr>
            <a:r>
              <a:rPr lang="en" sz="2400"/>
              <a:t>Robust and fault-tolerant</a:t>
            </a:r>
          </a:p>
          <a:p>
            <a:pPr indent="-381000" lvl="0" marL="457200" rtl="0">
              <a:spcBef>
                <a:spcPts val="0"/>
              </a:spcBef>
              <a:buClr>
                <a:schemeClr val="dk1"/>
              </a:buClr>
              <a:buSzPct val="100000"/>
              <a:buFont typeface="Arial"/>
              <a:buChar char="●"/>
            </a:pPr>
            <a:r>
              <a:rPr lang="en" sz="2400"/>
              <a:t>No Data loss</a:t>
            </a:r>
          </a:p>
          <a:p>
            <a:pPr indent="-381000" lvl="0" marL="457200" rtl="0">
              <a:spcBef>
                <a:spcPts val="0"/>
              </a:spcBef>
              <a:buClr>
                <a:schemeClr val="dk1"/>
              </a:buClr>
              <a:buSzPct val="100000"/>
              <a:buFont typeface="Arial"/>
              <a:buChar char="●"/>
            </a:pPr>
            <a:r>
              <a:rPr lang="en" sz="2400"/>
              <a:t>Programming Language Agnostic</a:t>
            </a:r>
          </a:p>
          <a:p>
            <a:pPr>
              <a:spcBef>
                <a:spcPts val="0"/>
              </a:spcBef>
              <a:buNone/>
            </a:pPr>
            <a:r>
              <a:t/>
            </a:r>
            <a:endParaRPr sz="2400"/>
          </a:p>
        </p:txBody>
      </p:sp>
      <p:pic>
        <p:nvPicPr>
          <p:cNvPr id="168" name="Shape 168"/>
          <p:cNvPicPr preferRelativeResize="0"/>
          <p:nvPr/>
        </p:nvPicPr>
        <p:blipFill>
          <a:blip r:embed="rId3">
            <a:alphaModFix/>
          </a:blip>
          <a:stretch>
            <a:fillRect/>
          </a:stretch>
        </p:blipFill>
        <p:spPr>
          <a:xfrm>
            <a:off x="5883925" y="2731050"/>
            <a:ext cx="3260074" cy="24124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 - Apache Storm</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Storm Cluster</a:t>
            </a:r>
          </a:p>
          <a:p>
            <a:pPr>
              <a:spcBef>
                <a:spcPts val="0"/>
              </a:spcBef>
              <a:buNone/>
            </a:pPr>
            <a:r>
              <a:t/>
            </a:r>
            <a:endParaRPr/>
          </a:p>
        </p:txBody>
      </p:sp>
      <p:pic>
        <p:nvPicPr>
          <p:cNvPr id="175" name="Shape 175"/>
          <p:cNvPicPr preferRelativeResize="0"/>
          <p:nvPr/>
        </p:nvPicPr>
        <p:blipFill>
          <a:blip r:embed="rId3">
            <a:alphaModFix/>
          </a:blip>
          <a:stretch>
            <a:fillRect/>
          </a:stretch>
        </p:blipFill>
        <p:spPr>
          <a:xfrm>
            <a:off x="2428250" y="1332000"/>
            <a:ext cx="5739200" cy="37257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b="1" lang="en" sz="1800"/>
              <a:t>A.J. Ruiz, Ambarish Karole, Grace Lee, Harikumar Sulochana, Hyo Jeong </a:t>
            </a:r>
          </a:p>
        </p:txBody>
      </p:sp>
      <p:sp>
        <p:nvSpPr>
          <p:cNvPr id="47" name="Shape 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Team Toyota</a:t>
            </a:r>
          </a:p>
        </p:txBody>
      </p:sp>
      <p:pic>
        <p:nvPicPr>
          <p:cNvPr id="48" name="Shape 48"/>
          <p:cNvPicPr preferRelativeResize="0"/>
          <p:nvPr/>
        </p:nvPicPr>
        <p:blipFill>
          <a:blip r:embed="rId3">
            <a:alphaModFix/>
          </a:blip>
          <a:stretch>
            <a:fillRect/>
          </a:stretch>
        </p:blipFill>
        <p:spPr>
          <a:xfrm>
            <a:off x="622375" y="1937625"/>
            <a:ext cx="7961874" cy="281932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Preliminary Study - Hyrax</a:t>
            </a:r>
          </a:p>
        </p:txBody>
      </p:sp>
      <p:sp>
        <p:nvSpPr>
          <p:cNvPr id="181" name="Shape 181"/>
          <p:cNvSpPr txBox="1"/>
          <p:nvPr>
            <p:ph idx="1" type="body"/>
          </p:nvPr>
        </p:nvSpPr>
        <p:spPr>
          <a:xfrm>
            <a:off x="457200" y="1136000"/>
            <a:ext cx="8229600" cy="3725699"/>
          </a:xfrm>
          <a:prstGeom prst="rect">
            <a:avLst/>
          </a:prstGeom>
        </p:spPr>
        <p:txBody>
          <a:bodyPr anchorCtr="0" anchor="t" bIns="91425" lIns="91425" rIns="91425" tIns="91425">
            <a:noAutofit/>
          </a:bodyPr>
          <a:lstStyle/>
          <a:p>
            <a:pPr lvl="0" rtl="0">
              <a:spcBef>
                <a:spcPts val="0"/>
              </a:spcBef>
              <a:buNone/>
            </a:pPr>
            <a:r>
              <a:rPr lang="en"/>
              <a:t>Typical Hadoop Cluster Configuration</a:t>
            </a:r>
          </a:p>
        </p:txBody>
      </p:sp>
      <p:pic>
        <p:nvPicPr>
          <p:cNvPr id="182" name="Shape 182"/>
          <p:cNvPicPr preferRelativeResize="0"/>
          <p:nvPr/>
        </p:nvPicPr>
        <p:blipFill>
          <a:blip r:embed="rId3">
            <a:alphaModFix/>
          </a:blip>
          <a:stretch>
            <a:fillRect/>
          </a:stretch>
        </p:blipFill>
        <p:spPr>
          <a:xfrm>
            <a:off x="96250" y="1764400"/>
            <a:ext cx="8872199" cy="31545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 - Hyrax</a:t>
            </a:r>
          </a:p>
        </p:txBody>
      </p:sp>
      <p:sp>
        <p:nvSpPr>
          <p:cNvPr id="188" name="Shape 18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Hyrax Hardware and Software Layers</a:t>
            </a:r>
          </a:p>
        </p:txBody>
      </p:sp>
      <p:pic>
        <p:nvPicPr>
          <p:cNvPr id="189" name="Shape 189"/>
          <p:cNvPicPr preferRelativeResize="0"/>
          <p:nvPr/>
        </p:nvPicPr>
        <p:blipFill>
          <a:blip r:embed="rId3">
            <a:alphaModFix/>
          </a:blip>
          <a:stretch>
            <a:fillRect/>
          </a:stretch>
        </p:blipFill>
        <p:spPr>
          <a:xfrm>
            <a:off x="160400" y="1950500"/>
            <a:ext cx="8811324" cy="30646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 - Hyrax</a:t>
            </a:r>
          </a:p>
        </p:txBody>
      </p:sp>
      <p:sp>
        <p:nvSpPr>
          <p:cNvPr id="195" name="Shape 19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t>Hyrax Worker Application Component Interaction Diagram</a:t>
            </a:r>
          </a:p>
        </p:txBody>
      </p:sp>
      <p:pic>
        <p:nvPicPr>
          <p:cNvPr id="196" name="Shape 196"/>
          <p:cNvPicPr preferRelativeResize="0"/>
          <p:nvPr/>
        </p:nvPicPr>
        <p:blipFill>
          <a:blip r:embed="rId3">
            <a:alphaModFix/>
          </a:blip>
          <a:stretch>
            <a:fillRect/>
          </a:stretch>
        </p:blipFill>
        <p:spPr>
          <a:xfrm>
            <a:off x="812675" y="1752475"/>
            <a:ext cx="6768899" cy="33308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Preliminary Study - OpenStack</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OpenStack</a:t>
            </a:r>
          </a:p>
          <a:p>
            <a:pPr>
              <a:spcBef>
                <a:spcPts val="0"/>
              </a:spcBef>
              <a:buNone/>
            </a:pPr>
            <a:r>
              <a:t/>
            </a:r>
            <a:endParaRPr/>
          </a:p>
        </p:txBody>
      </p:sp>
      <p:pic>
        <p:nvPicPr>
          <p:cNvPr id="203" name="Shape 203"/>
          <p:cNvPicPr preferRelativeResize="0"/>
          <p:nvPr/>
        </p:nvPicPr>
        <p:blipFill>
          <a:blip r:embed="rId3">
            <a:alphaModFix/>
          </a:blip>
          <a:stretch>
            <a:fillRect/>
          </a:stretch>
        </p:blipFill>
        <p:spPr>
          <a:xfrm>
            <a:off x="775087" y="1793550"/>
            <a:ext cx="7593825" cy="33499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Preliminary Study - OpenStack</a:t>
            </a:r>
          </a:p>
        </p:txBody>
      </p:sp>
      <p:sp>
        <p:nvSpPr>
          <p:cNvPr id="209" name="Shape 20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Compute</a:t>
            </a:r>
          </a:p>
          <a:p>
            <a:pPr rtl="0">
              <a:spcBef>
                <a:spcPts val="0"/>
              </a:spcBef>
              <a:buNone/>
            </a:pPr>
            <a:r>
              <a:t/>
            </a:r>
            <a:endParaRPr b="1" sz="1800"/>
          </a:p>
          <a:p>
            <a:pPr indent="-342900" lvl="0" marL="457200" rtl="0">
              <a:spcBef>
                <a:spcPts val="0"/>
              </a:spcBef>
              <a:buClr>
                <a:schemeClr val="dk1"/>
              </a:buClr>
              <a:buSzPct val="100000"/>
              <a:buFont typeface="Arial"/>
              <a:buChar char="●"/>
            </a:pPr>
            <a:r>
              <a:rPr lang="en" sz="1800"/>
              <a:t>Security (API with rate limiting and authentication)</a:t>
            </a:r>
          </a:p>
          <a:p>
            <a:pPr indent="-342900" lvl="0" marL="457200" rtl="0">
              <a:spcBef>
                <a:spcPts val="0"/>
              </a:spcBef>
              <a:buClr>
                <a:schemeClr val="dk1"/>
              </a:buClr>
              <a:buSzPct val="100000"/>
              <a:buFont typeface="Arial"/>
              <a:buChar char="●"/>
            </a:pPr>
            <a:r>
              <a:rPr lang="en" sz="1800"/>
              <a:t>Flexibility</a:t>
            </a:r>
          </a:p>
          <a:p>
            <a:pPr indent="-342900" lvl="1" marL="914400" rtl="0">
              <a:spcBef>
                <a:spcPts val="0"/>
              </a:spcBef>
              <a:buClr>
                <a:schemeClr val="dk1"/>
              </a:buClr>
              <a:buSzPct val="100000"/>
              <a:buFont typeface="Courier New"/>
              <a:buChar char="o"/>
            </a:pPr>
            <a:r>
              <a:rPr lang="en" sz="1800"/>
              <a:t>Distributed and asynchronous architecture</a:t>
            </a:r>
          </a:p>
          <a:p>
            <a:pPr indent="-342900" lvl="0" marL="457200" rtl="0">
              <a:spcBef>
                <a:spcPts val="0"/>
              </a:spcBef>
              <a:buClr>
                <a:schemeClr val="dk1"/>
              </a:buClr>
              <a:buSzPct val="100000"/>
              <a:buFont typeface="Arial"/>
              <a:buChar char="●"/>
            </a:pPr>
            <a:r>
              <a:rPr lang="en" sz="1800"/>
              <a:t>Virtual Machine (VM) image management</a:t>
            </a:r>
          </a:p>
          <a:p>
            <a:pPr indent="-342900" lvl="0" marL="457200" rtl="0">
              <a:spcBef>
                <a:spcPts val="0"/>
              </a:spcBef>
              <a:buClr>
                <a:schemeClr val="dk1"/>
              </a:buClr>
              <a:buSzPct val="100000"/>
              <a:buFont typeface="Arial"/>
              <a:buChar char="●"/>
            </a:pPr>
            <a:r>
              <a:rPr lang="en" sz="1800"/>
              <a:t>Security Groups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Preliminary Study - OpenStack</a:t>
            </a:r>
          </a:p>
        </p:txBody>
      </p:sp>
      <p:sp>
        <p:nvSpPr>
          <p:cNvPr id="215" name="Shape 21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a:t>Storage</a:t>
            </a:r>
          </a:p>
          <a:p>
            <a:pPr lvl="0" rtl="0">
              <a:spcBef>
                <a:spcPts val="0"/>
              </a:spcBef>
              <a:buNone/>
            </a:pPr>
            <a:r>
              <a:t/>
            </a:r>
            <a:endParaRPr b="1" sz="1800"/>
          </a:p>
          <a:p>
            <a:pPr indent="-342900" lvl="0" marL="457200" rtl="0">
              <a:spcBef>
                <a:spcPts val="0"/>
              </a:spcBef>
              <a:buClr>
                <a:schemeClr val="dk1"/>
              </a:buClr>
              <a:buSzPct val="100000"/>
              <a:buFont typeface="Arial"/>
              <a:buChar char="●"/>
            </a:pPr>
            <a:r>
              <a:rPr lang="en" sz="1800"/>
              <a:t>Data Redundancy protects from failures</a:t>
            </a:r>
          </a:p>
          <a:p>
            <a:pPr indent="-342900" lvl="0" marL="457200" rtl="0">
              <a:spcBef>
                <a:spcPts val="0"/>
              </a:spcBef>
              <a:buClr>
                <a:schemeClr val="dk1"/>
              </a:buClr>
              <a:buSzPct val="100000"/>
              <a:buFont typeface="Arial"/>
              <a:buChar char="●"/>
            </a:pPr>
            <a:r>
              <a:rPr lang="en" sz="1800"/>
              <a:t>Easily scalable. </a:t>
            </a:r>
          </a:p>
          <a:p>
            <a:pPr indent="-342900" lvl="0" marL="457200" rtl="0">
              <a:spcBef>
                <a:spcPts val="0"/>
              </a:spcBef>
              <a:buClr>
                <a:schemeClr val="dk1"/>
              </a:buClr>
              <a:buSzPct val="100000"/>
              <a:buFont typeface="Arial"/>
              <a:buChar char="●"/>
            </a:pPr>
            <a:r>
              <a:rPr lang="en" sz="1800"/>
              <a:t>No central Database</a:t>
            </a:r>
          </a:p>
          <a:p>
            <a:pPr indent="-342900" lvl="0" marL="457200" rtl="0">
              <a:spcBef>
                <a:spcPts val="0"/>
              </a:spcBef>
              <a:buClr>
                <a:schemeClr val="dk1"/>
              </a:buClr>
              <a:buSzPct val="100000"/>
              <a:buFont typeface="Arial"/>
              <a:buChar char="●"/>
            </a:pPr>
            <a:r>
              <a:rPr lang="en" sz="1800"/>
              <a:t>Can handle lot of small random reads and writes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Preliminary Study - OpenStack</a:t>
            </a:r>
          </a:p>
        </p:txBody>
      </p:sp>
      <p:sp>
        <p:nvSpPr>
          <p:cNvPr id="221" name="Shape 22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Network</a:t>
            </a:r>
          </a:p>
          <a:p>
            <a:pPr lvl="0" rtl="0">
              <a:spcBef>
                <a:spcPts val="0"/>
              </a:spcBef>
              <a:buNone/>
            </a:pPr>
            <a:r>
              <a:t/>
            </a:r>
            <a:endParaRPr sz="1800"/>
          </a:p>
          <a:p>
            <a:pPr indent="-342900" lvl="0" marL="457200" rtl="0">
              <a:spcBef>
                <a:spcPts val="0"/>
              </a:spcBef>
              <a:buClr>
                <a:schemeClr val="dk1"/>
              </a:buClr>
              <a:buSzPct val="100000"/>
              <a:buFont typeface="Arial"/>
              <a:buChar char="●"/>
            </a:pPr>
            <a:r>
              <a:rPr lang="en" sz="1800"/>
              <a:t>Users can create their own networks, control traffic, and connect servers and devices to one or more networks.</a:t>
            </a:r>
          </a:p>
          <a:p>
            <a:pPr indent="-342900" lvl="0" marL="457200" rtl="0">
              <a:spcBef>
                <a:spcPts val="0"/>
              </a:spcBef>
              <a:buClr>
                <a:schemeClr val="dk1"/>
              </a:buClr>
              <a:buSzPct val="100000"/>
              <a:buFont typeface="Arial"/>
              <a:buChar char="●"/>
            </a:pPr>
            <a:r>
              <a:rPr lang="en" sz="1800"/>
              <a:t>OpenStack Networking has an extension framework allowing additional network services, such as intrusion detection systems (IDS), load balancing, firewalls and virtual private networks (VPN) to be deployed and managed.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Proposed methods</a:t>
            </a:r>
          </a:p>
        </p:txBody>
      </p:sp>
      <p:sp>
        <p:nvSpPr>
          <p:cNvPr id="227" name="Shape 227"/>
          <p:cNvSpPr txBox="1"/>
          <p:nvPr>
            <p:ph idx="1" type="body"/>
          </p:nvPr>
        </p:nvSpPr>
        <p:spPr>
          <a:xfrm>
            <a:off x="457200" y="1200150"/>
            <a:ext cx="45219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lang="en" sz="1800"/>
              <a:t>Finalize the decision on which technology stack we will use based on the following factors</a:t>
            </a:r>
          </a:p>
          <a:p>
            <a:pPr indent="-342900" lvl="0" marL="914400" rtl="0">
              <a:spcBef>
                <a:spcPts val="0"/>
              </a:spcBef>
              <a:buClr>
                <a:schemeClr val="dk1"/>
              </a:buClr>
              <a:buSzPct val="100000"/>
              <a:buFont typeface="Arial"/>
              <a:buAutoNum type="alphaUcPeriod"/>
            </a:pPr>
            <a:r>
              <a:rPr lang="en" sz="1800"/>
              <a:t>Distributed computing</a:t>
            </a:r>
          </a:p>
          <a:p>
            <a:pPr indent="-342900" lvl="0" marL="914400" rtl="0">
              <a:spcBef>
                <a:spcPts val="0"/>
              </a:spcBef>
              <a:buClr>
                <a:schemeClr val="dk1"/>
              </a:buClr>
              <a:buSzPct val="100000"/>
              <a:buFont typeface="Arial"/>
              <a:buAutoNum type="alphaUcPeriod"/>
            </a:pPr>
            <a:r>
              <a:rPr lang="en" sz="1800"/>
              <a:t>Distributed Querying</a:t>
            </a:r>
          </a:p>
          <a:p>
            <a:pPr indent="-342900" lvl="0" marL="914400" rtl="0">
              <a:spcBef>
                <a:spcPts val="0"/>
              </a:spcBef>
              <a:buClr>
                <a:schemeClr val="dk1"/>
              </a:buClr>
              <a:buSzPct val="100000"/>
              <a:buFont typeface="Arial"/>
              <a:buAutoNum type="alphaUcPeriod"/>
            </a:pPr>
            <a:r>
              <a:rPr lang="en" sz="1800"/>
              <a:t>Privacy &amp; Security</a:t>
            </a:r>
          </a:p>
          <a:p>
            <a:pPr indent="-342900" lvl="0" marL="914400" rtl="0">
              <a:spcBef>
                <a:spcPts val="0"/>
              </a:spcBef>
              <a:buClr>
                <a:schemeClr val="dk1"/>
              </a:buClr>
              <a:buSzPct val="100000"/>
              <a:buFont typeface="Arial"/>
              <a:buAutoNum type="alphaUcPeriod"/>
            </a:pPr>
            <a:r>
              <a:rPr lang="en" sz="1800"/>
              <a:t>Ease of integration</a:t>
            </a:r>
          </a:p>
          <a:p>
            <a:pPr indent="-342900" lvl="0" marL="914400" rtl="0">
              <a:spcBef>
                <a:spcPts val="0"/>
              </a:spcBef>
              <a:buClr>
                <a:schemeClr val="dk1"/>
              </a:buClr>
              <a:buSzPct val="100000"/>
              <a:buFont typeface="Arial"/>
              <a:buAutoNum type="alphaUcPeriod"/>
            </a:pPr>
            <a:r>
              <a:rPr lang="en" sz="1800"/>
              <a:t>Dynamic topology creations (nodes joining and dropping out)</a:t>
            </a:r>
          </a:p>
          <a:p>
            <a:pPr indent="-342900" lvl="0" marL="914400" rtl="0">
              <a:spcBef>
                <a:spcPts val="0"/>
              </a:spcBef>
              <a:buClr>
                <a:schemeClr val="dk1"/>
              </a:buClr>
              <a:buSzPct val="100000"/>
              <a:buFont typeface="Arial"/>
              <a:buAutoNum type="alphaUcPeriod"/>
            </a:pPr>
            <a:r>
              <a:rPr lang="en" sz="1800"/>
              <a:t>Platform independent</a:t>
            </a:r>
          </a:p>
          <a:p>
            <a:pPr indent="-342900" lvl="0" marL="914400" rtl="0">
              <a:spcBef>
                <a:spcPts val="0"/>
              </a:spcBef>
              <a:buClr>
                <a:schemeClr val="dk1"/>
              </a:buClr>
              <a:buSzPct val="100000"/>
              <a:buFont typeface="Arial"/>
              <a:buAutoNum type="alphaUcPeriod"/>
            </a:pPr>
            <a:r>
              <a:rPr lang="en" sz="1800"/>
              <a:t>… (more required features)</a:t>
            </a:r>
          </a:p>
          <a:p>
            <a:pPr lvl="0" rtl="0">
              <a:spcBef>
                <a:spcPts val="0"/>
              </a:spcBef>
              <a:buNone/>
            </a:pPr>
            <a:r>
              <a:t/>
            </a:r>
            <a:endParaRPr sz="1800"/>
          </a:p>
        </p:txBody>
      </p:sp>
      <p:pic>
        <p:nvPicPr>
          <p:cNvPr id="228" name="Shape 228"/>
          <p:cNvPicPr preferRelativeResize="0"/>
          <p:nvPr/>
        </p:nvPicPr>
        <p:blipFill>
          <a:blip r:embed="rId3">
            <a:alphaModFix/>
          </a:blip>
          <a:stretch>
            <a:fillRect/>
          </a:stretch>
        </p:blipFill>
        <p:spPr>
          <a:xfrm>
            <a:off x="5337275" y="1280000"/>
            <a:ext cx="3704949" cy="37257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Proposed methods</a:t>
            </a:r>
          </a:p>
        </p:txBody>
      </p:sp>
      <p:sp>
        <p:nvSpPr>
          <p:cNvPr id="234" name="Shape 234"/>
          <p:cNvSpPr txBox="1"/>
          <p:nvPr>
            <p:ph idx="1" type="body"/>
          </p:nvPr>
        </p:nvSpPr>
        <p:spPr>
          <a:xfrm>
            <a:off x="410225" y="1258850"/>
            <a:ext cx="40992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2. Integration between different stacks and build plug-ins using their API </a:t>
            </a:r>
          </a:p>
          <a:p>
            <a:pPr lvl="0" rtl="0">
              <a:spcBef>
                <a:spcPts val="0"/>
              </a:spcBef>
              <a:buClr>
                <a:schemeClr val="dk1"/>
              </a:buClr>
              <a:buSzPct val="61111"/>
              <a:buFont typeface="Arial"/>
              <a:buNone/>
            </a:pPr>
            <a:r>
              <a:rPr lang="en" sz="1800"/>
              <a:t>3. Create a prototype that demonstrates </a:t>
            </a:r>
            <a:r>
              <a:rPr b="1" lang="en" sz="1800"/>
              <a:t>distributed data processing</a:t>
            </a:r>
            <a:r>
              <a:rPr lang="en" sz="1800"/>
              <a:t> and </a:t>
            </a:r>
            <a:r>
              <a:rPr b="1" lang="en" sz="1800"/>
              <a:t>querying of distributed data storage</a:t>
            </a:r>
            <a:r>
              <a:rPr lang="en" sz="1800"/>
              <a:t>.</a:t>
            </a:r>
          </a:p>
          <a:p>
            <a:pPr lvl="0">
              <a:spcBef>
                <a:spcPts val="0"/>
              </a:spcBef>
              <a:buClr>
                <a:schemeClr val="dk1"/>
              </a:buClr>
              <a:buFont typeface="Arial"/>
              <a:buNone/>
            </a:pPr>
            <a:r>
              <a:t/>
            </a:r>
            <a:endParaRPr/>
          </a:p>
        </p:txBody>
      </p:sp>
      <p:pic>
        <p:nvPicPr>
          <p:cNvPr id="235" name="Shape 235"/>
          <p:cNvPicPr preferRelativeResize="0"/>
          <p:nvPr/>
        </p:nvPicPr>
        <p:blipFill>
          <a:blip r:embed="rId3">
            <a:alphaModFix/>
          </a:blip>
          <a:stretch>
            <a:fillRect/>
          </a:stretch>
        </p:blipFill>
        <p:spPr>
          <a:xfrm>
            <a:off x="5507550" y="1338725"/>
            <a:ext cx="3077349" cy="1538674"/>
          </a:xfrm>
          <a:prstGeom prst="rect">
            <a:avLst/>
          </a:prstGeom>
          <a:noFill/>
          <a:ln>
            <a:noFill/>
          </a:ln>
        </p:spPr>
      </p:pic>
      <p:pic>
        <p:nvPicPr>
          <p:cNvPr id="236" name="Shape 236"/>
          <p:cNvPicPr preferRelativeResize="0"/>
          <p:nvPr/>
        </p:nvPicPr>
        <p:blipFill>
          <a:blip r:embed="rId4">
            <a:alphaModFix/>
          </a:blip>
          <a:stretch>
            <a:fillRect/>
          </a:stretch>
        </p:blipFill>
        <p:spPr>
          <a:xfrm>
            <a:off x="4840275" y="3006250"/>
            <a:ext cx="4002300" cy="1843674"/>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242" name="Shape 24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solidFill>
                  <a:schemeClr val="lt1"/>
                </a:solidFill>
              </a:rPr>
              <a:t>Questions?</a:t>
            </a:r>
          </a:p>
        </p:txBody>
      </p:sp>
      <p:pic>
        <p:nvPicPr>
          <p:cNvPr id="243" name="Shape 243"/>
          <p:cNvPicPr preferRelativeResize="0"/>
          <p:nvPr/>
        </p:nvPicPr>
        <p:blipFill>
          <a:blip r:embed="rId3">
            <a:alphaModFix/>
          </a:blip>
          <a:stretch>
            <a:fillRect/>
          </a:stretch>
        </p:blipFill>
        <p:spPr>
          <a:xfrm>
            <a:off x="0" y="1139075"/>
            <a:ext cx="9144000" cy="40044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Project Background</a:t>
            </a:r>
          </a:p>
        </p:txBody>
      </p:sp>
      <p:sp>
        <p:nvSpPr>
          <p:cNvPr id="54" name="Shape 54"/>
          <p:cNvSpPr txBox="1"/>
          <p:nvPr>
            <p:ph idx="1" type="body"/>
          </p:nvPr>
        </p:nvSpPr>
        <p:spPr>
          <a:xfrm>
            <a:off x="457200" y="1276350"/>
            <a:ext cx="8229600" cy="3725699"/>
          </a:xfrm>
          <a:prstGeom prst="rect">
            <a:avLst/>
          </a:prstGeom>
        </p:spPr>
        <p:txBody>
          <a:bodyPr anchorCtr="0" anchor="t" bIns="91425" lIns="91425" rIns="91425" tIns="91425">
            <a:noAutofit/>
          </a:bodyPr>
          <a:lstStyle/>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rtl="0">
              <a:spcBef>
                <a:spcPts val="0"/>
              </a:spcBef>
              <a:buNone/>
            </a:pPr>
            <a:r>
              <a:t/>
            </a:r>
            <a:endParaRPr sz="1000"/>
          </a:p>
          <a:p>
            <a:pPr indent="-304800" lvl="0" marL="457200" rtl="0">
              <a:spcBef>
                <a:spcPts val="0"/>
              </a:spcBef>
              <a:buClr>
                <a:schemeClr val="dk1"/>
              </a:buClr>
              <a:buSzPct val="100000"/>
              <a:buFont typeface="Arial"/>
              <a:buChar char="●"/>
            </a:pPr>
            <a:r>
              <a:rPr b="1" lang="en" sz="1200"/>
              <a:t>Traditional Cloud</a:t>
            </a:r>
            <a:r>
              <a:rPr lang="en" sz="1200"/>
              <a:t> computing is great but </a:t>
            </a:r>
            <a:r>
              <a:rPr b="1" lang="en" sz="1200"/>
              <a:t>not Real time</a:t>
            </a:r>
          </a:p>
          <a:p>
            <a:pPr indent="-304800" lvl="0" marL="457200" rtl="0">
              <a:spcBef>
                <a:spcPts val="0"/>
              </a:spcBef>
              <a:buClr>
                <a:schemeClr val="dk1"/>
              </a:buClr>
              <a:buSzPct val="100000"/>
              <a:buFont typeface="Arial"/>
              <a:buChar char="●"/>
            </a:pPr>
            <a:r>
              <a:rPr lang="en" sz="1200"/>
              <a:t>There are significant real-time constraints that may limit the use of traditional </a:t>
            </a:r>
          </a:p>
          <a:p>
            <a:pPr indent="457200" lvl="0" rtl="0">
              <a:spcBef>
                <a:spcPts val="0"/>
              </a:spcBef>
              <a:buNone/>
            </a:pPr>
            <a:r>
              <a:rPr lang="en" sz="1200"/>
              <a:t>cloud APIs and services for collaborative data sharing and processing.</a:t>
            </a:r>
          </a:p>
        </p:txBody>
      </p:sp>
      <p:pic>
        <p:nvPicPr>
          <p:cNvPr id="55" name="Shape 55"/>
          <p:cNvPicPr preferRelativeResize="0"/>
          <p:nvPr/>
        </p:nvPicPr>
        <p:blipFill>
          <a:blip r:embed="rId3">
            <a:alphaModFix/>
          </a:blip>
          <a:stretch>
            <a:fillRect/>
          </a:stretch>
        </p:blipFill>
        <p:spPr>
          <a:xfrm>
            <a:off x="2117175" y="1200150"/>
            <a:ext cx="4681800" cy="2650074"/>
          </a:xfrm>
          <a:prstGeom prst="rect">
            <a:avLst/>
          </a:prstGeom>
          <a:noFill/>
          <a:ln>
            <a:noFill/>
          </a:ln>
        </p:spPr>
      </p:pic>
      <p:pic>
        <p:nvPicPr>
          <p:cNvPr id="56" name="Shape 56"/>
          <p:cNvPicPr preferRelativeResize="0"/>
          <p:nvPr/>
        </p:nvPicPr>
        <p:blipFill>
          <a:blip r:embed="rId4">
            <a:alphaModFix/>
          </a:blip>
          <a:stretch>
            <a:fillRect/>
          </a:stretch>
        </p:blipFill>
        <p:spPr>
          <a:xfrm>
            <a:off x="2117175" y="1200150"/>
            <a:ext cx="4681800" cy="2910496"/>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
                                        </p:tgtEl>
                                      </p:cBhvr>
                                    </p:animEffect>
                                    <p:set>
                                      <p:cBhvr>
                                        <p:cTn dur="1" fill="hold">
                                          <p:stCondLst>
                                            <p:cond delay="0"/>
                                          </p:stCondLst>
                                        </p:cTn>
                                        <p:tgtEl>
                                          <p:spTgt spid="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600"/>
              </a:spcBef>
              <a:buClr>
                <a:schemeClr val="dk1"/>
              </a:buClr>
              <a:buSzPct val="61111"/>
              <a:buFont typeface="Arial"/>
              <a:buNone/>
            </a:pPr>
            <a:r>
              <a:rPr lang="en" sz="1800"/>
              <a:t>Project Background: </a:t>
            </a:r>
            <a:r>
              <a:rPr b="0" lang="en" sz="1800">
                <a:solidFill>
                  <a:srgbClr val="5B0F00"/>
                </a:solidFill>
              </a:rPr>
              <a:t>Toyota: Development of Collaborative </a:t>
            </a:r>
          </a:p>
          <a:p>
            <a:pPr lvl="0" rtl="0">
              <a:spcBef>
                <a:spcPts val="600"/>
              </a:spcBef>
              <a:buClr>
                <a:schemeClr val="dk1"/>
              </a:buClr>
              <a:buSzPct val="61111"/>
              <a:buFont typeface="Arial"/>
              <a:buNone/>
            </a:pPr>
            <a:r>
              <a:rPr b="0" lang="en" sz="1800">
                <a:solidFill>
                  <a:srgbClr val="5B0F00"/>
                </a:solidFill>
              </a:rPr>
              <a:t>Vehicular Cloud Services</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A promising approach is for a</a:t>
            </a:r>
            <a:r>
              <a:rPr b="1" lang="en" sz="1400"/>
              <a:t> group of vehicles </a:t>
            </a:r>
            <a:r>
              <a:rPr lang="en" sz="1400"/>
              <a:t>to create their </a:t>
            </a:r>
            <a:r>
              <a:rPr b="1" lang="en" sz="1400"/>
              <a:t>own mobile cloud</a:t>
            </a:r>
          </a:p>
        </p:txBody>
      </p:sp>
      <p:pic>
        <p:nvPicPr>
          <p:cNvPr id="63" name="Shape 63"/>
          <p:cNvPicPr preferRelativeResize="0"/>
          <p:nvPr/>
        </p:nvPicPr>
        <p:blipFill>
          <a:blip r:embed="rId3">
            <a:alphaModFix/>
          </a:blip>
          <a:stretch>
            <a:fillRect/>
          </a:stretch>
        </p:blipFill>
        <p:spPr>
          <a:xfrm>
            <a:off x="1125450" y="2136050"/>
            <a:ext cx="3297373" cy="1853875"/>
          </a:xfrm>
          <a:prstGeom prst="rect">
            <a:avLst/>
          </a:prstGeom>
          <a:noFill/>
          <a:ln>
            <a:noFill/>
          </a:ln>
        </p:spPr>
      </p:pic>
      <p:pic>
        <p:nvPicPr>
          <p:cNvPr id="64" name="Shape 64"/>
          <p:cNvPicPr preferRelativeResize="0"/>
          <p:nvPr/>
        </p:nvPicPr>
        <p:blipFill>
          <a:blip r:embed="rId4">
            <a:alphaModFix/>
          </a:blip>
          <a:stretch>
            <a:fillRect/>
          </a:stretch>
        </p:blipFill>
        <p:spPr>
          <a:xfrm>
            <a:off x="5483650" y="1824750"/>
            <a:ext cx="1809750" cy="24765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Project Background- Mobile Cloud Computing</a:t>
            </a:r>
          </a:p>
        </p:txBody>
      </p:sp>
      <p:sp>
        <p:nvSpPr>
          <p:cNvPr id="70" name="Shape 70"/>
          <p:cNvSpPr txBox="1"/>
          <p:nvPr>
            <p:ph idx="1" type="body"/>
          </p:nvPr>
        </p:nvSpPr>
        <p:spPr>
          <a:xfrm>
            <a:off x="457200" y="1200150"/>
            <a:ext cx="7937999" cy="3725699"/>
          </a:xfrm>
          <a:prstGeom prst="rect">
            <a:avLst/>
          </a:prstGeom>
        </p:spPr>
        <p:txBody>
          <a:bodyPr anchorCtr="0" anchor="t" bIns="91425" lIns="91425" rIns="91425" tIns="91425">
            <a:noAutofit/>
          </a:bodyPr>
          <a:lstStyle/>
          <a:p>
            <a:pPr indent="0" lvl="0" marL="0" rtl="0">
              <a:lnSpc>
                <a:spcPct val="115000"/>
              </a:lnSpc>
              <a:spcBef>
                <a:spcPts val="0"/>
              </a:spcBef>
              <a:buClr>
                <a:schemeClr val="dk1"/>
              </a:buClr>
              <a:buFont typeface="Arial"/>
              <a:buNone/>
            </a:pPr>
            <a:r>
              <a:t/>
            </a:r>
            <a:endParaRPr sz="1100"/>
          </a:p>
          <a:p>
            <a:pPr indent="-304800" lvl="0" marL="457200" rtl="0">
              <a:lnSpc>
                <a:spcPct val="115000"/>
              </a:lnSpc>
              <a:spcBef>
                <a:spcPts val="0"/>
              </a:spcBef>
              <a:buClr>
                <a:schemeClr val="dk1"/>
              </a:buClr>
              <a:buSzPct val="100000"/>
              <a:buFont typeface="Arial"/>
              <a:buChar char="●"/>
            </a:pPr>
            <a:r>
              <a:rPr lang="en" sz="1200"/>
              <a:t>Driven by</a:t>
            </a:r>
            <a:r>
              <a:rPr b="1" lang="en" sz="1200"/>
              <a:t> increasing storage</a:t>
            </a:r>
            <a:r>
              <a:rPr lang="en" sz="1200"/>
              <a:t> and</a:t>
            </a:r>
            <a:r>
              <a:rPr b="1" lang="en" sz="1200"/>
              <a:t> processing capacity</a:t>
            </a:r>
            <a:r>
              <a:rPr lang="en" sz="1200"/>
              <a:t> of mobiles and the need to communicate and keep locally relevant content on the mobiles instead of uploading to cloud </a:t>
            </a:r>
          </a:p>
          <a:p>
            <a:pPr indent="-304800" lvl="0" marL="457200" rtl="0">
              <a:lnSpc>
                <a:spcPct val="115000"/>
              </a:lnSpc>
              <a:spcBef>
                <a:spcPts val="0"/>
              </a:spcBef>
              <a:buClr>
                <a:srgbClr val="000000"/>
              </a:buClr>
              <a:buSzPct val="100000"/>
              <a:buFont typeface="Arial"/>
              <a:buChar char="●"/>
            </a:pPr>
            <a:r>
              <a:rPr b="1" lang="en" sz="1200">
                <a:solidFill>
                  <a:srgbClr val="000000"/>
                </a:solidFill>
              </a:rPr>
              <a:t>Each vehicle is a node</a:t>
            </a:r>
            <a:r>
              <a:rPr lang="en" sz="1200">
                <a:solidFill>
                  <a:srgbClr val="000000"/>
                </a:solidFill>
              </a:rPr>
              <a:t> in the mobile cloud. Cars offer higher processing speed and storage </a:t>
            </a:r>
          </a:p>
        </p:txBody>
      </p:sp>
      <p:pic>
        <p:nvPicPr>
          <p:cNvPr id="71" name="Shape 71"/>
          <p:cNvPicPr preferRelativeResize="0"/>
          <p:nvPr/>
        </p:nvPicPr>
        <p:blipFill>
          <a:blip r:embed="rId3">
            <a:alphaModFix/>
          </a:blip>
          <a:stretch>
            <a:fillRect/>
          </a:stretch>
        </p:blipFill>
        <p:spPr>
          <a:xfrm>
            <a:off x="2283075" y="2143112"/>
            <a:ext cx="4286250" cy="30003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Project Background- Mobile Cloud Computing</a:t>
            </a:r>
          </a:p>
        </p:txBody>
      </p:sp>
      <p:sp>
        <p:nvSpPr>
          <p:cNvPr id="77" name="Shape 77"/>
          <p:cNvSpPr txBox="1"/>
          <p:nvPr>
            <p:ph idx="1" type="body"/>
          </p:nvPr>
        </p:nvSpPr>
        <p:spPr>
          <a:xfrm>
            <a:off x="457200" y="1200150"/>
            <a:ext cx="7937999" cy="3725699"/>
          </a:xfrm>
          <a:prstGeom prst="rect">
            <a:avLst/>
          </a:prstGeom>
        </p:spPr>
        <p:txBody>
          <a:bodyPr anchorCtr="0" anchor="t" bIns="91425" lIns="91425" rIns="91425" tIns="91425">
            <a:noAutofit/>
          </a:bodyPr>
          <a:lstStyle/>
          <a:p>
            <a:pPr rtl="0">
              <a:spcBef>
                <a:spcPts val="0"/>
              </a:spcBef>
              <a:buNone/>
            </a:pPr>
            <a:r>
              <a:rPr lang="en" sz="1800"/>
              <a:t>Why MCC (need for MCC):</a:t>
            </a:r>
          </a:p>
          <a:p>
            <a:pPr rtl="0">
              <a:spcBef>
                <a:spcPts val="0"/>
              </a:spcBef>
              <a:buNone/>
            </a:pPr>
            <a:r>
              <a:t/>
            </a:r>
            <a:endParaRPr sz="1100">
              <a:solidFill>
                <a:srgbClr val="0000FF"/>
              </a:solidFill>
            </a:endParaRPr>
          </a:p>
          <a:p>
            <a:pPr rtl="0">
              <a:spcBef>
                <a:spcPts val="0"/>
              </a:spcBef>
              <a:buNone/>
            </a:pPr>
            <a:r>
              <a:t/>
            </a:r>
            <a:endParaRPr sz="1100">
              <a:solidFill>
                <a:srgbClr val="0000FF"/>
              </a:solidFill>
            </a:endParaRPr>
          </a:p>
          <a:p>
            <a:pPr indent="-317500" lvl="0" marL="457200" rtl="0">
              <a:lnSpc>
                <a:spcPct val="115000"/>
              </a:lnSpc>
              <a:spcBef>
                <a:spcPts val="0"/>
              </a:spcBef>
              <a:buClr>
                <a:schemeClr val="dk1"/>
              </a:buClr>
              <a:buSzPct val="100000"/>
              <a:buFont typeface="Arial"/>
              <a:buAutoNum type="arabicPeriod"/>
            </a:pPr>
            <a:r>
              <a:rPr lang="en" sz="1400"/>
              <a:t>Advantages of mobile mini-clouds over global cloud are </a:t>
            </a:r>
            <a:r>
              <a:rPr b="1" lang="en" sz="1400"/>
              <a:t>reduced communication delay, reduced spectrum costs, and amply expanded range of applications</a:t>
            </a:r>
            <a:r>
              <a:rPr lang="en" sz="1400"/>
              <a:t>.</a:t>
            </a:r>
          </a:p>
          <a:p>
            <a:pPr lvl="0" rtl="0">
              <a:lnSpc>
                <a:spcPct val="115000"/>
              </a:lnSpc>
              <a:spcBef>
                <a:spcPts val="0"/>
              </a:spcBef>
              <a:buNone/>
            </a:pPr>
            <a:r>
              <a:t/>
            </a:r>
            <a:endParaRPr sz="1400"/>
          </a:p>
          <a:p>
            <a:pPr indent="-317500" lvl="0" marL="457200" rtl="0">
              <a:lnSpc>
                <a:spcPct val="115000"/>
              </a:lnSpc>
              <a:spcBef>
                <a:spcPts val="0"/>
              </a:spcBef>
              <a:buClr>
                <a:schemeClr val="dk1"/>
              </a:buClr>
              <a:buSzPct val="100000"/>
              <a:buFont typeface="Arial"/>
              <a:buAutoNum type="arabicPeriod"/>
            </a:pPr>
            <a:r>
              <a:rPr lang="en" sz="1400"/>
              <a:t>Mobile devices are improving in storage and processing capabilities,  so  </a:t>
            </a:r>
            <a:r>
              <a:rPr b="1" lang="en" sz="1400"/>
              <a:t>network latency can be reduced</a:t>
            </a:r>
            <a:r>
              <a:rPr lang="en" sz="1400"/>
              <a:t> by offloading the cloud processing to local nodes.</a:t>
            </a:r>
          </a:p>
          <a:p>
            <a:pPr lvl="0" rtl="0">
              <a:lnSpc>
                <a:spcPct val="115000"/>
              </a:lnSpc>
              <a:spcBef>
                <a:spcPts val="0"/>
              </a:spcBef>
              <a:buNone/>
            </a:pPr>
            <a:r>
              <a:t/>
            </a:r>
            <a:endParaRPr sz="1400"/>
          </a:p>
          <a:p>
            <a:pPr indent="-317500" lvl="0" marL="457200" rtl="0">
              <a:lnSpc>
                <a:spcPct val="115000"/>
              </a:lnSpc>
              <a:spcBef>
                <a:spcPts val="0"/>
              </a:spcBef>
              <a:buClr>
                <a:schemeClr val="dk1"/>
              </a:buClr>
              <a:buSzPct val="100000"/>
              <a:buFont typeface="Arial"/>
              <a:buAutoNum type="arabicPeriod"/>
            </a:pPr>
            <a:r>
              <a:rPr lang="en" sz="1400"/>
              <a:t>Mobile agents can be both users as well as service providers</a:t>
            </a:r>
          </a:p>
          <a:p>
            <a:pPr lvl="0" rtl="0">
              <a:lnSpc>
                <a:spcPct val="115000"/>
              </a:lnSpc>
              <a:spcBef>
                <a:spcPts val="0"/>
              </a:spcBef>
              <a:buNone/>
            </a:pPr>
            <a:r>
              <a:t/>
            </a:r>
            <a:endParaRPr sz="1400"/>
          </a:p>
          <a:p>
            <a:pPr indent="-317500" lvl="0" marL="457200" rtl="0">
              <a:lnSpc>
                <a:spcPct val="115000"/>
              </a:lnSpc>
              <a:spcBef>
                <a:spcPts val="0"/>
              </a:spcBef>
              <a:buClr>
                <a:schemeClr val="dk1"/>
              </a:buClr>
              <a:buSzPct val="100000"/>
              <a:buFont typeface="Arial"/>
              <a:buAutoNum type="arabicPeriod"/>
            </a:pPr>
            <a:r>
              <a:rPr lang="en" sz="1400"/>
              <a:t>Mobile node  can  interact and collaborate to sense environment , process data , </a:t>
            </a:r>
          </a:p>
          <a:p>
            <a:pPr lvl="0" rtl="0">
              <a:lnSpc>
                <a:spcPct val="115000"/>
              </a:lnSpc>
              <a:spcBef>
                <a:spcPts val="0"/>
              </a:spcBef>
              <a:buNone/>
            </a:pPr>
            <a:r>
              <a:rPr lang="en" sz="1400"/>
              <a:t>         propagate results and more generally share resources.</a:t>
            </a:r>
          </a:p>
          <a:p>
            <a:pPr indent="0" lvl="0" marL="0" rtl="0">
              <a:spcBef>
                <a:spcPts val="0"/>
              </a:spcBef>
              <a:buNone/>
            </a:pPr>
            <a:r>
              <a:t/>
            </a:r>
            <a:endParaRPr sz="1800"/>
          </a:p>
        </p:txBody>
      </p:sp>
      <p:pic>
        <p:nvPicPr>
          <p:cNvPr id="78" name="Shape 78"/>
          <p:cNvPicPr preferRelativeResize="0"/>
          <p:nvPr/>
        </p:nvPicPr>
        <p:blipFill>
          <a:blip r:embed="rId3">
            <a:alphaModFix/>
          </a:blip>
          <a:stretch>
            <a:fillRect/>
          </a:stretch>
        </p:blipFill>
        <p:spPr>
          <a:xfrm>
            <a:off x="7542475" y="3541975"/>
            <a:ext cx="1601525" cy="16015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Project Background- Mobile Cloud Computing</a:t>
            </a:r>
          </a:p>
        </p:txBody>
      </p:sp>
      <p:sp>
        <p:nvSpPr>
          <p:cNvPr id="84" name="Shape 84"/>
          <p:cNvSpPr txBox="1"/>
          <p:nvPr>
            <p:ph idx="1" type="body"/>
          </p:nvPr>
        </p:nvSpPr>
        <p:spPr>
          <a:xfrm>
            <a:off x="457200" y="1200150"/>
            <a:ext cx="7937999" cy="3725699"/>
          </a:xfrm>
          <a:prstGeom prst="rect">
            <a:avLst/>
          </a:prstGeom>
        </p:spPr>
        <p:txBody>
          <a:bodyPr anchorCtr="0" anchor="t" bIns="91425" lIns="91425" rIns="91425" tIns="91425">
            <a:noAutofit/>
          </a:bodyPr>
          <a:lstStyle/>
          <a:p>
            <a:pPr rtl="0">
              <a:spcBef>
                <a:spcPts val="0"/>
              </a:spcBef>
              <a:buNone/>
            </a:pPr>
            <a:r>
              <a:rPr lang="en" sz="1800"/>
              <a:t>We will build a </a:t>
            </a:r>
            <a:r>
              <a:rPr b="1" lang="en" sz="1800"/>
              <a:t>Proof Of Concept </a:t>
            </a:r>
            <a:r>
              <a:rPr lang="en" sz="1800"/>
              <a:t>for a </a:t>
            </a:r>
            <a:r>
              <a:rPr b="1" lang="en" sz="1800"/>
              <a:t>middle tier application</a:t>
            </a:r>
            <a:r>
              <a:rPr lang="en" sz="1800"/>
              <a:t> that will enable us to provide infrastructure for supporting these different use cases.</a:t>
            </a:r>
          </a:p>
          <a:p>
            <a:pPr rtl="0">
              <a:spcBef>
                <a:spcPts val="0"/>
              </a:spcBef>
              <a:buNone/>
            </a:pPr>
            <a:r>
              <a:t/>
            </a:r>
            <a:endParaRPr sz="1800"/>
          </a:p>
          <a:p>
            <a:pPr lvl="0" rtl="0">
              <a:spcBef>
                <a:spcPts val="0"/>
              </a:spcBef>
              <a:buClr>
                <a:schemeClr val="dk1"/>
              </a:buClr>
              <a:buSzPct val="110000"/>
              <a:buFont typeface="Arial"/>
              <a:buNone/>
            </a:pPr>
            <a:r>
              <a:rPr b="1" lang="en" sz="1000" u="sng">
                <a:solidFill>
                  <a:srgbClr val="222222"/>
                </a:solidFill>
              </a:rPr>
              <a:t>Toyota Use cases</a:t>
            </a:r>
          </a:p>
          <a:p>
            <a:pPr lvl="0" rtl="0">
              <a:spcBef>
                <a:spcPts val="0"/>
              </a:spcBef>
              <a:buClr>
                <a:schemeClr val="dk1"/>
              </a:buClr>
              <a:buSzPct val="110000"/>
              <a:buFont typeface="Arial"/>
              <a:buNone/>
            </a:pPr>
            <a:r>
              <a:rPr lang="en" sz="1000">
                <a:solidFill>
                  <a:srgbClr val="222222"/>
                </a:solidFill>
              </a:rPr>
              <a:t>TUS 1 Driver Safety - Collaborative sensing ( negotiating a blind turn or backing out of parking space)</a:t>
            </a:r>
          </a:p>
          <a:p>
            <a:pPr lvl="0" rtl="0">
              <a:spcBef>
                <a:spcPts val="0"/>
              </a:spcBef>
              <a:buClr>
                <a:schemeClr val="dk1"/>
              </a:buClr>
              <a:buSzPct val="110000"/>
              <a:buFont typeface="Arial"/>
              <a:buNone/>
            </a:pPr>
            <a:r>
              <a:rPr lang="en" sz="1000">
                <a:solidFill>
                  <a:srgbClr val="222222"/>
                </a:solidFill>
              </a:rPr>
              <a:t>TUS 2 Driver Safety - Merge assistant</a:t>
            </a:r>
          </a:p>
          <a:p>
            <a:pPr lvl="0" rtl="0">
              <a:spcBef>
                <a:spcPts val="0"/>
              </a:spcBef>
              <a:buClr>
                <a:schemeClr val="dk1"/>
              </a:buClr>
              <a:buSzPct val="110000"/>
              <a:buFont typeface="Arial"/>
              <a:buNone/>
            </a:pPr>
            <a:r>
              <a:rPr lang="en" sz="1000">
                <a:solidFill>
                  <a:srgbClr val="222222"/>
                </a:solidFill>
              </a:rPr>
              <a:t>TUS 3- Collaborative services - Navigation</a:t>
            </a:r>
          </a:p>
          <a:p>
            <a:pPr lvl="0" rtl="0">
              <a:spcBef>
                <a:spcPts val="0"/>
              </a:spcBef>
              <a:buClr>
                <a:schemeClr val="dk1"/>
              </a:buClr>
              <a:buSzPct val="110000"/>
              <a:buFont typeface="Arial"/>
              <a:buNone/>
            </a:pPr>
            <a:r>
              <a:rPr lang="en" sz="1000">
                <a:solidFill>
                  <a:srgbClr val="222222"/>
                </a:solidFill>
              </a:rPr>
              <a:t>TUS 4- Collaborative services- Emergency assistance</a:t>
            </a:r>
          </a:p>
          <a:p>
            <a:pPr lvl="0" rtl="0">
              <a:spcBef>
                <a:spcPts val="0"/>
              </a:spcBef>
              <a:buClr>
                <a:schemeClr val="dk1"/>
              </a:buClr>
              <a:buSzPct val="110000"/>
              <a:buFont typeface="Arial"/>
              <a:buNone/>
            </a:pPr>
            <a:r>
              <a:rPr lang="en" sz="1000">
                <a:solidFill>
                  <a:srgbClr val="222222"/>
                </a:solidFill>
              </a:rPr>
              <a:t>TUS 5 - Co-ordinated driving/platooning </a:t>
            </a:r>
          </a:p>
          <a:p>
            <a:pPr lvl="0" rtl="0">
              <a:spcBef>
                <a:spcPts val="0"/>
              </a:spcBef>
              <a:buClr>
                <a:schemeClr val="dk1"/>
              </a:buClr>
              <a:buSzPct val="110000"/>
              <a:buFont typeface="Arial"/>
              <a:buNone/>
            </a:pPr>
            <a:r>
              <a:rPr lang="en" sz="1000">
                <a:solidFill>
                  <a:srgbClr val="222222"/>
                </a:solidFill>
              </a:rPr>
              <a:t>TUS 6 - In Vehicle entertainment - Shared content markets</a:t>
            </a:r>
          </a:p>
          <a:p>
            <a:pPr lvl="0" rtl="0">
              <a:spcBef>
                <a:spcPts val="0"/>
              </a:spcBef>
              <a:buClr>
                <a:schemeClr val="dk1"/>
              </a:buClr>
              <a:buFont typeface="Arial"/>
              <a:buNone/>
            </a:pPr>
            <a:r>
              <a:t/>
            </a:r>
            <a:endParaRPr b="1" sz="1000">
              <a:solidFill>
                <a:srgbClr val="222222"/>
              </a:solidFill>
            </a:endParaRPr>
          </a:p>
          <a:p>
            <a:pPr lvl="0" rtl="0">
              <a:spcBef>
                <a:spcPts val="0"/>
              </a:spcBef>
              <a:buNone/>
            </a:pPr>
            <a:r>
              <a:t/>
            </a:r>
            <a:endParaRPr sz="1800"/>
          </a:p>
          <a:p>
            <a:pPr indent="0" lvl="0" marL="0" rtl="0">
              <a:spcBef>
                <a:spcPts val="0"/>
              </a:spcBef>
              <a:buNone/>
            </a:pPr>
            <a:r>
              <a:t/>
            </a:r>
            <a:endParaRPr sz="1800"/>
          </a:p>
        </p:txBody>
      </p:sp>
      <p:pic>
        <p:nvPicPr>
          <p:cNvPr id="85" name="Shape 85"/>
          <p:cNvPicPr preferRelativeResize="0"/>
          <p:nvPr/>
        </p:nvPicPr>
        <p:blipFill>
          <a:blip r:embed="rId3">
            <a:alphaModFix/>
          </a:blip>
          <a:stretch>
            <a:fillRect/>
          </a:stretch>
        </p:blipFill>
        <p:spPr>
          <a:xfrm>
            <a:off x="6417025" y="2611297"/>
            <a:ext cx="2726975" cy="25322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State of the Art</a:t>
            </a:r>
          </a:p>
        </p:txBody>
      </p:sp>
      <p:pic>
        <p:nvPicPr>
          <p:cNvPr id="91" name="Shape 91"/>
          <p:cNvPicPr preferRelativeResize="0"/>
          <p:nvPr/>
        </p:nvPicPr>
        <p:blipFill>
          <a:blip r:embed="rId3">
            <a:alphaModFix/>
          </a:blip>
          <a:stretch>
            <a:fillRect/>
          </a:stretch>
        </p:blipFill>
        <p:spPr>
          <a:xfrm>
            <a:off x="1839325" y="2811525"/>
            <a:ext cx="1619250" cy="1619250"/>
          </a:xfrm>
          <a:prstGeom prst="rect">
            <a:avLst/>
          </a:prstGeom>
          <a:noFill/>
          <a:ln>
            <a:noFill/>
          </a:ln>
        </p:spPr>
      </p:pic>
      <p:pic>
        <p:nvPicPr>
          <p:cNvPr id="92" name="Shape 92"/>
          <p:cNvPicPr preferRelativeResize="0"/>
          <p:nvPr/>
        </p:nvPicPr>
        <p:blipFill>
          <a:blip r:embed="rId3">
            <a:alphaModFix/>
          </a:blip>
          <a:stretch>
            <a:fillRect/>
          </a:stretch>
        </p:blipFill>
        <p:spPr>
          <a:xfrm>
            <a:off x="5722900" y="2811525"/>
            <a:ext cx="1619250" cy="1619250"/>
          </a:xfrm>
          <a:prstGeom prst="rect">
            <a:avLst/>
          </a:prstGeom>
          <a:noFill/>
          <a:ln>
            <a:noFill/>
          </a:ln>
        </p:spPr>
      </p:pic>
      <p:pic>
        <p:nvPicPr>
          <p:cNvPr id="93" name="Shape 93"/>
          <p:cNvPicPr preferRelativeResize="0"/>
          <p:nvPr/>
        </p:nvPicPr>
        <p:blipFill>
          <a:blip r:embed="rId4">
            <a:alphaModFix/>
          </a:blip>
          <a:stretch>
            <a:fillRect/>
          </a:stretch>
        </p:blipFill>
        <p:spPr>
          <a:xfrm>
            <a:off x="3706412" y="1392650"/>
            <a:ext cx="1731163" cy="906799"/>
          </a:xfrm>
          <a:prstGeom prst="rect">
            <a:avLst/>
          </a:prstGeom>
          <a:noFill/>
          <a:ln>
            <a:noFill/>
          </a:ln>
        </p:spPr>
      </p:pic>
      <p:cxnSp>
        <p:nvCxnSpPr>
          <p:cNvPr id="94" name="Shape 94"/>
          <p:cNvCxnSpPr/>
          <p:nvPr/>
        </p:nvCxnSpPr>
        <p:spPr>
          <a:xfrm flipH="1" rot="10800000">
            <a:off x="2648950" y="2220225"/>
            <a:ext cx="1344900" cy="591299"/>
          </a:xfrm>
          <a:prstGeom prst="straightConnector1">
            <a:avLst/>
          </a:prstGeom>
          <a:noFill/>
          <a:ln cap="flat" w="19050">
            <a:solidFill>
              <a:schemeClr val="dk2"/>
            </a:solidFill>
            <a:prstDash val="solid"/>
            <a:round/>
            <a:headEnd len="lg" w="lg" type="none"/>
            <a:tailEnd len="lg" w="lg" type="triangle"/>
          </a:ln>
        </p:spPr>
      </p:cxnSp>
      <p:cxnSp>
        <p:nvCxnSpPr>
          <p:cNvPr id="95" name="Shape 95"/>
          <p:cNvCxnSpPr>
            <a:stCxn id="92" idx="0"/>
          </p:cNvCxnSpPr>
          <p:nvPr/>
        </p:nvCxnSpPr>
        <p:spPr>
          <a:xfrm rot="10800000">
            <a:off x="5281525" y="2194125"/>
            <a:ext cx="1251000" cy="617400"/>
          </a:xfrm>
          <a:prstGeom prst="straightConnector1">
            <a:avLst/>
          </a:prstGeom>
          <a:noFill/>
          <a:ln cap="flat" w="19050">
            <a:solidFill>
              <a:schemeClr val="dk2"/>
            </a:solidFill>
            <a:prstDash val="solid"/>
            <a:round/>
            <a:headEnd len="lg" w="lg" type="none"/>
            <a:tailEnd len="lg" w="lg" type="triangle"/>
          </a:ln>
        </p:spPr>
      </p:cxnSp>
      <p:cxnSp>
        <p:nvCxnSpPr>
          <p:cNvPr id="96" name="Shape 96"/>
          <p:cNvCxnSpPr>
            <a:endCxn id="92" idx="1"/>
          </p:cNvCxnSpPr>
          <p:nvPr/>
        </p:nvCxnSpPr>
        <p:spPr>
          <a:xfrm>
            <a:off x="3458499" y="3607650"/>
            <a:ext cx="2264400" cy="13500"/>
          </a:xfrm>
          <a:prstGeom prst="straightConnector1">
            <a:avLst/>
          </a:prstGeom>
          <a:noFill/>
          <a:ln cap="flat" w="19050">
            <a:solidFill>
              <a:schemeClr val="dk2"/>
            </a:solidFill>
            <a:prstDash val="solid"/>
            <a:round/>
            <a:headEnd len="lg" w="lg" type="none"/>
            <a:tailEnd len="lg" w="lg" type="triangle"/>
          </a:ln>
        </p:spPr>
      </p:cxnSp>
      <p:cxnSp>
        <p:nvCxnSpPr>
          <p:cNvPr id="97" name="Shape 97"/>
          <p:cNvCxnSpPr/>
          <p:nvPr/>
        </p:nvCxnSpPr>
        <p:spPr>
          <a:xfrm flipH="1">
            <a:off x="3439799" y="3760050"/>
            <a:ext cx="2264400" cy="13499"/>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State of the Art</a:t>
            </a:r>
          </a:p>
        </p:txBody>
      </p:sp>
      <p:pic>
        <p:nvPicPr>
          <p:cNvPr id="103" name="Shape 103"/>
          <p:cNvPicPr preferRelativeResize="0"/>
          <p:nvPr/>
        </p:nvPicPr>
        <p:blipFill>
          <a:blip r:embed="rId3">
            <a:alphaModFix/>
          </a:blip>
          <a:stretch>
            <a:fillRect/>
          </a:stretch>
        </p:blipFill>
        <p:spPr>
          <a:xfrm>
            <a:off x="2611162" y="1143000"/>
            <a:ext cx="3921674" cy="39216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