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oppins"/>
      <p:regular r:id="rId33"/>
      <p:bold r:id="rId34"/>
      <p:italic r:id="rId35"/>
      <p:boldItalic r:id="rId36"/>
    </p:embeddedFont>
    <p:embeddedFont>
      <p:font typeface="Anaheim"/>
      <p:regular r:id="rId37"/>
    </p:embeddedFont>
    <p:embeddedFont>
      <p:font typeface="Syne"/>
      <p:regular r:id="rId38"/>
      <p:bold r:id="rId39"/>
    </p:embeddedFont>
    <p:embeddedFont>
      <p:font typeface="Poppi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F65CD5-AC10-4D3E-A3B8-2F5AFA59629B}">
  <a:tblStyle styleId="{64F65CD5-AC10-4D3E-A3B8-2F5AFA5962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20" Type="http://schemas.openxmlformats.org/officeDocument/2006/relationships/slide" Target="slides/slide15.xml"/><Relationship Id="rId42" Type="http://schemas.openxmlformats.org/officeDocument/2006/relationships/font" Target="fonts/PoppinsSemiBold-italic.fntdata"/><Relationship Id="rId41" Type="http://schemas.openxmlformats.org/officeDocument/2006/relationships/font" Target="fonts/PoppinsSemiBol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oppinsSemiBol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oppins-italic.fntdata"/><Relationship Id="rId12" Type="http://schemas.openxmlformats.org/officeDocument/2006/relationships/slide" Target="slides/slide7.xml"/><Relationship Id="rId34" Type="http://schemas.openxmlformats.org/officeDocument/2006/relationships/font" Target="fonts/Poppins-bold.fntdata"/><Relationship Id="rId15" Type="http://schemas.openxmlformats.org/officeDocument/2006/relationships/slide" Target="slides/slide10.xml"/><Relationship Id="rId37" Type="http://schemas.openxmlformats.org/officeDocument/2006/relationships/font" Target="fonts/Anaheim-regular.fntdata"/><Relationship Id="rId14" Type="http://schemas.openxmlformats.org/officeDocument/2006/relationships/slide" Target="slides/slide9.xml"/><Relationship Id="rId36" Type="http://schemas.openxmlformats.org/officeDocument/2006/relationships/font" Target="fonts/Poppins-boldItalic.fntdata"/><Relationship Id="rId17" Type="http://schemas.openxmlformats.org/officeDocument/2006/relationships/slide" Target="slides/slide12.xml"/><Relationship Id="rId39" Type="http://schemas.openxmlformats.org/officeDocument/2006/relationships/font" Target="fonts/Syne-bold.fntdata"/><Relationship Id="rId16" Type="http://schemas.openxmlformats.org/officeDocument/2006/relationships/slide" Target="slides/slide11.xml"/><Relationship Id="rId38" Type="http://schemas.openxmlformats.org/officeDocument/2006/relationships/font" Target="fonts/Sy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Adriana, and along with my friend Joanna,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a58a5a3b8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a58a5a3b8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slide onward we'll focus on load as an example. We had very similar approach to every fundamental variable so it wouldn’t have a much added value to the presentation if we show all fundamentals. </a:t>
            </a:r>
            <a:endParaRPr/>
          </a:p>
          <a:p>
            <a:pPr indent="0" lvl="0" marL="0" rtl="0" algn="l">
              <a:spcBef>
                <a:spcPts val="0"/>
              </a:spcBef>
              <a:spcAft>
                <a:spcPts val="0"/>
              </a:spcAft>
              <a:buNone/>
            </a:pPr>
            <a:r>
              <a:rPr lang="en"/>
              <a:t>So on this slide you can see the code that creates a matrix of all variables from the formula seen in the upper right corner. It consists of dummy variables, of L* which is either real Load if the hour is smaller or equal to 10 and the forecast load if h is bigger than 10. The autoregressive (AR) component considers past load values for 1, 2, and 7 days. Second we have the forecasts of fundamentals, load, wind and solar which will also be either TSO, enhanced, real or none. Next we have the daily statistics so we have the daily average, maximum and minimum values of load and last and least the weather forecast which turns out not to bring any difference so we left it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58a5a3b8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58a5a3b8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creating the matrix, we employ a rolling approach to generate an average forecast. The presented plot depicts the load forecast using enhanced fundamentals for the year 2016, with the code showcasing the data loading, window definition, loop processing, beta definition, and formula building.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ef2f4795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ef2f479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we have the average of all windows and we create a dataframe so that we can put it nicely into a csv file to calculate further statistics on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a58a5a3b8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a58a5a3b8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as I said the same approach was applied with similar formulas and occasional adjustments to address issues such as linearity. Sometimes the data had to be truncated due to taking into account an hour ahead of the forecast, etc. Apart from The fundamentals the next step was to do forecasts for Day ahead and intraday prices. Where intraday prices had 2 models originally in the report.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aabb703b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aabb703b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replications, we randomly discovered a potential improvement by using the same enhanced fundamental forecast for both day-ahead and intraday models. We want to see if this helps us make more accurate predictions for intraday prices. It's a simpler approach that could give us better results. Let's see what we find 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884407ab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e884407ab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now let’s see results ------&gt;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a58a5a3b8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a58a5a3b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 focused on calculating errors Mean Absolute Error (MAE) and Root Mean Squared Error (RMSE) in Load, Wind and Solar forecasts - Ada mentioned these models before.</a:t>
            </a:r>
            <a:endParaRPr/>
          </a:p>
          <a:p>
            <a:pPr indent="0" lvl="0" marL="0" rtl="0" algn="l">
              <a:spcBef>
                <a:spcPts val="0"/>
              </a:spcBef>
              <a:spcAft>
                <a:spcPts val="0"/>
              </a:spcAft>
              <a:buNone/>
            </a:pPr>
            <a:r>
              <a:rPr lang="en"/>
              <a:t>As you can see we get better outcome using enhanced models in every one of variable. ---------&gt;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58a5a3b8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a58a5a3b8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you can see here, our results closely resemble the outcomes of the original article, the grey color represents original study, while black color represents our replicated research </a:t>
            </a:r>
            <a:r>
              <a:rPr lang="en">
                <a:solidFill>
                  <a:schemeClr val="dk1"/>
                </a:solidFill>
              </a:rPr>
              <a:t>------&gt;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a58a5a3b8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a58a5a3b8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0"/>
              </a:spcBef>
              <a:spcAft>
                <a:spcPts val="0"/>
              </a:spcAft>
              <a:buClr>
                <a:schemeClr val="dk1"/>
              </a:buClr>
              <a:buSzPts val="1100"/>
              <a:buFont typeface="Arial"/>
              <a:buNone/>
            </a:pPr>
            <a:r>
              <a:rPr lang="en">
                <a:solidFill>
                  <a:schemeClr val="dk1"/>
                </a:solidFill>
              </a:rPr>
              <a:t>1When it comes to enhanced forecasts, as expected, our results also resemble the outcomes of the original one. Little differences might be visible due to different software used or modified algorithms.</a:t>
            </a:r>
            <a:endParaRPr>
              <a:solidFill>
                <a:schemeClr val="dk1"/>
              </a:solidFill>
            </a:endParaRPr>
          </a:p>
          <a:p>
            <a:pPr indent="-22860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it’s good to mention that in solar forecast: Both original and repeated research find solar prediction challenging due to limitations in capturing its dynamic structure. Also we excluded negative forecasted Solar generations from further consideration.</a:t>
            </a:r>
            <a:r>
              <a:rPr lang="en">
                <a:solidFill>
                  <a:schemeClr val="dk1"/>
                </a:solidFill>
                <a:latin typeface="Times New Roman"/>
                <a:ea typeface="Times New Roman"/>
                <a:cs typeface="Times New Roman"/>
                <a:sym typeface="Times New Roman"/>
              </a:rPr>
              <a:t>--------&gt;</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a58a5a3b8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a58a5a3b8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part of our research: </a:t>
            </a:r>
            <a:r>
              <a:rPr lang="en"/>
              <a:t>In our analysis, we explore the influence of enhanced load, wind, and solar generation predictions on electricity price forecasting using four different model configurations. As fundamentals we take TSO, Enhanced, Real and None as a important part of the model.</a:t>
            </a:r>
            <a:endParaRPr/>
          </a:p>
          <a:p>
            <a:pPr indent="0" lvl="0" marL="0" rtl="0" algn="l">
              <a:spcBef>
                <a:spcPts val="0"/>
              </a:spcBef>
              <a:spcAft>
                <a:spcPts val="0"/>
              </a:spcAft>
              <a:buNone/>
            </a:pPr>
            <a:r>
              <a:rPr lang="en"/>
              <a:t>In this table you can see that ID model (9) has the smallest errors comparing to other ID models. </a:t>
            </a:r>
            <a:endParaRPr/>
          </a:p>
          <a:p>
            <a:pPr indent="0" lvl="0" marL="0" rtl="0" algn="l">
              <a:spcBef>
                <a:spcPts val="0"/>
              </a:spcBef>
              <a:spcAft>
                <a:spcPts val="0"/>
              </a:spcAft>
              <a:buNone/>
            </a:pPr>
            <a:r>
              <a:rPr lang="en"/>
              <a:t>But in general electricity price predictions were better using Enhanced fundamentals and this is what we should expect ------&gt;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ef2f47950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ef2f47950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excited to present our replication of the research titled "Enhancing Load, Wind, and Solar Generation for a Day-Ahead Forecasting of Electricity Prices" by Katarzyna Maciejowska, Weronika Nitka, and Tomasz Weron.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a58a5a3b8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a58a5a3b8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clearly visible that price forecasts for model Day-Ahead using enhanced forecasts lead to lower errors. We got similar results as authors of original study. ----------&gt;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a58a5a3db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a58a5a3db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Same situation </a:t>
            </a:r>
            <a:r>
              <a:rPr lang="en">
                <a:solidFill>
                  <a:schemeClr val="dk1"/>
                </a:solidFill>
              </a:rPr>
              <a:t>for Intraday model (6) - usage of enhanced forecasts lead to better MAE/RMSE scores. ----------&gt;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abb703b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aabb703b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interesting, o</a:t>
            </a:r>
            <a:r>
              <a:rPr lang="en"/>
              <a:t>ur findings </a:t>
            </a:r>
            <a:r>
              <a:rPr lang="en">
                <a:solidFill>
                  <a:schemeClr val="dk1"/>
                </a:solidFill>
              </a:rPr>
              <a:t>for the Intraday price forecast using model (8) </a:t>
            </a:r>
            <a:r>
              <a:rPr lang="en"/>
              <a:t>improved results across nearly all fundamentals comparing to original article. The reason in such improving could be related to hidden thoughts in the article or our different understanding of the model -------&gt;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aabb703b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aabb703b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Lastly, we compare two models: </a:t>
            </a:r>
            <a:r>
              <a:rPr lang="en">
                <a:solidFill>
                  <a:schemeClr val="dk1"/>
                </a:solidFill>
              </a:rPr>
              <a:t>model (8) as implemented by the original authors and our proposed model (9) that Ada talked about before.</a:t>
            </a:r>
            <a:endParaRPr>
              <a:solidFill>
                <a:schemeClr val="dk1"/>
              </a:solidFill>
            </a:endParaRPr>
          </a:p>
          <a:p>
            <a:pPr indent="0" lvl="0" marL="0" rtl="0" algn="l">
              <a:lnSpc>
                <a:spcPct val="100000"/>
              </a:lnSpc>
              <a:spcBef>
                <a:spcPts val="1200"/>
              </a:spcBef>
              <a:spcAft>
                <a:spcPts val="0"/>
              </a:spcAft>
              <a:buNone/>
            </a:pPr>
            <a:r>
              <a:rPr lang="en">
                <a:solidFill>
                  <a:schemeClr val="dk1"/>
                </a:solidFill>
              </a:rPr>
              <a:t>It's evident that our model outperforms the original approach across almost all fundamental variables we forecasted.  ----------&gt;</a:t>
            </a:r>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a58a5a3b8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a58a5a3b8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t</a:t>
            </a:r>
            <a:r>
              <a:rPr lang="en"/>
              <a:t>he market choice is determined by the price spread sign as binary variable. The accuracy of forecasts in this article is evaluated using two measures: the correct prediction ratio (p) and additional revenues (π).</a:t>
            </a:r>
            <a:endParaRPr/>
          </a:p>
          <a:p>
            <a:pPr indent="0" lvl="0" marL="0" rtl="0" algn="l">
              <a:spcBef>
                <a:spcPts val="0"/>
              </a:spcBef>
              <a:spcAft>
                <a:spcPts val="0"/>
              </a:spcAft>
              <a:buNone/>
            </a:pPr>
            <a:r>
              <a:rPr lang="en"/>
              <a:t>In our research Enhanced forecasts outperforms TSO based forecasts. --------&gt;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aabb703b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aabb703b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sum up -------&gt;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ac007974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ac007974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It’s important to point out that solar predictions could be improved in the future.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results as you saw very closely resemble results obtained by original authors.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also happy to share that our model (9) yielded to better predictions in price forecasting.</a:t>
            </a:r>
            <a:endParaRPr/>
          </a:p>
          <a:p>
            <a:pPr indent="0" lvl="0" marL="0" rtl="0" algn="l">
              <a:spcBef>
                <a:spcPts val="0"/>
              </a:spcBef>
              <a:spcAft>
                <a:spcPts val="0"/>
              </a:spcAft>
              <a:buNone/>
            </a:pPr>
            <a:r>
              <a:rPr lang="en"/>
              <a:t>In summary usage of enhanced fundamentals improves the predictions always - for load/solar/wind predictions and also for price forecasting and market classifications! ------&gt;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842077b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842077b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with we utilized the Python programming language for the forecasts, MATLAB for some error statistics, and Microsoft Excel for certain visualization charts. We adopted a rolling window approach, employing 3 short and 3 long windows to consider both short and long-term changes and dependencies. The observation window spanned a one-year interval, and we calculated the final forecast as an average across all windows.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58a5a3b8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58a5a3b8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obtained the data from the authors upon request, and it's crucial to note that the date notation follows a pattern where a specific year refers to dates from October 1 of that year to September 30 of the following year. So if we have 2015 we have the dates from beginning of October 2015 till the end of September 2016. Additionally, some datasets required adjustment, particularly quarterly values aggregated after hours, which needed to be divided by 4 to represent hourly averages accurately. The data is from the Germanys market.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8842077b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8842077b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 the initial data visualization, we followed the original step-by-step approach, starting with an overview and plotting the data to understand patterns. Notably, we observed peak and off-peak hours, with the peak occurring at 6 pm and off-peak at 4 am.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58a5a3b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58a5a3b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visualised our fundamental variables which are load, solar and wind. </a:t>
            </a:r>
            <a:endParaRPr/>
          </a:p>
          <a:p>
            <a:pPr indent="0" lvl="0" marL="0" rtl="0" algn="l">
              <a:spcBef>
                <a:spcPts val="0"/>
              </a:spcBef>
              <a:spcAft>
                <a:spcPts val="0"/>
              </a:spcAft>
              <a:buNone/>
            </a:pPr>
            <a:r>
              <a:rPr lang="en"/>
              <a:t>Load exhibited a strong dependence on the day of the week, Following a yearly seasonality, peaking during winter for heating needs and decreasing in warmer temperatures. Also Slight increasing during summer, attributed to air-conditioning usage. </a:t>
            </a:r>
            <a:endParaRPr/>
          </a:p>
          <a:p>
            <a:pPr indent="0" lvl="0" marL="0" rtl="0" algn="l">
              <a:spcBef>
                <a:spcPts val="0"/>
              </a:spcBef>
              <a:spcAft>
                <a:spcPts val="0"/>
              </a:spcAft>
              <a:buNone/>
            </a:pPr>
            <a:r>
              <a:rPr lang="en"/>
              <a:t>Solar Generation peaked in summer, approaching zero in winter due to shorter days and insufficient sunlight. </a:t>
            </a:r>
            <a:endParaRPr/>
          </a:p>
          <a:p>
            <a:pPr indent="0" lvl="0" marL="0" rtl="0" algn="l">
              <a:spcBef>
                <a:spcPts val="0"/>
              </a:spcBef>
              <a:spcAft>
                <a:spcPts val="0"/>
              </a:spcAft>
              <a:buNone/>
            </a:pPr>
            <a:r>
              <a:rPr lang="en"/>
              <a:t>While wind generation rises in winter, with slight drops in summer. Short-term variation is notable.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58a5a3b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58a5a3b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visualization of the real values we went on to calculating the errors between them and Transmission System Operator forecasts which we will call TSO in the rest of the presentation. Unlike fundamentals, forecast errors show no clear weekly or yearly patterns. Solar forecast errors are larger in spring, coinciding with increased photovoltaic generation.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58a5a3b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58a5a3b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Moving on to the matlab results including mean errors, standard deviations and Ljung-Box test. </a:t>
            </a:r>
            <a:endParaRPr>
              <a:solidFill>
                <a:schemeClr val="dk1"/>
              </a:solidFill>
            </a:endParaRPr>
          </a:p>
          <a:p>
            <a:pPr indent="0" lvl="0" marL="0" rtl="0" algn="l">
              <a:spcBef>
                <a:spcPts val="0"/>
              </a:spcBef>
              <a:spcAft>
                <a:spcPts val="0"/>
              </a:spcAft>
              <a:buNone/>
            </a:pPr>
            <a:r>
              <a:rPr lang="en">
                <a:solidFill>
                  <a:schemeClr val="dk1"/>
                </a:solidFill>
              </a:rPr>
              <a:t>I am going to skip the coding parts because the time is catching up so the magic stays in the code and in the table we can see the results which are: </a:t>
            </a:r>
            <a:endParaRPr>
              <a:solidFill>
                <a:schemeClr val="dk1"/>
              </a:solidFill>
            </a:endParaRPr>
          </a:p>
          <a:p>
            <a:pPr indent="0" lvl="0" marL="0" rtl="0" algn="l">
              <a:spcBef>
                <a:spcPts val="0"/>
              </a:spcBef>
              <a:spcAft>
                <a:spcPts val="0"/>
              </a:spcAft>
              <a:buNone/>
            </a:pPr>
            <a:r>
              <a:rPr lang="en">
                <a:solidFill>
                  <a:schemeClr val="dk1"/>
                </a:solidFill>
              </a:rPr>
              <a:t>in the Mean Errors: we notice a Substantial bias across all fundamental variables. Load exhibits systematic underestimation. While Standard Deviations: Varied biases from zero. </a:t>
            </a:r>
            <a:endParaRPr>
              <a:solidFill>
                <a:schemeClr val="dk1"/>
              </a:solidFill>
            </a:endParaRPr>
          </a:p>
          <a:p>
            <a:pPr indent="0" lvl="0" marL="0" rtl="0" algn="l">
              <a:spcBef>
                <a:spcPts val="0"/>
              </a:spcBef>
              <a:spcAft>
                <a:spcPts val="0"/>
              </a:spcAft>
              <a:buNone/>
            </a:pPr>
            <a:r>
              <a:rPr lang="en">
                <a:solidFill>
                  <a:schemeClr val="dk1"/>
                </a:solidFill>
              </a:rPr>
              <a:t>And the LB test reveals strong autocorrelation of forecast errors, particularly evident in solar and wind generation during specific hours.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58a5a3b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58a5a3b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our study, we examined how often forecasted solar energy values exceeded zero during a rolling 56-day period. This evaluation helps us assess the accuracy of (TSO) solar forecasts for specific hours within this timeframe. From the plots we can see that we are focusing on hours 8 to 17.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0" name="Google Shape;10;p2"/>
          <p:cNvSpPr txBox="1"/>
          <p:nvPr>
            <p:ph type="ctrTitle"/>
          </p:nvPr>
        </p:nvSpPr>
        <p:spPr>
          <a:xfrm>
            <a:off x="1819800" y="1617450"/>
            <a:ext cx="5504400" cy="1908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 name="Google Shape;15;p2"/>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 name="Google Shape;19;p2"/>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7" name="Google Shape;137;p11"/>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141" name="Google Shape;141;p11"/>
          <p:cNvSpPr txBox="1"/>
          <p:nvPr>
            <p:ph hasCustomPrompt="1" type="title"/>
          </p:nvPr>
        </p:nvSpPr>
        <p:spPr>
          <a:xfrm>
            <a:off x="2085050" y="2084125"/>
            <a:ext cx="4974000" cy="8430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p:nvPr>
            <p:ph idx="1" type="subTitle"/>
          </p:nvPr>
        </p:nvSpPr>
        <p:spPr>
          <a:xfrm>
            <a:off x="2085050" y="2927100"/>
            <a:ext cx="4974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43"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1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6" name="Google Shape;146;p13"/>
          <p:cNvSpPr txBox="1"/>
          <p:nvPr>
            <p:ph idx="1" type="subTitle"/>
          </p:nvPr>
        </p:nvSpPr>
        <p:spPr>
          <a:xfrm>
            <a:off x="720000" y="1453775"/>
            <a:ext cx="6859500" cy="1241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147" name="Google Shape;147;p13"/>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8" name="Google Shape;148;p13"/>
          <p:cNvGrpSpPr/>
          <p:nvPr/>
        </p:nvGrpSpPr>
        <p:grpSpPr>
          <a:xfrm>
            <a:off x="-1185444" y="-1026851"/>
            <a:ext cx="11323837" cy="6235522"/>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3" name="Google Shape;153;p1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fmla="val 14305241"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8" name="Google Shape;158;p1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62" name="Shape 162"/>
        <p:cNvGrpSpPr/>
        <p:nvPr/>
      </p:nvGrpSpPr>
      <p:grpSpPr>
        <a:xfrm>
          <a:off x="0" y="0"/>
          <a:ext cx="0" cy="0"/>
          <a:chOff x="0" y="0"/>
          <a:chExt cx="0" cy="0"/>
        </a:xfrm>
      </p:grpSpPr>
      <p:sp>
        <p:nvSpPr>
          <p:cNvPr id="163" name="Google Shape;163;p14"/>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64" name="Google Shape;164;p14"/>
          <p:cNvSpPr txBox="1"/>
          <p:nvPr>
            <p:ph type="title"/>
          </p:nvPr>
        </p:nvSpPr>
        <p:spPr>
          <a:xfrm>
            <a:off x="2057700" y="2042625"/>
            <a:ext cx="5028600" cy="117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15000"/>
              </a:lnSpc>
              <a:spcBef>
                <a:spcPts val="0"/>
              </a:spcBef>
              <a:spcAft>
                <a:spcPts val="0"/>
              </a:spcAft>
              <a:buSzPts val="3500"/>
              <a:buNone/>
              <a:defRPr b="0" sz="18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5" name="Google Shape;165;p14"/>
          <p:cNvGrpSpPr/>
          <p:nvPr/>
        </p:nvGrpSpPr>
        <p:grpSpPr>
          <a:xfrm>
            <a:off x="190350" y="191250"/>
            <a:ext cx="7181900" cy="4017075"/>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9" name="Google Shape;169;p14"/>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3" name="Google Shape;173;p14"/>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74" name="Shape 174"/>
        <p:cNvGrpSpPr/>
        <p:nvPr/>
      </p:nvGrpSpPr>
      <p:grpSpPr>
        <a:xfrm>
          <a:off x="0" y="0"/>
          <a:ext cx="0" cy="0"/>
          <a:chOff x="0" y="0"/>
          <a:chExt cx="0" cy="0"/>
        </a:xfrm>
      </p:grpSpPr>
      <p:sp>
        <p:nvSpPr>
          <p:cNvPr id="175" name="Google Shape;175;p15"/>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6" name="Google Shape;176;p15"/>
          <p:cNvSpPr txBox="1"/>
          <p:nvPr>
            <p:ph type="title"/>
          </p:nvPr>
        </p:nvSpPr>
        <p:spPr>
          <a:xfrm>
            <a:off x="1183800" y="3494675"/>
            <a:ext cx="6776400" cy="495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7" name="Google Shape;177;p15"/>
          <p:cNvGrpSpPr/>
          <p:nvPr/>
        </p:nvGrpSpPr>
        <p:grpSpPr>
          <a:xfrm>
            <a:off x="190350" y="-389439"/>
            <a:ext cx="9845775" cy="6332324"/>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fmla="val 16200000" name="adj1"/>
                  <a:gd fmla="val 13291826"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4" name="Google Shape;184;p15"/>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8" name="Google Shape;188;p15"/>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fmla="val 19599382"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0"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2" name="Google Shape;192;p16"/>
          <p:cNvSpPr txBox="1"/>
          <p:nvPr>
            <p:ph idx="1" type="subTitle"/>
          </p:nvPr>
        </p:nvSpPr>
        <p:spPr>
          <a:xfrm>
            <a:off x="713225" y="1449374"/>
            <a:ext cx="7717500" cy="15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00" name="Google Shape;200;p16"/>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204" name="Google Shape;204;p16"/>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05" name="Shape 205"/>
        <p:cNvGrpSpPr/>
        <p:nvPr/>
      </p:nvGrpSpPr>
      <p:grpSpPr>
        <a:xfrm>
          <a:off x="0" y="0"/>
          <a:ext cx="0" cy="0"/>
          <a:chOff x="0" y="0"/>
          <a:chExt cx="0" cy="0"/>
        </a:xfrm>
      </p:grpSpPr>
      <p:sp>
        <p:nvSpPr>
          <p:cNvPr id="206" name="Google Shape;206;p17"/>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7" name="Google Shape;207;p17"/>
          <p:cNvSpPr txBox="1"/>
          <p:nvPr>
            <p:ph type="title"/>
          </p:nvPr>
        </p:nvSpPr>
        <p:spPr>
          <a:xfrm>
            <a:off x="889475" y="980750"/>
            <a:ext cx="6861000" cy="694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17"/>
          <p:cNvSpPr txBox="1"/>
          <p:nvPr>
            <p:ph idx="1" type="subTitle"/>
          </p:nvPr>
        </p:nvSpPr>
        <p:spPr>
          <a:xfrm>
            <a:off x="889475" y="1833150"/>
            <a:ext cx="6861000" cy="1552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09" name="Google Shape;209;p17"/>
          <p:cNvGrpSpPr/>
          <p:nvPr/>
        </p:nvGrpSpPr>
        <p:grpSpPr>
          <a:xfrm>
            <a:off x="-936076" y="-1134178"/>
            <a:ext cx="11181617" cy="750033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6" name="Google Shape;216;p17"/>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20"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22" name="Google Shape;222;p18"/>
          <p:cNvSpPr txBox="1"/>
          <p:nvPr>
            <p:ph type="title"/>
          </p:nvPr>
        </p:nvSpPr>
        <p:spPr>
          <a:xfrm>
            <a:off x="5553850" y="1821450"/>
            <a:ext cx="26304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18"/>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1" name="Google Shape;231;p18"/>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35" name="Shape 235"/>
        <p:cNvGrpSpPr/>
        <p:nvPr/>
      </p:nvGrpSpPr>
      <p:grpSpPr>
        <a:xfrm>
          <a:off x="0" y="0"/>
          <a:ext cx="0" cy="0"/>
          <a:chOff x="0" y="0"/>
          <a:chExt cx="0" cy="0"/>
        </a:xfrm>
      </p:grpSpPr>
      <p:sp>
        <p:nvSpPr>
          <p:cNvPr id="236" name="Google Shape;236;p19"/>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 name="Google Shape;237;p19"/>
          <p:cNvSpPr txBox="1"/>
          <p:nvPr>
            <p:ph type="title"/>
          </p:nvPr>
        </p:nvSpPr>
        <p:spPr>
          <a:xfrm>
            <a:off x="889475" y="1102975"/>
            <a:ext cx="7598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19"/>
          <p:cNvSpPr txBox="1"/>
          <p:nvPr>
            <p:ph idx="1" type="subTitle"/>
          </p:nvPr>
        </p:nvSpPr>
        <p:spPr>
          <a:xfrm>
            <a:off x="889475" y="1833150"/>
            <a:ext cx="7598100" cy="181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9" name="Google Shape;239;p19"/>
          <p:cNvGrpSpPr/>
          <p:nvPr/>
        </p:nvGrpSpPr>
        <p:grpSpPr>
          <a:xfrm>
            <a:off x="-620004" y="190350"/>
            <a:ext cx="9572754" cy="5859263"/>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4" name="Google Shape;244;p19"/>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8" name="Google Shape;248;p19"/>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252" name="Shape 252"/>
        <p:cNvGrpSpPr/>
        <p:nvPr/>
      </p:nvGrpSpPr>
      <p:grpSpPr>
        <a:xfrm>
          <a:off x="0" y="0"/>
          <a:ext cx="0" cy="0"/>
          <a:chOff x="0" y="0"/>
          <a:chExt cx="0" cy="0"/>
        </a:xfrm>
      </p:grpSpPr>
      <p:sp>
        <p:nvSpPr>
          <p:cNvPr id="253" name="Google Shape;253;p20"/>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4" name="Google Shape;254;p20"/>
          <p:cNvSpPr txBox="1"/>
          <p:nvPr>
            <p:ph type="title"/>
          </p:nvPr>
        </p:nvSpPr>
        <p:spPr>
          <a:xfrm>
            <a:off x="889475" y="1111485"/>
            <a:ext cx="4337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20"/>
          <p:cNvSpPr txBox="1"/>
          <p:nvPr>
            <p:ph idx="1" type="subTitle"/>
          </p:nvPr>
        </p:nvSpPr>
        <p:spPr>
          <a:xfrm>
            <a:off x="889475" y="1833162"/>
            <a:ext cx="4337100" cy="111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6" name="Google Shape;256;p20"/>
          <p:cNvGrpSpPr/>
          <p:nvPr/>
        </p:nvGrpSpPr>
        <p:grpSpPr>
          <a:xfrm>
            <a:off x="-878501" y="-990811"/>
            <a:ext cx="10992058" cy="7299775"/>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2" name="Google Shape;262;p20"/>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6" name="Google Shape;266;p20"/>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 name="Google Shape;32;p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6" name="Google Shape;36;p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43" name="Google Shape;43;p3"/>
          <p:cNvSpPr txBox="1"/>
          <p:nvPr>
            <p:ph type="title"/>
          </p:nvPr>
        </p:nvSpPr>
        <p:spPr>
          <a:xfrm>
            <a:off x="720000" y="1596050"/>
            <a:ext cx="5067600" cy="22125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4" name="Google Shape;44;p3"/>
          <p:cNvSpPr txBox="1"/>
          <p:nvPr>
            <p:ph hasCustomPrompt="1" idx="2" type="title"/>
          </p:nvPr>
        </p:nvSpPr>
        <p:spPr>
          <a:xfrm>
            <a:off x="713230" y="539500"/>
            <a:ext cx="24453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p:nvPr>
            <p:ph idx="1" type="subTitle"/>
          </p:nvPr>
        </p:nvSpPr>
        <p:spPr>
          <a:xfrm>
            <a:off x="720000" y="4023300"/>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273"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 name="Google Shape;275;p21"/>
          <p:cNvSpPr txBox="1"/>
          <p:nvPr>
            <p:ph type="title"/>
          </p:nvPr>
        </p:nvSpPr>
        <p:spPr>
          <a:xfrm>
            <a:off x="1769850" y="1810725"/>
            <a:ext cx="5604300" cy="1764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Font typeface="Poppins SemiBold"/>
              <a:buNone/>
              <a:defRPr b="0" sz="2500">
                <a:latin typeface="Poppins SemiBold"/>
                <a:ea typeface="Poppins SemiBold"/>
                <a:cs typeface="Poppins SemiBold"/>
                <a:sym typeface="Poppins SemiBold"/>
              </a:defRPr>
            </a:lvl1pPr>
            <a:lvl2pPr lvl="1" rtl="0" algn="ctr">
              <a:spcBef>
                <a:spcPts val="0"/>
              </a:spcBef>
              <a:spcAft>
                <a:spcPts val="0"/>
              </a:spcAft>
              <a:buSzPts val="3500"/>
              <a:buFont typeface="Poppins SemiBold"/>
              <a:buNone/>
              <a:defRPr b="0">
                <a:latin typeface="Poppins SemiBold"/>
                <a:ea typeface="Poppins SemiBold"/>
                <a:cs typeface="Poppins SemiBold"/>
                <a:sym typeface="Poppins SemiBold"/>
              </a:defRPr>
            </a:lvl2pPr>
            <a:lvl3pPr lvl="2" rtl="0" algn="ctr">
              <a:spcBef>
                <a:spcPts val="0"/>
              </a:spcBef>
              <a:spcAft>
                <a:spcPts val="0"/>
              </a:spcAft>
              <a:buSzPts val="3500"/>
              <a:buFont typeface="Poppins SemiBold"/>
              <a:buNone/>
              <a:defRPr b="0">
                <a:latin typeface="Poppins SemiBold"/>
                <a:ea typeface="Poppins SemiBold"/>
                <a:cs typeface="Poppins SemiBold"/>
                <a:sym typeface="Poppins SemiBold"/>
              </a:defRPr>
            </a:lvl3pPr>
            <a:lvl4pPr lvl="3" rtl="0" algn="ctr">
              <a:spcBef>
                <a:spcPts val="0"/>
              </a:spcBef>
              <a:spcAft>
                <a:spcPts val="0"/>
              </a:spcAft>
              <a:buSzPts val="3500"/>
              <a:buFont typeface="Poppins SemiBold"/>
              <a:buNone/>
              <a:defRPr b="0">
                <a:latin typeface="Poppins SemiBold"/>
                <a:ea typeface="Poppins SemiBold"/>
                <a:cs typeface="Poppins SemiBold"/>
                <a:sym typeface="Poppins SemiBold"/>
              </a:defRPr>
            </a:lvl4pPr>
            <a:lvl5pPr lvl="4" rtl="0" algn="ctr">
              <a:spcBef>
                <a:spcPts val="0"/>
              </a:spcBef>
              <a:spcAft>
                <a:spcPts val="0"/>
              </a:spcAft>
              <a:buSzPts val="3500"/>
              <a:buFont typeface="Poppins SemiBold"/>
              <a:buNone/>
              <a:defRPr b="0">
                <a:latin typeface="Poppins SemiBold"/>
                <a:ea typeface="Poppins SemiBold"/>
                <a:cs typeface="Poppins SemiBold"/>
                <a:sym typeface="Poppins SemiBold"/>
              </a:defRPr>
            </a:lvl5pPr>
            <a:lvl6pPr lvl="5" rtl="0" algn="ctr">
              <a:spcBef>
                <a:spcPts val="0"/>
              </a:spcBef>
              <a:spcAft>
                <a:spcPts val="0"/>
              </a:spcAft>
              <a:buSzPts val="3500"/>
              <a:buFont typeface="Poppins SemiBold"/>
              <a:buNone/>
              <a:defRPr b="0">
                <a:latin typeface="Poppins SemiBold"/>
                <a:ea typeface="Poppins SemiBold"/>
                <a:cs typeface="Poppins SemiBold"/>
                <a:sym typeface="Poppins SemiBold"/>
              </a:defRPr>
            </a:lvl6pPr>
            <a:lvl7pPr lvl="6" rtl="0" algn="ctr">
              <a:spcBef>
                <a:spcPts val="0"/>
              </a:spcBef>
              <a:spcAft>
                <a:spcPts val="0"/>
              </a:spcAft>
              <a:buSzPts val="3500"/>
              <a:buFont typeface="Poppins SemiBold"/>
              <a:buNone/>
              <a:defRPr b="0">
                <a:latin typeface="Poppins SemiBold"/>
                <a:ea typeface="Poppins SemiBold"/>
                <a:cs typeface="Poppins SemiBold"/>
                <a:sym typeface="Poppins SemiBold"/>
              </a:defRPr>
            </a:lvl7pPr>
            <a:lvl8pPr lvl="7" rtl="0" algn="ctr">
              <a:spcBef>
                <a:spcPts val="0"/>
              </a:spcBef>
              <a:spcAft>
                <a:spcPts val="0"/>
              </a:spcAft>
              <a:buSzPts val="3500"/>
              <a:buFont typeface="Poppins SemiBold"/>
              <a:buNone/>
              <a:defRPr b="0">
                <a:latin typeface="Poppins SemiBold"/>
                <a:ea typeface="Poppins SemiBold"/>
                <a:cs typeface="Poppins SemiBold"/>
                <a:sym typeface="Poppins SemiBold"/>
              </a:defRPr>
            </a:lvl8pPr>
            <a:lvl9pPr lvl="8" rtl="0" algn="ctr">
              <a:spcBef>
                <a:spcPts val="0"/>
              </a:spcBef>
              <a:spcAft>
                <a:spcPts val="0"/>
              </a:spcAft>
              <a:buSzPts val="3500"/>
              <a:buFont typeface="Poppins SemiBold"/>
              <a:buNone/>
              <a:defRPr b="0">
                <a:latin typeface="Poppins SemiBold"/>
                <a:ea typeface="Poppins SemiBold"/>
                <a:cs typeface="Poppins SemiBold"/>
                <a:sym typeface="Poppins SemiBold"/>
              </a:defRPr>
            </a:lvl9pPr>
          </a:lstStyle>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1" name="Google Shape;281;p21"/>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5" name="Google Shape;285;p21"/>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90" name="Shape 290"/>
        <p:cNvGrpSpPr/>
        <p:nvPr/>
      </p:nvGrpSpPr>
      <p:grpSpPr>
        <a:xfrm>
          <a:off x="0" y="0"/>
          <a:ext cx="0" cy="0"/>
          <a:chOff x="0" y="0"/>
          <a:chExt cx="0" cy="0"/>
        </a:xfrm>
      </p:grpSpPr>
      <p:sp>
        <p:nvSpPr>
          <p:cNvPr id="291" name="Google Shape;291;p22"/>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 name="Google Shape;292;p22"/>
          <p:cNvSpPr txBox="1"/>
          <p:nvPr>
            <p:ph type="title"/>
          </p:nvPr>
        </p:nvSpPr>
        <p:spPr>
          <a:xfrm>
            <a:off x="2262875" y="717850"/>
            <a:ext cx="4618200" cy="95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22"/>
          <p:cNvSpPr txBox="1"/>
          <p:nvPr>
            <p:ph idx="1" type="subTitle"/>
          </p:nvPr>
        </p:nvSpPr>
        <p:spPr>
          <a:xfrm>
            <a:off x="2262826" y="1598974"/>
            <a:ext cx="46182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94" name="Google Shape;294;p22"/>
          <p:cNvGrpSpPr/>
          <p:nvPr/>
        </p:nvGrpSpPr>
        <p:grpSpPr>
          <a:xfrm>
            <a:off x="-599551" y="-981734"/>
            <a:ext cx="10520569" cy="6804543"/>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99" name="Google Shape;299;p22"/>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3" name="Google Shape;303;p22"/>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
        <p:nvSpPr>
          <p:cNvPr id="311" name="Google Shape;311;p22"/>
          <p:cNvSpPr txBox="1"/>
          <p:nvPr/>
        </p:nvSpPr>
        <p:spPr>
          <a:xfrm>
            <a:off x="1837150" y="3355150"/>
            <a:ext cx="5469600" cy="717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200" u="sng">
                <a:solidFill>
                  <a:schemeClr val="dk1"/>
                </a:solidFill>
                <a:latin typeface="Poppins"/>
                <a:ea typeface="Poppins"/>
                <a:cs typeface="Poppins"/>
                <a:sym typeface="Poppins"/>
              </a:rPr>
              <a:t> </a:t>
            </a:r>
            <a:r>
              <a:rPr lang="en" sz="1200">
                <a:solidFill>
                  <a:schemeClr val="dk1"/>
                </a:solidFill>
                <a:latin typeface="Poppins"/>
                <a:ea typeface="Poppins"/>
                <a:cs typeface="Poppins"/>
                <a:sym typeface="Poppins"/>
              </a:rPr>
              <a:t>and content by </a:t>
            </a:r>
            <a:r>
              <a:rPr b="1" lang="en" sz="1200">
                <a:solidFill>
                  <a:schemeClr val="dk1"/>
                </a:solidFill>
                <a:latin typeface="Poppins"/>
                <a:ea typeface="Poppins"/>
                <a:cs typeface="Poppins"/>
                <a:sym typeface="Poppins"/>
              </a:rPr>
              <a:t>Swetha Tandri</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2"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9" name="Google Shape;319;p23"/>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3" name="Google Shape;323;p23"/>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9"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5" name="Google Shape;335;p24"/>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4"/>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8" name="Google Shape;48;p4"/>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9" name="Google Shape;59;p5"/>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63" name="Google Shape;63;p5"/>
          <p:cNvSpPr txBox="1"/>
          <p:nvPr>
            <p:ph idx="1" type="subTitle"/>
          </p:nvPr>
        </p:nvSpPr>
        <p:spPr>
          <a:xfrm>
            <a:off x="5184012" y="3230350"/>
            <a:ext cx="317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2" type="subTitle"/>
          </p:nvPr>
        </p:nvSpPr>
        <p:spPr>
          <a:xfrm>
            <a:off x="786300" y="3230350"/>
            <a:ext cx="317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5"/>
          <p:cNvSpPr txBox="1"/>
          <p:nvPr>
            <p:ph idx="3" type="subTitle"/>
          </p:nvPr>
        </p:nvSpPr>
        <p:spPr>
          <a:xfrm>
            <a:off x="5184001" y="2205100"/>
            <a:ext cx="3173700" cy="11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yne"/>
              <a:buNone/>
              <a:defRPr sz="2400">
                <a:latin typeface="Syne"/>
                <a:ea typeface="Syne"/>
                <a:cs typeface="Syne"/>
                <a:sym typeface="Syne"/>
              </a:defRPr>
            </a:lvl1pPr>
            <a:lvl2pPr lvl="1" rtl="0" algn="ctr">
              <a:lnSpc>
                <a:spcPct val="100000"/>
              </a:lnSpc>
              <a:spcBef>
                <a:spcPts val="0"/>
              </a:spcBef>
              <a:spcAft>
                <a:spcPts val="0"/>
              </a:spcAft>
              <a:buSzPts val="2400"/>
              <a:buFont typeface="Syne"/>
              <a:buNone/>
              <a:defRPr sz="2400">
                <a:latin typeface="Syne"/>
                <a:ea typeface="Syne"/>
                <a:cs typeface="Syne"/>
                <a:sym typeface="Syne"/>
              </a:defRPr>
            </a:lvl2pPr>
            <a:lvl3pPr lvl="2" rtl="0" algn="ctr">
              <a:lnSpc>
                <a:spcPct val="100000"/>
              </a:lnSpc>
              <a:spcBef>
                <a:spcPts val="0"/>
              </a:spcBef>
              <a:spcAft>
                <a:spcPts val="0"/>
              </a:spcAft>
              <a:buSzPts val="2400"/>
              <a:buFont typeface="Syne"/>
              <a:buNone/>
              <a:defRPr sz="2400">
                <a:latin typeface="Syne"/>
                <a:ea typeface="Syne"/>
                <a:cs typeface="Syne"/>
                <a:sym typeface="Syne"/>
              </a:defRPr>
            </a:lvl3pPr>
            <a:lvl4pPr lvl="3" rtl="0" algn="ctr">
              <a:lnSpc>
                <a:spcPct val="100000"/>
              </a:lnSpc>
              <a:spcBef>
                <a:spcPts val="0"/>
              </a:spcBef>
              <a:spcAft>
                <a:spcPts val="0"/>
              </a:spcAft>
              <a:buSzPts val="2400"/>
              <a:buFont typeface="Syne"/>
              <a:buNone/>
              <a:defRPr sz="2400">
                <a:latin typeface="Syne"/>
                <a:ea typeface="Syne"/>
                <a:cs typeface="Syne"/>
                <a:sym typeface="Syne"/>
              </a:defRPr>
            </a:lvl4pPr>
            <a:lvl5pPr lvl="4" rtl="0" algn="ctr">
              <a:lnSpc>
                <a:spcPct val="100000"/>
              </a:lnSpc>
              <a:spcBef>
                <a:spcPts val="0"/>
              </a:spcBef>
              <a:spcAft>
                <a:spcPts val="0"/>
              </a:spcAft>
              <a:buSzPts val="2400"/>
              <a:buFont typeface="Syne"/>
              <a:buNone/>
              <a:defRPr sz="2400">
                <a:latin typeface="Syne"/>
                <a:ea typeface="Syne"/>
                <a:cs typeface="Syne"/>
                <a:sym typeface="Syne"/>
              </a:defRPr>
            </a:lvl5pPr>
            <a:lvl6pPr lvl="5" rtl="0" algn="ctr">
              <a:lnSpc>
                <a:spcPct val="100000"/>
              </a:lnSpc>
              <a:spcBef>
                <a:spcPts val="0"/>
              </a:spcBef>
              <a:spcAft>
                <a:spcPts val="0"/>
              </a:spcAft>
              <a:buSzPts val="2400"/>
              <a:buFont typeface="Syne"/>
              <a:buNone/>
              <a:defRPr sz="2400">
                <a:latin typeface="Syne"/>
                <a:ea typeface="Syne"/>
                <a:cs typeface="Syne"/>
                <a:sym typeface="Syne"/>
              </a:defRPr>
            </a:lvl6pPr>
            <a:lvl7pPr lvl="6" rtl="0" algn="ctr">
              <a:lnSpc>
                <a:spcPct val="100000"/>
              </a:lnSpc>
              <a:spcBef>
                <a:spcPts val="0"/>
              </a:spcBef>
              <a:spcAft>
                <a:spcPts val="0"/>
              </a:spcAft>
              <a:buSzPts val="2400"/>
              <a:buFont typeface="Syne"/>
              <a:buNone/>
              <a:defRPr sz="2400">
                <a:latin typeface="Syne"/>
                <a:ea typeface="Syne"/>
                <a:cs typeface="Syne"/>
                <a:sym typeface="Syne"/>
              </a:defRPr>
            </a:lvl7pPr>
            <a:lvl8pPr lvl="7" rtl="0" algn="ctr">
              <a:lnSpc>
                <a:spcPct val="100000"/>
              </a:lnSpc>
              <a:spcBef>
                <a:spcPts val="0"/>
              </a:spcBef>
              <a:spcAft>
                <a:spcPts val="0"/>
              </a:spcAft>
              <a:buSzPts val="2400"/>
              <a:buFont typeface="Syne"/>
              <a:buNone/>
              <a:defRPr sz="2400">
                <a:latin typeface="Syne"/>
                <a:ea typeface="Syne"/>
                <a:cs typeface="Syne"/>
                <a:sym typeface="Syne"/>
              </a:defRPr>
            </a:lvl8pPr>
            <a:lvl9pPr lvl="8" rtl="0" algn="ctr">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6" name="Google Shape;66;p5"/>
          <p:cNvSpPr txBox="1"/>
          <p:nvPr>
            <p:ph idx="4" type="subTitle"/>
          </p:nvPr>
        </p:nvSpPr>
        <p:spPr>
          <a:xfrm>
            <a:off x="786300" y="2205100"/>
            <a:ext cx="3173700" cy="11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yne"/>
              <a:buNone/>
              <a:defRPr sz="2400">
                <a:latin typeface="Syne"/>
                <a:ea typeface="Syne"/>
                <a:cs typeface="Syne"/>
                <a:sym typeface="Syne"/>
              </a:defRPr>
            </a:lvl1pPr>
            <a:lvl2pPr lvl="1" rtl="0" algn="ctr">
              <a:lnSpc>
                <a:spcPct val="100000"/>
              </a:lnSpc>
              <a:spcBef>
                <a:spcPts val="0"/>
              </a:spcBef>
              <a:spcAft>
                <a:spcPts val="0"/>
              </a:spcAft>
              <a:buSzPts val="2400"/>
              <a:buFont typeface="Syne"/>
              <a:buNone/>
              <a:defRPr sz="2400">
                <a:latin typeface="Syne"/>
                <a:ea typeface="Syne"/>
                <a:cs typeface="Syne"/>
                <a:sym typeface="Syne"/>
              </a:defRPr>
            </a:lvl2pPr>
            <a:lvl3pPr lvl="2" rtl="0" algn="ctr">
              <a:lnSpc>
                <a:spcPct val="100000"/>
              </a:lnSpc>
              <a:spcBef>
                <a:spcPts val="0"/>
              </a:spcBef>
              <a:spcAft>
                <a:spcPts val="0"/>
              </a:spcAft>
              <a:buSzPts val="2400"/>
              <a:buFont typeface="Syne"/>
              <a:buNone/>
              <a:defRPr sz="2400">
                <a:latin typeface="Syne"/>
                <a:ea typeface="Syne"/>
                <a:cs typeface="Syne"/>
                <a:sym typeface="Syne"/>
              </a:defRPr>
            </a:lvl3pPr>
            <a:lvl4pPr lvl="3" rtl="0" algn="ctr">
              <a:lnSpc>
                <a:spcPct val="100000"/>
              </a:lnSpc>
              <a:spcBef>
                <a:spcPts val="0"/>
              </a:spcBef>
              <a:spcAft>
                <a:spcPts val="0"/>
              </a:spcAft>
              <a:buSzPts val="2400"/>
              <a:buFont typeface="Syne"/>
              <a:buNone/>
              <a:defRPr sz="2400">
                <a:latin typeface="Syne"/>
                <a:ea typeface="Syne"/>
                <a:cs typeface="Syne"/>
                <a:sym typeface="Syne"/>
              </a:defRPr>
            </a:lvl4pPr>
            <a:lvl5pPr lvl="4" rtl="0" algn="ctr">
              <a:lnSpc>
                <a:spcPct val="100000"/>
              </a:lnSpc>
              <a:spcBef>
                <a:spcPts val="0"/>
              </a:spcBef>
              <a:spcAft>
                <a:spcPts val="0"/>
              </a:spcAft>
              <a:buSzPts val="2400"/>
              <a:buFont typeface="Syne"/>
              <a:buNone/>
              <a:defRPr sz="2400">
                <a:latin typeface="Syne"/>
                <a:ea typeface="Syne"/>
                <a:cs typeface="Syne"/>
                <a:sym typeface="Syne"/>
              </a:defRPr>
            </a:lvl5pPr>
            <a:lvl6pPr lvl="5" rtl="0" algn="ctr">
              <a:lnSpc>
                <a:spcPct val="100000"/>
              </a:lnSpc>
              <a:spcBef>
                <a:spcPts val="0"/>
              </a:spcBef>
              <a:spcAft>
                <a:spcPts val="0"/>
              </a:spcAft>
              <a:buSzPts val="2400"/>
              <a:buFont typeface="Syne"/>
              <a:buNone/>
              <a:defRPr sz="2400">
                <a:latin typeface="Syne"/>
                <a:ea typeface="Syne"/>
                <a:cs typeface="Syne"/>
                <a:sym typeface="Syne"/>
              </a:defRPr>
            </a:lvl6pPr>
            <a:lvl7pPr lvl="6" rtl="0" algn="ctr">
              <a:lnSpc>
                <a:spcPct val="100000"/>
              </a:lnSpc>
              <a:spcBef>
                <a:spcPts val="0"/>
              </a:spcBef>
              <a:spcAft>
                <a:spcPts val="0"/>
              </a:spcAft>
              <a:buSzPts val="2400"/>
              <a:buFont typeface="Syne"/>
              <a:buNone/>
              <a:defRPr sz="2400">
                <a:latin typeface="Syne"/>
                <a:ea typeface="Syne"/>
                <a:cs typeface="Syne"/>
                <a:sym typeface="Syne"/>
              </a:defRPr>
            </a:lvl7pPr>
            <a:lvl8pPr lvl="7" rtl="0" algn="ctr">
              <a:lnSpc>
                <a:spcPct val="100000"/>
              </a:lnSpc>
              <a:spcBef>
                <a:spcPts val="0"/>
              </a:spcBef>
              <a:spcAft>
                <a:spcPts val="0"/>
              </a:spcAft>
              <a:buSzPts val="2400"/>
              <a:buFont typeface="Syne"/>
              <a:buNone/>
              <a:defRPr sz="2400">
                <a:latin typeface="Syne"/>
                <a:ea typeface="Syne"/>
                <a:cs typeface="Syne"/>
                <a:sym typeface="Syne"/>
              </a:defRPr>
            </a:lvl8pPr>
            <a:lvl9pPr lvl="8" rtl="0" algn="ctr">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7" name="Google Shape;67;p5"/>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0" name="Google Shape;70;p6"/>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1" name="Google Shape;71;p6"/>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6" name="Google Shape;76;p6"/>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7"/>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2" name="Google Shape;82;p7"/>
          <p:cNvSpPr txBox="1"/>
          <p:nvPr>
            <p:ph type="title"/>
          </p:nvPr>
        </p:nvSpPr>
        <p:spPr>
          <a:xfrm>
            <a:off x="720000" y="431904"/>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7"/>
          <p:cNvSpPr txBox="1"/>
          <p:nvPr>
            <p:ph idx="1" type="subTitle"/>
          </p:nvPr>
        </p:nvSpPr>
        <p:spPr>
          <a:xfrm>
            <a:off x="720000" y="1450802"/>
            <a:ext cx="7710900" cy="1243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84" name="Google Shape;84;p7"/>
          <p:cNvGrpSpPr/>
          <p:nvPr/>
        </p:nvGrpSpPr>
        <p:grpSpPr>
          <a:xfrm>
            <a:off x="1049950" y="-1134178"/>
            <a:ext cx="9195591" cy="750033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1" name="Google Shape;91;p7"/>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fmla="val 16200000" name="adj1"/>
                  <a:gd fmla="val 15007547"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4" name="Google Shape;104;p8"/>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
        <p:nvSpPr>
          <p:cNvPr id="108" name="Google Shape;108;p8"/>
          <p:cNvSpPr txBox="1"/>
          <p:nvPr>
            <p:ph type="title"/>
          </p:nvPr>
        </p:nvSpPr>
        <p:spPr>
          <a:xfrm>
            <a:off x="1341125" y="2047600"/>
            <a:ext cx="64617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9"/>
          <p:cNvSpPr/>
          <p:nvPr/>
        </p:nvSpPr>
        <p:spPr>
          <a:xfrm>
            <a:off x="259800" y="259800"/>
            <a:ext cx="8624400" cy="4623900"/>
          </a:xfrm>
          <a:prstGeom prst="snip2DiagRect">
            <a:avLst>
              <a:gd fmla="val 0" name="adj1"/>
              <a:gd fmla="val 5571"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1" name="Google Shape;111;p9"/>
          <p:cNvSpPr txBox="1"/>
          <p:nvPr>
            <p:ph type="title"/>
          </p:nvPr>
        </p:nvSpPr>
        <p:spPr>
          <a:xfrm>
            <a:off x="1958550" y="2166900"/>
            <a:ext cx="5226900" cy="1303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b="0" sz="1800">
                <a:latin typeface="Poppins"/>
                <a:ea typeface="Poppins"/>
                <a:cs typeface="Poppins"/>
                <a:sym typeface="Poppins"/>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12" name="Google Shape;112;p9"/>
          <p:cNvGrpSpPr/>
          <p:nvPr/>
        </p:nvGrpSpPr>
        <p:grpSpPr>
          <a:xfrm>
            <a:off x="-604491" y="-496839"/>
            <a:ext cx="10396060" cy="6576412"/>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fmla="val 3025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6" name="Google Shape;116;p9"/>
              <p:cNvSpPr/>
              <p:nvPr/>
            </p:nvSpPr>
            <p:spPr>
              <a:xfrm>
                <a:off x="259800" y="2958575"/>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fmla="val 3025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0" name="Google Shape;120;p9"/>
              <p:cNvSpPr/>
              <p:nvPr/>
            </p:nvSpPr>
            <p:spPr>
              <a:xfrm>
                <a:off x="8745300" y="4746600"/>
                <a:ext cx="138900" cy="137100"/>
              </a:xfrm>
              <a:prstGeom prst="star4">
                <a:avLst>
                  <a:gd fmla="val 3025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fmla="val 16200000" name="adj1"/>
                  <a:gd fmla="val 1315554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10"/>
          <p:cNvSpPr/>
          <p:nvPr>
            <p:ph idx="2" type="pic"/>
          </p:nvPr>
        </p:nvSpPr>
        <p:spPr>
          <a:xfrm>
            <a:off x="-6650" y="-6650"/>
            <a:ext cx="9150600" cy="5143500"/>
          </a:xfrm>
          <a:prstGeom prst="rect">
            <a:avLst/>
          </a:prstGeom>
          <a:noFill/>
          <a:ln>
            <a:noFill/>
          </a:ln>
        </p:spPr>
      </p:sp>
      <p:sp>
        <p:nvSpPr>
          <p:cNvPr id="127" name="Google Shape;12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b="1" sz="3500">
                <a:solidFill>
                  <a:schemeClr val="dk1"/>
                </a:solidFill>
                <a:latin typeface="Syne"/>
                <a:ea typeface="Syne"/>
                <a:cs typeface="Syne"/>
                <a:sym typeface="Sy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19.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8.jp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7.png"/><Relationship Id="rId6" Type="http://schemas.openxmlformats.org/officeDocument/2006/relationships/image" Target="../media/image32.png"/><Relationship Id="rId7" Type="http://schemas.openxmlformats.org/officeDocument/2006/relationships/image" Target="../media/image45.png"/><Relationship Id="rId8"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30.png"/><Relationship Id="rId5" Type="http://schemas.openxmlformats.org/officeDocument/2006/relationships/image" Target="../media/image41.png"/><Relationship Id="rId6" Type="http://schemas.openxmlformats.org/officeDocument/2006/relationships/image" Target="../media/image34.png"/><Relationship Id="rId7" Type="http://schemas.openxmlformats.org/officeDocument/2006/relationships/image" Target="../media/image43.png"/><Relationship Id="rId8"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0.png"/><Relationship Id="rId4" Type="http://schemas.openxmlformats.org/officeDocument/2006/relationships/image" Target="../media/image54.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3.png"/><Relationship Id="rId4" Type="http://schemas.openxmlformats.org/officeDocument/2006/relationships/image" Target="../media/image49.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47.png"/><Relationship Id="rId5"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6.png"/><Relationship Id="rId4" Type="http://schemas.openxmlformats.org/officeDocument/2006/relationships/image" Target="../media/image52.png"/><Relationship Id="rId5" Type="http://schemas.openxmlformats.org/officeDocument/2006/relationships/image" Target="../media/image35.png"/><Relationship Id="rId6"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8.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6.jpg"/><Relationship Id="rId4" Type="http://schemas.openxmlformats.org/officeDocument/2006/relationships/image" Target="../media/image1.jp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2.jpg"/><Relationship Id="rId5" Type="http://schemas.openxmlformats.org/officeDocument/2006/relationships/image" Target="../media/image3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6.jpg"/><Relationship Id="rId5" Type="http://schemas.openxmlformats.org/officeDocument/2006/relationships/image" Target="../media/image13.jpg"/><Relationship Id="rId6"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4.jpg"/><Relationship Id="rId5"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ctrTitle"/>
          </p:nvPr>
        </p:nvSpPr>
        <p:spPr>
          <a:xfrm>
            <a:off x="949800" y="1076025"/>
            <a:ext cx="5504400" cy="139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Enhancing load, wind and solar generation for day-ahead forecasting of electricity prices</a:t>
            </a:r>
            <a:endParaRPr sz="2400"/>
          </a:p>
        </p:txBody>
      </p:sp>
      <p:sp>
        <p:nvSpPr>
          <p:cNvPr id="348" name="Google Shape;348;p25"/>
          <p:cNvSpPr/>
          <p:nvPr/>
        </p:nvSpPr>
        <p:spPr>
          <a:xfrm>
            <a:off x="3696107" y="3844335"/>
            <a:ext cx="1728600" cy="1727400"/>
          </a:xfrm>
          <a:prstGeom prst="arc">
            <a:avLst>
              <a:gd fmla="val 20606760"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9" name="Google Shape;349;p25"/>
          <p:cNvSpPr/>
          <p:nvPr/>
        </p:nvSpPr>
        <p:spPr>
          <a:xfrm>
            <a:off x="5308993" y="4446601"/>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50" name="Google Shape;350;p25"/>
          <p:cNvSpPr txBox="1"/>
          <p:nvPr>
            <p:ph idx="4294967295" type="body"/>
          </p:nvPr>
        </p:nvSpPr>
        <p:spPr>
          <a:xfrm>
            <a:off x="949800" y="2701700"/>
            <a:ext cx="2511000" cy="10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Authors: ​</a:t>
            </a:r>
            <a:endParaRPr b="1"/>
          </a:p>
          <a:p>
            <a:pPr indent="0" lvl="0" marL="0" rtl="0" algn="l">
              <a:spcBef>
                <a:spcPts val="0"/>
              </a:spcBef>
              <a:spcAft>
                <a:spcPts val="0"/>
              </a:spcAft>
              <a:buNone/>
            </a:pPr>
            <a:r>
              <a:rPr lang="en"/>
              <a:t>Joanna Stawik​</a:t>
            </a:r>
            <a:endParaRPr/>
          </a:p>
          <a:p>
            <a:pPr indent="0" lvl="0" marL="0" rtl="0" algn="l">
              <a:spcBef>
                <a:spcPts val="0"/>
              </a:spcBef>
              <a:spcAft>
                <a:spcPts val="0"/>
              </a:spcAft>
              <a:buNone/>
            </a:pPr>
            <a:r>
              <a:rPr lang="en"/>
              <a:t>Adriana Naumczuk​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Date:</a:t>
            </a:r>
            <a:r>
              <a:rPr lang="en"/>
              <a:t> 15.01.2024</a:t>
            </a:r>
            <a:endParaRPr/>
          </a:p>
          <a:p>
            <a:pPr indent="0" lvl="0" marL="0" rtl="0" algn="l">
              <a:lnSpc>
                <a:spcPct val="115000"/>
              </a:lnSpc>
              <a:spcBef>
                <a:spcPts val="0"/>
              </a:spcBef>
              <a:spcAft>
                <a:spcPts val="0"/>
              </a:spcAft>
              <a:buNone/>
            </a:pPr>
            <a:r>
              <a:t/>
            </a:r>
            <a:endParaRPr/>
          </a:p>
        </p:txBody>
      </p:sp>
      <p:sp>
        <p:nvSpPr>
          <p:cNvPr id="351" name="Google Shape;351;p25"/>
          <p:cNvSpPr txBox="1"/>
          <p:nvPr>
            <p:ph idx="4294967295" type="body"/>
          </p:nvPr>
        </p:nvSpPr>
        <p:spPr>
          <a:xfrm>
            <a:off x="4624925" y="2701700"/>
            <a:ext cx="3570900" cy="13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Authors of original report: ​</a:t>
            </a:r>
            <a:endParaRPr b="1"/>
          </a:p>
          <a:p>
            <a:pPr indent="0" lvl="0" marL="0" rtl="0" algn="l">
              <a:spcBef>
                <a:spcPts val="0"/>
              </a:spcBef>
              <a:spcAft>
                <a:spcPts val="0"/>
              </a:spcAft>
              <a:buNone/>
            </a:pPr>
            <a:r>
              <a:rPr lang="en"/>
              <a:t>Katarzyna Maciejowska</a:t>
            </a:r>
            <a:endParaRPr/>
          </a:p>
          <a:p>
            <a:pPr indent="0" lvl="0" marL="0" rtl="0" algn="l">
              <a:spcBef>
                <a:spcPts val="0"/>
              </a:spcBef>
              <a:spcAft>
                <a:spcPts val="0"/>
              </a:spcAft>
              <a:buNone/>
            </a:pPr>
            <a:r>
              <a:rPr lang="en"/>
              <a:t>Weronika Nitka</a:t>
            </a:r>
            <a:br>
              <a:rPr lang="en"/>
            </a:br>
            <a:r>
              <a:rPr lang="en"/>
              <a:t>Tomasz Weron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MATRIX</a:t>
            </a:r>
            <a:r>
              <a:rPr lang="en" sz="2200"/>
              <a:t> LOAD</a:t>
            </a:r>
            <a:endParaRPr sz="2200"/>
          </a:p>
        </p:txBody>
      </p:sp>
      <p:pic>
        <p:nvPicPr>
          <p:cNvPr descr="Obraz zawierający tekst, zrzut ekranu&#10;&#10;Opis wygenerowany automatycznie" id="417" name="Google Shape;417;p34"/>
          <p:cNvPicPr preferRelativeResize="0"/>
          <p:nvPr/>
        </p:nvPicPr>
        <p:blipFill rotWithShape="1">
          <a:blip r:embed="rId3">
            <a:alphaModFix/>
          </a:blip>
          <a:srcRect b="0" l="0" r="20942" t="0"/>
          <a:stretch/>
        </p:blipFill>
        <p:spPr>
          <a:xfrm>
            <a:off x="2956688" y="1055775"/>
            <a:ext cx="2082050" cy="3461950"/>
          </a:xfrm>
          <a:prstGeom prst="rect">
            <a:avLst/>
          </a:prstGeom>
          <a:noFill/>
          <a:ln>
            <a:noFill/>
          </a:ln>
        </p:spPr>
      </p:pic>
      <p:pic>
        <p:nvPicPr>
          <p:cNvPr descr="Obraz zawierający tekst, zrzut ekranu&#10;&#10;Opis wygenerowany automatycznie" id="418" name="Google Shape;418;p34"/>
          <p:cNvPicPr preferRelativeResize="0"/>
          <p:nvPr/>
        </p:nvPicPr>
        <p:blipFill>
          <a:blip r:embed="rId4">
            <a:alphaModFix/>
          </a:blip>
          <a:stretch>
            <a:fillRect/>
          </a:stretch>
        </p:blipFill>
        <p:spPr>
          <a:xfrm>
            <a:off x="275345" y="1055779"/>
            <a:ext cx="2633507" cy="3461945"/>
          </a:xfrm>
          <a:prstGeom prst="rect">
            <a:avLst/>
          </a:prstGeom>
          <a:noFill/>
          <a:ln>
            <a:noFill/>
          </a:ln>
        </p:spPr>
      </p:pic>
      <p:pic>
        <p:nvPicPr>
          <p:cNvPr id="419" name="Google Shape;419;p34"/>
          <p:cNvPicPr preferRelativeResize="0"/>
          <p:nvPr/>
        </p:nvPicPr>
        <p:blipFill>
          <a:blip r:embed="rId5">
            <a:alphaModFix/>
          </a:blip>
          <a:stretch>
            <a:fillRect/>
          </a:stretch>
        </p:blipFill>
        <p:spPr>
          <a:xfrm>
            <a:off x="5086599" y="2199725"/>
            <a:ext cx="3756824" cy="2317997"/>
          </a:xfrm>
          <a:prstGeom prst="rect">
            <a:avLst/>
          </a:prstGeom>
          <a:noFill/>
          <a:ln>
            <a:noFill/>
          </a:ln>
        </p:spPr>
      </p:pic>
      <p:pic>
        <p:nvPicPr>
          <p:cNvPr id="420" name="Google Shape;420;p34"/>
          <p:cNvPicPr preferRelativeResize="0"/>
          <p:nvPr/>
        </p:nvPicPr>
        <p:blipFill>
          <a:blip r:embed="rId6">
            <a:alphaModFix/>
          </a:blip>
          <a:stretch>
            <a:fillRect/>
          </a:stretch>
        </p:blipFill>
        <p:spPr>
          <a:xfrm>
            <a:off x="5136186" y="737725"/>
            <a:ext cx="3657650" cy="855875"/>
          </a:xfrm>
          <a:prstGeom prst="rect">
            <a:avLst/>
          </a:prstGeom>
          <a:noFill/>
          <a:ln>
            <a:noFill/>
          </a:ln>
        </p:spPr>
      </p:pic>
      <p:pic>
        <p:nvPicPr>
          <p:cNvPr id="421" name="Google Shape;421;p34"/>
          <p:cNvPicPr preferRelativeResize="0"/>
          <p:nvPr/>
        </p:nvPicPr>
        <p:blipFill>
          <a:blip r:embed="rId7">
            <a:alphaModFix/>
          </a:blip>
          <a:stretch>
            <a:fillRect/>
          </a:stretch>
        </p:blipFill>
        <p:spPr>
          <a:xfrm>
            <a:off x="5318800" y="1706325"/>
            <a:ext cx="1251775" cy="38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3172275" y="4136000"/>
            <a:ext cx="5565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t>ENHANCED</a:t>
            </a:r>
            <a:r>
              <a:rPr lang="en" sz="2200"/>
              <a:t> LOAD FORECAST</a:t>
            </a:r>
            <a:endParaRPr sz="2200"/>
          </a:p>
        </p:txBody>
      </p:sp>
      <p:pic>
        <p:nvPicPr>
          <p:cNvPr descr="Obraz zawierający tekst, Czcionka, linia, zrzut ekranu. Average forecast 2016" id="427" name="Google Shape;427;p35"/>
          <p:cNvPicPr preferRelativeResize="0"/>
          <p:nvPr/>
        </p:nvPicPr>
        <p:blipFill>
          <a:blip r:embed="rId3">
            <a:alphaModFix/>
          </a:blip>
          <a:stretch>
            <a:fillRect/>
          </a:stretch>
        </p:blipFill>
        <p:spPr>
          <a:xfrm>
            <a:off x="4095650" y="2684925"/>
            <a:ext cx="4543299" cy="1362250"/>
          </a:xfrm>
          <a:prstGeom prst="rect">
            <a:avLst/>
          </a:prstGeom>
          <a:noFill/>
          <a:ln>
            <a:noFill/>
          </a:ln>
        </p:spPr>
      </p:pic>
      <p:pic>
        <p:nvPicPr>
          <p:cNvPr id="428" name="Google Shape;428;p35"/>
          <p:cNvPicPr preferRelativeResize="0"/>
          <p:nvPr/>
        </p:nvPicPr>
        <p:blipFill>
          <a:blip r:embed="rId4">
            <a:alphaModFix/>
          </a:blip>
          <a:stretch>
            <a:fillRect/>
          </a:stretch>
        </p:blipFill>
        <p:spPr>
          <a:xfrm>
            <a:off x="251850" y="254513"/>
            <a:ext cx="3587599" cy="3512676"/>
          </a:xfrm>
          <a:prstGeom prst="rect">
            <a:avLst/>
          </a:prstGeom>
          <a:noFill/>
          <a:ln>
            <a:noFill/>
          </a:ln>
        </p:spPr>
      </p:pic>
      <p:pic>
        <p:nvPicPr>
          <p:cNvPr id="429" name="Google Shape;429;p35"/>
          <p:cNvPicPr preferRelativeResize="0"/>
          <p:nvPr/>
        </p:nvPicPr>
        <p:blipFill>
          <a:blip r:embed="rId5">
            <a:alphaModFix/>
          </a:blip>
          <a:stretch>
            <a:fillRect/>
          </a:stretch>
        </p:blipFill>
        <p:spPr>
          <a:xfrm>
            <a:off x="3839449" y="254525"/>
            <a:ext cx="4711446" cy="238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3172275" y="4136000"/>
            <a:ext cx="5565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t>ENHANCED LOAD FORECAST</a:t>
            </a:r>
            <a:endParaRPr sz="2200"/>
          </a:p>
        </p:txBody>
      </p:sp>
      <p:pic>
        <p:nvPicPr>
          <p:cNvPr id="435" name="Google Shape;435;p36"/>
          <p:cNvPicPr preferRelativeResize="0"/>
          <p:nvPr/>
        </p:nvPicPr>
        <p:blipFill>
          <a:blip r:embed="rId3">
            <a:alphaModFix/>
          </a:blip>
          <a:stretch>
            <a:fillRect/>
          </a:stretch>
        </p:blipFill>
        <p:spPr>
          <a:xfrm>
            <a:off x="571525" y="645600"/>
            <a:ext cx="3933825" cy="3094551"/>
          </a:xfrm>
          <a:prstGeom prst="rect">
            <a:avLst/>
          </a:prstGeom>
          <a:noFill/>
          <a:ln>
            <a:noFill/>
          </a:ln>
        </p:spPr>
      </p:pic>
      <p:pic>
        <p:nvPicPr>
          <p:cNvPr id="436" name="Google Shape;436;p36"/>
          <p:cNvPicPr preferRelativeResize="0"/>
          <p:nvPr/>
        </p:nvPicPr>
        <p:blipFill>
          <a:blip r:embed="rId4">
            <a:alphaModFix/>
          </a:blip>
          <a:stretch>
            <a:fillRect/>
          </a:stretch>
        </p:blipFill>
        <p:spPr>
          <a:xfrm>
            <a:off x="4568850" y="1576875"/>
            <a:ext cx="3463901" cy="123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7"/>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WIND AND SOLAR MODELS</a:t>
            </a:r>
            <a:endParaRPr sz="2200"/>
          </a:p>
        </p:txBody>
      </p:sp>
      <p:pic>
        <p:nvPicPr>
          <p:cNvPr id="442" name="Google Shape;442;p37"/>
          <p:cNvPicPr preferRelativeResize="0"/>
          <p:nvPr/>
        </p:nvPicPr>
        <p:blipFill>
          <a:blip r:embed="rId3">
            <a:alphaModFix/>
          </a:blip>
          <a:stretch>
            <a:fillRect/>
          </a:stretch>
        </p:blipFill>
        <p:spPr>
          <a:xfrm>
            <a:off x="472175" y="991147"/>
            <a:ext cx="3914775" cy="571500"/>
          </a:xfrm>
          <a:prstGeom prst="rect">
            <a:avLst/>
          </a:prstGeom>
          <a:noFill/>
          <a:ln>
            <a:noFill/>
          </a:ln>
        </p:spPr>
      </p:pic>
      <p:pic>
        <p:nvPicPr>
          <p:cNvPr id="443" name="Google Shape;443;p37"/>
          <p:cNvPicPr preferRelativeResize="0"/>
          <p:nvPr/>
        </p:nvPicPr>
        <p:blipFill>
          <a:blip r:embed="rId4">
            <a:alphaModFix/>
          </a:blip>
          <a:stretch>
            <a:fillRect/>
          </a:stretch>
        </p:blipFill>
        <p:spPr>
          <a:xfrm>
            <a:off x="4587151" y="991150"/>
            <a:ext cx="4007225" cy="410750"/>
          </a:xfrm>
          <a:prstGeom prst="rect">
            <a:avLst/>
          </a:prstGeom>
          <a:noFill/>
          <a:ln>
            <a:noFill/>
          </a:ln>
        </p:spPr>
      </p:pic>
      <p:sp>
        <p:nvSpPr>
          <p:cNvPr id="444" name="Google Shape;444;p37"/>
          <p:cNvSpPr txBox="1"/>
          <p:nvPr>
            <p:ph type="title"/>
          </p:nvPr>
        </p:nvSpPr>
        <p:spPr>
          <a:xfrm>
            <a:off x="720000" y="1552097"/>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ELECTRICITY PRICE MODELS</a:t>
            </a:r>
            <a:endParaRPr sz="2200"/>
          </a:p>
        </p:txBody>
      </p:sp>
      <p:pic>
        <p:nvPicPr>
          <p:cNvPr id="445" name="Google Shape;445;p37"/>
          <p:cNvPicPr preferRelativeResize="0"/>
          <p:nvPr/>
        </p:nvPicPr>
        <p:blipFill>
          <a:blip r:embed="rId5">
            <a:alphaModFix/>
          </a:blip>
          <a:stretch>
            <a:fillRect/>
          </a:stretch>
        </p:blipFill>
        <p:spPr>
          <a:xfrm>
            <a:off x="991175" y="2124809"/>
            <a:ext cx="3867150" cy="1533525"/>
          </a:xfrm>
          <a:prstGeom prst="rect">
            <a:avLst/>
          </a:prstGeom>
          <a:noFill/>
          <a:ln>
            <a:noFill/>
          </a:ln>
        </p:spPr>
      </p:pic>
      <p:pic>
        <p:nvPicPr>
          <p:cNvPr id="446" name="Google Shape;446;p37"/>
          <p:cNvPicPr preferRelativeResize="0"/>
          <p:nvPr/>
        </p:nvPicPr>
        <p:blipFill>
          <a:blip r:embed="rId6">
            <a:alphaModFix/>
          </a:blip>
          <a:stretch>
            <a:fillRect/>
          </a:stretch>
        </p:blipFill>
        <p:spPr>
          <a:xfrm>
            <a:off x="4314225" y="2177197"/>
            <a:ext cx="3838575" cy="1428750"/>
          </a:xfrm>
          <a:prstGeom prst="rect">
            <a:avLst/>
          </a:prstGeom>
          <a:noFill/>
          <a:ln>
            <a:noFill/>
          </a:ln>
        </p:spPr>
      </p:pic>
      <p:pic>
        <p:nvPicPr>
          <p:cNvPr id="447" name="Google Shape;447;p37"/>
          <p:cNvPicPr preferRelativeResize="0"/>
          <p:nvPr/>
        </p:nvPicPr>
        <p:blipFill>
          <a:blip r:embed="rId7">
            <a:alphaModFix/>
          </a:blip>
          <a:stretch>
            <a:fillRect/>
          </a:stretch>
        </p:blipFill>
        <p:spPr>
          <a:xfrm>
            <a:off x="4587150" y="3923800"/>
            <a:ext cx="3565650" cy="787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720000" y="45882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TWO VERSIONS of 2nd Intraday model</a:t>
            </a:r>
            <a:endParaRPr sz="2200"/>
          </a:p>
        </p:txBody>
      </p:sp>
      <p:sp>
        <p:nvSpPr>
          <p:cNvPr id="453" name="Google Shape;453;p38"/>
          <p:cNvSpPr txBox="1"/>
          <p:nvPr>
            <p:ph idx="4294967295" type="subTitle"/>
          </p:nvPr>
        </p:nvSpPr>
        <p:spPr>
          <a:xfrm>
            <a:off x="716550" y="1093302"/>
            <a:ext cx="7710900" cy="12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approach, in model below, we use the day-ahead forecast calculated for </a:t>
            </a:r>
            <a:r>
              <a:rPr lang="en">
                <a:solidFill>
                  <a:schemeClr val="lt2"/>
                </a:solidFill>
              </a:rPr>
              <a:t>the same fundamental variable</a:t>
            </a:r>
            <a:r>
              <a:rPr lang="en"/>
              <a:t> for which we aim to compute t</a:t>
            </a:r>
            <a:r>
              <a:rPr lang="en">
                <a:solidFill>
                  <a:srgbClr val="0000FF"/>
                </a:solidFill>
              </a:rPr>
              <a:t>he intraday price forecast</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Additionally we want to check if Intraday price forecast will provide us with better results when </a:t>
            </a:r>
            <a:r>
              <a:rPr lang="en">
                <a:solidFill>
                  <a:srgbClr val="6AA84F"/>
                </a:solidFill>
              </a:rPr>
              <a:t>for each fundamental we use the same day-ahead forecast computed for Enhanced fundamental</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54" name="Google Shape;454;p38"/>
          <p:cNvPicPr preferRelativeResize="0"/>
          <p:nvPr/>
        </p:nvPicPr>
        <p:blipFill rotWithShape="1">
          <a:blip r:embed="rId3">
            <a:alphaModFix/>
          </a:blip>
          <a:srcRect b="0" l="0" r="11917" t="0"/>
          <a:stretch/>
        </p:blipFill>
        <p:spPr>
          <a:xfrm>
            <a:off x="2827988" y="1863625"/>
            <a:ext cx="3488025" cy="874175"/>
          </a:xfrm>
          <a:prstGeom prst="rect">
            <a:avLst/>
          </a:prstGeom>
          <a:noFill/>
          <a:ln>
            <a:noFill/>
          </a:ln>
        </p:spPr>
      </p:pic>
      <p:pic>
        <p:nvPicPr>
          <p:cNvPr id="455" name="Google Shape;455;p38"/>
          <p:cNvPicPr preferRelativeResize="0"/>
          <p:nvPr/>
        </p:nvPicPr>
        <p:blipFill>
          <a:blip r:embed="rId4">
            <a:alphaModFix/>
          </a:blip>
          <a:stretch>
            <a:fillRect/>
          </a:stretch>
        </p:blipFill>
        <p:spPr>
          <a:xfrm>
            <a:off x="2686050" y="3930477"/>
            <a:ext cx="3771900" cy="800100"/>
          </a:xfrm>
          <a:prstGeom prst="rect">
            <a:avLst/>
          </a:prstGeom>
          <a:noFill/>
          <a:ln>
            <a:noFill/>
          </a:ln>
        </p:spPr>
      </p:pic>
      <p:sp>
        <p:nvSpPr>
          <p:cNvPr id="456" name="Google Shape;456;p38"/>
          <p:cNvSpPr/>
          <p:nvPr/>
        </p:nvSpPr>
        <p:spPr>
          <a:xfrm>
            <a:off x="3773425" y="1919000"/>
            <a:ext cx="600000" cy="288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57" name="Google Shape;457;p38"/>
          <p:cNvSpPr/>
          <p:nvPr/>
        </p:nvSpPr>
        <p:spPr>
          <a:xfrm>
            <a:off x="2828000" y="1919000"/>
            <a:ext cx="360000" cy="2883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58" name="Google Shape;458;p38"/>
          <p:cNvSpPr/>
          <p:nvPr/>
        </p:nvSpPr>
        <p:spPr>
          <a:xfrm>
            <a:off x="3773425" y="3997325"/>
            <a:ext cx="945600" cy="2883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9"/>
          <p:cNvSpPr txBox="1"/>
          <p:nvPr>
            <p:ph type="title"/>
          </p:nvPr>
        </p:nvSpPr>
        <p:spPr>
          <a:xfrm>
            <a:off x="2057700" y="2118650"/>
            <a:ext cx="3791700" cy="1025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4800"/>
              <a:t> R E S U L T S</a:t>
            </a:r>
            <a:endParaRPr b="1" sz="4800"/>
          </a:p>
        </p:txBody>
      </p:sp>
      <p:grpSp>
        <p:nvGrpSpPr>
          <p:cNvPr id="464" name="Google Shape;464;p39"/>
          <p:cNvGrpSpPr/>
          <p:nvPr/>
        </p:nvGrpSpPr>
        <p:grpSpPr>
          <a:xfrm rot="8999956">
            <a:off x="7975973" y="3841105"/>
            <a:ext cx="1728562" cy="1789510"/>
            <a:chOff x="-433476" y="-754650"/>
            <a:chExt cx="1728600" cy="1789549"/>
          </a:xfrm>
        </p:grpSpPr>
        <p:sp>
          <p:nvSpPr>
            <p:cNvPr id="465" name="Google Shape;465;p39"/>
            <p:cNvSpPr/>
            <p:nvPr/>
          </p:nvSpPr>
          <p:spPr>
            <a:xfrm rot="-10799403">
              <a:off x="-433476" y="-754500"/>
              <a:ext cx="1728600" cy="1727700"/>
            </a:xfrm>
            <a:prstGeom prst="arc">
              <a:avLst>
                <a:gd fmla="val 16200000" name="adj1"/>
                <a:gd fmla="val 13291826"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66" name="Google Shape;466;p39"/>
            <p:cNvSpPr/>
            <p:nvPr/>
          </p:nvSpPr>
          <p:spPr>
            <a:xfrm>
              <a:off x="361376" y="895999"/>
              <a:ext cx="138900" cy="13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sp>
        <p:nvSpPr>
          <p:cNvPr id="467" name="Google Shape;467;p39"/>
          <p:cNvSpPr/>
          <p:nvPr/>
        </p:nvSpPr>
        <p:spPr>
          <a:xfrm rot="10800000">
            <a:off x="3626009" y="-389439"/>
            <a:ext cx="1728600" cy="1727400"/>
          </a:xfrm>
          <a:prstGeom prst="arc">
            <a:avLst>
              <a:gd fmla="val 19599382" name="adj1"/>
              <a:gd fmla="val 12334934" name="adj2"/>
            </a:avLst>
          </a:prstGeom>
          <a:noFill/>
          <a:ln cap="flat" cmpd="sng" w="9525">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68" name="Google Shape;468;p39"/>
          <p:cNvSpPr/>
          <p:nvPr/>
        </p:nvSpPr>
        <p:spPr>
          <a:xfrm>
            <a:off x="828588" y="2420738"/>
            <a:ext cx="422700" cy="42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469" name="Google Shape;469;p39"/>
          <p:cNvCxnSpPr>
            <a:stCxn id="468" idx="6"/>
            <a:endCxn id="463" idx="1"/>
          </p:cNvCxnSpPr>
          <p:nvPr/>
        </p:nvCxnSpPr>
        <p:spPr>
          <a:xfrm flipH="1" rot="10800000">
            <a:off x="1251288" y="2631488"/>
            <a:ext cx="806400" cy="600"/>
          </a:xfrm>
          <a:prstGeom prst="straightConnector1">
            <a:avLst/>
          </a:prstGeom>
          <a:noFill/>
          <a:ln cap="flat" cmpd="sng" w="9525">
            <a:solidFill>
              <a:schemeClr val="dk1"/>
            </a:solidFill>
            <a:prstDash val="solid"/>
            <a:round/>
            <a:headEnd len="sm" w="sm" type="none"/>
            <a:tailEnd len="sm" w="sm" type="triangle"/>
          </a:ln>
        </p:spPr>
      </p:cxnSp>
      <p:cxnSp>
        <p:nvCxnSpPr>
          <p:cNvPr id="470" name="Google Shape;470;p39"/>
          <p:cNvCxnSpPr>
            <a:stCxn id="468" idx="0"/>
          </p:cNvCxnSpPr>
          <p:nvPr/>
        </p:nvCxnSpPr>
        <p:spPr>
          <a:xfrm rot="10800000">
            <a:off x="1039938" y="265838"/>
            <a:ext cx="0" cy="2154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0"/>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a:t>
            </a:r>
            <a:endParaRPr sz="2200"/>
          </a:p>
        </p:txBody>
      </p:sp>
      <p:graphicFrame>
        <p:nvGraphicFramePr>
          <p:cNvPr id="476" name="Google Shape;476;p40"/>
          <p:cNvGraphicFramePr/>
          <p:nvPr/>
        </p:nvGraphicFramePr>
        <p:xfrm>
          <a:off x="1530888" y="1314550"/>
          <a:ext cx="3000000" cy="3000000"/>
        </p:xfrm>
        <a:graphic>
          <a:graphicData uri="http://schemas.openxmlformats.org/drawingml/2006/table">
            <a:tbl>
              <a:tblPr>
                <a:noFill/>
                <a:tableStyleId>{64F65CD5-AC10-4D3E-A3B8-2F5AFA59629B}</a:tableStyleId>
              </a:tblPr>
              <a:tblGrid>
                <a:gridCol w="805425"/>
                <a:gridCol w="519400"/>
                <a:gridCol w="594675"/>
                <a:gridCol w="594675"/>
                <a:gridCol w="594675"/>
                <a:gridCol w="594675"/>
                <a:gridCol w="594675"/>
                <a:gridCol w="594675"/>
                <a:gridCol w="594675"/>
                <a:gridCol w="594675"/>
              </a:tblGrid>
              <a:tr h="387950">
                <a:tc>
                  <a:txBody>
                    <a:bodyPr/>
                    <a:lstStyle/>
                    <a:p>
                      <a:pPr indent="0" lvl="0" marL="0" rtl="0" algn="l">
                        <a:lnSpc>
                          <a:spcPct val="100000"/>
                        </a:lnSpc>
                        <a:spcBef>
                          <a:spcPts val="0"/>
                        </a:spcBef>
                        <a:spcAft>
                          <a:spcPts val="0"/>
                        </a:spcAft>
                        <a:buNone/>
                      </a:pPr>
                      <a:r>
                        <a:rPr b="1" lang="en" sz="1000"/>
                        <a:t>Variable</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666666"/>
                      </a:solidFill>
                      <a:prstDash val="solid"/>
                      <a:round/>
                      <a:headEnd len="sm" w="sm" type="none"/>
                      <a:tailEnd len="sm" w="sm" type="none"/>
                    </a:lnB>
                  </a:tcPr>
                </a:tc>
                <a:tc gridSpan="3">
                  <a:txBody>
                    <a:bodyPr/>
                    <a:lstStyle/>
                    <a:p>
                      <a:pPr indent="0" lvl="0" marL="0" rtl="0" algn="l">
                        <a:lnSpc>
                          <a:spcPct val="100000"/>
                        </a:lnSpc>
                        <a:spcBef>
                          <a:spcPts val="0"/>
                        </a:spcBef>
                        <a:spcAft>
                          <a:spcPts val="0"/>
                        </a:spcAft>
                        <a:buNone/>
                      </a:pPr>
                      <a:r>
                        <a:rPr b="1" lang="en" sz="1000"/>
                        <a:t>Load</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gridSpan="3">
                  <a:txBody>
                    <a:bodyPr/>
                    <a:lstStyle/>
                    <a:p>
                      <a:pPr indent="0" lvl="0" marL="0" rtl="0" algn="l">
                        <a:lnSpc>
                          <a:spcPct val="100000"/>
                        </a:lnSpc>
                        <a:spcBef>
                          <a:spcPts val="0"/>
                        </a:spcBef>
                        <a:spcAft>
                          <a:spcPts val="0"/>
                        </a:spcAft>
                        <a:buNone/>
                      </a:pPr>
                      <a:r>
                        <a:rPr b="1" lang="en" sz="1000"/>
                        <a:t>Wind</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gridSpan="3">
                  <a:txBody>
                    <a:bodyPr/>
                    <a:lstStyle/>
                    <a:p>
                      <a:pPr indent="0" lvl="0" marL="0" rtl="0" algn="l">
                        <a:lnSpc>
                          <a:spcPct val="100000"/>
                        </a:lnSpc>
                        <a:spcBef>
                          <a:spcPts val="0"/>
                        </a:spcBef>
                        <a:spcAft>
                          <a:spcPts val="0"/>
                        </a:spcAft>
                        <a:buNone/>
                      </a:pPr>
                      <a:r>
                        <a:rPr b="1" lang="en" sz="1000"/>
                        <a:t>Solar</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r>
              <a:tr h="387950">
                <a:tc>
                  <a:txBody>
                    <a:bodyPr/>
                    <a:lstStyle/>
                    <a:p>
                      <a:pPr indent="0" lvl="0" marL="0" rtl="0" algn="l">
                        <a:lnSpc>
                          <a:spcPct val="100000"/>
                        </a:lnSpc>
                        <a:spcBef>
                          <a:spcPts val="0"/>
                        </a:spcBef>
                        <a:spcAft>
                          <a:spcPts val="0"/>
                        </a:spcAft>
                        <a:buNone/>
                      </a:pPr>
                      <a:r>
                        <a:rPr b="1" lang="en" sz="1000"/>
                        <a:t>Year</a:t>
                      </a:r>
                      <a:endParaRPr b="1" sz="1000"/>
                    </a:p>
                  </a:txBody>
                  <a:tcPr marT="91425" marB="91425" marR="68575" marL="68575">
                    <a:lnT cap="flat" cmpd="sng" w="19050">
                      <a:solidFill>
                        <a:srgbClr val="666666"/>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2016</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2017</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2018</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2016</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2017</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2018</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2016</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2017</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2018</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7950">
                <a:tc gridSpan="10">
                  <a:txBody>
                    <a:bodyPr/>
                    <a:lstStyle/>
                    <a:p>
                      <a:pPr indent="0" lvl="0" marL="0" rtl="0" algn="l">
                        <a:lnSpc>
                          <a:spcPct val="100000"/>
                        </a:lnSpc>
                        <a:spcBef>
                          <a:spcPts val="0"/>
                        </a:spcBef>
                        <a:spcAft>
                          <a:spcPts val="0"/>
                        </a:spcAft>
                        <a:buNone/>
                      </a:pPr>
                      <a:r>
                        <a:rPr b="1" lang="en" sz="1000"/>
                        <a:t>MAE</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c hMerge="1"/>
                <a:tc hMerge="1"/>
                <a:tc hMerge="1"/>
                <a:tc hMerge="1"/>
                <a:tc hMerge="1"/>
                <a:tc hMerge="1"/>
              </a:tr>
              <a:tr h="387950">
                <a:tc>
                  <a:txBody>
                    <a:bodyPr/>
                    <a:lstStyle/>
                    <a:p>
                      <a:pPr indent="0" lvl="0" marL="0" rtl="0" algn="l">
                        <a:lnSpc>
                          <a:spcPct val="100000"/>
                        </a:lnSpc>
                        <a:spcBef>
                          <a:spcPts val="0"/>
                        </a:spcBef>
                        <a:spcAft>
                          <a:spcPts val="0"/>
                        </a:spcAft>
                        <a:buNone/>
                      </a:pPr>
                      <a:r>
                        <a:rPr b="1" lang="en" sz="1000"/>
                        <a:t>TSO</a:t>
                      </a:r>
                      <a:endParaRPr b="1"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1.527</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1.539</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1.938</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1.002</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1.178</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1.160</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0.741</a:t>
                      </a:r>
                      <a:endParaRPr sz="1000"/>
                    </a:p>
                  </a:txBody>
                  <a:tcPr marT="91425" marB="91425" marR="68575" marL="68575">
                    <a:lnT cap="flat" cmpd="sng" w="190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0.678</a:t>
                      </a:r>
                      <a:endParaRPr sz="1000"/>
                    </a:p>
                  </a:txBody>
                  <a:tcPr marT="91425" marB="91425" marR="68575" marL="68575">
                    <a:lnT cap="flat" cmpd="sng" w="190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0.718</a:t>
                      </a:r>
                      <a:endParaRPr sz="1000"/>
                    </a:p>
                  </a:txBody>
                  <a:tcPr marT="91425" marB="91425" marR="68575" marL="68575">
                    <a:lnT cap="flat" cmpd="sng" w="19050">
                      <a:solidFill>
                        <a:srgbClr val="000000"/>
                      </a:solidFill>
                      <a:prstDash val="solid"/>
                      <a:round/>
                      <a:headEnd len="sm" w="sm" type="none"/>
                      <a:tailEnd len="sm" w="sm" type="none"/>
                    </a:lnT>
                    <a:solidFill>
                      <a:srgbClr val="FFFFFF"/>
                    </a:solidFill>
                  </a:tcPr>
                </a:tc>
              </a:tr>
              <a:tr h="387950">
                <a:tc>
                  <a:txBody>
                    <a:bodyPr/>
                    <a:lstStyle/>
                    <a:p>
                      <a:pPr indent="0" lvl="0" marL="0" rtl="0" algn="l">
                        <a:lnSpc>
                          <a:spcPct val="100000"/>
                        </a:lnSpc>
                        <a:spcBef>
                          <a:spcPts val="0"/>
                        </a:spcBef>
                        <a:spcAft>
                          <a:spcPts val="0"/>
                        </a:spcAft>
                        <a:buNone/>
                      </a:pPr>
                      <a:r>
                        <a:rPr b="1" lang="en" sz="1000"/>
                        <a:t>Enhanced</a:t>
                      </a:r>
                      <a:endParaRPr b="1" sz="10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highlight>
                            <a:srgbClr val="00FF00"/>
                          </a:highlight>
                        </a:rPr>
                        <a:t>1.110</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1.150</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1.258</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t>1.002</a:t>
                      </a:r>
                      <a:endParaRPr sz="1000"/>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1.153</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1.136</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t>0.745</a:t>
                      </a:r>
                      <a:endParaRPr sz="10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highlight>
                            <a:srgbClr val="00FF00"/>
                          </a:highlight>
                        </a:rPr>
                        <a:t>0.677</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0.710</a:t>
                      </a:r>
                      <a:endParaRPr sz="1000">
                        <a:highlight>
                          <a:srgbClr val="00FF00"/>
                        </a:highlight>
                      </a:endParaRPr>
                    </a:p>
                  </a:txBody>
                  <a:tcPr marT="91425" marB="91425" marR="68575" marL="68575">
                    <a:lnB cap="flat" cmpd="sng" w="19050">
                      <a:solidFill>
                        <a:srgbClr val="000000"/>
                      </a:solidFill>
                      <a:prstDash val="solid"/>
                      <a:round/>
                      <a:headEnd len="sm" w="sm" type="none"/>
                      <a:tailEnd len="sm" w="sm" type="none"/>
                    </a:lnB>
                    <a:solidFill>
                      <a:srgbClr val="00FF00"/>
                    </a:solidFill>
                  </a:tcPr>
                </a:tc>
              </a:tr>
              <a:tr h="387950">
                <a:tc gridSpan="10">
                  <a:txBody>
                    <a:bodyPr/>
                    <a:lstStyle/>
                    <a:p>
                      <a:pPr indent="0" lvl="0" marL="0" rtl="0" algn="l">
                        <a:lnSpc>
                          <a:spcPct val="100000"/>
                        </a:lnSpc>
                        <a:spcBef>
                          <a:spcPts val="0"/>
                        </a:spcBef>
                        <a:spcAft>
                          <a:spcPts val="0"/>
                        </a:spcAft>
                        <a:buNone/>
                      </a:pPr>
                      <a:r>
                        <a:rPr b="1" lang="en" sz="1000"/>
                        <a:t>RMSE</a:t>
                      </a:r>
                      <a:endParaRPr b="1"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c hMerge="1"/>
                <a:tc hMerge="1"/>
                <a:tc hMerge="1"/>
                <a:tc hMerge="1"/>
                <a:tc hMerge="1"/>
                <a:tc hMerge="1"/>
              </a:tr>
              <a:tr h="387950">
                <a:tc>
                  <a:txBody>
                    <a:bodyPr/>
                    <a:lstStyle/>
                    <a:p>
                      <a:pPr indent="0" lvl="0" marL="0" rtl="0" algn="l">
                        <a:lnSpc>
                          <a:spcPct val="100000"/>
                        </a:lnSpc>
                        <a:spcBef>
                          <a:spcPts val="0"/>
                        </a:spcBef>
                        <a:spcAft>
                          <a:spcPts val="0"/>
                        </a:spcAft>
                        <a:buNone/>
                      </a:pPr>
                      <a:r>
                        <a:rPr b="1" lang="en" sz="1000"/>
                        <a:t>TSO</a:t>
                      </a:r>
                      <a:endParaRPr b="1"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1.960</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2.026</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2.473</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1.544</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1.760</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1.580</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1.077</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1.003</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00"/>
                        <a:t>1.014</a:t>
                      </a:r>
                      <a:endParaRPr sz="1000"/>
                    </a:p>
                  </a:txBody>
                  <a:tcPr marT="91425" marB="91425" marR="68575" marL="68575">
                    <a:lnT cap="flat" cmpd="sng" w="19050">
                      <a:solidFill>
                        <a:srgbClr val="000000"/>
                      </a:solidFill>
                      <a:prstDash val="solid"/>
                      <a:round/>
                      <a:headEnd len="sm" w="sm" type="none"/>
                      <a:tailEnd len="sm" w="sm" type="none"/>
                    </a:lnT>
                  </a:tcPr>
                </a:tc>
              </a:tr>
              <a:tr h="387950">
                <a:tc>
                  <a:txBody>
                    <a:bodyPr/>
                    <a:lstStyle/>
                    <a:p>
                      <a:pPr indent="0" lvl="0" marL="0" rtl="0" algn="l">
                        <a:lnSpc>
                          <a:spcPct val="100000"/>
                        </a:lnSpc>
                        <a:spcBef>
                          <a:spcPts val="0"/>
                        </a:spcBef>
                        <a:spcAft>
                          <a:spcPts val="0"/>
                        </a:spcAft>
                        <a:buNone/>
                      </a:pPr>
                      <a:r>
                        <a:rPr b="1" lang="en" sz="1000"/>
                        <a:t>Enhanced</a:t>
                      </a:r>
                      <a:endParaRPr b="1" sz="1000"/>
                    </a:p>
                  </a:txBody>
                  <a:tcPr marT="91425" marB="91425" marR="68575" marL="68575"/>
                </a:tc>
                <a:tc>
                  <a:txBody>
                    <a:bodyPr/>
                    <a:lstStyle/>
                    <a:p>
                      <a:pPr indent="0" lvl="0" marL="0" rtl="0" algn="l">
                        <a:lnSpc>
                          <a:spcPct val="100000"/>
                        </a:lnSpc>
                        <a:spcBef>
                          <a:spcPts val="0"/>
                        </a:spcBef>
                        <a:spcAft>
                          <a:spcPts val="0"/>
                        </a:spcAft>
                        <a:buNone/>
                      </a:pPr>
                      <a:r>
                        <a:rPr lang="en" sz="1000">
                          <a:highlight>
                            <a:srgbClr val="00FF00"/>
                          </a:highlight>
                        </a:rPr>
                        <a:t>1.565</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1.641</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1.662</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1.525</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1.734</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1.529</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1.080</a:t>
                      </a:r>
                      <a:endParaRPr sz="1000"/>
                    </a:p>
                  </a:txBody>
                  <a:tcPr marT="91425" marB="91425" marR="68575" marL="68575"/>
                </a:tc>
                <a:tc>
                  <a:txBody>
                    <a:bodyPr/>
                    <a:lstStyle/>
                    <a:p>
                      <a:pPr indent="0" lvl="0" marL="0" rtl="0" algn="l">
                        <a:lnSpc>
                          <a:spcPct val="100000"/>
                        </a:lnSpc>
                        <a:spcBef>
                          <a:spcPts val="0"/>
                        </a:spcBef>
                        <a:spcAft>
                          <a:spcPts val="0"/>
                        </a:spcAft>
                        <a:buNone/>
                      </a:pPr>
                      <a:r>
                        <a:rPr lang="en" sz="1000">
                          <a:highlight>
                            <a:srgbClr val="00FF00"/>
                          </a:highlight>
                        </a:rPr>
                        <a:t>0.999</a:t>
                      </a:r>
                      <a:endParaRPr sz="1000">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highlight>
                            <a:srgbClr val="00FF00"/>
                          </a:highlight>
                        </a:rPr>
                        <a:t>1.011</a:t>
                      </a:r>
                      <a:endParaRPr sz="1000">
                        <a:highlight>
                          <a:srgbClr val="00FF00"/>
                        </a:highlight>
                      </a:endParaRPr>
                    </a:p>
                  </a:txBody>
                  <a:tcPr marT="91425" marB="91425" marR="68575" marL="68575">
                    <a:solidFill>
                      <a:srgbClr val="00FF00"/>
                    </a:solidFill>
                  </a:tcPr>
                </a:tc>
              </a:tr>
            </a:tbl>
          </a:graphicData>
        </a:graphic>
      </p:graphicFrame>
      <p:sp>
        <p:nvSpPr>
          <p:cNvPr id="477" name="Google Shape;477;p40"/>
          <p:cNvSpPr/>
          <p:nvPr/>
        </p:nvSpPr>
        <p:spPr>
          <a:xfrm flipH="1" rot="-5400000">
            <a:off x="960900" y="2648550"/>
            <a:ext cx="522000" cy="435600"/>
          </a:xfrm>
          <a:prstGeom prst="uturnArrow">
            <a:avLst>
              <a:gd fmla="val 25000" name="adj1"/>
              <a:gd fmla="val 25000" name="adj2"/>
              <a:gd fmla="val 25000" name="adj3"/>
              <a:gd fmla="val 43750" name="adj4"/>
              <a:gd fmla="val 75000" name="adj5"/>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78" name="Google Shape;478;p40"/>
          <p:cNvSpPr/>
          <p:nvPr/>
        </p:nvSpPr>
        <p:spPr>
          <a:xfrm flipH="1" rot="-5400000">
            <a:off x="960900" y="3814250"/>
            <a:ext cx="522000" cy="435600"/>
          </a:xfrm>
          <a:prstGeom prst="uturnArrow">
            <a:avLst>
              <a:gd fmla="val 25000" name="adj1"/>
              <a:gd fmla="val 25000" name="adj2"/>
              <a:gd fmla="val 25000" name="adj3"/>
              <a:gd fmla="val 43750" name="adj4"/>
              <a:gd fmla="val 75000" name="adj5"/>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 - TSO</a:t>
            </a:r>
            <a:endParaRPr sz="2200"/>
          </a:p>
        </p:txBody>
      </p:sp>
      <p:pic>
        <p:nvPicPr>
          <p:cNvPr id="484" name="Google Shape;484;p41"/>
          <p:cNvPicPr preferRelativeResize="0"/>
          <p:nvPr/>
        </p:nvPicPr>
        <p:blipFill>
          <a:blip r:embed="rId3">
            <a:alphaModFix/>
          </a:blip>
          <a:stretch>
            <a:fillRect/>
          </a:stretch>
        </p:blipFill>
        <p:spPr>
          <a:xfrm>
            <a:off x="688763" y="1298311"/>
            <a:ext cx="2511274" cy="1594162"/>
          </a:xfrm>
          <a:prstGeom prst="rect">
            <a:avLst/>
          </a:prstGeom>
          <a:noFill/>
          <a:ln>
            <a:noFill/>
          </a:ln>
        </p:spPr>
      </p:pic>
      <p:pic>
        <p:nvPicPr>
          <p:cNvPr id="485" name="Google Shape;485;p41"/>
          <p:cNvPicPr preferRelativeResize="0"/>
          <p:nvPr/>
        </p:nvPicPr>
        <p:blipFill rotWithShape="1">
          <a:blip r:embed="rId4">
            <a:alphaModFix/>
          </a:blip>
          <a:srcRect b="0" l="0" r="0" t="12990"/>
          <a:stretch/>
        </p:blipFill>
        <p:spPr>
          <a:xfrm>
            <a:off x="688763" y="2970317"/>
            <a:ext cx="2511264" cy="1387070"/>
          </a:xfrm>
          <a:prstGeom prst="rect">
            <a:avLst/>
          </a:prstGeom>
          <a:noFill/>
          <a:ln>
            <a:noFill/>
          </a:ln>
        </p:spPr>
      </p:pic>
      <p:pic>
        <p:nvPicPr>
          <p:cNvPr id="486" name="Google Shape;486;p41"/>
          <p:cNvPicPr preferRelativeResize="0"/>
          <p:nvPr/>
        </p:nvPicPr>
        <p:blipFill>
          <a:blip r:embed="rId5">
            <a:alphaModFix/>
          </a:blip>
          <a:stretch>
            <a:fillRect/>
          </a:stretch>
        </p:blipFill>
        <p:spPr>
          <a:xfrm>
            <a:off x="3316796" y="1316374"/>
            <a:ext cx="2462569" cy="1558049"/>
          </a:xfrm>
          <a:prstGeom prst="rect">
            <a:avLst/>
          </a:prstGeom>
          <a:noFill/>
          <a:ln>
            <a:noFill/>
          </a:ln>
        </p:spPr>
      </p:pic>
      <p:pic>
        <p:nvPicPr>
          <p:cNvPr id="487" name="Google Shape;487;p41"/>
          <p:cNvPicPr preferRelativeResize="0"/>
          <p:nvPr/>
        </p:nvPicPr>
        <p:blipFill rotWithShape="1">
          <a:blip r:embed="rId6">
            <a:alphaModFix/>
          </a:blip>
          <a:srcRect b="0" l="0" r="0" t="12990"/>
          <a:stretch/>
        </p:blipFill>
        <p:spPr>
          <a:xfrm>
            <a:off x="3292442" y="2970344"/>
            <a:ext cx="2511264" cy="1387070"/>
          </a:xfrm>
          <a:prstGeom prst="rect">
            <a:avLst/>
          </a:prstGeom>
          <a:noFill/>
          <a:ln>
            <a:noFill/>
          </a:ln>
        </p:spPr>
      </p:pic>
      <p:pic>
        <p:nvPicPr>
          <p:cNvPr id="488" name="Google Shape;488;p41"/>
          <p:cNvPicPr preferRelativeResize="0"/>
          <p:nvPr/>
        </p:nvPicPr>
        <p:blipFill>
          <a:blip r:embed="rId7">
            <a:alphaModFix/>
          </a:blip>
          <a:stretch>
            <a:fillRect/>
          </a:stretch>
        </p:blipFill>
        <p:spPr>
          <a:xfrm>
            <a:off x="5896123" y="1293025"/>
            <a:ext cx="2511274" cy="1604746"/>
          </a:xfrm>
          <a:prstGeom prst="rect">
            <a:avLst/>
          </a:prstGeom>
          <a:noFill/>
          <a:ln>
            <a:noFill/>
          </a:ln>
        </p:spPr>
      </p:pic>
      <p:pic>
        <p:nvPicPr>
          <p:cNvPr id="489" name="Google Shape;489;p41"/>
          <p:cNvPicPr preferRelativeResize="0"/>
          <p:nvPr/>
        </p:nvPicPr>
        <p:blipFill rotWithShape="1">
          <a:blip r:embed="rId8">
            <a:alphaModFix/>
          </a:blip>
          <a:srcRect b="0" l="0" r="0" t="13562"/>
          <a:stretch/>
        </p:blipFill>
        <p:spPr>
          <a:xfrm>
            <a:off x="5943950" y="3021906"/>
            <a:ext cx="2511288" cy="13870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2"/>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 - Enhanced</a:t>
            </a:r>
            <a:endParaRPr sz="2200"/>
          </a:p>
        </p:txBody>
      </p:sp>
      <p:pic>
        <p:nvPicPr>
          <p:cNvPr id="495" name="Google Shape;495;p42"/>
          <p:cNvPicPr preferRelativeResize="0"/>
          <p:nvPr/>
        </p:nvPicPr>
        <p:blipFill>
          <a:blip r:embed="rId3">
            <a:alphaModFix/>
          </a:blip>
          <a:stretch>
            <a:fillRect/>
          </a:stretch>
        </p:blipFill>
        <p:spPr>
          <a:xfrm>
            <a:off x="810350" y="1448176"/>
            <a:ext cx="2414398" cy="1568341"/>
          </a:xfrm>
          <a:prstGeom prst="rect">
            <a:avLst/>
          </a:prstGeom>
          <a:noFill/>
          <a:ln>
            <a:noFill/>
          </a:ln>
        </p:spPr>
      </p:pic>
      <p:pic>
        <p:nvPicPr>
          <p:cNvPr id="496" name="Google Shape;496;p42"/>
          <p:cNvPicPr preferRelativeResize="0"/>
          <p:nvPr/>
        </p:nvPicPr>
        <p:blipFill rotWithShape="1">
          <a:blip r:embed="rId4">
            <a:alphaModFix/>
          </a:blip>
          <a:srcRect b="0" l="0" r="0" t="13262"/>
          <a:stretch/>
        </p:blipFill>
        <p:spPr>
          <a:xfrm>
            <a:off x="810350" y="3016531"/>
            <a:ext cx="2414408" cy="1355818"/>
          </a:xfrm>
          <a:prstGeom prst="rect">
            <a:avLst/>
          </a:prstGeom>
          <a:noFill/>
          <a:ln>
            <a:noFill/>
          </a:ln>
        </p:spPr>
      </p:pic>
      <p:pic>
        <p:nvPicPr>
          <p:cNvPr id="497" name="Google Shape;497;p42"/>
          <p:cNvPicPr preferRelativeResize="0"/>
          <p:nvPr/>
        </p:nvPicPr>
        <p:blipFill>
          <a:blip r:embed="rId5">
            <a:alphaModFix/>
          </a:blip>
          <a:stretch>
            <a:fillRect/>
          </a:stretch>
        </p:blipFill>
        <p:spPr>
          <a:xfrm>
            <a:off x="3271887" y="1450780"/>
            <a:ext cx="2414408" cy="1563180"/>
          </a:xfrm>
          <a:prstGeom prst="rect">
            <a:avLst/>
          </a:prstGeom>
          <a:noFill/>
          <a:ln>
            <a:noFill/>
          </a:ln>
        </p:spPr>
      </p:pic>
      <p:pic>
        <p:nvPicPr>
          <p:cNvPr id="498" name="Google Shape;498;p42"/>
          <p:cNvPicPr preferRelativeResize="0"/>
          <p:nvPr/>
        </p:nvPicPr>
        <p:blipFill rotWithShape="1">
          <a:blip r:embed="rId6">
            <a:alphaModFix/>
          </a:blip>
          <a:srcRect b="0" l="0" r="0" t="15668"/>
          <a:stretch/>
        </p:blipFill>
        <p:spPr>
          <a:xfrm>
            <a:off x="3245670" y="3016530"/>
            <a:ext cx="2466851" cy="1355817"/>
          </a:xfrm>
          <a:prstGeom prst="rect">
            <a:avLst/>
          </a:prstGeom>
          <a:noFill/>
          <a:ln>
            <a:noFill/>
          </a:ln>
        </p:spPr>
      </p:pic>
      <p:pic>
        <p:nvPicPr>
          <p:cNvPr id="499" name="Google Shape;499;p42"/>
          <p:cNvPicPr preferRelativeResize="0"/>
          <p:nvPr/>
        </p:nvPicPr>
        <p:blipFill>
          <a:blip r:embed="rId7">
            <a:alphaModFix/>
          </a:blip>
          <a:stretch>
            <a:fillRect/>
          </a:stretch>
        </p:blipFill>
        <p:spPr>
          <a:xfrm>
            <a:off x="5919242" y="1312048"/>
            <a:ext cx="2414408" cy="1558004"/>
          </a:xfrm>
          <a:prstGeom prst="rect">
            <a:avLst/>
          </a:prstGeom>
          <a:noFill/>
          <a:ln>
            <a:noFill/>
          </a:ln>
        </p:spPr>
      </p:pic>
      <p:pic>
        <p:nvPicPr>
          <p:cNvPr id="500" name="Google Shape;500;p42"/>
          <p:cNvPicPr preferRelativeResize="0"/>
          <p:nvPr/>
        </p:nvPicPr>
        <p:blipFill rotWithShape="1">
          <a:blip r:embed="rId8">
            <a:alphaModFix/>
          </a:blip>
          <a:srcRect b="0" l="0" r="0" t="13554"/>
          <a:stretch/>
        </p:blipFill>
        <p:spPr>
          <a:xfrm>
            <a:off x="5919242" y="3016530"/>
            <a:ext cx="2414408" cy="13558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3"/>
          <p:cNvSpPr txBox="1"/>
          <p:nvPr>
            <p:ph type="title"/>
          </p:nvPr>
        </p:nvSpPr>
        <p:spPr>
          <a:xfrm>
            <a:off x="720000" y="4288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Price forecasting results</a:t>
            </a:r>
            <a:endParaRPr sz="2200"/>
          </a:p>
        </p:txBody>
      </p:sp>
      <p:graphicFrame>
        <p:nvGraphicFramePr>
          <p:cNvPr id="506" name="Google Shape;506;p43"/>
          <p:cNvGraphicFramePr/>
          <p:nvPr/>
        </p:nvGraphicFramePr>
        <p:xfrm>
          <a:off x="1432500" y="1102600"/>
          <a:ext cx="3000000" cy="3000000"/>
        </p:xfrm>
        <a:graphic>
          <a:graphicData uri="http://schemas.openxmlformats.org/drawingml/2006/table">
            <a:tbl>
              <a:tblPr>
                <a:noFill/>
                <a:tableStyleId>{64F65CD5-AC10-4D3E-A3B8-2F5AFA59629B}</a:tableStyleId>
              </a:tblPr>
              <a:tblGrid>
                <a:gridCol w="1250475"/>
                <a:gridCol w="543525"/>
                <a:gridCol w="897000"/>
                <a:gridCol w="897000"/>
                <a:gridCol w="897000"/>
                <a:gridCol w="897000"/>
                <a:gridCol w="897000"/>
              </a:tblGrid>
              <a:tr h="337075">
                <a:tc rowSpan="2">
                  <a:txBody>
                    <a:bodyPr/>
                    <a:lstStyle/>
                    <a:p>
                      <a:pPr indent="0" lvl="0" marL="0" rtl="0" algn="l">
                        <a:lnSpc>
                          <a:spcPct val="100000"/>
                        </a:lnSpc>
                        <a:spcBef>
                          <a:spcPts val="0"/>
                        </a:spcBef>
                        <a:spcAft>
                          <a:spcPts val="0"/>
                        </a:spcAft>
                        <a:buNone/>
                      </a:pPr>
                      <a:r>
                        <a:rPr b="1" lang="en" sz="1000"/>
                        <a:t>Variable</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rowSpan="2">
                  <a:txBody>
                    <a:bodyPr/>
                    <a:lstStyle/>
                    <a:p>
                      <a:pPr indent="0" lvl="0" marL="0" rtl="0" algn="l">
                        <a:lnSpc>
                          <a:spcPct val="100000"/>
                        </a:lnSpc>
                        <a:spcBef>
                          <a:spcPts val="0"/>
                        </a:spcBef>
                        <a:spcAft>
                          <a:spcPts val="0"/>
                        </a:spcAft>
                        <a:buNone/>
                      </a:pPr>
                      <a:r>
                        <a:rPr b="1" lang="en" sz="1000"/>
                        <a:t>Model</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rowSpan="2">
                  <a:txBody>
                    <a:bodyPr/>
                    <a:lstStyle/>
                    <a:p>
                      <a:pPr indent="0" lvl="0" marL="0" rtl="0" algn="l">
                        <a:lnSpc>
                          <a:spcPct val="100000"/>
                        </a:lnSpc>
                        <a:spcBef>
                          <a:spcPts val="0"/>
                        </a:spcBef>
                        <a:spcAft>
                          <a:spcPts val="0"/>
                        </a:spcAft>
                        <a:buNone/>
                      </a:pPr>
                      <a:r>
                        <a:rPr b="1" lang="en" sz="1000"/>
                        <a:t>Measure</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gridSpan="4">
                  <a:txBody>
                    <a:bodyPr/>
                    <a:lstStyle/>
                    <a:p>
                      <a:pPr indent="0" lvl="0" marL="0" rtl="0" algn="l">
                        <a:lnSpc>
                          <a:spcPct val="100000"/>
                        </a:lnSpc>
                        <a:spcBef>
                          <a:spcPts val="0"/>
                        </a:spcBef>
                        <a:spcAft>
                          <a:spcPts val="0"/>
                        </a:spcAft>
                        <a:buNone/>
                      </a:pPr>
                      <a:r>
                        <a:rPr b="1" lang="en" sz="1000"/>
                        <a:t>Fundamentals</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hMerge="1"/>
                <a:tc hMerge="1"/>
                <a:tc hMerge="1"/>
              </a:tr>
              <a:tr h="337075">
                <a:tc vMerge="1"/>
                <a:tc vMerge="1"/>
                <a:tc vMerge="1"/>
                <a:tc>
                  <a:txBody>
                    <a:bodyPr/>
                    <a:lstStyle/>
                    <a:p>
                      <a:pPr indent="0" lvl="0" marL="0" rtl="0" algn="l">
                        <a:lnSpc>
                          <a:spcPct val="100000"/>
                        </a:lnSpc>
                        <a:spcBef>
                          <a:spcPts val="0"/>
                        </a:spcBef>
                        <a:spcAft>
                          <a:spcPts val="0"/>
                        </a:spcAft>
                        <a:buNone/>
                      </a:pPr>
                      <a:r>
                        <a:rPr b="1" lang="en" sz="1000"/>
                        <a:t>TSO</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None</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Enhanced</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Real</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r>
              <a:tr h="337075">
                <a:tc>
                  <a:txBody>
                    <a:bodyPr/>
                    <a:lstStyle/>
                    <a:p>
                      <a:pPr indent="0" lvl="0" marL="0" rtl="0" algn="l">
                        <a:lnSpc>
                          <a:spcPct val="100000"/>
                        </a:lnSpc>
                        <a:spcBef>
                          <a:spcPts val="0"/>
                        </a:spcBef>
                        <a:spcAft>
                          <a:spcPts val="0"/>
                        </a:spcAft>
                        <a:buNone/>
                      </a:pPr>
                      <a:r>
                        <a:rPr b="1" lang="en" sz="1000"/>
                        <a:t>DA</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b="1" lang="en" sz="1000"/>
                        <a:t>(5)</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b="1" lang="en" sz="1000"/>
                        <a:t>MAE</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6.050</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7.252</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5.983</a:t>
                      </a:r>
                      <a:endParaRPr sz="1000">
                        <a:solidFill>
                          <a:schemeClr val="dk1"/>
                        </a:solidFill>
                        <a:highlight>
                          <a:srgbClr val="00FF00"/>
                        </a:highlight>
                      </a:endParaRPr>
                    </a:p>
                  </a:txBody>
                  <a:tcPr marT="91425" marB="91425" marR="68575" marL="68575">
                    <a:lnT cap="flat" cmpd="sng" w="15250">
                      <a:solidFill>
                        <a:srgbClr val="000000"/>
                      </a:solidFill>
                      <a:prstDash val="solid"/>
                      <a:round/>
                      <a:headEnd len="sm" w="sm" type="none"/>
                      <a:tailEnd len="sm" w="sm" type="none"/>
                    </a:lnT>
                    <a:solidFill>
                      <a:srgbClr val="00FF00"/>
                    </a:solidFill>
                  </a:tcPr>
                </a:tc>
                <a:tc>
                  <a:txBody>
                    <a:bodyPr/>
                    <a:lstStyle/>
                    <a:p>
                      <a:pPr indent="0" lvl="0" marL="0" rtl="0" algn="l">
                        <a:lnSpc>
                          <a:spcPct val="100000"/>
                        </a:lnSpc>
                        <a:spcBef>
                          <a:spcPts val="0"/>
                        </a:spcBef>
                        <a:spcAft>
                          <a:spcPts val="0"/>
                        </a:spcAft>
                        <a:buNone/>
                      </a:pPr>
                      <a:r>
                        <a:rPr lang="en" sz="1000"/>
                        <a:t>5.939</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highlight>
                            <a:srgbClr val="FFFF00"/>
                          </a:highlight>
                        </a:rPr>
                        <a:t> </a:t>
                      </a:r>
                      <a:endParaRPr b="1" sz="1000">
                        <a:highlight>
                          <a:srgbClr val="FFFF00"/>
                        </a:highlight>
                      </a:endParaRPr>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t>RMSE</a:t>
                      </a:r>
                      <a:endParaRPr b="1"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8.591</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10.951</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8.245</a:t>
                      </a:r>
                      <a:endParaRPr sz="1000">
                        <a:solidFill>
                          <a:schemeClr val="dk1"/>
                        </a:solidFill>
                        <a:highlight>
                          <a:srgbClr val="00FF00"/>
                        </a:highlight>
                      </a:endParaRPr>
                    </a:p>
                  </a:txBody>
                  <a:tcPr marT="91425" marB="91425" marR="68575" marL="68575">
                    <a:lnB cap="flat" cmpd="sng" w="152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t>8.637</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r>
              <a:tr h="337075">
                <a:tc>
                  <a:txBody>
                    <a:bodyPr/>
                    <a:lstStyle/>
                    <a:p>
                      <a:pPr indent="0" lvl="0" marL="0" rtl="0" algn="l">
                        <a:lnSpc>
                          <a:spcPct val="100000"/>
                        </a:lnSpc>
                        <a:spcBef>
                          <a:spcPts val="0"/>
                        </a:spcBef>
                        <a:spcAft>
                          <a:spcPts val="0"/>
                        </a:spcAft>
                        <a:buNone/>
                      </a:pPr>
                      <a:r>
                        <a:rPr b="1" lang="en" sz="1000"/>
                        <a:t>ID</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b="1" lang="en" sz="1000"/>
                        <a:t>(6)</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b="1" lang="en" sz="1000"/>
                        <a:t>MAE</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7.753</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8.642</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7.683</a:t>
                      </a:r>
                      <a:endParaRPr sz="1000">
                        <a:solidFill>
                          <a:schemeClr val="dk1"/>
                        </a:solidFill>
                        <a:highlight>
                          <a:srgbClr val="00FF00"/>
                        </a:highlight>
                      </a:endParaRPr>
                    </a:p>
                  </a:txBody>
                  <a:tcPr marT="91425" marB="91425" marR="68575" marL="68575">
                    <a:lnT cap="flat" cmpd="sng" w="15250">
                      <a:solidFill>
                        <a:srgbClr val="000000"/>
                      </a:solidFill>
                      <a:prstDash val="solid"/>
                      <a:round/>
                      <a:headEnd len="sm" w="sm" type="none"/>
                      <a:tailEnd len="sm" w="sm" type="none"/>
                    </a:lnT>
                    <a:solidFill>
                      <a:srgbClr val="00FF00"/>
                    </a:solidFill>
                  </a:tcPr>
                </a:tc>
                <a:tc>
                  <a:txBody>
                    <a:bodyPr/>
                    <a:lstStyle/>
                    <a:p>
                      <a:pPr indent="0" lvl="0" marL="0" rtl="0" algn="l">
                        <a:lnSpc>
                          <a:spcPct val="100000"/>
                        </a:lnSpc>
                        <a:spcBef>
                          <a:spcPts val="0"/>
                        </a:spcBef>
                        <a:spcAft>
                          <a:spcPts val="0"/>
                        </a:spcAft>
                        <a:buNone/>
                      </a:pPr>
                      <a:r>
                        <a:rPr lang="en" sz="1000"/>
                        <a:t>7.187</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RMSE</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11.319</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13.09</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10.453</a:t>
                      </a:r>
                      <a:endParaRPr sz="1000">
                        <a:solidFill>
                          <a:schemeClr val="dk1"/>
                        </a:solidFill>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10.599</a:t>
                      </a:r>
                      <a:endParaRPr sz="1000"/>
                    </a:p>
                  </a:txBody>
                  <a:tcPr marT="91425" marB="91425" marR="68575" marL="68575">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(8)</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MAE</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7.630</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8.362</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7.314</a:t>
                      </a:r>
                      <a:endParaRPr sz="1000">
                        <a:solidFill>
                          <a:schemeClr val="dk1"/>
                        </a:solidFill>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6.800</a:t>
                      </a:r>
                      <a:endParaRPr sz="1000"/>
                    </a:p>
                  </a:txBody>
                  <a:tcPr marT="91425" marB="91425" marR="68575" marL="68575">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RMSE</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10.937</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11.797</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solidFill>
                            <a:schemeClr val="dk1"/>
                          </a:solidFill>
                          <a:highlight>
                            <a:srgbClr val="00FF00"/>
                          </a:highlight>
                        </a:rPr>
                        <a:t>10.047</a:t>
                      </a:r>
                      <a:endParaRPr sz="1000">
                        <a:solidFill>
                          <a:schemeClr val="dk1"/>
                        </a:solidFill>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10.524</a:t>
                      </a:r>
                      <a:endParaRPr sz="1000"/>
                    </a:p>
                  </a:txBody>
                  <a:tcPr marT="91425" marB="91425" marR="68575" marL="68575">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(9)</a:t>
                      </a:r>
                      <a:endParaRPr b="1" sz="1000">
                        <a:solidFill>
                          <a:srgbClr val="0000FF"/>
                        </a:solidFill>
                      </a:endParaRPr>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MAE</a:t>
                      </a:r>
                      <a:endParaRPr b="1" sz="1000">
                        <a:solidFill>
                          <a:srgbClr val="0000FF"/>
                        </a:solidFill>
                      </a:endParaRPr>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7.548</a:t>
                      </a:r>
                      <a:endParaRPr b="1" sz="1000">
                        <a:solidFill>
                          <a:srgbClr val="0000FF"/>
                        </a:solidFill>
                      </a:endParaRPr>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7.015</a:t>
                      </a:r>
                      <a:endParaRPr b="1" sz="1000">
                        <a:solidFill>
                          <a:srgbClr val="0000FF"/>
                        </a:solidFill>
                      </a:endParaRPr>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highlight>
                            <a:srgbClr val="00FF00"/>
                          </a:highlight>
                        </a:rPr>
                        <a:t>7.314</a:t>
                      </a:r>
                      <a:endParaRPr b="1" sz="1000">
                        <a:solidFill>
                          <a:srgbClr val="0000FF"/>
                        </a:solidFill>
                        <a:highlight>
                          <a:srgbClr val="00FF00"/>
                        </a:highlight>
                      </a:endParaRPr>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b="1" lang="en" sz="1000">
                          <a:solidFill>
                            <a:srgbClr val="0000FF"/>
                          </a:solidFill>
                        </a:rPr>
                        <a:t>6.423</a:t>
                      </a:r>
                      <a:endParaRPr b="1" sz="1000">
                        <a:solidFill>
                          <a:srgbClr val="0000FF"/>
                        </a:solidFill>
                      </a:endParaRPr>
                    </a:p>
                  </a:txBody>
                  <a:tcPr marT="91425" marB="91425" marR="68575" marL="68575">
                    <a:solidFill>
                      <a:srgbClr val="FFFFFF"/>
                    </a:solidFill>
                  </a:tcPr>
                </a:tc>
              </a:tr>
              <a:tr h="337075">
                <a:tc>
                  <a:txBody>
                    <a:bodyPr/>
                    <a:lstStyle/>
                    <a:p>
                      <a:pPr indent="0" lvl="0" marL="0" rtl="0" algn="l">
                        <a:lnSpc>
                          <a:spcPct val="100000"/>
                        </a:lnSpc>
                        <a:spcBef>
                          <a:spcPts val="0"/>
                        </a:spcBef>
                        <a:spcAft>
                          <a:spcPts val="0"/>
                        </a:spcAft>
                        <a:buNone/>
                      </a:pPr>
                      <a:r>
                        <a:rPr b="1" lang="en" sz="1000"/>
                        <a:t> </a:t>
                      </a:r>
                      <a:endParaRPr b="1"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 </a:t>
                      </a:r>
                      <a:endParaRPr b="1" sz="1000">
                        <a:solidFill>
                          <a:srgbClr val="0000FF"/>
                        </a:solidFill>
                      </a:endParaRPr>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RMSE</a:t>
                      </a:r>
                      <a:endParaRPr b="1" sz="1000">
                        <a:solidFill>
                          <a:srgbClr val="0000FF"/>
                        </a:solidFill>
                      </a:endParaRPr>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10.177</a:t>
                      </a:r>
                      <a:endParaRPr b="1" sz="1000">
                        <a:solidFill>
                          <a:srgbClr val="0000FF"/>
                        </a:solidFill>
                      </a:endParaRPr>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rPr>
                        <a:t>9.747</a:t>
                      </a:r>
                      <a:endParaRPr b="1" sz="1000">
                        <a:solidFill>
                          <a:srgbClr val="0000FF"/>
                        </a:solidFill>
                      </a:endParaRPr>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solidFill>
                            <a:srgbClr val="0000FF"/>
                          </a:solidFill>
                          <a:highlight>
                            <a:srgbClr val="00FF00"/>
                          </a:highlight>
                        </a:rPr>
                        <a:t>10.047</a:t>
                      </a:r>
                      <a:endParaRPr b="1" sz="1000">
                        <a:solidFill>
                          <a:srgbClr val="0000FF"/>
                        </a:solidFill>
                        <a:highlight>
                          <a:srgbClr val="00FF00"/>
                        </a:highlight>
                      </a:endParaRPr>
                    </a:p>
                  </a:txBody>
                  <a:tcPr marT="91425" marB="91425" marR="68575" marL="68575">
                    <a:lnB cap="flat" cmpd="sng" w="152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b="1" lang="en" sz="1000">
                          <a:solidFill>
                            <a:srgbClr val="0000FF"/>
                          </a:solidFill>
                        </a:rPr>
                        <a:t>9.086</a:t>
                      </a:r>
                      <a:endParaRPr b="1" sz="1000">
                        <a:solidFill>
                          <a:srgbClr val="0000FF"/>
                        </a:solidFill>
                      </a:endParaRPr>
                    </a:p>
                  </a:txBody>
                  <a:tcPr marT="91425" marB="91425" marR="68575" marL="68575">
                    <a:lnB cap="flat" cmpd="sng" w="15250">
                      <a:solidFill>
                        <a:srgbClr val="000000"/>
                      </a:solidFill>
                      <a:prstDash val="solid"/>
                      <a:round/>
                      <a:headEnd len="sm" w="sm" type="none"/>
                      <a:tailEnd len="sm" w="sm" type="none"/>
                    </a:lnB>
                    <a:solidFill>
                      <a:srgbClr val="FFFFFF"/>
                    </a:solidFill>
                  </a:tcPr>
                </a:tc>
              </a:tr>
            </a:tbl>
          </a:graphicData>
        </a:graphic>
      </p:graphicFrame>
      <p:sp>
        <p:nvSpPr>
          <p:cNvPr id="507" name="Google Shape;507;p43"/>
          <p:cNvSpPr/>
          <p:nvPr/>
        </p:nvSpPr>
        <p:spPr>
          <a:xfrm>
            <a:off x="2450150" y="3799200"/>
            <a:ext cx="5147700" cy="6588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08" name="Google Shape;508;p43"/>
          <p:cNvSpPr/>
          <p:nvPr/>
        </p:nvSpPr>
        <p:spPr>
          <a:xfrm flipH="1" rot="10800000">
            <a:off x="4302725" y="4473350"/>
            <a:ext cx="2136900" cy="304500"/>
          </a:xfrm>
          <a:prstGeom prst="uturnArrow">
            <a:avLst>
              <a:gd fmla="val 25000" name="adj1"/>
              <a:gd fmla="val 25000" name="adj2"/>
              <a:gd fmla="val 25000" name="adj3"/>
              <a:gd fmla="val 43750" name="adj4"/>
              <a:gd fmla="val 75000" name="adj5"/>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6"/>
          <p:cNvPicPr preferRelativeResize="0"/>
          <p:nvPr/>
        </p:nvPicPr>
        <p:blipFill>
          <a:blip r:embed="rId3">
            <a:alphaModFix/>
          </a:blip>
          <a:stretch>
            <a:fillRect/>
          </a:stretch>
        </p:blipFill>
        <p:spPr>
          <a:xfrm>
            <a:off x="1330875" y="359125"/>
            <a:ext cx="6482250" cy="4425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 </a:t>
            </a:r>
            <a:endParaRPr sz="2200"/>
          </a:p>
          <a:p>
            <a:pPr indent="0" lvl="0" marL="0" rtl="0" algn="l">
              <a:spcBef>
                <a:spcPts val="0"/>
              </a:spcBef>
              <a:spcAft>
                <a:spcPts val="0"/>
              </a:spcAft>
              <a:buNone/>
            </a:pPr>
            <a:r>
              <a:rPr lang="en" sz="2200"/>
              <a:t>for Day-Ahead model</a:t>
            </a:r>
            <a:endParaRPr sz="2200"/>
          </a:p>
        </p:txBody>
      </p:sp>
      <p:pic>
        <p:nvPicPr>
          <p:cNvPr id="514" name="Google Shape;514;p44"/>
          <p:cNvPicPr preferRelativeResize="0"/>
          <p:nvPr/>
        </p:nvPicPr>
        <p:blipFill>
          <a:blip r:embed="rId3">
            <a:alphaModFix/>
          </a:blip>
          <a:stretch>
            <a:fillRect/>
          </a:stretch>
        </p:blipFill>
        <p:spPr>
          <a:xfrm>
            <a:off x="567113" y="1784149"/>
            <a:ext cx="3982424" cy="2603900"/>
          </a:xfrm>
          <a:prstGeom prst="rect">
            <a:avLst/>
          </a:prstGeom>
          <a:noFill/>
          <a:ln>
            <a:noFill/>
          </a:ln>
        </p:spPr>
      </p:pic>
      <p:pic>
        <p:nvPicPr>
          <p:cNvPr id="515" name="Google Shape;515;p44"/>
          <p:cNvPicPr preferRelativeResize="0"/>
          <p:nvPr/>
        </p:nvPicPr>
        <p:blipFill>
          <a:blip r:embed="rId4">
            <a:alphaModFix/>
          </a:blip>
          <a:stretch>
            <a:fillRect/>
          </a:stretch>
        </p:blipFill>
        <p:spPr>
          <a:xfrm>
            <a:off x="4549538" y="1834900"/>
            <a:ext cx="4027350" cy="2553150"/>
          </a:xfrm>
          <a:prstGeom prst="rect">
            <a:avLst/>
          </a:prstGeom>
          <a:noFill/>
          <a:ln>
            <a:noFill/>
          </a:ln>
        </p:spPr>
      </p:pic>
      <p:pic>
        <p:nvPicPr>
          <p:cNvPr id="516" name="Google Shape;516;p44"/>
          <p:cNvPicPr preferRelativeResize="0"/>
          <p:nvPr/>
        </p:nvPicPr>
        <p:blipFill>
          <a:blip r:embed="rId5">
            <a:alphaModFix/>
          </a:blip>
          <a:stretch>
            <a:fillRect/>
          </a:stretch>
        </p:blipFill>
        <p:spPr>
          <a:xfrm>
            <a:off x="5101987" y="911175"/>
            <a:ext cx="2922450" cy="1158902"/>
          </a:xfrm>
          <a:prstGeom prst="rect">
            <a:avLst/>
          </a:prstGeom>
          <a:noFill/>
          <a:ln>
            <a:noFill/>
          </a:ln>
        </p:spPr>
      </p:pic>
      <p:sp>
        <p:nvSpPr>
          <p:cNvPr id="517" name="Google Shape;517;p44"/>
          <p:cNvSpPr/>
          <p:nvPr/>
        </p:nvSpPr>
        <p:spPr>
          <a:xfrm>
            <a:off x="6228350" y="1711275"/>
            <a:ext cx="451200" cy="358800"/>
          </a:xfrm>
          <a:prstGeom prst="roundRect">
            <a:avLst>
              <a:gd fmla="val 16667"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18" name="Google Shape;518;p44"/>
          <p:cNvCxnSpPr/>
          <p:nvPr/>
        </p:nvCxnSpPr>
        <p:spPr>
          <a:xfrm rot="10800000">
            <a:off x="6386450" y="2070075"/>
            <a:ext cx="492300" cy="139500"/>
          </a:xfrm>
          <a:prstGeom prst="curvedConnector3">
            <a:avLst>
              <a:gd fmla="val 50000" name="adj1"/>
            </a:avLst>
          </a:prstGeom>
          <a:noFill/>
          <a:ln cap="flat" cmpd="sng" w="9525">
            <a:solidFill>
              <a:srgbClr val="00FFFF"/>
            </a:solidFill>
            <a:prstDash val="solid"/>
            <a:round/>
            <a:headEnd len="med" w="med" type="none"/>
            <a:tailEnd len="med" w="med" type="none"/>
          </a:ln>
        </p:spPr>
      </p:cxnSp>
      <p:sp>
        <p:nvSpPr>
          <p:cNvPr id="519" name="Google Shape;519;p44"/>
          <p:cNvSpPr txBox="1"/>
          <p:nvPr/>
        </p:nvSpPr>
        <p:spPr>
          <a:xfrm>
            <a:off x="6878750" y="2070075"/>
            <a:ext cx="1440900" cy="292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t>TSO, None, Enhanced or Real</a:t>
            </a:r>
            <a:endParaRPr sz="1000"/>
          </a:p>
        </p:txBody>
      </p:sp>
      <p:sp>
        <p:nvSpPr>
          <p:cNvPr id="520" name="Google Shape;520;p44"/>
          <p:cNvSpPr/>
          <p:nvPr/>
        </p:nvSpPr>
        <p:spPr>
          <a:xfrm>
            <a:off x="2721816" y="3978435"/>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21" name="Google Shape;521;p44"/>
          <p:cNvSpPr/>
          <p:nvPr/>
        </p:nvSpPr>
        <p:spPr>
          <a:xfrm>
            <a:off x="6725641" y="3978435"/>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5"/>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 </a:t>
            </a:r>
            <a:endParaRPr sz="2200"/>
          </a:p>
          <a:p>
            <a:pPr indent="0" lvl="0" marL="0" rtl="0" algn="l">
              <a:spcBef>
                <a:spcPts val="0"/>
              </a:spcBef>
              <a:spcAft>
                <a:spcPts val="0"/>
              </a:spcAft>
              <a:buNone/>
            </a:pPr>
            <a:r>
              <a:rPr lang="en" sz="2200"/>
              <a:t>for Intraday (6) model</a:t>
            </a:r>
            <a:endParaRPr sz="2200"/>
          </a:p>
        </p:txBody>
      </p:sp>
      <p:pic>
        <p:nvPicPr>
          <p:cNvPr id="527" name="Google Shape;527;p45"/>
          <p:cNvPicPr preferRelativeResize="0"/>
          <p:nvPr/>
        </p:nvPicPr>
        <p:blipFill>
          <a:blip r:embed="rId3">
            <a:alphaModFix/>
          </a:blip>
          <a:stretch>
            <a:fillRect/>
          </a:stretch>
        </p:blipFill>
        <p:spPr>
          <a:xfrm>
            <a:off x="517700" y="1743825"/>
            <a:ext cx="3932400" cy="2565950"/>
          </a:xfrm>
          <a:prstGeom prst="rect">
            <a:avLst/>
          </a:prstGeom>
          <a:noFill/>
          <a:ln>
            <a:noFill/>
          </a:ln>
        </p:spPr>
      </p:pic>
      <p:pic>
        <p:nvPicPr>
          <p:cNvPr id="528" name="Google Shape;528;p45"/>
          <p:cNvPicPr preferRelativeResize="0"/>
          <p:nvPr/>
        </p:nvPicPr>
        <p:blipFill>
          <a:blip r:embed="rId4">
            <a:alphaModFix/>
          </a:blip>
          <a:stretch>
            <a:fillRect/>
          </a:stretch>
        </p:blipFill>
        <p:spPr>
          <a:xfrm>
            <a:off x="4450100" y="1944572"/>
            <a:ext cx="3973900" cy="2524534"/>
          </a:xfrm>
          <a:prstGeom prst="rect">
            <a:avLst/>
          </a:prstGeom>
          <a:noFill/>
          <a:ln>
            <a:noFill/>
          </a:ln>
        </p:spPr>
      </p:pic>
      <p:pic>
        <p:nvPicPr>
          <p:cNvPr id="529" name="Google Shape;529;p45"/>
          <p:cNvPicPr preferRelativeResize="0"/>
          <p:nvPr/>
        </p:nvPicPr>
        <p:blipFill>
          <a:blip r:embed="rId5">
            <a:alphaModFix/>
          </a:blip>
          <a:stretch>
            <a:fillRect/>
          </a:stretch>
        </p:blipFill>
        <p:spPr>
          <a:xfrm>
            <a:off x="5017025" y="1001675"/>
            <a:ext cx="2840050" cy="1057100"/>
          </a:xfrm>
          <a:prstGeom prst="rect">
            <a:avLst/>
          </a:prstGeom>
          <a:noFill/>
          <a:ln>
            <a:noFill/>
          </a:ln>
        </p:spPr>
      </p:pic>
      <p:sp>
        <p:nvSpPr>
          <p:cNvPr id="530" name="Google Shape;530;p45"/>
          <p:cNvSpPr/>
          <p:nvPr/>
        </p:nvSpPr>
        <p:spPr>
          <a:xfrm>
            <a:off x="6057900" y="1699975"/>
            <a:ext cx="451200" cy="358800"/>
          </a:xfrm>
          <a:prstGeom prst="roundRect">
            <a:avLst>
              <a:gd fmla="val 16667"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31" name="Google Shape;531;p45"/>
          <p:cNvCxnSpPr/>
          <p:nvPr/>
        </p:nvCxnSpPr>
        <p:spPr>
          <a:xfrm rot="10800000">
            <a:off x="6386450" y="2070075"/>
            <a:ext cx="492300" cy="139500"/>
          </a:xfrm>
          <a:prstGeom prst="curvedConnector3">
            <a:avLst>
              <a:gd fmla="val 50000" name="adj1"/>
            </a:avLst>
          </a:prstGeom>
          <a:noFill/>
          <a:ln cap="flat" cmpd="sng" w="9525">
            <a:solidFill>
              <a:srgbClr val="00FFFF"/>
            </a:solidFill>
            <a:prstDash val="solid"/>
            <a:round/>
            <a:headEnd len="med" w="med" type="none"/>
            <a:tailEnd len="med" w="med" type="none"/>
          </a:ln>
        </p:spPr>
      </p:cxnSp>
      <p:sp>
        <p:nvSpPr>
          <p:cNvPr id="532" name="Google Shape;532;p45"/>
          <p:cNvSpPr txBox="1"/>
          <p:nvPr/>
        </p:nvSpPr>
        <p:spPr>
          <a:xfrm>
            <a:off x="6878750" y="2070075"/>
            <a:ext cx="1440900" cy="292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t>TSO, None, Enhanced or Real</a:t>
            </a:r>
            <a:endParaRPr sz="1000"/>
          </a:p>
        </p:txBody>
      </p:sp>
      <p:sp>
        <p:nvSpPr>
          <p:cNvPr id="533" name="Google Shape;533;p45"/>
          <p:cNvSpPr/>
          <p:nvPr/>
        </p:nvSpPr>
        <p:spPr>
          <a:xfrm>
            <a:off x="2638991" y="3895610"/>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34" name="Google Shape;534;p45"/>
          <p:cNvSpPr/>
          <p:nvPr/>
        </p:nvSpPr>
        <p:spPr>
          <a:xfrm>
            <a:off x="6601391" y="3895610"/>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6"/>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MAE &amp; RMSE </a:t>
            </a:r>
            <a:endParaRPr sz="2200"/>
          </a:p>
          <a:p>
            <a:pPr indent="0" lvl="0" marL="0" rtl="0" algn="l">
              <a:spcBef>
                <a:spcPts val="0"/>
              </a:spcBef>
              <a:spcAft>
                <a:spcPts val="0"/>
              </a:spcAft>
              <a:buNone/>
            </a:pPr>
            <a:r>
              <a:rPr lang="en" sz="2200"/>
              <a:t>for Intraday (8) model</a:t>
            </a:r>
            <a:endParaRPr sz="2200"/>
          </a:p>
        </p:txBody>
      </p:sp>
      <p:pic>
        <p:nvPicPr>
          <p:cNvPr id="540" name="Google Shape;540;p46"/>
          <p:cNvPicPr preferRelativeResize="0"/>
          <p:nvPr/>
        </p:nvPicPr>
        <p:blipFill>
          <a:blip r:embed="rId3">
            <a:alphaModFix/>
          </a:blip>
          <a:stretch>
            <a:fillRect/>
          </a:stretch>
        </p:blipFill>
        <p:spPr>
          <a:xfrm>
            <a:off x="5172224" y="1171275"/>
            <a:ext cx="3032650" cy="669441"/>
          </a:xfrm>
          <a:prstGeom prst="rect">
            <a:avLst/>
          </a:prstGeom>
          <a:noFill/>
          <a:ln>
            <a:noFill/>
          </a:ln>
        </p:spPr>
      </p:pic>
      <p:pic>
        <p:nvPicPr>
          <p:cNvPr id="541" name="Google Shape;541;p46"/>
          <p:cNvPicPr preferRelativeResize="0"/>
          <p:nvPr/>
        </p:nvPicPr>
        <p:blipFill>
          <a:blip r:embed="rId4">
            <a:alphaModFix/>
          </a:blip>
          <a:stretch>
            <a:fillRect/>
          </a:stretch>
        </p:blipFill>
        <p:spPr>
          <a:xfrm>
            <a:off x="592200" y="1725975"/>
            <a:ext cx="4092574" cy="2746425"/>
          </a:xfrm>
          <a:prstGeom prst="rect">
            <a:avLst/>
          </a:prstGeom>
          <a:noFill/>
          <a:ln>
            <a:noFill/>
          </a:ln>
        </p:spPr>
      </p:pic>
      <p:pic>
        <p:nvPicPr>
          <p:cNvPr id="542" name="Google Shape;542;p46"/>
          <p:cNvPicPr preferRelativeResize="0"/>
          <p:nvPr/>
        </p:nvPicPr>
        <p:blipFill>
          <a:blip r:embed="rId5">
            <a:alphaModFix/>
          </a:blip>
          <a:stretch>
            <a:fillRect/>
          </a:stretch>
        </p:blipFill>
        <p:spPr>
          <a:xfrm>
            <a:off x="4825292" y="2014695"/>
            <a:ext cx="3726484" cy="2398078"/>
          </a:xfrm>
          <a:prstGeom prst="rect">
            <a:avLst/>
          </a:prstGeom>
          <a:noFill/>
          <a:ln>
            <a:noFill/>
          </a:ln>
        </p:spPr>
      </p:pic>
      <p:sp>
        <p:nvSpPr>
          <p:cNvPr id="543" name="Google Shape;543;p46"/>
          <p:cNvSpPr/>
          <p:nvPr/>
        </p:nvSpPr>
        <p:spPr>
          <a:xfrm>
            <a:off x="5386150" y="1417725"/>
            <a:ext cx="2035200" cy="423300"/>
          </a:xfrm>
          <a:prstGeom prst="roundRect">
            <a:avLst>
              <a:gd fmla="val 16667"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44" name="Google Shape;544;p46"/>
          <p:cNvCxnSpPr>
            <a:stCxn id="545" idx="1"/>
          </p:cNvCxnSpPr>
          <p:nvPr/>
        </p:nvCxnSpPr>
        <p:spPr>
          <a:xfrm rot="10800000">
            <a:off x="6490800" y="1840675"/>
            <a:ext cx="492300" cy="315900"/>
          </a:xfrm>
          <a:prstGeom prst="curvedConnector3">
            <a:avLst>
              <a:gd fmla="val 50000" name="adj1"/>
            </a:avLst>
          </a:prstGeom>
          <a:noFill/>
          <a:ln cap="flat" cmpd="sng" w="9525">
            <a:solidFill>
              <a:srgbClr val="00FFFF"/>
            </a:solidFill>
            <a:prstDash val="solid"/>
            <a:round/>
            <a:headEnd len="med" w="med" type="none"/>
            <a:tailEnd len="med" w="med" type="none"/>
          </a:ln>
        </p:spPr>
      </p:cxnSp>
      <p:sp>
        <p:nvSpPr>
          <p:cNvPr id="545" name="Google Shape;545;p46"/>
          <p:cNvSpPr txBox="1"/>
          <p:nvPr/>
        </p:nvSpPr>
        <p:spPr>
          <a:xfrm>
            <a:off x="6983100" y="2010325"/>
            <a:ext cx="1440900" cy="292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t>TSO, None, Enhanced or Real</a:t>
            </a:r>
            <a:endParaRPr sz="1000"/>
          </a:p>
        </p:txBody>
      </p:sp>
      <p:sp>
        <p:nvSpPr>
          <p:cNvPr id="546" name="Google Shape;546;p46"/>
          <p:cNvSpPr/>
          <p:nvPr/>
        </p:nvSpPr>
        <p:spPr>
          <a:xfrm>
            <a:off x="2794316" y="4040560"/>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7" name="Google Shape;547;p46"/>
          <p:cNvSpPr/>
          <p:nvPr/>
        </p:nvSpPr>
        <p:spPr>
          <a:xfrm>
            <a:off x="6839541" y="3999135"/>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7"/>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MAE &amp; RMSE - comparison between two models: </a:t>
            </a:r>
            <a:endParaRPr sz="1400"/>
          </a:p>
        </p:txBody>
      </p:sp>
      <p:pic>
        <p:nvPicPr>
          <p:cNvPr id="553" name="Google Shape;553;p47"/>
          <p:cNvPicPr preferRelativeResize="0"/>
          <p:nvPr/>
        </p:nvPicPr>
        <p:blipFill rotWithShape="1">
          <a:blip r:embed="rId3">
            <a:alphaModFix/>
          </a:blip>
          <a:srcRect b="0" l="0" r="0" t="10762"/>
          <a:stretch/>
        </p:blipFill>
        <p:spPr>
          <a:xfrm>
            <a:off x="425800" y="2334200"/>
            <a:ext cx="4188301" cy="2473300"/>
          </a:xfrm>
          <a:prstGeom prst="rect">
            <a:avLst/>
          </a:prstGeom>
          <a:noFill/>
          <a:ln>
            <a:noFill/>
          </a:ln>
        </p:spPr>
      </p:pic>
      <p:pic>
        <p:nvPicPr>
          <p:cNvPr id="554" name="Google Shape;554;p47"/>
          <p:cNvPicPr preferRelativeResize="0"/>
          <p:nvPr/>
        </p:nvPicPr>
        <p:blipFill>
          <a:blip r:embed="rId4">
            <a:alphaModFix/>
          </a:blip>
          <a:stretch>
            <a:fillRect/>
          </a:stretch>
        </p:blipFill>
        <p:spPr>
          <a:xfrm>
            <a:off x="4717375" y="2186875"/>
            <a:ext cx="4126791" cy="2620625"/>
          </a:xfrm>
          <a:prstGeom prst="rect">
            <a:avLst/>
          </a:prstGeom>
          <a:noFill/>
          <a:ln>
            <a:noFill/>
          </a:ln>
        </p:spPr>
      </p:pic>
      <p:pic>
        <p:nvPicPr>
          <p:cNvPr id="555" name="Google Shape;555;p47"/>
          <p:cNvPicPr preferRelativeResize="0"/>
          <p:nvPr/>
        </p:nvPicPr>
        <p:blipFill rotWithShape="1">
          <a:blip r:embed="rId5">
            <a:alphaModFix/>
          </a:blip>
          <a:srcRect b="0" l="0" r="11917" t="0"/>
          <a:stretch/>
        </p:blipFill>
        <p:spPr>
          <a:xfrm>
            <a:off x="1205425" y="1679200"/>
            <a:ext cx="2857825" cy="689850"/>
          </a:xfrm>
          <a:prstGeom prst="rect">
            <a:avLst/>
          </a:prstGeom>
          <a:noFill/>
          <a:ln>
            <a:noFill/>
          </a:ln>
        </p:spPr>
      </p:pic>
      <p:pic>
        <p:nvPicPr>
          <p:cNvPr id="556" name="Google Shape;556;p47"/>
          <p:cNvPicPr preferRelativeResize="0"/>
          <p:nvPr/>
        </p:nvPicPr>
        <p:blipFill>
          <a:blip r:embed="rId6">
            <a:alphaModFix/>
          </a:blip>
          <a:stretch>
            <a:fillRect/>
          </a:stretch>
        </p:blipFill>
        <p:spPr>
          <a:xfrm>
            <a:off x="5518112" y="1726900"/>
            <a:ext cx="3065775" cy="689850"/>
          </a:xfrm>
          <a:prstGeom prst="rect">
            <a:avLst/>
          </a:prstGeom>
          <a:noFill/>
          <a:ln>
            <a:noFill/>
          </a:ln>
        </p:spPr>
      </p:pic>
      <p:sp>
        <p:nvSpPr>
          <p:cNvPr id="557" name="Google Shape;557;p47"/>
          <p:cNvSpPr/>
          <p:nvPr/>
        </p:nvSpPr>
        <p:spPr>
          <a:xfrm>
            <a:off x="1967272" y="1722899"/>
            <a:ext cx="483300" cy="227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58" name="Google Shape;558;p47"/>
          <p:cNvSpPr/>
          <p:nvPr/>
        </p:nvSpPr>
        <p:spPr>
          <a:xfrm>
            <a:off x="6407591" y="1773185"/>
            <a:ext cx="737400" cy="227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59" name="Google Shape;559;p47"/>
          <p:cNvSpPr txBox="1"/>
          <p:nvPr/>
        </p:nvSpPr>
        <p:spPr>
          <a:xfrm>
            <a:off x="720000" y="862000"/>
            <a:ext cx="821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Syne"/>
                <a:ea typeface="Syne"/>
                <a:cs typeface="Syne"/>
                <a:sym typeface="Syne"/>
              </a:rPr>
              <a:t>2nd model (8) as implemented by the original authors and our proposed model (9)</a:t>
            </a:r>
            <a:endParaRPr sz="1100"/>
          </a:p>
        </p:txBody>
      </p:sp>
      <p:sp>
        <p:nvSpPr>
          <p:cNvPr id="560" name="Google Shape;560;p47"/>
          <p:cNvSpPr/>
          <p:nvPr/>
        </p:nvSpPr>
        <p:spPr>
          <a:xfrm>
            <a:off x="1462000" y="1968700"/>
            <a:ext cx="2137800" cy="400200"/>
          </a:xfrm>
          <a:prstGeom prst="roundRect">
            <a:avLst>
              <a:gd fmla="val 16667" name="adj"/>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61" name="Google Shape;561;p47"/>
          <p:cNvSpPr/>
          <p:nvPr/>
        </p:nvSpPr>
        <p:spPr>
          <a:xfrm>
            <a:off x="5603800" y="2000575"/>
            <a:ext cx="2580900" cy="400200"/>
          </a:xfrm>
          <a:prstGeom prst="roundRect">
            <a:avLst>
              <a:gd fmla="val 16667" name="adj"/>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62" name="Google Shape;562;p47"/>
          <p:cNvCxnSpPr>
            <a:endCxn id="557" idx="0"/>
          </p:cNvCxnSpPr>
          <p:nvPr/>
        </p:nvCxnSpPr>
        <p:spPr>
          <a:xfrm flipH="1">
            <a:off x="2208922" y="1460699"/>
            <a:ext cx="439200" cy="262200"/>
          </a:xfrm>
          <a:prstGeom prst="curvedConnector2">
            <a:avLst/>
          </a:prstGeom>
          <a:noFill/>
          <a:ln cap="flat" cmpd="sng" w="9525">
            <a:solidFill>
              <a:srgbClr val="FF0000"/>
            </a:solidFill>
            <a:prstDash val="solid"/>
            <a:round/>
            <a:headEnd len="med" w="med" type="none"/>
            <a:tailEnd len="med" w="med" type="none"/>
          </a:ln>
        </p:spPr>
      </p:cxnSp>
      <p:sp>
        <p:nvSpPr>
          <p:cNvPr id="563" name="Google Shape;563;p47"/>
          <p:cNvSpPr txBox="1"/>
          <p:nvPr/>
        </p:nvSpPr>
        <p:spPr>
          <a:xfrm>
            <a:off x="2648125" y="1279000"/>
            <a:ext cx="1974600" cy="292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700"/>
              <a:t>Different for </a:t>
            </a:r>
            <a:r>
              <a:rPr b="1" lang="en" sz="700"/>
              <a:t>TSO, None, Enhanced or Real</a:t>
            </a:r>
            <a:endParaRPr b="1" sz="1000"/>
          </a:p>
        </p:txBody>
      </p:sp>
      <p:cxnSp>
        <p:nvCxnSpPr>
          <p:cNvPr id="564" name="Google Shape;564;p47"/>
          <p:cNvCxnSpPr/>
          <p:nvPr/>
        </p:nvCxnSpPr>
        <p:spPr>
          <a:xfrm flipH="1">
            <a:off x="6655922" y="1502149"/>
            <a:ext cx="439200" cy="262200"/>
          </a:xfrm>
          <a:prstGeom prst="curvedConnector2">
            <a:avLst/>
          </a:prstGeom>
          <a:noFill/>
          <a:ln cap="flat" cmpd="sng" w="9525">
            <a:solidFill>
              <a:srgbClr val="00FF00"/>
            </a:solidFill>
            <a:prstDash val="solid"/>
            <a:round/>
            <a:headEnd len="med" w="med" type="none"/>
            <a:tailEnd len="med" w="med" type="none"/>
          </a:ln>
        </p:spPr>
      </p:cxnSp>
      <p:sp>
        <p:nvSpPr>
          <p:cNvPr id="565" name="Google Shape;565;p47"/>
          <p:cNvSpPr txBox="1"/>
          <p:nvPr/>
        </p:nvSpPr>
        <p:spPr>
          <a:xfrm>
            <a:off x="7095125" y="1320450"/>
            <a:ext cx="625500" cy="2925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700"/>
              <a:t>Constant</a:t>
            </a:r>
            <a:endParaRPr b="1" sz="1000"/>
          </a:p>
        </p:txBody>
      </p:sp>
      <p:sp>
        <p:nvSpPr>
          <p:cNvPr id="566" name="Google Shape;566;p47"/>
          <p:cNvSpPr txBox="1"/>
          <p:nvPr/>
        </p:nvSpPr>
        <p:spPr>
          <a:xfrm>
            <a:off x="417175" y="1667238"/>
            <a:ext cx="9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2"/>
                </a:solidFill>
                <a:latin typeface="Syne"/>
                <a:ea typeface="Syne"/>
                <a:cs typeface="Syne"/>
                <a:sym typeface="Syne"/>
              </a:rPr>
              <a:t>M</a:t>
            </a:r>
            <a:r>
              <a:rPr b="1" lang="en" sz="900">
                <a:solidFill>
                  <a:schemeClr val="lt2"/>
                </a:solidFill>
                <a:latin typeface="Syne"/>
                <a:ea typeface="Syne"/>
                <a:cs typeface="Syne"/>
                <a:sym typeface="Syne"/>
              </a:rPr>
              <a:t>odel (8):</a:t>
            </a:r>
            <a:endParaRPr sz="1100">
              <a:solidFill>
                <a:schemeClr val="lt2"/>
              </a:solidFill>
            </a:endParaRPr>
          </a:p>
        </p:txBody>
      </p:sp>
      <p:sp>
        <p:nvSpPr>
          <p:cNvPr id="567" name="Google Shape;567;p47"/>
          <p:cNvSpPr txBox="1"/>
          <p:nvPr/>
        </p:nvSpPr>
        <p:spPr>
          <a:xfrm>
            <a:off x="4829588" y="1725313"/>
            <a:ext cx="9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FF00"/>
                </a:solidFill>
                <a:latin typeface="Syne"/>
                <a:ea typeface="Syne"/>
                <a:cs typeface="Syne"/>
                <a:sym typeface="Syne"/>
              </a:rPr>
              <a:t>Model (9):</a:t>
            </a:r>
            <a:endParaRPr sz="1100">
              <a:solidFill>
                <a:srgbClr val="00FF00"/>
              </a:solidFill>
            </a:endParaRPr>
          </a:p>
        </p:txBody>
      </p:sp>
      <p:sp>
        <p:nvSpPr>
          <p:cNvPr id="568" name="Google Shape;568;p47"/>
          <p:cNvSpPr/>
          <p:nvPr/>
        </p:nvSpPr>
        <p:spPr>
          <a:xfrm>
            <a:off x="874825" y="2719925"/>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69" name="Google Shape;569;p47"/>
          <p:cNvSpPr/>
          <p:nvPr/>
        </p:nvSpPr>
        <p:spPr>
          <a:xfrm>
            <a:off x="1785025" y="2811700"/>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0" name="Google Shape;570;p47"/>
          <p:cNvSpPr/>
          <p:nvPr/>
        </p:nvSpPr>
        <p:spPr>
          <a:xfrm>
            <a:off x="3673450" y="2944000"/>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1" name="Google Shape;571;p47"/>
          <p:cNvSpPr/>
          <p:nvPr/>
        </p:nvSpPr>
        <p:spPr>
          <a:xfrm>
            <a:off x="3742750" y="2416750"/>
            <a:ext cx="559200" cy="1689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2" name="Google Shape;572;p47"/>
          <p:cNvSpPr/>
          <p:nvPr/>
        </p:nvSpPr>
        <p:spPr>
          <a:xfrm>
            <a:off x="5144300" y="2983175"/>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3" name="Google Shape;573;p47"/>
          <p:cNvSpPr/>
          <p:nvPr/>
        </p:nvSpPr>
        <p:spPr>
          <a:xfrm>
            <a:off x="6082400" y="3031650"/>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4" name="Google Shape;574;p47"/>
          <p:cNvSpPr/>
          <p:nvPr/>
        </p:nvSpPr>
        <p:spPr>
          <a:xfrm>
            <a:off x="7934450" y="3141975"/>
            <a:ext cx="325200" cy="132300"/>
          </a:xfrm>
          <a:prstGeom prst="roundRect">
            <a:avLst>
              <a:gd fmla="val 16667" name="adj"/>
            </a:avLst>
          </a:prstGeom>
          <a:solidFill>
            <a:srgbClr val="00FF2A">
              <a:alpha val="14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8"/>
          <p:cNvSpPr txBox="1"/>
          <p:nvPr>
            <p:ph type="title"/>
          </p:nvPr>
        </p:nvSpPr>
        <p:spPr>
          <a:xfrm>
            <a:off x="720000" y="4587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MARKET CHOICE</a:t>
            </a:r>
            <a:endParaRPr sz="2200"/>
          </a:p>
        </p:txBody>
      </p:sp>
      <p:graphicFrame>
        <p:nvGraphicFramePr>
          <p:cNvPr id="580" name="Google Shape;580;p48"/>
          <p:cNvGraphicFramePr/>
          <p:nvPr/>
        </p:nvGraphicFramePr>
        <p:xfrm>
          <a:off x="791375" y="2357350"/>
          <a:ext cx="3000000" cy="3000000"/>
        </p:xfrm>
        <a:graphic>
          <a:graphicData uri="http://schemas.openxmlformats.org/drawingml/2006/table">
            <a:tbl>
              <a:tblPr>
                <a:noFill/>
                <a:tableStyleId>{64F65CD5-AC10-4D3E-A3B8-2F5AFA59629B}</a:tableStyleId>
              </a:tblPr>
              <a:tblGrid>
                <a:gridCol w="632875"/>
                <a:gridCol w="632875"/>
                <a:gridCol w="1049250"/>
                <a:gridCol w="1049250"/>
                <a:gridCol w="1049250"/>
                <a:gridCol w="1049250"/>
                <a:gridCol w="1049250"/>
                <a:gridCol w="1049250"/>
              </a:tblGrid>
              <a:tr h="281850">
                <a:tc gridSpan="2">
                  <a:txBody>
                    <a:bodyPr/>
                    <a:lstStyle/>
                    <a:p>
                      <a:pPr indent="0" lvl="0" marL="0" rtl="0" algn="l">
                        <a:lnSpc>
                          <a:spcPct val="100000"/>
                        </a:lnSpc>
                        <a:spcBef>
                          <a:spcPts val="0"/>
                        </a:spcBef>
                        <a:spcAft>
                          <a:spcPts val="0"/>
                        </a:spcAft>
                        <a:buNone/>
                      </a:pPr>
                      <a:r>
                        <a:rPr b="1" lang="en" sz="1000"/>
                        <a:t>Models</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666666"/>
                      </a:solidFill>
                      <a:prstDash val="solid"/>
                      <a:round/>
                      <a:headEnd len="sm" w="sm" type="none"/>
                      <a:tailEnd len="sm" w="sm" type="none"/>
                    </a:lnB>
                  </a:tcPr>
                </a:tc>
                <a:tc hMerge="1"/>
                <a:tc gridSpan="3">
                  <a:txBody>
                    <a:bodyPr/>
                    <a:lstStyle/>
                    <a:p>
                      <a:pPr indent="0" lvl="0" marL="0" rtl="0" algn="l">
                        <a:lnSpc>
                          <a:spcPct val="100000"/>
                        </a:lnSpc>
                        <a:spcBef>
                          <a:spcPts val="0"/>
                        </a:spcBef>
                        <a:spcAft>
                          <a:spcPts val="0"/>
                        </a:spcAft>
                        <a:buNone/>
                      </a:pPr>
                      <a:r>
                        <a:rPr b="1" lang="en" sz="1000"/>
                        <a:t>Correct classifications, </a:t>
                      </a:r>
                      <a:r>
                        <a:rPr b="1" i="1" lang="en" sz="1000"/>
                        <a:t>p (%)</a:t>
                      </a:r>
                      <a:endParaRPr b="1" i="1" sz="1000"/>
                    </a:p>
                  </a:txBody>
                  <a:tcPr marT="91425" marB="91425" marR="68575" marL="68575">
                    <a:lnT cap="flat" cmpd="sng" w="15250">
                      <a:solidFill>
                        <a:srgbClr val="000000"/>
                      </a:solidFill>
                      <a:prstDash val="solid"/>
                      <a:round/>
                      <a:headEnd len="sm" w="sm" type="none"/>
                      <a:tailEnd len="sm" w="sm" type="none"/>
                    </a:lnT>
                    <a:lnB cap="flat" cmpd="sng" w="15250">
                      <a:solidFill>
                        <a:srgbClr val="666666"/>
                      </a:solidFill>
                      <a:prstDash val="solid"/>
                      <a:round/>
                      <a:headEnd len="sm" w="sm" type="none"/>
                      <a:tailEnd len="sm" w="sm" type="none"/>
                    </a:lnB>
                  </a:tcPr>
                </a:tc>
                <a:tc hMerge="1"/>
                <a:tc hMerge="1"/>
                <a:tc gridSpan="3">
                  <a:txBody>
                    <a:bodyPr/>
                    <a:lstStyle/>
                    <a:p>
                      <a:pPr indent="0" lvl="0" marL="0" rtl="0" algn="l">
                        <a:lnSpc>
                          <a:spcPct val="100000"/>
                        </a:lnSpc>
                        <a:spcBef>
                          <a:spcPts val="0"/>
                        </a:spcBef>
                        <a:spcAft>
                          <a:spcPts val="0"/>
                        </a:spcAft>
                        <a:buNone/>
                      </a:pPr>
                      <a:r>
                        <a:rPr b="1" lang="en" sz="1000"/>
                        <a:t>Revenues, </a:t>
                      </a:r>
                      <a:r>
                        <a:rPr b="1" i="1" lang="en" sz="1000"/>
                        <a:t>π (EUR)</a:t>
                      </a:r>
                      <a:endParaRPr b="1" i="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hMerge="1"/>
                <a:tc hMerge="1"/>
              </a:tr>
              <a:tr h="281850">
                <a:tc>
                  <a:txBody>
                    <a:bodyPr/>
                    <a:lstStyle/>
                    <a:p>
                      <a:pPr indent="0" lvl="0" marL="0" rtl="0" algn="l">
                        <a:lnSpc>
                          <a:spcPct val="100000"/>
                        </a:lnSpc>
                        <a:spcBef>
                          <a:spcPts val="0"/>
                        </a:spcBef>
                        <a:spcAft>
                          <a:spcPts val="0"/>
                        </a:spcAft>
                        <a:buNone/>
                      </a:pPr>
                      <a:r>
                        <a:rPr b="1" lang="en" sz="1000"/>
                        <a:t>DA</a:t>
                      </a:r>
                      <a:endParaRPr b="1" sz="1000"/>
                    </a:p>
                  </a:txBody>
                  <a:tcPr marT="91425" marB="91425" marR="68575" marL="68575">
                    <a:lnT cap="flat" cmpd="sng" w="15250">
                      <a:solidFill>
                        <a:srgbClr val="666666"/>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ID</a:t>
                      </a:r>
                      <a:endParaRPr b="1" sz="1000"/>
                    </a:p>
                  </a:txBody>
                  <a:tcPr marT="91425" marB="91425" marR="68575" marL="68575">
                    <a:lnT cap="flat" cmpd="sng" w="15250">
                      <a:solidFill>
                        <a:srgbClr val="666666"/>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TSO</a:t>
                      </a:r>
                      <a:endParaRPr b="1" sz="1000"/>
                    </a:p>
                  </a:txBody>
                  <a:tcPr marT="91425" marB="91425" marR="68575" marL="68575">
                    <a:lnT cap="flat" cmpd="sng" w="15250">
                      <a:solidFill>
                        <a:srgbClr val="666666"/>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Enhanced</a:t>
                      </a:r>
                      <a:endParaRPr b="1" sz="1000"/>
                    </a:p>
                  </a:txBody>
                  <a:tcPr marT="91425" marB="91425" marR="68575" marL="68575">
                    <a:lnT cap="flat" cmpd="sng" w="15250">
                      <a:solidFill>
                        <a:srgbClr val="666666"/>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Real</a:t>
                      </a:r>
                      <a:endParaRPr b="1" sz="1000"/>
                    </a:p>
                  </a:txBody>
                  <a:tcPr marT="91425" marB="91425" marR="68575" marL="68575">
                    <a:lnT cap="flat" cmpd="sng" w="15250">
                      <a:solidFill>
                        <a:srgbClr val="666666"/>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TSO</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Enhanced</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t>Real</a:t>
                      </a:r>
                      <a:endParaRPr b="1" sz="1000"/>
                    </a:p>
                  </a:txBody>
                  <a:tcPr marT="91425" marB="91425" marR="68575" marL="68575">
                    <a:lnT cap="flat" cmpd="sng" w="15250">
                      <a:solidFill>
                        <a:srgbClr val="000000"/>
                      </a:solidFill>
                      <a:prstDash val="solid"/>
                      <a:round/>
                      <a:headEnd len="sm" w="sm" type="none"/>
                      <a:tailEnd len="sm" w="sm" type="none"/>
                    </a:lnT>
                    <a:lnB cap="flat" cmpd="sng" w="15250">
                      <a:solidFill>
                        <a:srgbClr val="000000"/>
                      </a:solidFill>
                      <a:prstDash val="solid"/>
                      <a:round/>
                      <a:headEnd len="sm" w="sm" type="none"/>
                      <a:tailEnd len="sm" w="sm" type="none"/>
                    </a:lnB>
                  </a:tcPr>
                </a:tc>
              </a:tr>
              <a:tr h="281850">
                <a:tc>
                  <a:txBody>
                    <a:bodyPr/>
                    <a:lstStyle/>
                    <a:p>
                      <a:pPr indent="0" lvl="0" marL="0" rtl="0" algn="l">
                        <a:lnSpc>
                          <a:spcPct val="100000"/>
                        </a:lnSpc>
                        <a:spcBef>
                          <a:spcPts val="0"/>
                        </a:spcBef>
                        <a:spcAft>
                          <a:spcPts val="0"/>
                        </a:spcAft>
                        <a:buNone/>
                      </a:pPr>
                      <a:r>
                        <a:rPr b="1" lang="en" sz="1000"/>
                        <a:t>(5)</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b="1" lang="en" sz="1000"/>
                        <a:t>(6)</a:t>
                      </a:r>
                      <a:endParaRPr b="1"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50.71</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50.93</a:t>
                      </a:r>
                      <a:endParaRPr sz="1000"/>
                    </a:p>
                  </a:txBody>
                  <a:tcPr marT="91425" marB="91425" marR="68575" marL="68575">
                    <a:lnT cap="flat" cmpd="sng" w="15250">
                      <a:solidFill>
                        <a:srgbClr val="000000"/>
                      </a:solidFill>
                      <a:prstDash val="solid"/>
                      <a:round/>
                      <a:headEnd len="sm" w="sm" type="none"/>
                      <a:tailEnd len="sm" w="sm" type="none"/>
                    </a:lnT>
                    <a:solidFill>
                      <a:srgbClr val="00FF00"/>
                    </a:solidFill>
                  </a:tcPr>
                </a:tc>
                <a:tc>
                  <a:txBody>
                    <a:bodyPr/>
                    <a:lstStyle/>
                    <a:p>
                      <a:pPr indent="0" lvl="0" marL="0" rtl="0" algn="l">
                        <a:lnSpc>
                          <a:spcPct val="100000"/>
                        </a:lnSpc>
                        <a:spcBef>
                          <a:spcPts val="0"/>
                        </a:spcBef>
                        <a:spcAft>
                          <a:spcPts val="0"/>
                        </a:spcAft>
                        <a:buNone/>
                      </a:pPr>
                      <a:r>
                        <a:rPr lang="en" sz="1000"/>
                        <a:t>51.86</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2045</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c>
                  <a:txBody>
                    <a:bodyPr/>
                    <a:lstStyle/>
                    <a:p>
                      <a:pPr indent="0" lvl="0" marL="0" rtl="0" algn="l">
                        <a:lnSpc>
                          <a:spcPct val="100000"/>
                        </a:lnSpc>
                        <a:spcBef>
                          <a:spcPts val="0"/>
                        </a:spcBef>
                        <a:spcAft>
                          <a:spcPts val="0"/>
                        </a:spcAft>
                        <a:buNone/>
                      </a:pPr>
                      <a:r>
                        <a:rPr lang="en" sz="1000"/>
                        <a:t>2078</a:t>
                      </a:r>
                      <a:endParaRPr sz="1000"/>
                    </a:p>
                  </a:txBody>
                  <a:tcPr marT="91425" marB="91425" marR="68575" marL="68575">
                    <a:lnT cap="flat" cmpd="sng" w="15250">
                      <a:solidFill>
                        <a:srgbClr val="000000"/>
                      </a:solidFill>
                      <a:prstDash val="solid"/>
                      <a:round/>
                      <a:headEnd len="sm" w="sm" type="none"/>
                      <a:tailEnd len="sm" w="sm" type="none"/>
                    </a:lnT>
                    <a:solidFill>
                      <a:srgbClr val="00FF00"/>
                    </a:solidFill>
                  </a:tcPr>
                </a:tc>
                <a:tc>
                  <a:txBody>
                    <a:bodyPr/>
                    <a:lstStyle/>
                    <a:p>
                      <a:pPr indent="0" lvl="0" marL="0" rtl="0" algn="l">
                        <a:lnSpc>
                          <a:spcPct val="100000"/>
                        </a:lnSpc>
                        <a:spcBef>
                          <a:spcPts val="0"/>
                        </a:spcBef>
                        <a:spcAft>
                          <a:spcPts val="0"/>
                        </a:spcAft>
                        <a:buNone/>
                      </a:pPr>
                      <a:r>
                        <a:rPr lang="en" sz="1000"/>
                        <a:t>2632</a:t>
                      </a:r>
                      <a:endParaRPr sz="1000"/>
                    </a:p>
                  </a:txBody>
                  <a:tcPr marT="91425" marB="91425" marR="68575" marL="68575">
                    <a:lnT cap="flat" cmpd="sng" w="15250">
                      <a:solidFill>
                        <a:srgbClr val="000000"/>
                      </a:solidFill>
                      <a:prstDash val="solid"/>
                      <a:round/>
                      <a:headEnd len="sm" w="sm" type="none"/>
                      <a:tailEnd len="sm" w="sm" type="none"/>
                    </a:lnT>
                    <a:solidFill>
                      <a:srgbClr val="FFFFFF"/>
                    </a:solidFill>
                  </a:tcPr>
                </a:tc>
              </a:tr>
              <a:tr h="281850">
                <a:tc>
                  <a:txBody>
                    <a:bodyPr/>
                    <a:lstStyle/>
                    <a:p>
                      <a:pPr indent="0" lvl="0" marL="0" rtl="0" algn="l">
                        <a:lnSpc>
                          <a:spcPct val="100000"/>
                        </a:lnSpc>
                        <a:spcBef>
                          <a:spcPts val="0"/>
                        </a:spcBef>
                        <a:spcAft>
                          <a:spcPts val="0"/>
                        </a:spcAft>
                        <a:buNone/>
                      </a:pPr>
                      <a:r>
                        <a:rPr b="1" lang="en" sz="1000"/>
                        <a:t>(5)</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b="1" lang="en" sz="1000"/>
                        <a:t>(8)</a:t>
                      </a:r>
                      <a:endParaRPr b="1"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50.63</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51.55</a:t>
                      </a:r>
                      <a:endParaRPr sz="1000"/>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64.20</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2419</a:t>
                      </a:r>
                      <a:endParaRPr sz="1000"/>
                    </a:p>
                  </a:txBody>
                  <a:tcPr marT="91425" marB="91425" marR="68575" marL="68575">
                    <a:solidFill>
                      <a:srgbClr val="FFFFFF"/>
                    </a:solidFill>
                  </a:tcPr>
                </a:tc>
                <a:tc>
                  <a:txBody>
                    <a:bodyPr/>
                    <a:lstStyle/>
                    <a:p>
                      <a:pPr indent="0" lvl="0" marL="0" rtl="0" algn="l">
                        <a:lnSpc>
                          <a:spcPct val="100000"/>
                        </a:lnSpc>
                        <a:spcBef>
                          <a:spcPts val="0"/>
                        </a:spcBef>
                        <a:spcAft>
                          <a:spcPts val="0"/>
                        </a:spcAft>
                        <a:buNone/>
                      </a:pPr>
                      <a:r>
                        <a:rPr lang="en" sz="1000"/>
                        <a:t>6912</a:t>
                      </a:r>
                      <a:endParaRPr sz="1000"/>
                    </a:p>
                  </a:txBody>
                  <a:tcPr marT="91425" marB="91425" marR="68575" marL="68575">
                    <a:solidFill>
                      <a:srgbClr val="00FF00"/>
                    </a:solidFill>
                  </a:tcPr>
                </a:tc>
                <a:tc>
                  <a:txBody>
                    <a:bodyPr/>
                    <a:lstStyle/>
                    <a:p>
                      <a:pPr indent="0" lvl="0" marL="0" rtl="0" algn="l">
                        <a:lnSpc>
                          <a:spcPct val="100000"/>
                        </a:lnSpc>
                        <a:spcBef>
                          <a:spcPts val="0"/>
                        </a:spcBef>
                        <a:spcAft>
                          <a:spcPts val="0"/>
                        </a:spcAft>
                        <a:buNone/>
                      </a:pPr>
                      <a:r>
                        <a:rPr lang="en" sz="1000"/>
                        <a:t>10960</a:t>
                      </a:r>
                      <a:endParaRPr sz="1000"/>
                    </a:p>
                  </a:txBody>
                  <a:tcPr marT="91425" marB="91425" marR="68575" marL="68575">
                    <a:solidFill>
                      <a:srgbClr val="FFFFFF"/>
                    </a:solidFill>
                  </a:tcPr>
                </a:tc>
              </a:tr>
              <a:tr h="281850">
                <a:tc>
                  <a:txBody>
                    <a:bodyPr/>
                    <a:lstStyle/>
                    <a:p>
                      <a:pPr indent="0" lvl="0" marL="0" rtl="0" algn="l">
                        <a:lnSpc>
                          <a:spcPct val="100000"/>
                        </a:lnSpc>
                        <a:spcBef>
                          <a:spcPts val="0"/>
                        </a:spcBef>
                        <a:spcAft>
                          <a:spcPts val="0"/>
                        </a:spcAft>
                        <a:buNone/>
                      </a:pPr>
                      <a:r>
                        <a:rPr b="1" lang="en" sz="1000"/>
                        <a:t>(5)</a:t>
                      </a:r>
                      <a:endParaRPr b="1"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b="1" lang="en" sz="1000"/>
                        <a:t>(9)</a:t>
                      </a:r>
                      <a:endParaRPr b="1"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56.97</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51.55</a:t>
                      </a:r>
                      <a:endParaRPr sz="1000"/>
                    </a:p>
                  </a:txBody>
                  <a:tcPr marT="91425" marB="91425" marR="68575" marL="68575">
                    <a:lnB cap="flat" cmpd="sng" w="152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t>61.20</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6443</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1000"/>
                        <a:t>6912</a:t>
                      </a:r>
                      <a:endParaRPr sz="1000"/>
                    </a:p>
                  </a:txBody>
                  <a:tcPr marT="91425" marB="91425" marR="68575" marL="68575">
                    <a:lnB cap="flat" cmpd="sng" w="15250">
                      <a:solidFill>
                        <a:srgbClr val="000000"/>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sz="1000"/>
                        <a:t>8715</a:t>
                      </a:r>
                      <a:endParaRPr sz="1000"/>
                    </a:p>
                  </a:txBody>
                  <a:tcPr marT="91425" marB="91425" marR="68575" marL="68575">
                    <a:lnB cap="flat" cmpd="sng" w="15250">
                      <a:solidFill>
                        <a:srgbClr val="000000"/>
                      </a:solidFill>
                      <a:prstDash val="solid"/>
                      <a:round/>
                      <a:headEnd len="sm" w="sm" type="none"/>
                      <a:tailEnd len="sm" w="sm" type="none"/>
                    </a:lnB>
                    <a:solidFill>
                      <a:srgbClr val="FFFFFF"/>
                    </a:solidFill>
                  </a:tcPr>
                </a:tc>
              </a:tr>
            </a:tbl>
          </a:graphicData>
        </a:graphic>
      </p:graphicFrame>
      <p:pic>
        <p:nvPicPr>
          <p:cNvPr id="581" name="Google Shape;581;p48"/>
          <p:cNvPicPr preferRelativeResize="0"/>
          <p:nvPr/>
        </p:nvPicPr>
        <p:blipFill>
          <a:blip r:embed="rId3">
            <a:alphaModFix/>
          </a:blip>
          <a:stretch>
            <a:fillRect/>
          </a:stretch>
        </p:blipFill>
        <p:spPr>
          <a:xfrm>
            <a:off x="2100225" y="1396776"/>
            <a:ext cx="1518275" cy="632800"/>
          </a:xfrm>
          <a:prstGeom prst="rect">
            <a:avLst/>
          </a:prstGeom>
          <a:noFill/>
          <a:ln>
            <a:noFill/>
          </a:ln>
        </p:spPr>
      </p:pic>
      <p:pic>
        <p:nvPicPr>
          <p:cNvPr id="582" name="Google Shape;582;p48"/>
          <p:cNvPicPr preferRelativeResize="0"/>
          <p:nvPr/>
        </p:nvPicPr>
        <p:blipFill>
          <a:blip r:embed="rId4">
            <a:alphaModFix/>
          </a:blip>
          <a:stretch>
            <a:fillRect/>
          </a:stretch>
        </p:blipFill>
        <p:spPr>
          <a:xfrm>
            <a:off x="4065113" y="1378013"/>
            <a:ext cx="3832587" cy="632800"/>
          </a:xfrm>
          <a:prstGeom prst="rect">
            <a:avLst/>
          </a:prstGeom>
          <a:noFill/>
          <a:ln>
            <a:noFill/>
          </a:ln>
        </p:spPr>
      </p:pic>
      <p:sp>
        <p:nvSpPr>
          <p:cNvPr id="583" name="Google Shape;583;p48"/>
          <p:cNvSpPr/>
          <p:nvPr/>
        </p:nvSpPr>
        <p:spPr>
          <a:xfrm>
            <a:off x="2703975" y="1496100"/>
            <a:ext cx="310800" cy="263400"/>
          </a:xfrm>
          <a:prstGeom prst="roundRect">
            <a:avLst>
              <a:gd fmla="val 16667"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84" name="Google Shape;584;p48"/>
          <p:cNvCxnSpPr/>
          <p:nvPr/>
        </p:nvCxnSpPr>
        <p:spPr>
          <a:xfrm rot="10800000">
            <a:off x="2387700" y="1359675"/>
            <a:ext cx="492300" cy="139500"/>
          </a:xfrm>
          <a:prstGeom prst="curvedConnector3">
            <a:avLst>
              <a:gd fmla="val 50000" name="adj1"/>
            </a:avLst>
          </a:prstGeom>
          <a:noFill/>
          <a:ln cap="flat" cmpd="sng" w="9525">
            <a:solidFill>
              <a:srgbClr val="00FFFF"/>
            </a:solidFill>
            <a:prstDash val="solid"/>
            <a:round/>
            <a:headEnd len="med" w="med" type="none"/>
            <a:tailEnd len="med" w="med" type="none"/>
          </a:ln>
        </p:spPr>
      </p:cxnSp>
      <p:sp>
        <p:nvSpPr>
          <p:cNvPr id="585" name="Google Shape;585;p48"/>
          <p:cNvSpPr txBox="1"/>
          <p:nvPr/>
        </p:nvSpPr>
        <p:spPr>
          <a:xfrm>
            <a:off x="1482375" y="1214125"/>
            <a:ext cx="905400" cy="292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t>price spread sign</a:t>
            </a:r>
            <a:endParaRPr sz="1000"/>
          </a:p>
        </p:txBody>
      </p:sp>
      <p:sp>
        <p:nvSpPr>
          <p:cNvPr id="586" name="Google Shape;586;p48"/>
          <p:cNvSpPr/>
          <p:nvPr/>
        </p:nvSpPr>
        <p:spPr>
          <a:xfrm flipH="1" rot="10800000">
            <a:off x="2211600" y="4112075"/>
            <a:ext cx="1195500" cy="304500"/>
          </a:xfrm>
          <a:prstGeom prst="uturnArrow">
            <a:avLst>
              <a:gd fmla="val 25000" name="adj1"/>
              <a:gd fmla="val 25000" name="adj2"/>
              <a:gd fmla="val 25000" name="adj3"/>
              <a:gd fmla="val 43750" name="adj4"/>
              <a:gd fmla="val 75000" name="adj5"/>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87" name="Google Shape;587;p48"/>
          <p:cNvSpPr/>
          <p:nvPr/>
        </p:nvSpPr>
        <p:spPr>
          <a:xfrm flipH="1" rot="10800000">
            <a:off x="5330975" y="4112075"/>
            <a:ext cx="1195500" cy="304500"/>
          </a:xfrm>
          <a:prstGeom prst="uturnArrow">
            <a:avLst>
              <a:gd fmla="val 25000" name="adj1"/>
              <a:gd fmla="val 25000" name="adj2"/>
              <a:gd fmla="val 25000" name="adj3"/>
              <a:gd fmla="val 43750" name="adj4"/>
              <a:gd fmla="val 75000" name="adj5"/>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9"/>
          <p:cNvSpPr txBox="1"/>
          <p:nvPr>
            <p:ph type="title"/>
          </p:nvPr>
        </p:nvSpPr>
        <p:spPr>
          <a:xfrm>
            <a:off x="1958550" y="2327575"/>
            <a:ext cx="5226900" cy="1143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800"/>
              <a:t>C O N C L U S I O N S</a:t>
            </a:r>
            <a:endParaRPr b="1" sz="3800"/>
          </a:p>
        </p:txBody>
      </p:sp>
      <p:sp>
        <p:nvSpPr>
          <p:cNvPr id="593" name="Google Shape;593;p49"/>
          <p:cNvSpPr/>
          <p:nvPr/>
        </p:nvSpPr>
        <p:spPr>
          <a:xfrm>
            <a:off x="4360650" y="808413"/>
            <a:ext cx="422700" cy="422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594" name="Google Shape;594;p49"/>
          <p:cNvCxnSpPr>
            <a:stCxn id="593" idx="0"/>
            <a:endCxn id="595" idx="3"/>
          </p:cNvCxnSpPr>
          <p:nvPr/>
        </p:nvCxnSpPr>
        <p:spPr>
          <a:xfrm rot="10800000">
            <a:off x="4572000" y="259713"/>
            <a:ext cx="0" cy="548700"/>
          </a:xfrm>
          <a:prstGeom prst="straightConnector1">
            <a:avLst/>
          </a:prstGeom>
          <a:noFill/>
          <a:ln cap="flat" cmpd="sng" w="9525">
            <a:solidFill>
              <a:schemeClr val="dk1"/>
            </a:solidFill>
            <a:prstDash val="solid"/>
            <a:round/>
            <a:headEnd len="med" w="med" type="none"/>
            <a:tailEnd len="med" w="med" type="none"/>
          </a:ln>
        </p:spPr>
      </p:cxnSp>
      <p:cxnSp>
        <p:nvCxnSpPr>
          <p:cNvPr id="596" name="Google Shape;596;p49"/>
          <p:cNvCxnSpPr>
            <a:stCxn id="593" idx="4"/>
            <a:endCxn id="592" idx="0"/>
          </p:cNvCxnSpPr>
          <p:nvPr/>
        </p:nvCxnSpPr>
        <p:spPr>
          <a:xfrm>
            <a:off x="4572000" y="1231113"/>
            <a:ext cx="0" cy="1096500"/>
          </a:xfrm>
          <a:prstGeom prst="straightConnector1">
            <a:avLst/>
          </a:prstGeom>
          <a:noFill/>
          <a:ln cap="flat" cmpd="sng" w="9525">
            <a:solidFill>
              <a:schemeClr val="dk1"/>
            </a:solidFill>
            <a:prstDash val="solid"/>
            <a:round/>
            <a:headEnd len="sm" w="sm" type="none"/>
            <a:tailEnd len="sm" w="sm"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0"/>
          <p:cNvSpPr txBox="1"/>
          <p:nvPr/>
        </p:nvSpPr>
        <p:spPr>
          <a:xfrm>
            <a:off x="288150" y="813600"/>
            <a:ext cx="8567700" cy="2316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Nunito Light"/>
              <a:buChar char="●"/>
            </a:pPr>
            <a:r>
              <a:rPr lang="en" sz="1200">
                <a:solidFill>
                  <a:schemeClr val="dk1"/>
                </a:solidFill>
                <a:latin typeface="Poppins"/>
                <a:ea typeface="Poppins"/>
                <a:cs typeface="Poppins"/>
                <a:sym typeface="Poppins"/>
              </a:rPr>
              <a:t>Original study focused on load, wind, and solar predictions; our replication </a:t>
            </a:r>
            <a:r>
              <a:rPr b="1" lang="en" sz="1200">
                <a:solidFill>
                  <a:schemeClr val="dk1"/>
                </a:solidFill>
                <a:latin typeface="Poppins"/>
                <a:ea typeface="Poppins"/>
                <a:cs typeface="Poppins"/>
                <a:sym typeface="Poppins"/>
              </a:rPr>
              <a:t>improved every one of them using enhanced forecasts</a:t>
            </a:r>
            <a:r>
              <a:rPr lang="en" sz="1200">
                <a:solidFill>
                  <a:schemeClr val="dk1"/>
                </a:solidFill>
                <a:latin typeface="Poppins"/>
                <a:ea typeface="Poppins"/>
                <a:cs typeface="Poppins"/>
                <a:sym typeface="Poppins"/>
              </a:rPr>
              <a:t> over 2016-2018.</a:t>
            </a:r>
            <a:endParaRPr sz="1200">
              <a:solidFill>
                <a:schemeClr val="dk1"/>
              </a:solidFill>
              <a:latin typeface="Poppins"/>
              <a:ea typeface="Poppins"/>
              <a:cs typeface="Poppins"/>
              <a:sym typeface="Poppins"/>
            </a:endParaRPr>
          </a:p>
          <a:p>
            <a:pPr indent="-304800" lvl="0" marL="457200" rtl="0" algn="l">
              <a:lnSpc>
                <a:spcPct val="150000"/>
              </a:lnSpc>
              <a:spcBef>
                <a:spcPts val="1000"/>
              </a:spcBef>
              <a:spcAft>
                <a:spcPts val="0"/>
              </a:spcAft>
              <a:buClr>
                <a:schemeClr val="dk1"/>
              </a:buClr>
              <a:buSzPts val="1200"/>
              <a:buFont typeface="Nunito Light"/>
              <a:buChar char="●"/>
            </a:pPr>
            <a:r>
              <a:rPr lang="en" sz="1200">
                <a:solidFill>
                  <a:schemeClr val="dk1"/>
                </a:solidFill>
                <a:latin typeface="Poppins"/>
                <a:ea typeface="Poppins"/>
                <a:cs typeface="Poppins"/>
                <a:sym typeface="Poppins"/>
              </a:rPr>
              <a:t>Addressing </a:t>
            </a:r>
            <a:r>
              <a:rPr b="1" lang="en" sz="1200">
                <a:solidFill>
                  <a:schemeClr val="dk1"/>
                </a:solidFill>
                <a:latin typeface="Poppins"/>
                <a:ea typeface="Poppins"/>
                <a:cs typeface="Poppins"/>
                <a:sym typeface="Poppins"/>
              </a:rPr>
              <a:t>complexities in solar dynamics</a:t>
            </a:r>
            <a:r>
              <a:rPr lang="en" sz="1200">
                <a:solidFill>
                  <a:schemeClr val="dk1"/>
                </a:solidFill>
                <a:latin typeface="Poppins"/>
                <a:ea typeface="Poppins"/>
                <a:cs typeface="Poppins"/>
                <a:sym typeface="Poppins"/>
              </a:rPr>
              <a:t>, excluding negatively forecasted solar generations became crucial for refined predictions and ensuring consistency.</a:t>
            </a:r>
            <a:endParaRPr sz="1200">
              <a:solidFill>
                <a:schemeClr val="dk1"/>
              </a:solidFill>
              <a:latin typeface="Poppins"/>
              <a:ea typeface="Poppins"/>
              <a:cs typeface="Poppins"/>
              <a:sym typeface="Poppins"/>
            </a:endParaRPr>
          </a:p>
          <a:p>
            <a:pPr indent="-304800" lvl="0" marL="457200" rtl="0" algn="l">
              <a:lnSpc>
                <a:spcPct val="150000"/>
              </a:lnSpc>
              <a:spcBef>
                <a:spcPts val="1000"/>
              </a:spcBef>
              <a:spcAft>
                <a:spcPts val="0"/>
              </a:spcAft>
              <a:buClr>
                <a:schemeClr val="dk1"/>
              </a:buClr>
              <a:buSzPts val="1200"/>
              <a:buFont typeface="Nunito Light"/>
              <a:buChar char="●"/>
            </a:pPr>
            <a:r>
              <a:rPr lang="en" sz="1200">
                <a:solidFill>
                  <a:schemeClr val="dk1"/>
                </a:solidFill>
                <a:latin typeface="Poppins"/>
                <a:ea typeface="Poppins"/>
                <a:cs typeface="Poppins"/>
                <a:sym typeface="Poppins"/>
              </a:rPr>
              <a:t>Introduction of</a:t>
            </a:r>
            <a:r>
              <a:rPr b="1" lang="en" sz="1200">
                <a:solidFill>
                  <a:schemeClr val="dk1"/>
                </a:solidFill>
                <a:latin typeface="Poppins"/>
                <a:ea typeface="Poppins"/>
                <a:cs typeface="Poppins"/>
                <a:sym typeface="Poppins"/>
              </a:rPr>
              <a:t> innovative Intraday model (9)</a:t>
            </a:r>
            <a:r>
              <a:rPr lang="en" sz="1200">
                <a:solidFill>
                  <a:schemeClr val="dk1"/>
                </a:solidFill>
                <a:latin typeface="Poppins"/>
                <a:ea typeface="Poppins"/>
                <a:cs typeface="Poppins"/>
                <a:sym typeface="Poppins"/>
              </a:rPr>
              <a:t> showcased significant improvements across fundamental variables.</a:t>
            </a:r>
            <a:endParaRPr sz="1200">
              <a:solidFill>
                <a:schemeClr val="dk1"/>
              </a:solidFill>
              <a:latin typeface="Poppins"/>
              <a:ea typeface="Poppins"/>
              <a:cs typeface="Poppins"/>
              <a:sym typeface="Poppins"/>
            </a:endParaRPr>
          </a:p>
          <a:p>
            <a:pPr indent="-304800" lvl="0" marL="457200" rtl="0" algn="l">
              <a:lnSpc>
                <a:spcPct val="150000"/>
              </a:lnSpc>
              <a:spcBef>
                <a:spcPts val="100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Market classification accuracy slightly improved for both TSO-based and enhanced forecasts, with </a:t>
            </a:r>
            <a:r>
              <a:rPr b="1" lang="en" sz="1200">
                <a:solidFill>
                  <a:schemeClr val="dk1"/>
                </a:solidFill>
                <a:latin typeface="Poppins"/>
                <a:ea typeface="Poppins"/>
                <a:cs typeface="Poppins"/>
                <a:sym typeface="Poppins"/>
              </a:rPr>
              <a:t>intraday models (8) and (9) displaying the highest accuracy</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lnSpc>
                <a:spcPct val="150000"/>
              </a:lnSpc>
              <a:spcBef>
                <a:spcPts val="1000"/>
              </a:spcBef>
              <a:spcAft>
                <a:spcPts val="0"/>
              </a:spcAft>
              <a:buClr>
                <a:schemeClr val="dk1"/>
              </a:buClr>
              <a:buSzPts val="1200"/>
              <a:buFont typeface="Poppins"/>
              <a:buChar char="●"/>
            </a:pPr>
            <a:r>
              <a:rPr b="1" lang="en" sz="1200">
                <a:solidFill>
                  <a:schemeClr val="dk1"/>
                </a:solidFill>
                <a:latin typeface="Poppins"/>
                <a:ea typeface="Poppins"/>
                <a:cs typeface="Poppins"/>
                <a:sym typeface="Poppins"/>
              </a:rPr>
              <a:t>Financial gains from enhanced forecasts consistently outperformed TSO predictions</a:t>
            </a:r>
            <a:r>
              <a:rPr lang="en" sz="1200">
                <a:solidFill>
                  <a:schemeClr val="dk1"/>
                </a:solidFill>
                <a:latin typeface="Poppins"/>
                <a:ea typeface="Poppins"/>
                <a:cs typeface="Poppins"/>
                <a:sym typeface="Poppins"/>
              </a:rPr>
              <a:t>, </a:t>
            </a:r>
            <a:r>
              <a:rPr lang="en" sz="1200">
                <a:solidFill>
                  <a:schemeClr val="dk1"/>
                </a:solidFill>
                <a:latin typeface="Poppins"/>
                <a:ea typeface="Poppins"/>
                <a:cs typeface="Poppins"/>
                <a:sym typeface="Poppins"/>
              </a:rPr>
              <a:t>affirming the profitability of enhanced forecasts.</a:t>
            </a:r>
            <a:endParaRPr sz="1200">
              <a:solidFill>
                <a:schemeClr val="dk1"/>
              </a:solidFill>
              <a:latin typeface="Poppins"/>
              <a:ea typeface="Poppins"/>
              <a:cs typeface="Poppins"/>
              <a:sym typeface="Poppins"/>
            </a:endParaRPr>
          </a:p>
          <a:p>
            <a:pPr indent="0" lvl="0" marL="0" rtl="0" algn="l">
              <a:lnSpc>
                <a:spcPct val="150000"/>
              </a:lnSpc>
              <a:spcBef>
                <a:spcPts val="1000"/>
              </a:spcBef>
              <a:spcAft>
                <a:spcPts val="0"/>
              </a:spcAft>
              <a:buNone/>
            </a:pPr>
            <a:r>
              <a:t/>
            </a:r>
            <a:endParaRPr sz="1200">
              <a:solidFill>
                <a:srgbClr val="242424"/>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1"/>
          <p:cNvSpPr txBox="1"/>
          <p:nvPr>
            <p:ph type="title"/>
          </p:nvPr>
        </p:nvSpPr>
        <p:spPr>
          <a:xfrm>
            <a:off x="2262875" y="717850"/>
            <a:ext cx="4618200" cy="95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07" name="Google Shape;607;p51"/>
          <p:cNvSpPr txBox="1"/>
          <p:nvPr>
            <p:ph idx="1" type="subTitle"/>
          </p:nvPr>
        </p:nvSpPr>
        <p:spPr>
          <a:xfrm>
            <a:off x="2262826" y="1598974"/>
            <a:ext cx="46182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oppins SemiBold"/>
                <a:ea typeface="Poppins SemiBold"/>
                <a:cs typeface="Poppins SemiBold"/>
                <a:sym typeface="Poppins SemiBold"/>
              </a:rPr>
              <a:t>D</a:t>
            </a:r>
            <a:r>
              <a:rPr lang="en">
                <a:latin typeface="Poppins SemiBold"/>
                <a:ea typeface="Poppins SemiBold"/>
                <a:cs typeface="Poppins SemiBold"/>
                <a:sym typeface="Poppins SemiBold"/>
              </a:rPr>
              <a:t>o you have any questions?</a:t>
            </a:r>
            <a:endParaRPr>
              <a:latin typeface="Poppins SemiBold"/>
              <a:ea typeface="Poppins SemiBold"/>
              <a:cs typeface="Poppins SemiBold"/>
              <a:sym typeface="Poppins SemiBold"/>
            </a:endParaRPr>
          </a:p>
          <a:p>
            <a:pPr indent="0" lvl="0" marL="0" rtl="0" algn="ctr">
              <a:spcBef>
                <a:spcPts val="0"/>
              </a:spcBef>
              <a:spcAft>
                <a:spcPts val="0"/>
              </a:spcAft>
              <a:buNone/>
            </a:pPr>
            <a:r>
              <a:t/>
            </a:r>
            <a:endParaRPr/>
          </a:p>
        </p:txBody>
      </p:sp>
      <p:sp>
        <p:nvSpPr>
          <p:cNvPr id="608" name="Google Shape;608;p51"/>
          <p:cNvSpPr txBox="1"/>
          <p:nvPr/>
        </p:nvSpPr>
        <p:spPr>
          <a:xfrm>
            <a:off x="3072000" y="2260375"/>
            <a:ext cx="3000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Poppins"/>
                <a:ea typeface="Poppins"/>
                <a:cs typeface="Poppins"/>
                <a:sym typeface="Poppins"/>
              </a:rPr>
              <a:t>Authors: ​</a:t>
            </a:r>
            <a:endParaRPr b="1">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a:solidFill>
                  <a:schemeClr val="dk1"/>
                </a:solidFill>
                <a:latin typeface="Poppins"/>
                <a:ea typeface="Poppins"/>
                <a:cs typeface="Poppins"/>
                <a:sym typeface="Poppins"/>
              </a:rPr>
              <a:t>Joanna Stawik​</a:t>
            </a:r>
            <a:endParaRPr>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lang="en">
                <a:solidFill>
                  <a:schemeClr val="dk1"/>
                </a:solidFill>
                <a:latin typeface="Poppins"/>
                <a:ea typeface="Poppins"/>
                <a:cs typeface="Poppins"/>
                <a:sym typeface="Poppins"/>
              </a:rPr>
              <a:t>Adriana Naumczuk​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720000" y="431904"/>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used</a:t>
            </a:r>
            <a:endParaRPr/>
          </a:p>
        </p:txBody>
      </p:sp>
      <p:sp>
        <p:nvSpPr>
          <p:cNvPr id="362" name="Google Shape;362;p27"/>
          <p:cNvSpPr txBox="1"/>
          <p:nvPr>
            <p:ph idx="1" type="subTitle"/>
          </p:nvPr>
        </p:nvSpPr>
        <p:spPr>
          <a:xfrm>
            <a:off x="720000" y="1450802"/>
            <a:ext cx="7710900" cy="12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PyCharm 2021.2.2 (Community Edition) and Matlab R2021b are the software tools used for implementation. Microsoft Excel v. 1808 is used for chart </a:t>
            </a:r>
            <a:r>
              <a:rPr lang="en"/>
              <a:t>visualisations.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fundamental forecasts, a rolling window approach with a combination of short and long windows is employed.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 windows include τ values of {56, 84, 112} (equivalent to 8, 12, and 16 weeks), while long windows have τ values of {351, 358, 365} for a balanced short-term effect. Predictions are obtained through a simple average of individual forecasts.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Electricity price models use a one-year observation window to capture the direct impact of enhanced fundamental forecasts.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20000" y="431904"/>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graphicFrame>
        <p:nvGraphicFramePr>
          <p:cNvPr id="368" name="Google Shape;368;p28"/>
          <p:cNvGraphicFramePr/>
          <p:nvPr/>
        </p:nvGraphicFramePr>
        <p:xfrm>
          <a:off x="801075" y="1341950"/>
          <a:ext cx="3000000" cy="3000000"/>
        </p:xfrm>
        <a:graphic>
          <a:graphicData uri="http://schemas.openxmlformats.org/drawingml/2006/table">
            <a:tbl>
              <a:tblPr>
                <a:noFill/>
                <a:tableStyleId>{64F65CD5-AC10-4D3E-A3B8-2F5AFA59629B}</a:tableStyleId>
              </a:tblPr>
              <a:tblGrid>
                <a:gridCol w="1482775"/>
                <a:gridCol w="606575"/>
                <a:gridCol w="734650"/>
                <a:gridCol w="2042175"/>
              </a:tblGrid>
              <a:tr h="262825">
                <a:tc>
                  <a:txBody>
                    <a:bodyPr/>
                    <a:lstStyle/>
                    <a:p>
                      <a:pPr indent="0" lvl="0" marL="0" rtl="0" algn="l">
                        <a:lnSpc>
                          <a:spcPct val="100000"/>
                        </a:lnSpc>
                        <a:spcBef>
                          <a:spcPts val="0"/>
                        </a:spcBef>
                        <a:spcAft>
                          <a:spcPts val="0"/>
                        </a:spcAft>
                        <a:buNone/>
                      </a:pPr>
                      <a:r>
                        <a:rPr b="1" lang="en" sz="700"/>
                        <a:t>Data</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Notation</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Units</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Source</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Day-ahead prices</a:t>
                      </a:r>
                      <a:endParaRPr b="1"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DA</a:t>
                      </a:r>
                      <a:endParaRPr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EUR/MWh</a:t>
                      </a:r>
                      <a:endParaRPr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EPEX SPOT, http://www.epexspot.com</a:t>
                      </a:r>
                      <a:endParaRPr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Intraday prices</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ID</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EUR/MWh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EPEX SPOT, http://www.epexspot.com</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Load</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L</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Wind generation</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W</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PV generation</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S</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Forecasted load</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FL</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Forecasted wind generation</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FW</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Forecasted PV generation</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FS</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GWh</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https://transparency.entsoe.eu</a:t>
                      </a:r>
                      <a:endParaRPr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825">
                <a:tc>
                  <a:txBody>
                    <a:bodyPr/>
                    <a:lstStyle/>
                    <a:p>
                      <a:pPr indent="0" lvl="0" marL="0" rtl="0" algn="l">
                        <a:lnSpc>
                          <a:spcPct val="100000"/>
                        </a:lnSpc>
                        <a:spcBef>
                          <a:spcPts val="0"/>
                        </a:spcBef>
                        <a:spcAft>
                          <a:spcPts val="0"/>
                        </a:spcAft>
                        <a:buNone/>
                      </a:pPr>
                      <a:r>
                        <a:rPr b="1" lang="en" sz="700"/>
                        <a:t>Forecasted temperature</a:t>
                      </a:r>
                      <a:endParaRPr b="1"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FT</a:t>
                      </a:r>
                      <a:endParaRPr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a:t>
                      </a:r>
                      <a:endParaRPr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700"/>
                        <a:t>https://api.meteo.pl</a:t>
                      </a:r>
                      <a:endParaRPr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369" name="Google Shape;369;p28"/>
          <p:cNvGraphicFramePr/>
          <p:nvPr/>
        </p:nvGraphicFramePr>
        <p:xfrm>
          <a:off x="6105625" y="1836225"/>
          <a:ext cx="3000000" cy="3000000"/>
        </p:xfrm>
        <a:graphic>
          <a:graphicData uri="http://schemas.openxmlformats.org/drawingml/2006/table">
            <a:tbl>
              <a:tblPr>
                <a:noFill/>
                <a:tableStyleId>{64F65CD5-AC10-4D3E-A3B8-2F5AFA59629B}</a:tableStyleId>
              </a:tblPr>
              <a:tblGrid>
                <a:gridCol w="508000"/>
                <a:gridCol w="820875"/>
                <a:gridCol w="996400"/>
              </a:tblGrid>
              <a:tr h="294500">
                <a:tc>
                  <a:txBody>
                    <a:bodyPr/>
                    <a:lstStyle/>
                    <a:p>
                      <a:pPr indent="0" lvl="0" marL="0" rtl="0" algn="l">
                        <a:lnSpc>
                          <a:spcPct val="100000"/>
                        </a:lnSpc>
                        <a:spcBef>
                          <a:spcPts val="0"/>
                        </a:spcBef>
                        <a:spcAft>
                          <a:spcPts val="0"/>
                        </a:spcAft>
                        <a:buNone/>
                      </a:pPr>
                      <a:r>
                        <a:rPr b="1" lang="en" sz="700"/>
                        <a:t>Notation</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Start date</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End date</a:t>
                      </a:r>
                      <a:endParaRPr b="1" sz="7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4500">
                <a:tc>
                  <a:txBody>
                    <a:bodyPr/>
                    <a:lstStyle/>
                    <a:p>
                      <a:pPr indent="0" lvl="0" marL="0" rtl="0" algn="l">
                        <a:lnSpc>
                          <a:spcPct val="100000"/>
                        </a:lnSpc>
                        <a:spcBef>
                          <a:spcPts val="0"/>
                        </a:spcBef>
                        <a:spcAft>
                          <a:spcPts val="0"/>
                        </a:spcAft>
                        <a:buNone/>
                      </a:pPr>
                      <a:r>
                        <a:rPr b="1" lang="en" sz="700"/>
                        <a:t>2015</a:t>
                      </a:r>
                      <a:endParaRPr b="1"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1 October 2015</a:t>
                      </a:r>
                      <a:endParaRPr b="1"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30 September 2016</a:t>
                      </a:r>
                      <a:endParaRPr b="1" sz="700"/>
                    </a:p>
                  </a:txBody>
                  <a:tcPr marT="91425" marB="91425" marR="68575" marL="68575">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500">
                <a:tc>
                  <a:txBody>
                    <a:bodyPr/>
                    <a:lstStyle/>
                    <a:p>
                      <a:pPr indent="0" lvl="0" marL="0" rtl="0" algn="l">
                        <a:lnSpc>
                          <a:spcPct val="100000"/>
                        </a:lnSpc>
                        <a:spcBef>
                          <a:spcPts val="0"/>
                        </a:spcBef>
                        <a:spcAft>
                          <a:spcPts val="0"/>
                        </a:spcAft>
                        <a:buNone/>
                      </a:pPr>
                      <a:r>
                        <a:rPr b="1" lang="en" sz="700"/>
                        <a:t>2016</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1 October 2016</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30 September 2017</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500">
                <a:tc>
                  <a:txBody>
                    <a:bodyPr/>
                    <a:lstStyle/>
                    <a:p>
                      <a:pPr indent="0" lvl="0" marL="0" rtl="0" algn="l">
                        <a:lnSpc>
                          <a:spcPct val="100000"/>
                        </a:lnSpc>
                        <a:spcBef>
                          <a:spcPts val="0"/>
                        </a:spcBef>
                        <a:spcAft>
                          <a:spcPts val="0"/>
                        </a:spcAft>
                        <a:buNone/>
                      </a:pPr>
                      <a:r>
                        <a:rPr b="1" lang="en" sz="700"/>
                        <a:t>2017</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1 October 2017</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30 September 2018</a:t>
                      </a:r>
                      <a:endParaRPr b="1" sz="700"/>
                    </a:p>
                  </a:txBody>
                  <a:tcPr marT="91425" marB="91425" marR="68575" marL="6857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500">
                <a:tc>
                  <a:txBody>
                    <a:bodyPr/>
                    <a:lstStyle/>
                    <a:p>
                      <a:pPr indent="0" lvl="0" marL="0" rtl="0" algn="l">
                        <a:lnSpc>
                          <a:spcPct val="100000"/>
                        </a:lnSpc>
                        <a:spcBef>
                          <a:spcPts val="0"/>
                        </a:spcBef>
                        <a:spcAft>
                          <a:spcPts val="0"/>
                        </a:spcAft>
                        <a:buNone/>
                      </a:pPr>
                      <a:r>
                        <a:rPr b="1" lang="en" sz="700"/>
                        <a:t>2018</a:t>
                      </a:r>
                      <a:endParaRPr b="1"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1 October 2018</a:t>
                      </a:r>
                      <a:endParaRPr b="1"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700"/>
                        <a:t>30 September 2019</a:t>
                      </a:r>
                      <a:endParaRPr b="1" sz="700"/>
                    </a:p>
                  </a:txBody>
                  <a:tcPr marT="91425" marB="91425" marR="68575" marL="68575">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Day-Ahead ​and ​Intraday Prices</a:t>
            </a:r>
            <a:endParaRPr sz="2200"/>
          </a:p>
        </p:txBody>
      </p:sp>
      <p:pic>
        <p:nvPicPr>
          <p:cNvPr id="375" name="Google Shape;375;p29"/>
          <p:cNvPicPr preferRelativeResize="0"/>
          <p:nvPr/>
        </p:nvPicPr>
        <p:blipFill>
          <a:blip r:embed="rId3">
            <a:alphaModFix/>
          </a:blip>
          <a:stretch>
            <a:fillRect/>
          </a:stretch>
        </p:blipFill>
        <p:spPr>
          <a:xfrm>
            <a:off x="2309238" y="970550"/>
            <a:ext cx="4525525" cy="2348475"/>
          </a:xfrm>
          <a:prstGeom prst="rect">
            <a:avLst/>
          </a:prstGeom>
          <a:noFill/>
          <a:ln>
            <a:noFill/>
          </a:ln>
        </p:spPr>
      </p:pic>
      <p:pic>
        <p:nvPicPr>
          <p:cNvPr descr="Obraz zawierający linia, Wykres, diagram, zrzut ekranu&#10;&#10;Opis wygenerowany automatycznie" id="376" name="Google Shape;376;p29"/>
          <p:cNvPicPr preferRelativeResize="0"/>
          <p:nvPr/>
        </p:nvPicPr>
        <p:blipFill>
          <a:blip r:embed="rId4">
            <a:alphaModFix/>
          </a:blip>
          <a:stretch>
            <a:fillRect/>
          </a:stretch>
        </p:blipFill>
        <p:spPr>
          <a:xfrm>
            <a:off x="320328" y="3394750"/>
            <a:ext cx="4126935" cy="1404835"/>
          </a:xfrm>
          <a:prstGeom prst="rect">
            <a:avLst/>
          </a:prstGeom>
          <a:noFill/>
          <a:ln>
            <a:noFill/>
          </a:ln>
        </p:spPr>
      </p:pic>
      <p:pic>
        <p:nvPicPr>
          <p:cNvPr descr="Obraz zawierający linia, Wykres, diagram&#10;&#10;Opis wygenerowany automatycznie" id="377" name="Google Shape;377;p29"/>
          <p:cNvPicPr preferRelativeResize="0"/>
          <p:nvPr/>
        </p:nvPicPr>
        <p:blipFill>
          <a:blip r:embed="rId5">
            <a:alphaModFix/>
          </a:blip>
          <a:stretch>
            <a:fillRect/>
          </a:stretch>
        </p:blipFill>
        <p:spPr>
          <a:xfrm>
            <a:off x="4518375" y="3394741"/>
            <a:ext cx="4126935" cy="1404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5764225" y="818625"/>
            <a:ext cx="40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LOAD</a:t>
            </a:r>
            <a:endParaRPr sz="2200"/>
          </a:p>
        </p:txBody>
      </p:sp>
      <p:pic>
        <p:nvPicPr>
          <p:cNvPr descr="Obraz zawierający Wykres, linia, diagram&#10;&#10;Opis wygenerowany automatycznie" id="383" name="Google Shape;383;p30"/>
          <p:cNvPicPr preferRelativeResize="0"/>
          <p:nvPr/>
        </p:nvPicPr>
        <p:blipFill>
          <a:blip r:embed="rId3">
            <a:alphaModFix/>
          </a:blip>
          <a:stretch>
            <a:fillRect/>
          </a:stretch>
        </p:blipFill>
        <p:spPr>
          <a:xfrm>
            <a:off x="373700" y="411850"/>
            <a:ext cx="5258200" cy="1386250"/>
          </a:xfrm>
          <a:prstGeom prst="rect">
            <a:avLst/>
          </a:prstGeom>
          <a:noFill/>
          <a:ln>
            <a:noFill/>
          </a:ln>
        </p:spPr>
      </p:pic>
      <p:pic>
        <p:nvPicPr>
          <p:cNvPr descr="Obraz zawierający linia, Wykres, diagram, typografia&#10;&#10;Opis wygenerowany automatycznie" id="384" name="Google Shape;384;p30"/>
          <p:cNvPicPr preferRelativeResize="0"/>
          <p:nvPr/>
        </p:nvPicPr>
        <p:blipFill>
          <a:blip r:embed="rId4">
            <a:alphaModFix/>
          </a:blip>
          <a:stretch>
            <a:fillRect/>
          </a:stretch>
        </p:blipFill>
        <p:spPr>
          <a:xfrm>
            <a:off x="373700" y="3490150"/>
            <a:ext cx="5258200" cy="1386250"/>
          </a:xfrm>
          <a:prstGeom prst="rect">
            <a:avLst/>
          </a:prstGeom>
          <a:noFill/>
          <a:ln>
            <a:noFill/>
          </a:ln>
        </p:spPr>
      </p:pic>
      <p:sp>
        <p:nvSpPr>
          <p:cNvPr id="385" name="Google Shape;385;p30"/>
          <p:cNvSpPr txBox="1"/>
          <p:nvPr>
            <p:ph type="title"/>
          </p:nvPr>
        </p:nvSpPr>
        <p:spPr>
          <a:xfrm>
            <a:off x="5764225" y="2311988"/>
            <a:ext cx="40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SOLAR</a:t>
            </a:r>
            <a:endParaRPr sz="2200"/>
          </a:p>
        </p:txBody>
      </p:sp>
      <p:sp>
        <p:nvSpPr>
          <p:cNvPr id="386" name="Google Shape;386;p30"/>
          <p:cNvSpPr txBox="1"/>
          <p:nvPr>
            <p:ph type="title"/>
          </p:nvPr>
        </p:nvSpPr>
        <p:spPr>
          <a:xfrm>
            <a:off x="5794350" y="3896925"/>
            <a:ext cx="40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WIND</a:t>
            </a:r>
            <a:endParaRPr sz="2200"/>
          </a:p>
        </p:txBody>
      </p:sp>
      <p:pic>
        <p:nvPicPr>
          <p:cNvPr descr="Obraz zawierający linia, Wykres, diagram, Czcionka&#10;&#10;Opis wygenerowany automatycznie" id="387" name="Google Shape;387;p30"/>
          <p:cNvPicPr preferRelativeResize="0"/>
          <p:nvPr/>
        </p:nvPicPr>
        <p:blipFill>
          <a:blip r:embed="rId5">
            <a:alphaModFix/>
          </a:blip>
          <a:stretch>
            <a:fillRect/>
          </a:stretch>
        </p:blipFill>
        <p:spPr>
          <a:xfrm>
            <a:off x="373700" y="1908929"/>
            <a:ext cx="5258200" cy="1378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descr="Obraz zawierający tekst, zrzut ekranu&#10;&#10;Opis wygenerowany automatycznie" id="392" name="Google Shape;392;p31"/>
          <p:cNvPicPr preferRelativeResize="0"/>
          <p:nvPr/>
        </p:nvPicPr>
        <p:blipFill>
          <a:blip r:embed="rId3">
            <a:alphaModFix/>
          </a:blip>
          <a:stretch>
            <a:fillRect/>
          </a:stretch>
        </p:blipFill>
        <p:spPr>
          <a:xfrm>
            <a:off x="457650" y="974463"/>
            <a:ext cx="4189824" cy="3350125"/>
          </a:xfrm>
          <a:prstGeom prst="rect">
            <a:avLst/>
          </a:prstGeom>
          <a:noFill/>
          <a:ln>
            <a:noFill/>
          </a:ln>
        </p:spPr>
      </p:pic>
      <p:pic>
        <p:nvPicPr>
          <p:cNvPr id="393" name="Google Shape;393;p31"/>
          <p:cNvPicPr preferRelativeResize="0"/>
          <p:nvPr/>
        </p:nvPicPr>
        <p:blipFill>
          <a:blip r:embed="rId4">
            <a:alphaModFix/>
          </a:blip>
          <a:stretch>
            <a:fillRect/>
          </a:stretch>
        </p:blipFill>
        <p:spPr>
          <a:xfrm>
            <a:off x="4800138" y="2159538"/>
            <a:ext cx="3848481" cy="1110504"/>
          </a:xfrm>
          <a:prstGeom prst="rect">
            <a:avLst/>
          </a:prstGeom>
          <a:noFill/>
          <a:ln>
            <a:noFill/>
          </a:ln>
        </p:spPr>
      </p:pic>
      <p:pic>
        <p:nvPicPr>
          <p:cNvPr descr="Obraz zawierający linia, Wykres, diagram, zrzut ekranu&#10;&#10;Opis wygenerowany automatycznie" id="394" name="Google Shape;394;p31"/>
          <p:cNvPicPr preferRelativeResize="0"/>
          <p:nvPr/>
        </p:nvPicPr>
        <p:blipFill>
          <a:blip r:embed="rId5">
            <a:alphaModFix/>
          </a:blip>
          <a:stretch>
            <a:fillRect/>
          </a:stretch>
        </p:blipFill>
        <p:spPr>
          <a:xfrm>
            <a:off x="4800150" y="3332237"/>
            <a:ext cx="3848481" cy="1116708"/>
          </a:xfrm>
          <a:prstGeom prst="rect">
            <a:avLst/>
          </a:prstGeom>
          <a:noFill/>
          <a:ln>
            <a:noFill/>
          </a:ln>
        </p:spPr>
      </p:pic>
      <p:pic>
        <p:nvPicPr>
          <p:cNvPr descr="Obraz zawierający linia, diagram, Wykres&#10;&#10;Opis wygenerowany automatycznie" id="395" name="Google Shape;395;p31"/>
          <p:cNvPicPr preferRelativeResize="0"/>
          <p:nvPr/>
        </p:nvPicPr>
        <p:blipFill>
          <a:blip r:embed="rId6">
            <a:alphaModFix/>
          </a:blip>
          <a:stretch>
            <a:fillRect/>
          </a:stretch>
        </p:blipFill>
        <p:spPr>
          <a:xfrm>
            <a:off x="4754350" y="974463"/>
            <a:ext cx="3848481" cy="11229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4574550" y="1782550"/>
            <a:ext cx="42399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t>TSO forecast </a:t>
            </a:r>
            <a:endParaRPr sz="2200"/>
          </a:p>
          <a:p>
            <a:pPr indent="0" lvl="0" marL="0" rtl="0" algn="r">
              <a:spcBef>
                <a:spcPts val="0"/>
              </a:spcBef>
              <a:spcAft>
                <a:spcPts val="0"/>
              </a:spcAft>
              <a:buNone/>
            </a:pPr>
            <a:r>
              <a:rPr lang="en" sz="2200"/>
              <a:t>error statistics</a:t>
            </a:r>
            <a:endParaRPr sz="2200"/>
          </a:p>
        </p:txBody>
      </p:sp>
      <p:pic>
        <p:nvPicPr>
          <p:cNvPr id="401" name="Google Shape;401;p32"/>
          <p:cNvPicPr preferRelativeResize="0"/>
          <p:nvPr/>
        </p:nvPicPr>
        <p:blipFill>
          <a:blip r:embed="rId3">
            <a:alphaModFix/>
          </a:blip>
          <a:stretch>
            <a:fillRect/>
          </a:stretch>
        </p:blipFill>
        <p:spPr>
          <a:xfrm>
            <a:off x="513025" y="267925"/>
            <a:ext cx="2762207" cy="4607625"/>
          </a:xfrm>
          <a:prstGeom prst="rect">
            <a:avLst/>
          </a:prstGeom>
          <a:noFill/>
          <a:ln>
            <a:noFill/>
          </a:ln>
        </p:spPr>
      </p:pic>
      <p:pic>
        <p:nvPicPr>
          <p:cNvPr id="402" name="Google Shape;402;p32"/>
          <p:cNvPicPr preferRelativeResize="0"/>
          <p:nvPr/>
        </p:nvPicPr>
        <p:blipFill>
          <a:blip r:embed="rId4">
            <a:alphaModFix/>
          </a:blip>
          <a:stretch>
            <a:fillRect/>
          </a:stretch>
        </p:blipFill>
        <p:spPr>
          <a:xfrm>
            <a:off x="3275225" y="267925"/>
            <a:ext cx="3212725" cy="4261875"/>
          </a:xfrm>
          <a:prstGeom prst="rect">
            <a:avLst/>
          </a:prstGeom>
          <a:noFill/>
          <a:ln>
            <a:noFill/>
          </a:ln>
        </p:spPr>
      </p:pic>
      <p:graphicFrame>
        <p:nvGraphicFramePr>
          <p:cNvPr id="403" name="Google Shape;403;p32"/>
          <p:cNvGraphicFramePr/>
          <p:nvPr/>
        </p:nvGraphicFramePr>
        <p:xfrm>
          <a:off x="5609275" y="3280525"/>
          <a:ext cx="3000000" cy="3000000"/>
        </p:xfrm>
        <a:graphic>
          <a:graphicData uri="http://schemas.openxmlformats.org/drawingml/2006/table">
            <a:tbl>
              <a:tblPr>
                <a:noFill/>
                <a:tableStyleId>{64F65CD5-AC10-4D3E-A3B8-2F5AFA59629B}</a:tableStyleId>
              </a:tblPr>
              <a:tblGrid>
                <a:gridCol w="546800"/>
                <a:gridCol w="414250"/>
                <a:gridCol w="414250"/>
                <a:gridCol w="414250"/>
                <a:gridCol w="572975"/>
                <a:gridCol w="382850"/>
                <a:gridCol w="459800"/>
              </a:tblGrid>
              <a:tr h="294350">
                <a:tc rowSpan="2">
                  <a:txBody>
                    <a:bodyPr/>
                    <a:lstStyle/>
                    <a:p>
                      <a:pPr indent="0" lvl="0" marL="0" rtl="0" algn="l">
                        <a:lnSpc>
                          <a:spcPct val="100000"/>
                        </a:lnSpc>
                        <a:spcBef>
                          <a:spcPts val="0"/>
                        </a:spcBef>
                        <a:spcAft>
                          <a:spcPts val="0"/>
                        </a:spcAft>
                        <a:buNone/>
                      </a:pPr>
                      <a:r>
                        <a:rPr b="1" lang="en" sz="600"/>
                        <a:t>Statistics</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3">
                  <a:txBody>
                    <a:bodyPr/>
                    <a:lstStyle/>
                    <a:p>
                      <a:pPr indent="0" lvl="0" marL="0" rtl="0" algn="l">
                        <a:lnSpc>
                          <a:spcPct val="100000"/>
                        </a:lnSpc>
                        <a:spcBef>
                          <a:spcPts val="0"/>
                        </a:spcBef>
                        <a:spcAft>
                          <a:spcPts val="0"/>
                        </a:spcAft>
                        <a:buNone/>
                      </a:pPr>
                      <a:r>
                        <a:rPr b="1" lang="en" sz="600"/>
                        <a:t>Peak</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gridSpan="3">
                  <a:txBody>
                    <a:bodyPr/>
                    <a:lstStyle/>
                    <a:p>
                      <a:pPr indent="0" lvl="0" marL="0" rtl="0" algn="l">
                        <a:lnSpc>
                          <a:spcPct val="100000"/>
                        </a:lnSpc>
                        <a:spcBef>
                          <a:spcPts val="0"/>
                        </a:spcBef>
                        <a:spcAft>
                          <a:spcPts val="0"/>
                        </a:spcAft>
                        <a:buNone/>
                      </a:pPr>
                      <a:r>
                        <a:rPr b="1" lang="en" sz="600"/>
                        <a:t>Off-peak</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r>
              <a:tr h="294350">
                <a:tc vMerge="1"/>
                <a:tc>
                  <a:txBody>
                    <a:bodyPr/>
                    <a:lstStyle/>
                    <a:p>
                      <a:pPr indent="0" lvl="0" marL="0" rtl="0" algn="l">
                        <a:lnSpc>
                          <a:spcPct val="100000"/>
                        </a:lnSpc>
                        <a:spcBef>
                          <a:spcPts val="0"/>
                        </a:spcBef>
                        <a:spcAft>
                          <a:spcPts val="0"/>
                        </a:spcAft>
                        <a:buNone/>
                      </a:pPr>
                      <a:r>
                        <a:rPr b="1" lang="en" sz="600"/>
                        <a:t>Load</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Wind</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Solar</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Load</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Wind</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Solar</a:t>
                      </a:r>
                      <a:endParaRPr b="1" sz="6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4350">
                <a:tc>
                  <a:txBody>
                    <a:bodyPr/>
                    <a:lstStyle/>
                    <a:p>
                      <a:pPr indent="0" lvl="0" marL="0" rtl="0" algn="l">
                        <a:lnSpc>
                          <a:spcPct val="100000"/>
                        </a:lnSpc>
                        <a:spcBef>
                          <a:spcPts val="0"/>
                        </a:spcBef>
                        <a:spcAft>
                          <a:spcPts val="0"/>
                        </a:spcAft>
                        <a:buNone/>
                      </a:pPr>
                      <a:r>
                        <a:rPr b="1" lang="en" sz="600"/>
                        <a:t>Mean</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-1.022</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-0.041</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0.009</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-0.915</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-0.139</a:t>
                      </a:r>
                      <a:endParaRPr b="1" sz="6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b="1" lang="en" sz="600"/>
                        <a:t>0.002</a:t>
                      </a:r>
                      <a:endParaRPr b="1" sz="600"/>
                    </a:p>
                  </a:txBody>
                  <a:tcPr marT="91425" marB="91425" marR="68575" marL="68575">
                    <a:lnT cap="flat" cmpd="sng" w="19050">
                      <a:solidFill>
                        <a:srgbClr val="000000"/>
                      </a:solidFill>
                      <a:prstDash val="solid"/>
                      <a:round/>
                      <a:headEnd len="sm" w="sm" type="none"/>
                      <a:tailEnd len="sm" w="sm" type="none"/>
                    </a:lnT>
                  </a:tcPr>
                </a:tc>
              </a:tr>
              <a:tr h="294350">
                <a:tc>
                  <a:txBody>
                    <a:bodyPr/>
                    <a:lstStyle/>
                    <a:p>
                      <a:pPr indent="0" lvl="0" marL="0" rtl="0" algn="l">
                        <a:lnSpc>
                          <a:spcPct val="100000"/>
                        </a:lnSpc>
                        <a:spcBef>
                          <a:spcPts val="0"/>
                        </a:spcBef>
                        <a:spcAft>
                          <a:spcPts val="0"/>
                        </a:spcAft>
                        <a:buNone/>
                      </a:pPr>
                      <a:r>
                        <a:rPr b="1" lang="en" sz="600"/>
                        <a:t>STD</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0.017</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0.012</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0.008</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0.014</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0.012</a:t>
                      </a:r>
                      <a:endParaRPr b="1" sz="600"/>
                    </a:p>
                  </a:txBody>
                  <a:tcPr marT="91425" marB="91425" marR="68575" marL="68575"/>
                </a:tc>
                <a:tc>
                  <a:txBody>
                    <a:bodyPr/>
                    <a:lstStyle/>
                    <a:p>
                      <a:pPr indent="0" lvl="0" marL="0" rtl="0" algn="l">
                        <a:lnSpc>
                          <a:spcPct val="100000"/>
                        </a:lnSpc>
                        <a:spcBef>
                          <a:spcPts val="0"/>
                        </a:spcBef>
                        <a:spcAft>
                          <a:spcPts val="0"/>
                        </a:spcAft>
                        <a:buNone/>
                      </a:pPr>
                      <a:r>
                        <a:rPr b="1" lang="en" sz="600"/>
                        <a:t>0.001</a:t>
                      </a:r>
                      <a:endParaRPr b="1" sz="600"/>
                    </a:p>
                  </a:txBody>
                  <a:tcPr marT="91425" marB="91425" marR="68575" marL="68575"/>
                </a:tc>
              </a:tr>
              <a:tr h="294350">
                <a:tc>
                  <a:txBody>
                    <a:bodyPr/>
                    <a:lstStyle/>
                    <a:p>
                      <a:pPr indent="0" lvl="0" marL="0" rtl="0" algn="l">
                        <a:lnSpc>
                          <a:spcPct val="100000"/>
                        </a:lnSpc>
                        <a:spcBef>
                          <a:spcPts val="0"/>
                        </a:spcBef>
                        <a:spcAft>
                          <a:spcPts val="0"/>
                        </a:spcAft>
                        <a:buNone/>
                      </a:pPr>
                      <a:r>
                        <a:rPr b="1" lang="en" sz="600"/>
                        <a:t>LB test</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12</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11</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12</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12</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12</a:t>
                      </a:r>
                      <a:endParaRPr b="1" sz="600"/>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600"/>
                        <a:t>5</a:t>
                      </a:r>
                      <a:endParaRPr b="1" sz="600"/>
                    </a:p>
                  </a:txBody>
                  <a:tcPr marT="91425" marB="91425" marR="68575" marL="68575">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720000" y="42897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Fraction of days within a rolling 56-day period where forecasted solar energy values exceed 0 MWh for each hour of the day</a:t>
            </a:r>
            <a:endParaRPr sz="1600"/>
          </a:p>
        </p:txBody>
      </p:sp>
      <p:pic>
        <p:nvPicPr>
          <p:cNvPr id="409" name="Google Shape;409;p33"/>
          <p:cNvPicPr preferRelativeResize="0"/>
          <p:nvPr/>
        </p:nvPicPr>
        <p:blipFill>
          <a:blip r:embed="rId3">
            <a:alphaModFix/>
          </a:blip>
          <a:stretch>
            <a:fillRect/>
          </a:stretch>
        </p:blipFill>
        <p:spPr>
          <a:xfrm>
            <a:off x="984200" y="1153381"/>
            <a:ext cx="3052750" cy="3663425"/>
          </a:xfrm>
          <a:prstGeom prst="rect">
            <a:avLst/>
          </a:prstGeom>
          <a:noFill/>
          <a:ln>
            <a:noFill/>
          </a:ln>
        </p:spPr>
      </p:pic>
      <p:pic>
        <p:nvPicPr>
          <p:cNvPr id="410" name="Google Shape;410;p33"/>
          <p:cNvPicPr preferRelativeResize="0"/>
          <p:nvPr/>
        </p:nvPicPr>
        <p:blipFill>
          <a:blip r:embed="rId4">
            <a:alphaModFix/>
          </a:blip>
          <a:stretch>
            <a:fillRect/>
          </a:stretch>
        </p:blipFill>
        <p:spPr>
          <a:xfrm>
            <a:off x="4637902" y="1153379"/>
            <a:ext cx="3367299" cy="2974145"/>
          </a:xfrm>
          <a:prstGeom prst="rect">
            <a:avLst/>
          </a:prstGeom>
          <a:noFill/>
          <a:ln>
            <a:noFill/>
          </a:ln>
        </p:spPr>
      </p:pic>
      <p:pic>
        <p:nvPicPr>
          <p:cNvPr id="411" name="Google Shape;411;p33"/>
          <p:cNvPicPr preferRelativeResize="0"/>
          <p:nvPr/>
        </p:nvPicPr>
        <p:blipFill>
          <a:blip r:embed="rId5">
            <a:alphaModFix/>
          </a:blip>
          <a:stretch>
            <a:fillRect/>
          </a:stretch>
        </p:blipFill>
        <p:spPr>
          <a:xfrm>
            <a:off x="4637900" y="4127525"/>
            <a:ext cx="3367300" cy="5433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