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0750-CEB6-8B48-BED4-0B0B40E421B6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9F79-ECB2-8C41-8ABE-0FEE9323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5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0750-CEB6-8B48-BED4-0B0B40E421B6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9F79-ECB2-8C41-8ABE-0FEE9323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0750-CEB6-8B48-BED4-0B0B40E421B6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9F79-ECB2-8C41-8ABE-0FEE9323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0750-CEB6-8B48-BED4-0B0B40E421B6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9F79-ECB2-8C41-8ABE-0FEE9323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0750-CEB6-8B48-BED4-0B0B40E421B6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9F79-ECB2-8C41-8ABE-0FEE9323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0750-CEB6-8B48-BED4-0B0B40E421B6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9F79-ECB2-8C41-8ABE-0FEE9323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0750-CEB6-8B48-BED4-0B0B40E421B6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9F79-ECB2-8C41-8ABE-0FEE9323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0750-CEB6-8B48-BED4-0B0B40E421B6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9F79-ECB2-8C41-8ABE-0FEE9323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0750-CEB6-8B48-BED4-0B0B40E421B6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9F79-ECB2-8C41-8ABE-0FEE9323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0750-CEB6-8B48-BED4-0B0B40E421B6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9F79-ECB2-8C41-8ABE-0FEE9323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4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0750-CEB6-8B48-BED4-0B0B40E421B6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9F79-ECB2-8C41-8ABE-0FEE9323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8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10750-CEB6-8B48-BED4-0B0B40E421B6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9F79-ECB2-8C41-8ABE-0FEE9323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683" y="248503"/>
            <a:ext cx="8766091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of the project was to produce an </a:t>
            </a:r>
            <a:r>
              <a:rPr lang="en-US" b="1" dirty="0" smtClean="0"/>
              <a:t>access control system </a:t>
            </a:r>
            <a:r>
              <a:rPr lang="en-US" dirty="0" smtClean="0"/>
              <a:t>that implements an </a:t>
            </a:r>
            <a:r>
              <a:rPr lang="en-US" b="1" dirty="0" smtClean="0"/>
              <a:t>authentication protocol </a:t>
            </a:r>
            <a:r>
              <a:rPr lang="en-US" dirty="0" smtClean="0"/>
              <a:t>based on </a:t>
            </a:r>
            <a:r>
              <a:rPr lang="en-US" b="1" dirty="0" smtClean="0"/>
              <a:t>asymmetric key cryptography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baseline="0" dirty="0" smtClean="0"/>
              <a:t> I had to write: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 - card </a:t>
            </a:r>
            <a:r>
              <a:rPr lang="en-US" b="1" baseline="0" dirty="0" smtClean="0"/>
              <a:t>issuing </a:t>
            </a:r>
            <a:r>
              <a:rPr lang="en-US" baseline="0" dirty="0" smtClean="0"/>
              <a:t>terminal </a:t>
            </a:r>
            <a:r>
              <a:rPr lang="en-US" b="1" baseline="0" dirty="0" smtClean="0"/>
              <a:t>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="1" baseline="0" dirty="0" smtClean="0"/>
              <a:t>card-side authentication </a:t>
            </a:r>
            <a:r>
              <a:rPr lang="en-US" baseline="0" dirty="0" smtClean="0"/>
              <a:t>protocol </a:t>
            </a:r>
            <a:r>
              <a:rPr lang="en-US" b="1" baseline="0" dirty="0" smtClean="0"/>
              <a:t>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="1" baseline="0" dirty="0" smtClean="0"/>
              <a:t>door-side authentication </a:t>
            </a:r>
            <a:r>
              <a:rPr lang="en-US" baseline="0" dirty="0" smtClean="0"/>
              <a:t>protocol </a:t>
            </a:r>
            <a:r>
              <a:rPr lang="en-US" b="1" baseline="0" dirty="0" smtClean="0"/>
              <a:t>application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  <a:p>
            <a:endParaRPr lang="en-US" baseline="0" dirty="0" smtClean="0"/>
          </a:p>
          <a:p>
            <a:endParaRPr lang="en-US" dirty="0"/>
          </a:p>
          <a:p>
            <a:endParaRPr lang="en-US" baseline="0" dirty="0" smtClean="0"/>
          </a:p>
          <a:p>
            <a:r>
              <a:rPr lang="en-US" baseline="0" dirty="0" smtClean="0"/>
              <a:t>Opted to implement a protocol called OPACITY – will explain the reasons in a minute.</a:t>
            </a:r>
          </a:p>
          <a:p>
            <a:r>
              <a:rPr lang="en-US" baseline="0" dirty="0" smtClean="0"/>
              <a:t>OPACITY uses </a:t>
            </a:r>
            <a:r>
              <a:rPr lang="en-US" b="1" baseline="0" dirty="0" smtClean="0"/>
              <a:t>ECC</a:t>
            </a:r>
            <a:r>
              <a:rPr lang="en-US" baseline="0" dirty="0" smtClean="0"/>
              <a:t> for authentication.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7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317" y="497007"/>
            <a:ext cx="8448580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Naïve</a:t>
            </a:r>
            <a:r>
              <a:rPr lang="en-US" dirty="0" smtClean="0"/>
              <a:t> </a:t>
            </a:r>
            <a:r>
              <a:rPr lang="en-US" b="1" dirty="0" smtClean="0"/>
              <a:t>protocol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OPACITY-FS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Mutual authentication </a:t>
            </a:r>
            <a:r>
              <a:rPr lang="en-US" dirty="0" smtClean="0"/>
              <a:t>– both</a:t>
            </a:r>
            <a:r>
              <a:rPr lang="en-US" baseline="0" dirty="0" smtClean="0"/>
              <a:t> the user and the terminal are authenticated. That is, the reader is verified by the card to be a </a:t>
            </a:r>
            <a:r>
              <a:rPr lang="en-US" b="1" baseline="0" dirty="0" smtClean="0"/>
              <a:t>valid reader </a:t>
            </a:r>
            <a:r>
              <a:rPr lang="en-US" baseline="0" dirty="0" smtClean="0"/>
              <a:t>(and not a rogue one), and similarly the reader verifies that the </a:t>
            </a:r>
            <a:r>
              <a:rPr lang="en-US" b="1" baseline="0" dirty="0" smtClean="0"/>
              <a:t>card has access to the current location</a:t>
            </a:r>
            <a:r>
              <a:rPr lang="en-US" baseline="0" dirty="0" smtClean="0"/>
              <a:t>.</a:t>
            </a:r>
          </a:p>
          <a:p>
            <a:endParaRPr lang="en-US" dirty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baseline="0" dirty="0" err="1" smtClean="0"/>
              <a:t>Untraceability</a:t>
            </a:r>
            <a:r>
              <a:rPr lang="en-US" baseline="0" dirty="0" smtClean="0"/>
              <a:t> – The protocol doesn’t divulge any data that would allow the correlation of two protocol executions with the same card.</a:t>
            </a:r>
          </a:p>
          <a:p>
            <a:endParaRPr lang="en-US" dirty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Listed as extensions in the proposal, so by implementing OPACITY-FS, I essentially get them for free.</a:t>
            </a:r>
          </a:p>
          <a:p>
            <a:endParaRPr lang="en-US" dirty="0"/>
          </a:p>
          <a:p>
            <a:endParaRPr lang="en-US" baseline="0" dirty="0" smtClean="0"/>
          </a:p>
          <a:p>
            <a:r>
              <a:rPr lang="en-US" b="1" baseline="0" dirty="0" smtClean="0"/>
              <a:t>Alternative</a:t>
            </a:r>
            <a:r>
              <a:rPr lang="en-US" baseline="0" dirty="0" smtClean="0"/>
              <a:t> would’ve been redesigning another protocol, which is generally a big no-no when it comes to cryptographic schemes.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8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317" y="207086"/>
            <a:ext cx="8448580" cy="6740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 </a:t>
            </a:r>
            <a:r>
              <a:rPr lang="en-US" sz="1600" b="1" dirty="0" smtClean="0"/>
              <a:t>that card’s public</a:t>
            </a:r>
            <a:r>
              <a:rPr lang="en-US" sz="1600" b="1" baseline="0" dirty="0" smtClean="0"/>
              <a:t> key is AES encrypted </a:t>
            </a:r>
            <a:r>
              <a:rPr lang="en-US" sz="1600" baseline="0" dirty="0" smtClean="0"/>
              <a:t>using a key which can only be derived on a valid terminal (because terminal private key is required).</a:t>
            </a:r>
          </a:p>
          <a:p>
            <a:r>
              <a:rPr lang="en-US" sz="1600" baseline="0" dirty="0" smtClean="0"/>
              <a:t>In other words, an </a:t>
            </a:r>
            <a:r>
              <a:rPr lang="en-US" sz="1600" b="1" baseline="0" dirty="0" smtClean="0"/>
              <a:t>attacker can’t simply eavesdrop an exchange and replay </a:t>
            </a:r>
            <a:r>
              <a:rPr lang="en-US" sz="1600" baseline="0" dirty="0" smtClean="0"/>
              <a:t>it, because they won’t be able to decrypt the card’s public key.</a:t>
            </a:r>
          </a:p>
          <a:p>
            <a:endParaRPr lang="en-US" sz="1600" dirty="0"/>
          </a:p>
          <a:p>
            <a:r>
              <a:rPr lang="en-US" sz="1600" b="1" baseline="0" dirty="0" smtClean="0"/>
              <a:t>Will explain how mutual authentica</a:t>
            </a:r>
            <a:r>
              <a:rPr lang="en-US" sz="1600" b="1" dirty="0" smtClean="0"/>
              <a:t>tion achieved on next slide.</a:t>
            </a:r>
            <a:endParaRPr lang="en-US" sz="1600" b="1" baseline="0" dirty="0" smtClean="0"/>
          </a:p>
          <a:p>
            <a:endParaRPr lang="en-US" sz="1600" baseline="0" dirty="0" smtClean="0"/>
          </a:p>
          <a:p>
            <a:r>
              <a:rPr lang="en-US" sz="1600" baseline="0" dirty="0" smtClean="0"/>
              <a:t>For true mutual authentication, </a:t>
            </a:r>
            <a:r>
              <a:rPr lang="en-US" sz="1600" b="1" baseline="0" dirty="0" smtClean="0"/>
              <a:t>one additional step</a:t>
            </a:r>
            <a:r>
              <a:rPr lang="en-US" sz="1600" baseline="0" dirty="0" smtClean="0"/>
              <a:t> is needed – terminal must send an encrypted message to card.</a:t>
            </a:r>
          </a:p>
          <a:p>
            <a:r>
              <a:rPr lang="en-US" sz="1600" baseline="0" dirty="0" smtClean="0"/>
              <a:t>This message </a:t>
            </a:r>
            <a:r>
              <a:rPr lang="en-US" sz="1600" b="1" baseline="0" dirty="0" smtClean="0"/>
              <a:t>could be anything </a:t>
            </a:r>
            <a:r>
              <a:rPr lang="en-US" sz="1600" baseline="0" dirty="0" smtClean="0"/>
              <a:t>– the easiest would be some predetermined </a:t>
            </a:r>
            <a:r>
              <a:rPr lang="en-US" sz="1600" b="1" baseline="0" dirty="0" smtClean="0"/>
              <a:t>hard-coded challenge </a:t>
            </a:r>
            <a:r>
              <a:rPr lang="en-US" sz="1600" baseline="0" dirty="0" smtClean="0"/>
              <a:t>value.</a:t>
            </a:r>
          </a:p>
          <a:p>
            <a:r>
              <a:rPr lang="en-US" sz="1600" baseline="0" dirty="0" smtClean="0"/>
              <a:t>This is the only way the card can be sure that the terminal was actually able to derive the secret key SK (and thus is a real terminal).</a:t>
            </a:r>
          </a:p>
          <a:p>
            <a:r>
              <a:rPr lang="en-US" sz="1600" baseline="0" dirty="0" smtClean="0"/>
              <a:t>In actual fact, it </a:t>
            </a:r>
            <a:r>
              <a:rPr lang="en-US" sz="1600" b="1" baseline="0" dirty="0" smtClean="0"/>
              <a:t>doesn’t really matter </a:t>
            </a:r>
            <a:r>
              <a:rPr lang="en-US" sz="1600" baseline="0" dirty="0" smtClean="0"/>
              <a:t>for the purpose of access control, since the card has 2 aims:</a:t>
            </a:r>
          </a:p>
          <a:p>
            <a:r>
              <a:rPr lang="en-US" sz="1600" baseline="0" dirty="0" smtClean="0"/>
              <a:t> - Only reveal information about itself to real terminals</a:t>
            </a:r>
          </a:p>
          <a:p>
            <a:r>
              <a:rPr lang="en-US" sz="1600" baseline="0" dirty="0" smtClean="0"/>
              <a:t> - Gain access</a:t>
            </a:r>
          </a:p>
          <a:p>
            <a:r>
              <a:rPr lang="en-US" sz="1600" baseline="0" dirty="0" smtClean="0"/>
              <a:t>Both are achieved even in a replay scenario.</a:t>
            </a:r>
          </a:p>
          <a:p>
            <a:endParaRPr lang="en-US" sz="1600" baseline="0" dirty="0" smtClean="0"/>
          </a:p>
          <a:p>
            <a:r>
              <a:rPr lang="en-US" sz="1600" baseline="0" dirty="0" smtClean="0"/>
              <a:t>Should mention that the spec for OPACITY-FS define a so-called “</a:t>
            </a:r>
            <a:r>
              <a:rPr lang="en-US" sz="1600" b="1" baseline="0" dirty="0" smtClean="0"/>
              <a:t>persistent binding</a:t>
            </a:r>
            <a:r>
              <a:rPr lang="en-US" sz="1600" baseline="0" dirty="0" smtClean="0"/>
              <a:t>” ability.</a:t>
            </a:r>
          </a:p>
          <a:p>
            <a:r>
              <a:rPr lang="en-US" sz="1600" baseline="0" dirty="0" smtClean="0"/>
              <a:t>The idea is that you only do the </a:t>
            </a:r>
            <a:r>
              <a:rPr lang="en-US" sz="1600" b="1" baseline="0" dirty="0" smtClean="0"/>
              <a:t>DH negotiation once</a:t>
            </a:r>
            <a:r>
              <a:rPr lang="en-US" sz="1600" baseline="0" dirty="0" smtClean="0"/>
              <a:t>, because it’s </a:t>
            </a:r>
            <a:r>
              <a:rPr lang="en-US" sz="1600" b="1" baseline="0" dirty="0" smtClean="0"/>
              <a:t>slow</a:t>
            </a:r>
            <a:r>
              <a:rPr lang="en-US" sz="1600" baseline="0" dirty="0" smtClean="0"/>
              <a:t>, and </a:t>
            </a:r>
            <a:r>
              <a:rPr lang="en-US" sz="1600" b="1" baseline="0" dirty="0" smtClean="0"/>
              <a:t>store</a:t>
            </a:r>
            <a:r>
              <a:rPr lang="en-US" sz="1600" baseline="0" dirty="0" smtClean="0"/>
              <a:t> some </a:t>
            </a:r>
            <a:r>
              <a:rPr lang="en-US" sz="1600" b="1" baseline="0" dirty="0" smtClean="0"/>
              <a:t>data</a:t>
            </a:r>
            <a:r>
              <a:rPr lang="en-US" sz="1600" baseline="0" dirty="0" smtClean="0"/>
              <a:t> from this negotiation.</a:t>
            </a:r>
          </a:p>
          <a:p>
            <a:r>
              <a:rPr lang="en-US" sz="1600" baseline="0" dirty="0" smtClean="0"/>
              <a:t>From then on, when the card encounters the same reader, there’s a </a:t>
            </a:r>
            <a:r>
              <a:rPr lang="en-US" sz="1600" b="1" baseline="0" dirty="0" smtClean="0"/>
              <a:t>faster protocol </a:t>
            </a:r>
            <a:r>
              <a:rPr lang="en-US" sz="1600" baseline="0" dirty="0" smtClean="0"/>
              <a:t>that </a:t>
            </a:r>
            <a:r>
              <a:rPr lang="en-US" sz="1600" b="1" baseline="0" dirty="0" smtClean="0"/>
              <a:t>uses</a:t>
            </a:r>
            <a:r>
              <a:rPr lang="en-US" sz="1600" baseline="0" dirty="0" smtClean="0"/>
              <a:t> the </a:t>
            </a:r>
            <a:r>
              <a:rPr lang="en-US" sz="1600" b="1" baseline="0" dirty="0" smtClean="0"/>
              <a:t>stored</a:t>
            </a:r>
            <a:r>
              <a:rPr lang="en-US" sz="1600" baseline="0" dirty="0" smtClean="0"/>
              <a:t> </a:t>
            </a:r>
            <a:r>
              <a:rPr lang="en-US" sz="1600" b="1" baseline="0" dirty="0" smtClean="0"/>
              <a:t>data</a:t>
            </a:r>
            <a:r>
              <a:rPr lang="en-US" sz="1600" baseline="0" dirty="0" smtClean="0"/>
              <a:t>.</a:t>
            </a:r>
          </a:p>
          <a:p>
            <a:r>
              <a:rPr lang="en-US" sz="1600" baseline="0" dirty="0" smtClean="0"/>
              <a:t>However, a security analysis revealed that with PB, the protocol </a:t>
            </a:r>
            <a:r>
              <a:rPr lang="en-US" sz="1600" b="1" baseline="0" dirty="0" smtClean="0"/>
              <a:t>doesn’t achieve </a:t>
            </a:r>
            <a:r>
              <a:rPr lang="en-US" sz="1600" baseline="0" dirty="0" smtClean="0"/>
              <a:t>user </a:t>
            </a:r>
            <a:r>
              <a:rPr lang="en-US" sz="1600" baseline="0" dirty="0" err="1" smtClean="0"/>
              <a:t>untraceability</a:t>
            </a:r>
            <a:r>
              <a:rPr lang="en-US" sz="1600" baseline="0" dirty="0" smtClean="0"/>
              <a:t>.</a:t>
            </a:r>
          </a:p>
          <a:p>
            <a:r>
              <a:rPr lang="en-US" sz="1600" baseline="0" dirty="0" smtClean="0"/>
              <a:t>Thus my implementation will not include PB.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74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145" y="331338"/>
            <a:ext cx="82829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CRSID, GROUP_ID and SIGNATURE_EXPIRY are passed as </a:t>
            </a:r>
            <a:r>
              <a:rPr lang="en-US" b="1" dirty="0" smtClean="0"/>
              <a:t>command</a:t>
            </a:r>
            <a:r>
              <a:rPr lang="en-US" b="1" baseline="0" dirty="0" smtClean="0"/>
              <a:t> line arguments </a:t>
            </a:r>
            <a:r>
              <a:rPr lang="en-US" baseline="0" dirty="0" smtClean="0"/>
              <a:t>to the provisioning application.</a:t>
            </a:r>
          </a:p>
          <a:p>
            <a:endParaRPr lang="en-US" dirty="0"/>
          </a:p>
          <a:p>
            <a:endParaRPr lang="en-US" baseline="0" dirty="0" smtClean="0"/>
          </a:p>
          <a:p>
            <a:r>
              <a:rPr lang="en-US" b="1" baseline="0" dirty="0" smtClean="0"/>
              <a:t>Terminal</a:t>
            </a:r>
            <a:r>
              <a:rPr lang="en-US" baseline="0" dirty="0" smtClean="0"/>
              <a:t> </a:t>
            </a:r>
            <a:r>
              <a:rPr lang="en-US" b="1" baseline="0" dirty="0" smtClean="0"/>
              <a:t>public</a:t>
            </a:r>
            <a:r>
              <a:rPr lang="en-US" baseline="0" dirty="0" smtClean="0"/>
              <a:t> </a:t>
            </a:r>
            <a:r>
              <a:rPr lang="en-US" b="1" baseline="0" dirty="0" smtClean="0"/>
              <a:t>key</a:t>
            </a:r>
            <a:r>
              <a:rPr lang="en-US" baseline="0" dirty="0" smtClean="0"/>
              <a:t> is </a:t>
            </a:r>
            <a:r>
              <a:rPr lang="en-US" b="1" baseline="0" dirty="0" smtClean="0"/>
              <a:t>stored</a:t>
            </a:r>
            <a:r>
              <a:rPr lang="en-US" baseline="0" dirty="0" smtClean="0"/>
              <a:t> to allow verification of door terminal public keys.</a:t>
            </a:r>
          </a:p>
          <a:p>
            <a:endParaRPr lang="en-US" baseline="0" dirty="0" smtClean="0"/>
          </a:p>
          <a:p>
            <a:endParaRPr lang="en-US" dirty="0"/>
          </a:p>
          <a:p>
            <a:r>
              <a:rPr lang="en-US" baseline="0" dirty="0" smtClean="0"/>
              <a:t>Check is done to </a:t>
            </a:r>
            <a:r>
              <a:rPr lang="en-US" b="1" baseline="0" dirty="0" smtClean="0"/>
              <a:t>ensure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nothing</a:t>
            </a:r>
            <a:r>
              <a:rPr lang="en-US" baseline="0" dirty="0" smtClean="0"/>
              <a:t> was </a:t>
            </a:r>
            <a:r>
              <a:rPr lang="en-US" b="1" baseline="0" dirty="0" smtClean="0"/>
              <a:t>corrupted</a:t>
            </a:r>
            <a:r>
              <a:rPr lang="en-US" baseline="0" dirty="0" smtClean="0"/>
              <a:t> in transmission.</a:t>
            </a:r>
          </a:p>
          <a:p>
            <a:endParaRPr lang="en-US" baseline="0" dirty="0" smtClean="0"/>
          </a:p>
          <a:p>
            <a:endParaRPr lang="en-US" dirty="0"/>
          </a:p>
          <a:p>
            <a:r>
              <a:rPr lang="en-US" baseline="0" dirty="0" smtClean="0"/>
              <a:t>Lock the card so that </a:t>
            </a:r>
            <a:r>
              <a:rPr lang="en-US" b="1" baseline="0" dirty="0" err="1" smtClean="0"/>
              <a:t>DoS</a:t>
            </a:r>
            <a:r>
              <a:rPr lang="en-US" baseline="0" dirty="0" smtClean="0"/>
              <a:t> </a:t>
            </a:r>
            <a:r>
              <a:rPr lang="en-US" b="1" baseline="0" dirty="0" smtClean="0"/>
              <a:t>attack</a:t>
            </a:r>
            <a:r>
              <a:rPr lang="en-US" baseline="0" dirty="0" smtClean="0"/>
              <a:t> isn’t possible.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Note that a similar provisioning process is done for door terminals.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535" y="329113"/>
            <a:ext cx="83657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These 6</a:t>
            </a:r>
            <a:r>
              <a:rPr lang="en-US" baseline="0" dirty="0" smtClean="0"/>
              <a:t> weeks can easily be repurposed for completing the core implementation (which will actually include implementation of 2 extensions).</a:t>
            </a:r>
          </a:p>
          <a:p>
            <a:endParaRPr lang="en-US" dirty="0"/>
          </a:p>
          <a:p>
            <a:endParaRPr lang="en-US" baseline="0" dirty="0" smtClean="0"/>
          </a:p>
          <a:p>
            <a:r>
              <a:rPr lang="en-US" baseline="0" dirty="0" smtClean="0"/>
              <a:t>For this reason, I’m not planning to change my schedule.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0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562</Words>
  <Application>Microsoft Macintosh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Fenton</dc:creator>
  <cp:lastModifiedBy>Jacob Fenton</cp:lastModifiedBy>
  <cp:revision>2</cp:revision>
  <dcterms:created xsi:type="dcterms:W3CDTF">2018-02-13T00:45:53Z</dcterms:created>
  <dcterms:modified xsi:type="dcterms:W3CDTF">2018-02-13T00:57:21Z</dcterms:modified>
</cp:coreProperties>
</file>