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FCA7E0-23AD-4465-80A1-23B16EBD3445}">
          <p14:sldIdLst>
            <p14:sldId id="256"/>
            <p14:sldId id="257"/>
            <p14:sldId id="258"/>
            <p14:sldId id="259"/>
            <p14:sldId id="260"/>
            <p14:sldId id="266"/>
            <p14:sldId id="267"/>
            <p14:sldId id="261"/>
            <p14:sldId id="262"/>
            <p14:sldId id="263"/>
            <p14:sldId id="264"/>
            <p14:sldId id="265"/>
            <p14:sldId id="269"/>
            <p14:sldId id="268"/>
          </p14:sldIdLst>
        </p14:section>
        <p14:section name="Untitled Section" id="{2A30C917-F314-4BB5-9030-B1109B9C57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7/30/2021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558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1145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7/30/2021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365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7/30/2021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634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7/30/2021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1983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4750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8314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9659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7/30/2021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084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83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7/30/2021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989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5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825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993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732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501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611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7/30/2021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9650605"/>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800" y="1"/>
            <a:ext cx="11455400" cy="1130300"/>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Bangladesh University of Business and Technology (BUBT)</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36548" y="2625720"/>
            <a:ext cx="11290300" cy="4130680"/>
          </a:xfrm>
        </p:spPr>
        <p:txBody>
          <a:bodyPr/>
          <a:lstStyle/>
          <a:p>
            <a:pPr algn="ctr"/>
            <a:r>
              <a:rPr lang="en-US" sz="2800" b="1" dirty="0" err="1" smtClean="0">
                <a:latin typeface="Times New Roman" panose="02020603050405020304" pitchFamily="18" charset="0"/>
                <a:cs typeface="Times New Roman" panose="02020603050405020304" pitchFamily="18" charset="0"/>
              </a:rPr>
              <a:t>Dept</a:t>
            </a:r>
            <a:r>
              <a:rPr lang="en-US" sz="2800" b="1" dirty="0" smtClean="0">
                <a:latin typeface="Times New Roman" panose="02020603050405020304" pitchFamily="18" charset="0"/>
                <a:cs typeface="Times New Roman" panose="02020603050405020304" pitchFamily="18" charset="0"/>
              </a:rPr>
              <a:t> of EEE</a:t>
            </a:r>
          </a:p>
          <a:p>
            <a:r>
              <a:rPr lang="en-US" b="1" dirty="0">
                <a:latin typeface="Times New Roman" panose="02020603050405020304" pitchFamily="18" charset="0"/>
                <a:cs typeface="Times New Roman" panose="02020603050405020304" pitchFamily="18" charset="0"/>
              </a:rPr>
              <a:t>Course Tittle: VLSI Circuits </a:t>
            </a:r>
            <a:r>
              <a:rPr lang="en-US" b="1" dirty="0" smtClean="0">
                <a:latin typeface="Times New Roman" panose="02020603050405020304" pitchFamily="18" charset="0"/>
                <a:cs typeface="Times New Roman" panose="02020603050405020304" pitchFamily="18" charset="0"/>
              </a:rPr>
              <a:t>I Lab</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Course Code: EEE </a:t>
            </a:r>
            <a:r>
              <a:rPr lang="en-US" b="1" dirty="0" smtClean="0">
                <a:latin typeface="Times New Roman" panose="02020603050405020304" pitchFamily="18" charset="0"/>
                <a:cs typeface="Times New Roman" panose="02020603050405020304" pitchFamily="18" charset="0"/>
              </a:rPr>
              <a:t>330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Topic: </a:t>
            </a:r>
            <a:r>
              <a:rPr lang="en-US" b="1" dirty="0">
                <a:latin typeface="Times New Roman" panose="02020603050405020304" pitchFamily="18" charset="0"/>
                <a:cs typeface="Times New Roman" panose="02020603050405020304" pitchFamily="18" charset="0"/>
              </a:rPr>
              <a:t> 4 Bit Asynchronous up counter using D flip flop</a:t>
            </a:r>
            <a:r>
              <a:rPr lang="en-US" b="1"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descr="Description: BUBT | Top Ranking Best Private University in Bangladesh"/>
          <p:cNvPicPr/>
          <p:nvPr/>
        </p:nvPicPr>
        <p:blipFill>
          <a:blip r:embed="rId2">
            <a:extLst>
              <a:ext uri="{28A0092B-C50C-407E-A947-70E740481C1C}">
                <a14:useLocalDpi xmlns:a14="http://schemas.microsoft.com/office/drawing/2010/main" val="0"/>
              </a:ext>
            </a:extLst>
          </a:blip>
          <a:srcRect/>
          <a:stretch>
            <a:fillRect/>
          </a:stretch>
        </p:blipFill>
        <p:spPr bwMode="auto">
          <a:xfrm>
            <a:off x="5275261" y="904224"/>
            <a:ext cx="1412875" cy="1616075"/>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1862134239"/>
              </p:ext>
            </p:extLst>
          </p:nvPr>
        </p:nvGraphicFramePr>
        <p:xfrm>
          <a:off x="1536699" y="4311639"/>
          <a:ext cx="9067800" cy="2225040"/>
        </p:xfrm>
        <a:graphic>
          <a:graphicData uri="http://schemas.openxmlformats.org/drawingml/2006/table">
            <a:tbl>
              <a:tblPr firstRow="1" bandRow="1">
                <a:tableStyleId>{5C22544A-7EE6-4342-B048-85BDC9FD1C3A}</a:tableStyleId>
              </a:tblPr>
              <a:tblGrid>
                <a:gridCol w="3022600">
                  <a:extLst>
                    <a:ext uri="{9D8B030D-6E8A-4147-A177-3AD203B41FA5}">
                      <a16:colId xmlns:a16="http://schemas.microsoft.com/office/drawing/2014/main" val="2385754195"/>
                    </a:ext>
                  </a:extLst>
                </a:gridCol>
                <a:gridCol w="3022600">
                  <a:extLst>
                    <a:ext uri="{9D8B030D-6E8A-4147-A177-3AD203B41FA5}">
                      <a16:colId xmlns:a16="http://schemas.microsoft.com/office/drawing/2014/main" val="3263351401"/>
                    </a:ext>
                  </a:extLst>
                </a:gridCol>
                <a:gridCol w="3022600">
                  <a:extLst>
                    <a:ext uri="{9D8B030D-6E8A-4147-A177-3AD203B41FA5}">
                      <a16:colId xmlns:a16="http://schemas.microsoft.com/office/drawing/2014/main" val="1160956252"/>
                    </a:ext>
                  </a:extLst>
                </a:gridCol>
              </a:tblGrid>
              <a:tr h="370840">
                <a:tc>
                  <a:txBody>
                    <a:bodyPr/>
                    <a:lstStyle/>
                    <a:p>
                      <a:pPr algn="ctr"/>
                      <a:r>
                        <a:rPr lang="en-US" dirty="0" smtClean="0"/>
                        <a:t>Name</a:t>
                      </a:r>
                      <a:endParaRPr lang="en-US" dirty="0"/>
                    </a:p>
                  </a:txBody>
                  <a:tcPr>
                    <a:solidFill>
                      <a:schemeClr val="bg1"/>
                    </a:solidFill>
                  </a:tcPr>
                </a:tc>
                <a:tc>
                  <a:txBody>
                    <a:bodyPr/>
                    <a:lstStyle/>
                    <a:p>
                      <a:pPr algn="ctr"/>
                      <a:r>
                        <a:rPr lang="en-US" dirty="0" smtClean="0"/>
                        <a:t>Id</a:t>
                      </a:r>
                      <a:endParaRPr lang="en-US" dirty="0"/>
                    </a:p>
                  </a:txBody>
                  <a:tcPr>
                    <a:solidFill>
                      <a:schemeClr val="bg1"/>
                    </a:solidFill>
                  </a:tcPr>
                </a:tc>
                <a:tc>
                  <a:txBody>
                    <a:bodyPr/>
                    <a:lstStyle/>
                    <a:p>
                      <a:pPr algn="ctr"/>
                      <a:r>
                        <a:rPr lang="en-US" dirty="0" smtClean="0"/>
                        <a:t>Intake</a:t>
                      </a:r>
                      <a:endParaRPr lang="en-US" dirty="0"/>
                    </a:p>
                  </a:txBody>
                  <a:tcPr>
                    <a:solidFill>
                      <a:schemeClr val="bg1"/>
                    </a:solidFill>
                  </a:tcPr>
                </a:tc>
                <a:extLst>
                  <a:ext uri="{0D108BD9-81ED-4DB2-BD59-A6C34878D82A}">
                    <a16:rowId xmlns:a16="http://schemas.microsoft.com/office/drawing/2014/main" val="3991463828"/>
                  </a:ext>
                </a:extLst>
              </a:tr>
              <a:tr h="370840">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Md</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Asib</a:t>
                      </a:r>
                      <a:r>
                        <a:rPr lang="en-US" b="1" dirty="0" smtClean="0">
                          <a:solidFill>
                            <a:schemeClr val="tx1"/>
                          </a:solidFill>
                          <a:latin typeface="Times New Roman" panose="02020603050405020304" pitchFamily="18" charset="0"/>
                          <a:cs typeface="Times New Roman" panose="02020603050405020304" pitchFamily="18" charset="0"/>
                        </a:rPr>
                        <a:t> Hossain</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1800" b="1" kern="1200" dirty="0" smtClean="0">
                          <a:solidFill>
                            <a:schemeClr val="tx1"/>
                          </a:solidFill>
                          <a:effectLst/>
                          <a:latin typeface="Times New Roman" panose="02020603050405020304" pitchFamily="18" charset="0"/>
                          <a:ea typeface="+mn-ea"/>
                          <a:cs typeface="Times New Roman" panose="02020603050405020304" pitchFamily="18" charset="0"/>
                        </a:rPr>
                        <a:t>17181108006</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22</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714478636"/>
                  </a:ext>
                </a:extLst>
              </a:tr>
              <a:tr h="370840">
                <a:tc>
                  <a:txBody>
                    <a:bodyPr/>
                    <a:lstStyle/>
                    <a:p>
                      <a:pPr algn="ctr"/>
                      <a:r>
                        <a:rPr lang="en-US" sz="1800" b="1" kern="1200" dirty="0" err="1" smtClean="0">
                          <a:solidFill>
                            <a:schemeClr val="tx1"/>
                          </a:solidFill>
                          <a:effectLst/>
                          <a:latin typeface="Times New Roman" panose="02020603050405020304" pitchFamily="18" charset="0"/>
                          <a:ea typeface="+mn-ea"/>
                          <a:cs typeface="Times New Roman" panose="02020603050405020304" pitchFamily="18" charset="0"/>
                        </a:rPr>
                        <a:t>Resaet</a:t>
                      </a:r>
                      <a:r>
                        <a:rPr lang="en-US" sz="1800" b="1" kern="1200" dirty="0" smtClean="0">
                          <a:solidFill>
                            <a:schemeClr val="tx1"/>
                          </a:solidFill>
                          <a:effectLst/>
                          <a:latin typeface="Times New Roman" panose="02020603050405020304" pitchFamily="18" charset="0"/>
                          <a:ea typeface="+mn-ea"/>
                          <a:cs typeface="Times New Roman" panose="02020603050405020304" pitchFamily="18" charset="0"/>
                        </a:rPr>
                        <a:t> Ahmed </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1800" b="1" kern="1200" dirty="0" smtClean="0">
                          <a:solidFill>
                            <a:schemeClr val="tx1"/>
                          </a:solidFill>
                          <a:effectLst/>
                          <a:latin typeface="Times New Roman" panose="02020603050405020304" pitchFamily="18" charset="0"/>
                          <a:ea typeface="+mn-ea"/>
                          <a:cs typeface="Times New Roman" panose="02020603050405020304" pitchFamily="18" charset="0"/>
                        </a:rPr>
                        <a:t>17181108010</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22</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97382930"/>
                  </a:ext>
                </a:extLst>
              </a:tr>
              <a:tr h="370840">
                <a:tc>
                  <a:txBody>
                    <a:bodyPr/>
                    <a:lstStyle/>
                    <a:p>
                      <a:pPr algn="ctr"/>
                      <a:r>
                        <a:rPr lang="en-US" sz="1800" b="1" kern="1200" dirty="0" err="1" smtClean="0">
                          <a:solidFill>
                            <a:schemeClr val="tx1"/>
                          </a:solidFill>
                          <a:effectLst/>
                          <a:latin typeface="Times New Roman" panose="02020603050405020304" pitchFamily="18" charset="0"/>
                          <a:ea typeface="+mn-ea"/>
                          <a:cs typeface="Times New Roman" panose="02020603050405020304" pitchFamily="18" charset="0"/>
                        </a:rPr>
                        <a:t>Sujon</a:t>
                      </a:r>
                      <a:r>
                        <a:rPr lang="en-US" sz="1800" b="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b="1" kern="1200" dirty="0" err="1" smtClean="0">
                          <a:solidFill>
                            <a:schemeClr val="tx1"/>
                          </a:solidFill>
                          <a:effectLst/>
                          <a:latin typeface="Times New Roman" panose="02020603050405020304" pitchFamily="18" charset="0"/>
                          <a:ea typeface="+mn-ea"/>
                          <a:cs typeface="Times New Roman" panose="02020603050405020304" pitchFamily="18" charset="0"/>
                        </a:rPr>
                        <a:t>Saha</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1800" b="1" kern="1200" dirty="0" smtClean="0">
                          <a:solidFill>
                            <a:schemeClr val="tx1"/>
                          </a:solidFill>
                          <a:effectLst/>
                          <a:latin typeface="Times New Roman" panose="02020603050405020304" pitchFamily="18" charset="0"/>
                          <a:ea typeface="+mn-ea"/>
                          <a:cs typeface="Times New Roman" panose="02020603050405020304" pitchFamily="18" charset="0"/>
                        </a:rPr>
                        <a:t>17181108012</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22</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106324687"/>
                  </a:ext>
                </a:extLst>
              </a:tr>
              <a:tr h="370840">
                <a:tc>
                  <a:txBody>
                    <a:bodyPr/>
                    <a:lstStyle/>
                    <a:p>
                      <a:pPr algn="ctr"/>
                      <a:r>
                        <a:rPr lang="en-US" sz="1800" b="1" kern="1200" dirty="0" err="1" smtClean="0">
                          <a:solidFill>
                            <a:schemeClr val="tx1"/>
                          </a:solidFill>
                          <a:effectLst/>
                          <a:latin typeface="Times New Roman" panose="02020603050405020304" pitchFamily="18" charset="0"/>
                          <a:ea typeface="+mn-ea"/>
                          <a:cs typeface="Times New Roman" panose="02020603050405020304" pitchFamily="18" charset="0"/>
                        </a:rPr>
                        <a:t>Sarafat</a:t>
                      </a:r>
                      <a:r>
                        <a:rPr lang="en-US" sz="1800" b="1" kern="1200" dirty="0" smtClean="0">
                          <a:solidFill>
                            <a:schemeClr val="tx1"/>
                          </a:solidFill>
                          <a:effectLst/>
                          <a:latin typeface="Times New Roman" panose="02020603050405020304" pitchFamily="18" charset="0"/>
                          <a:ea typeface="+mn-ea"/>
                          <a:cs typeface="Times New Roman" panose="02020603050405020304" pitchFamily="18" charset="0"/>
                        </a:rPr>
                        <a:t> Hossain</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1800" b="1" kern="1200" dirty="0" smtClean="0">
                          <a:solidFill>
                            <a:schemeClr val="tx1"/>
                          </a:solidFill>
                          <a:effectLst/>
                          <a:latin typeface="Times New Roman" panose="02020603050405020304" pitchFamily="18" charset="0"/>
                          <a:ea typeface="+mn-ea"/>
                          <a:cs typeface="Times New Roman" panose="02020603050405020304" pitchFamily="18" charset="0"/>
                        </a:rPr>
                        <a:t>17181108026</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22</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23032992"/>
                  </a:ext>
                </a:extLst>
              </a:tr>
              <a:tr h="370840">
                <a:tc>
                  <a:txBody>
                    <a:bodyPr/>
                    <a:lstStyle/>
                    <a:p>
                      <a:pPr algn="ctr"/>
                      <a:r>
                        <a:rPr lang="en-US" sz="1800" b="1" kern="1200" dirty="0" err="1" smtClean="0">
                          <a:solidFill>
                            <a:schemeClr val="tx1"/>
                          </a:solidFill>
                          <a:effectLst/>
                          <a:latin typeface="Times New Roman" panose="02020603050405020304" pitchFamily="18" charset="0"/>
                          <a:ea typeface="+mn-ea"/>
                          <a:cs typeface="Times New Roman" panose="02020603050405020304" pitchFamily="18" charset="0"/>
                        </a:rPr>
                        <a:t>Uzzal</a:t>
                      </a:r>
                      <a:r>
                        <a:rPr lang="en-US" sz="1800" b="1" kern="1200" dirty="0" smtClean="0">
                          <a:solidFill>
                            <a:schemeClr val="tx1"/>
                          </a:solidFill>
                          <a:effectLst/>
                          <a:latin typeface="Times New Roman" panose="02020603050405020304" pitchFamily="18" charset="0"/>
                          <a:ea typeface="+mn-ea"/>
                          <a:cs typeface="Times New Roman" panose="02020603050405020304" pitchFamily="18" charset="0"/>
                        </a:rPr>
                        <a:t> Chakma</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1800" b="1" kern="1200" dirty="0" smtClean="0">
                          <a:solidFill>
                            <a:schemeClr val="tx1"/>
                          </a:solidFill>
                          <a:effectLst/>
                          <a:latin typeface="Times New Roman" panose="02020603050405020304" pitchFamily="18" charset="0"/>
                          <a:ea typeface="+mn-ea"/>
                          <a:cs typeface="Times New Roman" panose="02020603050405020304" pitchFamily="18" charset="0"/>
                        </a:rPr>
                        <a:t>17181108028</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22</a:t>
                      </a:r>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720591040"/>
                  </a:ext>
                </a:extLst>
              </a:tr>
            </a:tbl>
          </a:graphicData>
        </a:graphic>
      </p:graphicFrame>
    </p:spTree>
    <p:extLst>
      <p:ext uri="{BB962C8B-B14F-4D97-AF65-F5344CB8AC3E}">
        <p14:creationId xmlns:p14="http://schemas.microsoft.com/office/powerpoint/2010/main" val="408260196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latin typeface="Times New Roman" panose="02020603050405020304" pitchFamily="18" charset="0"/>
                <a:cs typeface="Times New Roman" panose="02020603050405020304" pitchFamily="18" charset="0"/>
              </a:rPr>
              <a:t>Results</a:t>
            </a:r>
            <a:r>
              <a:rPr lang="en-US" cap="none" dirty="0" smtClean="0">
                <a:latin typeface="Times New Roman" panose="02020603050405020304" pitchFamily="18" charset="0"/>
                <a:cs typeface="Times New Roman" panose="02020603050405020304" pitchFamily="18" charset="0"/>
              </a:rPr>
              <a:t/>
            </a:r>
            <a:br>
              <a:rPr lang="en-US" cap="none" dirty="0" smtClean="0">
                <a:latin typeface="Times New Roman" panose="02020603050405020304" pitchFamily="18" charset="0"/>
                <a:cs typeface="Times New Roman" panose="02020603050405020304" pitchFamily="18" charset="0"/>
              </a:rPr>
            </a:b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600" dirty="0" smtClean="0">
                <a:latin typeface="Times New Roman" panose="02020603050405020304" pitchFamily="18" charset="0"/>
                <a:cs typeface="Times New Roman" panose="02020603050405020304" pitchFamily="18" charset="0"/>
              </a:rPr>
              <a:t>We </a:t>
            </a:r>
            <a:r>
              <a:rPr lang="en-US" sz="2600" dirty="0">
                <a:latin typeface="Times New Roman" panose="02020603050405020304" pitchFamily="18" charset="0"/>
                <a:cs typeface="Times New Roman" panose="02020603050405020304" pitchFamily="18" charset="0"/>
              </a:rPr>
              <a:t>simulated the design and we got the right output but due to some technical issue and leggings the truth table result is not appearing perfect on the waveforms.</a:t>
            </a: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99651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latin typeface="Times New Roman" panose="02020603050405020304" pitchFamily="18" charset="0"/>
                <a:cs typeface="Times New Roman" panose="02020603050405020304" pitchFamily="18" charset="0"/>
              </a:rPr>
              <a:t>Discussion</a:t>
            </a:r>
            <a:endParaRPr lang="en-US"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How many flip-flops are needed in an up-asynchronous counter which can count up to 64. </a:t>
            </a:r>
            <a:br>
              <a:rPr lang="en-US" sz="2600" dirty="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If </a:t>
            </a:r>
            <a:r>
              <a:rPr lang="en-US" sz="2600" dirty="0">
                <a:latin typeface="Times New Roman" panose="02020603050405020304" pitchFamily="18" charset="0"/>
                <a:cs typeface="Times New Roman" panose="02020603050405020304" pitchFamily="18" charset="0"/>
              </a:rPr>
              <a:t>two binaries up and down counter start counting at the same time and from the same initial numbers, what is the relation between the two numbers in each counter. </a:t>
            </a:r>
            <a:br>
              <a:rPr lang="en-US" sz="2600" dirty="0">
                <a:latin typeface="Times New Roman" panose="02020603050405020304" pitchFamily="18" charset="0"/>
                <a:cs typeface="Times New Roman" panose="02020603050405020304" pitchFamily="18" charset="0"/>
              </a:rPr>
            </a:b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Design </a:t>
            </a:r>
            <a:r>
              <a:rPr lang="en-US" sz="2600" dirty="0">
                <a:latin typeface="Times New Roman" panose="02020603050405020304" pitchFamily="18" charset="0"/>
                <a:cs typeface="Times New Roman" panose="02020603050405020304" pitchFamily="18" charset="0"/>
              </a:rPr>
              <a:t>a mod-7 asynchronous counter.</a:t>
            </a:r>
          </a:p>
          <a:p>
            <a:endParaRPr lang="en-US" dirty="0"/>
          </a:p>
        </p:txBody>
      </p:sp>
    </p:spTree>
    <p:extLst>
      <p:ext uri="{BB962C8B-B14F-4D97-AF65-F5344CB8AC3E}">
        <p14:creationId xmlns:p14="http://schemas.microsoft.com/office/powerpoint/2010/main" val="47306427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latin typeface="Times New Roman" panose="02020603050405020304" pitchFamily="18" charset="0"/>
                <a:cs typeface="Times New Roman" panose="02020603050405020304" pitchFamily="18" charset="0"/>
              </a:rPr>
              <a:t>Conclusion</a:t>
            </a:r>
            <a:endParaRPr lang="en-US"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Overall the project was a successful one. The designed counter shows very good performance in terms of functionality, area and propagation delays. We also learnt different aspects of circuit design and layout while doing this project. We would like to perform the experimental tests once I get the chip back after fabrication.</a:t>
            </a: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54693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latin typeface="Times New Roman" panose="02020603050405020304" pitchFamily="18" charset="0"/>
                <a:cs typeface="Times New Roman" panose="02020603050405020304" pitchFamily="18" charset="0"/>
              </a:rPr>
              <a:t>References</a:t>
            </a:r>
            <a:endParaRPr lang="en-US"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600" dirty="0" smtClean="0">
                <a:latin typeface="Times New Roman" panose="02020603050405020304" pitchFamily="18" charset="0"/>
                <a:cs typeface="Times New Roman" panose="02020603050405020304" pitchFamily="18" charset="0"/>
              </a:rPr>
              <a:t>[1] </a:t>
            </a:r>
            <a:r>
              <a:rPr lang="en-US" sz="2600" dirty="0">
                <a:latin typeface="Times New Roman" panose="02020603050405020304" pitchFamily="18" charset="0"/>
                <a:cs typeface="Times New Roman" panose="02020603050405020304" pitchFamily="18" charset="0"/>
              </a:rPr>
              <a:t>T. </a:t>
            </a:r>
            <a:r>
              <a:rPr lang="en-US" sz="2600" dirty="0" err="1">
                <a:latin typeface="Times New Roman" panose="02020603050405020304" pitchFamily="18" charset="0"/>
                <a:cs typeface="Times New Roman" panose="02020603050405020304" pitchFamily="18" charset="0"/>
              </a:rPr>
              <a:t>Toffoli</a:t>
            </a:r>
            <a:r>
              <a:rPr lang="en-US" sz="2600" dirty="0">
                <a:latin typeface="Times New Roman" panose="02020603050405020304" pitchFamily="18" charset="0"/>
                <a:cs typeface="Times New Roman" panose="02020603050405020304" pitchFamily="18" charset="0"/>
              </a:rPr>
              <a:t>., Reversible Computing, Tech memo MIT/LCS/TM-151, MIT Lab for Computer Science (1980).</a:t>
            </a:r>
          </a:p>
          <a:p>
            <a:pPr marL="0" indent="0">
              <a:buNone/>
            </a:pPr>
            <a:r>
              <a:rPr lang="en-US" sz="2600" dirty="0" smtClean="0">
                <a:latin typeface="Times New Roman" panose="02020603050405020304" pitchFamily="18" charset="0"/>
                <a:cs typeface="Times New Roman" panose="02020603050405020304" pitchFamily="18" charset="0"/>
              </a:rPr>
              <a:t>[2] </a:t>
            </a:r>
            <a:r>
              <a:rPr lang="en-US" sz="2600" dirty="0">
                <a:latin typeface="Times New Roman" panose="02020603050405020304" pitchFamily="18" charset="0"/>
                <a:cs typeface="Times New Roman" panose="02020603050405020304" pitchFamily="18" charset="0"/>
              </a:rPr>
              <a:t>E. </a:t>
            </a:r>
            <a:r>
              <a:rPr lang="en-US" sz="2600" dirty="0" err="1">
                <a:latin typeface="Times New Roman" panose="02020603050405020304" pitchFamily="18" charset="0"/>
                <a:cs typeface="Times New Roman" panose="02020603050405020304" pitchFamily="18" charset="0"/>
              </a:rPr>
              <a:t>Fredkin</a:t>
            </a:r>
            <a:r>
              <a:rPr lang="en-US" sz="2600" dirty="0">
                <a:latin typeface="Times New Roman" panose="02020603050405020304" pitchFamily="18" charset="0"/>
                <a:cs typeface="Times New Roman" panose="02020603050405020304" pitchFamily="18" charset="0"/>
              </a:rPr>
              <a:t> and T. </a:t>
            </a:r>
            <a:r>
              <a:rPr lang="en-US" sz="2600" dirty="0" err="1">
                <a:latin typeface="Times New Roman" panose="02020603050405020304" pitchFamily="18" charset="0"/>
                <a:cs typeface="Times New Roman" panose="02020603050405020304" pitchFamily="18" charset="0"/>
              </a:rPr>
              <a:t>Toffoli</a:t>
            </a:r>
            <a:r>
              <a:rPr lang="en-US" sz="2600" dirty="0">
                <a:latin typeface="Times New Roman" panose="02020603050405020304" pitchFamily="18" charset="0"/>
                <a:cs typeface="Times New Roman" panose="02020603050405020304" pitchFamily="18" charset="0"/>
              </a:rPr>
              <a:t>, Conservative logic, Int. J. </a:t>
            </a:r>
            <a:r>
              <a:rPr lang="en-US" sz="2600" dirty="0" err="1">
                <a:latin typeface="Times New Roman" panose="02020603050405020304" pitchFamily="18" charset="0"/>
                <a:cs typeface="Times New Roman" panose="02020603050405020304" pitchFamily="18" charset="0"/>
              </a:rPr>
              <a:t>Theor</a:t>
            </a:r>
            <a:r>
              <a:rPr lang="en-US" sz="2600" dirty="0">
                <a:latin typeface="Times New Roman" panose="02020603050405020304" pitchFamily="18" charset="0"/>
                <a:cs typeface="Times New Roman" panose="02020603050405020304" pitchFamily="18" charset="0"/>
              </a:rPr>
              <a:t>. Phys., vol. 21, no. 3/4, pp.219 -253 1982</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dirty="0" smtClean="0">
                <a:latin typeface="Times New Roman" panose="02020603050405020304" pitchFamily="18" charset="0"/>
                <a:cs typeface="Times New Roman" panose="02020603050405020304" pitchFamily="18" charset="0"/>
              </a:rPr>
              <a:t>[3]A</a:t>
            </a:r>
            <a:r>
              <a:rPr lang="en-US" sz="2600" dirty="0">
                <a:latin typeface="Times New Roman" panose="02020603050405020304" pitchFamily="18" charset="0"/>
                <a:cs typeface="Times New Roman" panose="02020603050405020304" pitchFamily="18" charset="0"/>
              </a:rPr>
              <a:t>. Peres, Reversible Logic and Quantum Computers, Physical Review A, vol. 32, pp. 3266-3276, 1985.</a:t>
            </a:r>
          </a:p>
        </p:txBody>
      </p:sp>
    </p:spTree>
    <p:extLst>
      <p:ext uri="{BB962C8B-B14F-4D97-AF65-F5344CB8AC3E}">
        <p14:creationId xmlns:p14="http://schemas.microsoft.com/office/powerpoint/2010/main" val="251773700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2385060"/>
            <a:ext cx="10820400" cy="4024125"/>
          </a:xfrm>
        </p:spPr>
        <p:txBody>
          <a:bodyPr>
            <a:normAutofit/>
          </a:bodyPr>
          <a:lstStyle/>
          <a:p>
            <a:pPr marL="0" indent="0" algn="ctr">
              <a:buNone/>
            </a:pPr>
            <a:r>
              <a:rPr lang="en-US" sz="8000" dirty="0" smtClean="0">
                <a:solidFill>
                  <a:schemeClr val="accent6">
                    <a:lumMod val="20000"/>
                    <a:lumOff val="80000"/>
                  </a:schemeClr>
                </a:solidFill>
                <a:latin typeface="Times New Roman" panose="02020603050405020304" pitchFamily="18" charset="0"/>
                <a:cs typeface="Times New Roman" panose="02020603050405020304" pitchFamily="18" charset="0"/>
              </a:rPr>
              <a:t>Thank You</a:t>
            </a:r>
            <a:endParaRPr lang="en-US" sz="8000"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57600"/>
      </p:ext>
    </p:extLst>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8173"/>
            <a:ext cx="10820400" cy="1293028"/>
          </a:xfrm>
        </p:spPr>
        <p:txBody>
          <a:bodyPr>
            <a:normAutofit/>
          </a:bodyPr>
          <a:lstStyle/>
          <a:p>
            <a:r>
              <a:rPr lang="en-US" b="1" cap="none" dirty="0" smtClean="0">
                <a:latin typeface="Times New Roman" panose="02020603050405020304" pitchFamily="18" charset="0"/>
                <a:cs typeface="Times New Roman" panose="02020603050405020304" pitchFamily="18" charset="0"/>
              </a:rPr>
              <a:t>Table Of Content</a:t>
            </a:r>
            <a:endParaRPr lang="en-US"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3800" y="1587501"/>
            <a:ext cx="10312400" cy="5400040"/>
          </a:xfrm>
        </p:spPr>
        <p:txBody>
          <a:bodyPr>
            <a:noAutofit/>
          </a:bodyPr>
          <a:lstStyle/>
          <a:p>
            <a:pPr>
              <a:buFont typeface="Wingdings" panose="05000000000000000000" pitchFamily="2" charset="2"/>
              <a:buChar char="ü"/>
            </a:pPr>
            <a:r>
              <a:rPr lang="en-US" sz="2500" b="1" dirty="0" smtClean="0">
                <a:latin typeface="Times New Roman" panose="02020603050405020304" pitchFamily="18" charset="0"/>
                <a:cs typeface="Times New Roman" panose="02020603050405020304" pitchFamily="18" charset="0"/>
              </a:rPr>
              <a:t>Background</a:t>
            </a:r>
          </a:p>
          <a:p>
            <a:pPr>
              <a:buFont typeface="Wingdings" panose="05000000000000000000" pitchFamily="2" charset="2"/>
              <a:buChar char="ü"/>
            </a:pPr>
            <a:r>
              <a:rPr lang="en-US" sz="2500" b="1" dirty="0" smtClean="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ü"/>
            </a:pPr>
            <a:r>
              <a:rPr lang="en-US" sz="2500" b="1" dirty="0" smtClean="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ü"/>
            </a:pPr>
            <a:r>
              <a:rPr lang="en-US" sz="2500" b="1" dirty="0" smtClean="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ü"/>
            </a:pPr>
            <a:r>
              <a:rPr lang="en-US" sz="2500" b="1" dirty="0" smtClean="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ü"/>
            </a:pPr>
            <a:r>
              <a:rPr lang="en-US" sz="2500" b="1" dirty="0" smtClean="0">
                <a:latin typeface="Times New Roman" panose="02020603050405020304" pitchFamily="18" charset="0"/>
                <a:cs typeface="Times New Roman" panose="02020603050405020304" pitchFamily="18" charset="0"/>
              </a:rPr>
              <a:t>Simulation Layout</a:t>
            </a:r>
          </a:p>
          <a:p>
            <a:pPr>
              <a:buFont typeface="Wingdings" panose="05000000000000000000" pitchFamily="2" charset="2"/>
              <a:buChar char="ü"/>
            </a:pPr>
            <a:r>
              <a:rPr lang="en-US" sz="2500" b="1" dirty="0" smtClean="0">
                <a:latin typeface="Times New Roman" panose="02020603050405020304" pitchFamily="18" charset="0"/>
                <a:cs typeface="Times New Roman" panose="02020603050405020304" pitchFamily="18" charset="0"/>
              </a:rPr>
              <a:t>Output </a:t>
            </a:r>
            <a:r>
              <a:rPr lang="en-US" sz="2500" b="1" dirty="0" err="1" smtClean="0">
                <a:latin typeface="Times New Roman" panose="02020603050405020304" pitchFamily="18" charset="0"/>
                <a:cs typeface="Times New Roman" panose="02020603050405020304" pitchFamily="18" charset="0"/>
              </a:rPr>
              <a:t>WaveShape</a:t>
            </a:r>
            <a:endParaRPr lang="en-US" sz="25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500" b="1" dirty="0" smtClean="0">
                <a:latin typeface="Times New Roman" panose="02020603050405020304" pitchFamily="18" charset="0"/>
                <a:cs typeface="Times New Roman" panose="02020603050405020304" pitchFamily="18" charset="0"/>
              </a:rPr>
              <a:t>Result </a:t>
            </a:r>
          </a:p>
          <a:p>
            <a:pPr>
              <a:buFont typeface="Wingdings" panose="05000000000000000000" pitchFamily="2" charset="2"/>
              <a:buChar char="ü"/>
            </a:pPr>
            <a:r>
              <a:rPr lang="en-US" sz="2500" b="1" dirty="0" smtClean="0">
                <a:latin typeface="Times New Roman" panose="02020603050405020304" pitchFamily="18" charset="0"/>
                <a:cs typeface="Times New Roman" panose="02020603050405020304" pitchFamily="18" charset="0"/>
              </a:rPr>
              <a:t> Discussion</a:t>
            </a:r>
          </a:p>
          <a:p>
            <a:pPr>
              <a:buFont typeface="Wingdings" panose="05000000000000000000" pitchFamily="2" charset="2"/>
              <a:buChar char="ü"/>
            </a:pPr>
            <a:r>
              <a:rPr lang="en-US" sz="2500" b="1" dirty="0" smtClean="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ü"/>
            </a:pPr>
            <a:r>
              <a:rPr lang="en-US" sz="2500" b="1" dirty="0" smtClean="0">
                <a:latin typeface="Times New Roman" panose="02020603050405020304" pitchFamily="18" charset="0"/>
                <a:cs typeface="Times New Roman" panose="02020603050405020304" pitchFamily="18" charset="0"/>
              </a:rPr>
              <a:t>References</a:t>
            </a:r>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77507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atin typeface="Times New Roman" panose="02020603050405020304" pitchFamily="18" charset="0"/>
                <a:cs typeface="Times New Roman" panose="02020603050405020304" pitchFamily="18" charset="0"/>
              </a:rPr>
              <a:t>Background</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866900"/>
            <a:ext cx="10820400" cy="4351785"/>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In digital electronics, an asynchronous </a:t>
            </a:r>
            <a:r>
              <a:rPr lang="en-US" sz="2600" dirty="0" smtClean="0">
                <a:latin typeface="Times New Roman" panose="02020603050405020304" pitchFamily="18" charset="0"/>
                <a:cs typeface="Times New Roman" panose="02020603050405020304" pitchFamily="18" charset="0"/>
              </a:rPr>
              <a:t>circuit or </a:t>
            </a:r>
            <a:r>
              <a:rPr lang="en-US" sz="2600" dirty="0">
                <a:latin typeface="Times New Roman" panose="02020603050405020304" pitchFamily="18" charset="0"/>
                <a:cs typeface="Times New Roman" panose="02020603050405020304" pitchFamily="18" charset="0"/>
              </a:rPr>
              <a:t>self-timed circuit, is a sequential digital logic circuit which is not governed by a clock circuit or global clock signal. Instead it often uses signals that indicate completion of instructions and operations, specified by simple data transfer protocols. This type of circuit is contrasted with synchronous circuits, in which changes to the signal values in the circuit are triggered by repetitive pulses called a clock </a:t>
            </a:r>
            <a:r>
              <a:rPr lang="en-US" sz="2600" dirty="0" smtClean="0">
                <a:latin typeface="Times New Roman" panose="02020603050405020304" pitchFamily="18" charset="0"/>
                <a:cs typeface="Times New Roman" panose="02020603050405020304" pitchFamily="18" charset="0"/>
              </a:rPr>
              <a:t>signal. </a:t>
            </a:r>
            <a:r>
              <a:rPr lang="en-US" sz="2600" dirty="0">
                <a:latin typeface="Times New Roman" panose="02020603050405020304" pitchFamily="18" charset="0"/>
                <a:cs typeface="Times New Roman" panose="02020603050405020304" pitchFamily="18" charset="0"/>
              </a:rPr>
              <a:t>However asynchronous circuits have the potential to be faster, and may also have advantages in lower power consumption, lower electromagnetic interference, and better modularity in large systems. Asynchronous circuits are an active area of research in digital logic design.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60408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latin typeface="Times New Roman" panose="02020603050405020304" pitchFamily="18" charset="0"/>
                <a:cs typeface="Times New Roman" panose="02020603050405020304" pitchFamily="18" charset="0"/>
              </a:rPr>
              <a:t>Motivation</a:t>
            </a:r>
            <a:r>
              <a:rPr lang="en-US" cap="none" dirty="0" smtClean="0">
                <a:latin typeface="Times New Roman" panose="02020603050405020304" pitchFamily="18" charset="0"/>
                <a:cs typeface="Times New Roman" panose="02020603050405020304" pitchFamily="18" charset="0"/>
              </a:rPr>
              <a:t/>
            </a:r>
            <a:br>
              <a:rPr lang="en-US" cap="none" dirty="0" smtClean="0">
                <a:latin typeface="Times New Roman" panose="02020603050405020304" pitchFamily="18" charset="0"/>
                <a:cs typeface="Times New Roman" panose="02020603050405020304" pitchFamily="18" charset="0"/>
              </a:rPr>
            </a:b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Here </a:t>
            </a:r>
            <a:r>
              <a:rPr lang="en-US" sz="2600" dirty="0" smtClean="0">
                <a:latin typeface="Times New Roman" panose="02020603050405020304" pitchFamily="18" charset="0"/>
                <a:cs typeface="Times New Roman" panose="02020603050405020304" pitchFamily="18" charset="0"/>
              </a:rPr>
              <a:t>we </a:t>
            </a:r>
            <a:r>
              <a:rPr lang="en-US" sz="2600" dirty="0">
                <a:latin typeface="Times New Roman" panose="02020603050405020304" pitchFamily="18" charset="0"/>
                <a:cs typeface="Times New Roman" panose="02020603050405020304" pitchFamily="18" charset="0"/>
              </a:rPr>
              <a:t>share some advantages of 4 bit asynchronous up counter. For this advantages we motivate to do project on 4 bit asynchronous up counter</a:t>
            </a:r>
            <a:r>
              <a:rPr lang="en-US" sz="2600" dirty="0" smtClean="0">
                <a:latin typeface="Times New Roman" panose="02020603050405020304" pitchFamily="18" charset="0"/>
                <a:cs typeface="Times New Roman" panose="02020603050405020304" pitchFamily="18" charset="0"/>
              </a:rPr>
              <a:t>.</a:t>
            </a:r>
          </a:p>
          <a:p>
            <a:pPr marL="0" indent="0">
              <a:buNone/>
            </a:pPr>
            <a:endParaRPr lang="en-US" sz="2600" dirty="0">
              <a:latin typeface="Times New Roman" panose="02020603050405020304" pitchFamily="18" charset="0"/>
              <a:cs typeface="Times New Roman" panose="02020603050405020304" pitchFamily="18" charset="0"/>
            </a:endParaRPr>
          </a:p>
          <a:p>
            <a:pPr marL="914400" lvl="2" indent="0">
              <a:buNone/>
            </a:pPr>
            <a:r>
              <a:rPr lang="en-US" sz="2600" dirty="0">
                <a:latin typeface="Times New Roman" panose="02020603050405020304" pitchFamily="18" charset="0"/>
                <a:cs typeface="Times New Roman" panose="02020603050405020304" pitchFamily="18" charset="0"/>
              </a:rPr>
              <a:t>✓ They are simple and easy to design by Toggle flip flop or D flip flop.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They can be used in low speed circuits.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They are most reliable because they use the same clock signal for all flip flops.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They can be used as Truncated counters.</a:t>
            </a: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02632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latin typeface="Times New Roman" panose="02020603050405020304" pitchFamily="18" charset="0"/>
                <a:cs typeface="Times New Roman" panose="02020603050405020304" pitchFamily="18" charset="0"/>
              </a:rPr>
              <a:t>Objective</a:t>
            </a:r>
            <a:r>
              <a:rPr lang="en-US" cap="none" dirty="0" smtClean="0">
                <a:latin typeface="Times New Roman" panose="02020603050405020304" pitchFamily="18" charset="0"/>
                <a:cs typeface="Times New Roman" panose="02020603050405020304" pitchFamily="18" charset="0"/>
              </a:rPr>
              <a:t/>
            </a:r>
            <a:br>
              <a:rPr lang="en-US" cap="none" dirty="0" smtClean="0">
                <a:latin typeface="Times New Roman" panose="02020603050405020304" pitchFamily="18" charset="0"/>
                <a:cs typeface="Times New Roman" panose="02020603050405020304" pitchFamily="18" charset="0"/>
              </a:rPr>
            </a:b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This project is aim to design a 4-bit asynchronous counter using D flip flop with the help of </a:t>
            </a:r>
            <a:r>
              <a:rPr lang="en-US" sz="2600" dirty="0" err="1">
                <a:latin typeface="Times New Roman" panose="02020603050405020304" pitchFamily="18" charset="0"/>
                <a:cs typeface="Times New Roman" panose="02020603050405020304" pitchFamily="18" charset="0"/>
              </a:rPr>
              <a:t>Microwind</a:t>
            </a:r>
            <a:r>
              <a:rPr lang="en-US" sz="2600" dirty="0">
                <a:latin typeface="Times New Roman" panose="02020603050405020304" pitchFamily="18" charset="0"/>
                <a:cs typeface="Times New Roman" panose="02020603050405020304" pitchFamily="18" charset="0"/>
              </a:rPr>
              <a:t> (a custom Simulation tool) following necessary steps and rules. A counter is a collection of flip flop each representing a digit in a binary number representation</a:t>
            </a:r>
            <a:r>
              <a:rPr lang="en-US" sz="2600" dirty="0" smtClean="0">
                <a:latin typeface="Times New Roman" panose="02020603050405020304" pitchFamily="18" charset="0"/>
                <a:cs typeface="Times New Roman" panose="02020603050405020304" pitchFamily="18" charset="0"/>
              </a:rPr>
              <a:t>. Counting </a:t>
            </a:r>
            <a:r>
              <a:rPr lang="en-US" sz="2600" dirty="0">
                <a:latin typeface="Times New Roman" panose="02020603050405020304" pitchFamily="18" charset="0"/>
                <a:cs typeface="Times New Roman" panose="02020603050405020304" pitchFamily="18" charset="0"/>
              </a:rPr>
              <a:t>is a fundamental function of digital circuits. A digital counter consists of a collection of flip-flops that change state (set or reset) in a prescribed sequence. Asynchronous counter is also known as serial or ripple counter.</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18697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latin typeface="Times New Roman" panose="02020603050405020304" pitchFamily="18" charset="0"/>
                <a:cs typeface="Times New Roman" panose="02020603050405020304" pitchFamily="18" charset="0"/>
              </a:rPr>
              <a:t>Literature Review</a:t>
            </a:r>
            <a:br>
              <a:rPr lang="en-US" b="1" cap="none" dirty="0" smtClean="0">
                <a:latin typeface="Times New Roman" panose="02020603050405020304" pitchFamily="18" charset="0"/>
                <a:cs typeface="Times New Roman" panose="02020603050405020304" pitchFamily="18" charset="0"/>
              </a:rPr>
            </a:br>
            <a:endParaRPr lang="en-US" cap="none" dirty="0"/>
          </a:p>
        </p:txBody>
      </p:sp>
      <p:sp>
        <p:nvSpPr>
          <p:cNvPr id="3" name="Content Placeholder 2"/>
          <p:cNvSpPr>
            <a:spLocks noGrp="1"/>
          </p:cNvSpPr>
          <p:nvPr>
            <p:ph idx="1"/>
          </p:nvPr>
        </p:nvSpPr>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Edward </a:t>
            </a:r>
            <a:r>
              <a:rPr lang="en-US" sz="2600" dirty="0" err="1">
                <a:latin typeface="Times New Roman" panose="02020603050405020304" pitchFamily="18" charset="0"/>
                <a:cs typeface="Times New Roman" panose="02020603050405020304" pitchFamily="18" charset="0"/>
              </a:rPr>
              <a:t>Fredkin</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Tommaso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Toffoli</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[1, 2] </a:t>
            </a:r>
            <a:r>
              <a:rPr lang="en-US" sz="2600" dirty="0">
                <a:latin typeface="Times New Roman" panose="02020603050405020304" pitchFamily="18" charset="0"/>
                <a:cs typeface="Times New Roman" panose="02020603050405020304" pitchFamily="18" charset="0"/>
              </a:rPr>
              <a:t>based on the concept of reversibility they introduced new reversible gates known as </a:t>
            </a:r>
            <a:r>
              <a:rPr lang="en-US" sz="2600" dirty="0" err="1">
                <a:latin typeface="Times New Roman" panose="02020603050405020304" pitchFamily="18" charset="0"/>
                <a:cs typeface="Times New Roman" panose="02020603050405020304" pitchFamily="18" charset="0"/>
              </a:rPr>
              <a:t>Fredkin</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Toffoli</a:t>
            </a:r>
            <a:r>
              <a:rPr lang="en-US" sz="2600" dirty="0">
                <a:latin typeface="Times New Roman" panose="02020603050405020304" pitchFamily="18" charset="0"/>
                <a:cs typeface="Times New Roman" panose="02020603050405020304" pitchFamily="18" charset="0"/>
              </a:rPr>
              <a:t> reversible gates. These gates have zero power dissipation and are used as universal gates in the reversible circuits. These gates have three outputs and </a:t>
            </a:r>
            <a:r>
              <a:rPr lang="en-US" sz="2600" dirty="0" smtClean="0">
                <a:latin typeface="Times New Roman" panose="02020603050405020304" pitchFamily="18" charset="0"/>
                <a:cs typeface="Times New Roman" panose="02020603050405020304" pitchFamily="18" charset="0"/>
              </a:rPr>
              <a:t>three </a:t>
            </a:r>
            <a:r>
              <a:rPr lang="en-US" sz="2600" dirty="0">
                <a:latin typeface="Times New Roman" panose="02020603050405020304" pitchFamily="18" charset="0"/>
                <a:cs typeface="Times New Roman" panose="02020603050405020304" pitchFamily="18" charset="0"/>
              </a:rPr>
              <a:t>inputs, hence they are known as 3*3 reversible gates</a:t>
            </a:r>
            <a:r>
              <a:rPr lang="en-US" sz="2600" dirty="0" smtClean="0">
                <a:latin typeface="Times New Roman" panose="02020603050405020304" pitchFamily="18" charset="0"/>
                <a:cs typeface="Times New Roman" panose="02020603050405020304" pitchFamily="18" charset="0"/>
              </a:rPr>
              <a:t>.</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Peres </a:t>
            </a:r>
            <a:r>
              <a:rPr lang="en-US" sz="2600" dirty="0" smtClean="0">
                <a:latin typeface="Times New Roman" panose="02020603050405020304" pitchFamily="18" charset="0"/>
                <a:cs typeface="Times New Roman" panose="02020603050405020304" pitchFamily="18" charset="0"/>
              </a:rPr>
              <a:t>[3] </a:t>
            </a:r>
            <a:r>
              <a:rPr lang="en-US" sz="2600" dirty="0">
                <a:latin typeface="Times New Roman" panose="02020603050405020304" pitchFamily="18" charset="0"/>
                <a:cs typeface="Times New Roman" panose="02020603050405020304" pitchFamily="18" charset="0"/>
              </a:rPr>
              <a:t>introduced a new gate known as </a:t>
            </a:r>
            <a:r>
              <a:rPr lang="en-US" sz="2600" dirty="0" err="1">
                <a:latin typeface="Times New Roman" panose="02020603050405020304" pitchFamily="18" charset="0"/>
                <a:cs typeface="Times New Roman" panose="02020603050405020304" pitchFamily="18" charset="0"/>
              </a:rPr>
              <a:t>peres</a:t>
            </a:r>
            <a:r>
              <a:rPr lang="en-US" sz="2600" dirty="0">
                <a:latin typeface="Times New Roman" panose="02020603050405020304" pitchFamily="18" charset="0"/>
                <a:cs typeface="Times New Roman" panose="02020603050405020304" pitchFamily="18" charset="0"/>
              </a:rPr>
              <a:t> gate. Peres gate is also a 3*3 gate but it is not a universal gate like the </a:t>
            </a:r>
            <a:r>
              <a:rPr lang="en-US" sz="2600" dirty="0" err="1">
                <a:latin typeface="Times New Roman" panose="02020603050405020304" pitchFamily="18" charset="0"/>
                <a:cs typeface="Times New Roman" panose="02020603050405020304" pitchFamily="18" charset="0"/>
              </a:rPr>
              <a:t>Fredkin</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Toffoli</a:t>
            </a:r>
            <a:r>
              <a:rPr lang="en-US" sz="2600" dirty="0">
                <a:latin typeface="Times New Roman" panose="02020603050405020304" pitchFamily="18" charset="0"/>
                <a:cs typeface="Times New Roman" panose="02020603050405020304" pitchFamily="18" charset="0"/>
              </a:rPr>
              <a:t> gate. Even though this gate is not universal gate it is widely used in many application because it has less quantum cost when compared to the universal gate</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51772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latin typeface="Times New Roman" panose="02020603050405020304" pitchFamily="18" charset="0"/>
                <a:cs typeface="Times New Roman" panose="02020603050405020304" pitchFamily="18" charset="0"/>
              </a:rPr>
              <a:t>Methodology</a:t>
            </a:r>
            <a:br>
              <a:rPr lang="en-US" b="1" cap="none" dirty="0" smtClean="0">
                <a:latin typeface="Times New Roman" panose="02020603050405020304" pitchFamily="18" charset="0"/>
                <a:cs typeface="Times New Roman" panose="02020603050405020304" pitchFamily="18" charset="0"/>
              </a:rPr>
            </a:br>
            <a:endParaRPr lang="en-US" cap="none" dirty="0"/>
          </a:p>
        </p:txBody>
      </p:sp>
      <p:sp>
        <p:nvSpPr>
          <p:cNvPr id="3" name="Content Placeholder 2"/>
          <p:cNvSpPr>
            <a:spLocks noGrp="1"/>
          </p:cNvSpPr>
          <p:nvPr>
            <p:ph idx="1"/>
          </p:nvPr>
        </p:nvSpPr>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We are designed for 4 bit counter and results are evaluated for parameters like area, delay, speed and power. This work can be further extended for higher number of </a:t>
            </a:r>
            <a:r>
              <a:rPr lang="en-US" sz="2600" dirty="0" smtClean="0">
                <a:latin typeface="Times New Roman" panose="02020603050405020304" pitchFamily="18" charset="0"/>
                <a:cs typeface="Times New Roman" panose="02020603050405020304" pitchFamily="18" charset="0"/>
              </a:rPr>
              <a:t>bits</a:t>
            </a:r>
            <a:r>
              <a:rPr lang="en-US" sz="2600" dirty="0">
                <a:latin typeface="Times New Roman" panose="02020603050405020304" pitchFamily="18" charset="0"/>
                <a:cs typeface="Times New Roman" panose="02020603050405020304" pitchFamily="18" charset="0"/>
              </a:rPr>
              <a:t>. New architectures can be designed in order to reduce the power, area and delay of the circuits. Steps may be taken to optimize the other parameters like frequency, number of gate clocks, length etc. In this work</a:t>
            </a:r>
            <a:r>
              <a:rPr lang="en-US" sz="2600" dirty="0" smtClean="0">
                <a:latin typeface="Times New Roman" panose="02020603050405020304" pitchFamily="18" charset="0"/>
                <a:cs typeface="Times New Roman" panose="02020603050405020304" pitchFamily="18" charset="0"/>
              </a:rPr>
              <a:t>, we </a:t>
            </a:r>
            <a:r>
              <a:rPr lang="en-US" sz="2600" dirty="0">
                <a:latin typeface="Times New Roman" panose="02020603050405020304" pitchFamily="18" charset="0"/>
                <a:cs typeface="Times New Roman" panose="02020603050405020304" pitchFamily="18" charset="0"/>
              </a:rPr>
              <a:t>propose asynchronous circuit for a 4 bit binary counter using </a:t>
            </a:r>
            <a:r>
              <a:rPr lang="en-US" sz="2600" dirty="0" err="1" smtClean="0">
                <a:latin typeface="Times New Roman" panose="02020603050405020304" pitchFamily="18" charset="0"/>
                <a:cs typeface="Times New Roman" panose="02020603050405020304" pitchFamily="18" charset="0"/>
              </a:rPr>
              <a:t>microwind</a:t>
            </a:r>
            <a:r>
              <a:rPr lang="en-US" sz="2600" dirty="0" smtClean="0">
                <a:latin typeface="Times New Roman" panose="02020603050405020304" pitchFamily="18" charset="0"/>
                <a:cs typeface="Times New Roman" panose="02020603050405020304" pitchFamily="18" charset="0"/>
              </a:rPr>
              <a:t> by D flip flop. </a:t>
            </a:r>
            <a:r>
              <a:rPr lang="en-US" sz="2600" dirty="0">
                <a:latin typeface="Times New Roman" panose="02020603050405020304" pitchFamily="18" charset="0"/>
                <a:cs typeface="Times New Roman" panose="02020603050405020304" pitchFamily="18" charset="0"/>
              </a:rPr>
              <a:t>The propose asynchronous circuit is the first attempt of designing the mentioned counter. It has minimum complexity and quantum cost considerably and efficient design in terms of hardware complexity, constant inputs, garbage outputs and number of gates. More complex systems can be also developed using our proposed approach.</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20592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latin typeface="Times New Roman" panose="02020603050405020304" pitchFamily="18" charset="0"/>
                <a:cs typeface="Times New Roman" panose="02020603050405020304" pitchFamily="18" charset="0"/>
              </a:rPr>
              <a:t>Simulation Layout</a:t>
            </a:r>
            <a:endParaRPr lang="en-US" b="1" cap="none"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387" y="1968502"/>
            <a:ext cx="10031225" cy="4165600"/>
          </a:xfrm>
        </p:spPr>
      </p:pic>
    </p:spTree>
    <p:extLst>
      <p:ext uri="{BB962C8B-B14F-4D97-AF65-F5344CB8AC3E}">
        <p14:creationId xmlns:p14="http://schemas.microsoft.com/office/powerpoint/2010/main" val="393142982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latin typeface="Times New Roman" panose="02020603050405020304" pitchFamily="18" charset="0"/>
                <a:cs typeface="Times New Roman" panose="02020603050405020304" pitchFamily="18" charset="0"/>
              </a:rPr>
              <a:t>Output </a:t>
            </a:r>
            <a:r>
              <a:rPr lang="en-US" b="1" cap="none" dirty="0" err="1" smtClean="0">
                <a:latin typeface="Times New Roman" panose="02020603050405020304" pitchFamily="18" charset="0"/>
                <a:cs typeface="Times New Roman" panose="02020603050405020304" pitchFamily="18" charset="0"/>
              </a:rPr>
              <a:t>Waveshape</a:t>
            </a:r>
            <a:endParaRPr lang="en-US" b="1" cap="none"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398" y="2181225"/>
            <a:ext cx="8949201" cy="4024313"/>
          </a:xfrm>
        </p:spPr>
      </p:pic>
    </p:spTree>
    <p:extLst>
      <p:ext uri="{BB962C8B-B14F-4D97-AF65-F5344CB8AC3E}">
        <p14:creationId xmlns:p14="http://schemas.microsoft.com/office/powerpoint/2010/main" val="98712727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167</TotalTime>
  <Words>795</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vt:lpstr>
      <vt:lpstr>Vapor Trail</vt:lpstr>
      <vt:lpstr>Bangladesh University of Business and Technology (BUBT) </vt:lpstr>
      <vt:lpstr>Table Of Content</vt:lpstr>
      <vt:lpstr>Background</vt:lpstr>
      <vt:lpstr>Motivation </vt:lpstr>
      <vt:lpstr>Objective </vt:lpstr>
      <vt:lpstr>Literature Review </vt:lpstr>
      <vt:lpstr>Methodology </vt:lpstr>
      <vt:lpstr>Simulation Layout</vt:lpstr>
      <vt:lpstr>Output Waveshape</vt:lpstr>
      <vt:lpstr>Results </vt:lpstr>
      <vt:lpstr>Discussion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University of Business and Technology (BUBT)</dc:title>
  <dc:creator>Windows User</dc:creator>
  <cp:lastModifiedBy>Windows User</cp:lastModifiedBy>
  <cp:revision>15</cp:revision>
  <dcterms:created xsi:type="dcterms:W3CDTF">2021-07-29T12:29:36Z</dcterms:created>
  <dcterms:modified xsi:type="dcterms:W3CDTF">2021-07-30T02:14:47Z</dcterms:modified>
</cp:coreProperties>
</file>