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5" r:id="rId3"/>
    <p:sldId id="276" r:id="rId4"/>
    <p:sldId id="274" r:id="rId5"/>
    <p:sldId id="257" r:id="rId6"/>
    <p:sldId id="258" r:id="rId7"/>
    <p:sldId id="259" r:id="rId8"/>
    <p:sldId id="261" r:id="rId9"/>
    <p:sldId id="262" r:id="rId10"/>
    <p:sldId id="264" r:id="rId11"/>
    <p:sldId id="269" r:id="rId12"/>
    <p:sldId id="270" r:id="rId13"/>
    <p:sldId id="271" r:id="rId14"/>
    <p:sldId id="272" r:id="rId15"/>
    <p:sldId id="273" r:id="rId16"/>
    <p:sldId id="277"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95441" autoAdjust="0"/>
  </p:normalViewPr>
  <p:slideViewPr>
    <p:cSldViewPr snapToGrid="0">
      <p:cViewPr varScale="1">
        <p:scale>
          <a:sx n="70" d="100"/>
          <a:sy n="70" d="100"/>
        </p:scale>
        <p:origin x="3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excel%20profitabilit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AppData\Roaming\Microsoft\Excel\excel%20profitability%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AppData\Roaming\Microsoft\Excel\excel%20profitability%20(version%201).xlsb"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profitability.xlsx]Sheet2!PivotTable1</c:name>
    <c:fmtId val="8"/>
  </c:pivotSource>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s>
    <c:plotArea>
      <c:layout/>
      <c:pieChart>
        <c:varyColors val="1"/>
        <c:ser>
          <c:idx val="0"/>
          <c:order val="0"/>
          <c:tx>
            <c:strRef>
              <c:f>Sheet2!$B$3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58F-43FA-9EB2-27A21FBE599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58F-43FA-9EB2-27A21FBE599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58F-43FA-9EB2-27A21FBE599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58F-43FA-9EB2-27A21FBE5998}"/>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958F-43FA-9EB2-27A21FBE5998}"/>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958F-43FA-9EB2-27A21FBE599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Sheet2!$A$4:$A$10</c:f>
              <c:strCache>
                <c:ptCount val="6"/>
                <c:pt idx="0">
                  <c:v>Channel Partners</c:v>
                </c:pt>
                <c:pt idx="1">
                  <c:v>Enterprise</c:v>
                </c:pt>
                <c:pt idx="2">
                  <c:v>Government</c:v>
                </c:pt>
                <c:pt idx="3">
                  <c:v>Midmarket</c:v>
                </c:pt>
                <c:pt idx="4">
                  <c:v>Small Business</c:v>
                </c:pt>
                <c:pt idx="5">
                  <c:v>(blank)</c:v>
                </c:pt>
              </c:strCache>
            </c:strRef>
          </c:cat>
          <c:val>
            <c:numRef>
              <c:f>Sheet2!$B$4:$B$10</c:f>
              <c:numCache>
                <c:formatCode>General</c:formatCode>
                <c:ptCount val="6"/>
                <c:pt idx="0">
                  <c:v>161263.5</c:v>
                </c:pt>
                <c:pt idx="1">
                  <c:v>168552</c:v>
                </c:pt>
                <c:pt idx="2">
                  <c:v>470673.5</c:v>
                </c:pt>
                <c:pt idx="3">
                  <c:v>172178</c:v>
                </c:pt>
                <c:pt idx="4">
                  <c:v>153139</c:v>
                </c:pt>
              </c:numCache>
            </c:numRef>
          </c:val>
          <c:extLst>
            <c:ext xmlns:c16="http://schemas.microsoft.com/office/drawing/2014/chart" uri="{C3380CC4-5D6E-409C-BE32-E72D297353CC}">
              <c16:uniqueId val="{0000000C-958F-43FA-9EB2-27A21FBE599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041207349081363"/>
          <c:y val="0.33816965587634878"/>
          <c:w val="0.22292125984251968"/>
          <c:h val="0.53138998250218727"/>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profitability (version 1).xlsb]Sheet5!PivotTable1</c:name>
    <c:fmtId val="12"/>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Sheet5!$B$3</c:f>
              <c:strCache>
                <c:ptCount val="1"/>
                <c:pt idx="0">
                  <c:v>Total</c:v>
                </c:pt>
              </c:strCache>
            </c:strRef>
          </c:tx>
          <c:spPr>
            <a:solidFill>
              <a:schemeClr val="accent1"/>
            </a:solidFill>
            <a:ln>
              <a:noFill/>
            </a:ln>
            <a:effectLst/>
          </c:spPr>
          <c:invertIfNegative val="0"/>
          <c:cat>
            <c:strRef>
              <c:f>Sheet5!$A$4:$A$17</c:f>
              <c:strCache>
                <c:ptCount val="13"/>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(blank)</c:v>
                </c:pt>
              </c:strCache>
            </c:strRef>
          </c:cat>
          <c:val>
            <c:numRef>
              <c:f>Sheet5!$B$4:$B$17</c:f>
              <c:numCache>
                <c:formatCode>General</c:formatCode>
                <c:ptCount val="13"/>
                <c:pt idx="0">
                  <c:v>67835.5</c:v>
                </c:pt>
                <c:pt idx="1">
                  <c:v>55115</c:v>
                </c:pt>
                <c:pt idx="2">
                  <c:v>53420</c:v>
                </c:pt>
                <c:pt idx="3">
                  <c:v>78886.5</c:v>
                </c:pt>
                <c:pt idx="4">
                  <c:v>51771</c:v>
                </c:pt>
                <c:pt idx="5">
                  <c:v>103302</c:v>
                </c:pt>
                <c:pt idx="6">
                  <c:v>69349</c:v>
                </c:pt>
                <c:pt idx="7">
                  <c:v>60705</c:v>
                </c:pt>
                <c:pt idx="8">
                  <c:v>107881</c:v>
                </c:pt>
                <c:pt idx="9">
                  <c:v>201104</c:v>
                </c:pt>
                <c:pt idx="10">
                  <c:v>121131</c:v>
                </c:pt>
                <c:pt idx="11">
                  <c:v>155306</c:v>
                </c:pt>
              </c:numCache>
            </c:numRef>
          </c:val>
          <c:extLst>
            <c:ext xmlns:c16="http://schemas.microsoft.com/office/drawing/2014/chart" uri="{C3380CC4-5D6E-409C-BE32-E72D297353CC}">
              <c16:uniqueId val="{00000000-272E-460F-971E-E3B2F5FE1530}"/>
            </c:ext>
          </c:extLst>
        </c:ser>
        <c:dLbls>
          <c:showLegendKey val="0"/>
          <c:showVal val="0"/>
          <c:showCatName val="0"/>
          <c:showSerName val="0"/>
          <c:showPercent val="0"/>
          <c:showBubbleSize val="0"/>
        </c:dLbls>
        <c:gapWidth val="219"/>
        <c:overlap val="-27"/>
        <c:axId val="229650655"/>
        <c:axId val="229654399"/>
      </c:barChart>
      <c:catAx>
        <c:axId val="229650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9654399"/>
        <c:crosses val="autoZero"/>
        <c:auto val="1"/>
        <c:lblAlgn val="ctr"/>
        <c:lblOffset val="100"/>
        <c:noMultiLvlLbl val="0"/>
      </c:catAx>
      <c:valAx>
        <c:axId val="229654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96506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profitability (version 1).xlsb]Sheet3!PivotTable2</c:name>
    <c:fmtId val="15"/>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s>
    <c:plotArea>
      <c:layout>
        <c:manualLayout>
          <c:layoutTarget val="inner"/>
          <c:xMode val="edge"/>
          <c:yMode val="edge"/>
          <c:x val="0.18946981627296589"/>
          <c:y val="0.10083114610673666"/>
          <c:w val="0.69052580927384077"/>
          <c:h val="0.55681758530183723"/>
        </c:manualLayout>
      </c:layout>
      <c:barChart>
        <c:barDir val="col"/>
        <c:grouping val="stacked"/>
        <c:varyColors val="0"/>
        <c:ser>
          <c:idx val="0"/>
          <c:order val="0"/>
          <c:tx>
            <c:strRef>
              <c:f>Sheet3!$B$3:$B$4</c:f>
              <c:strCache>
                <c:ptCount val="1"/>
                <c:pt idx="0">
                  <c:v>Amarilla</c:v>
                </c:pt>
              </c:strCache>
            </c:strRef>
          </c:tx>
          <c:spPr>
            <a:solidFill>
              <a:schemeClr val="accent1"/>
            </a:solidFill>
            <a:ln>
              <a:noFill/>
            </a:ln>
            <a:effectLst/>
          </c:spPr>
          <c:invertIfNegative val="0"/>
          <c:cat>
            <c:strRef>
              <c:f>Sheet3!$A$5:$A$11</c:f>
              <c:strCache>
                <c:ptCount val="6"/>
                <c:pt idx="0">
                  <c:v>Canada</c:v>
                </c:pt>
                <c:pt idx="1">
                  <c:v>France</c:v>
                </c:pt>
                <c:pt idx="2">
                  <c:v>Germany</c:v>
                </c:pt>
                <c:pt idx="3">
                  <c:v>Mexico</c:v>
                </c:pt>
                <c:pt idx="4">
                  <c:v>United States of America</c:v>
                </c:pt>
                <c:pt idx="5">
                  <c:v>(blank)</c:v>
                </c:pt>
              </c:strCache>
            </c:strRef>
          </c:cat>
          <c:val>
            <c:numRef>
              <c:f>Sheet3!$B$5:$B$11</c:f>
              <c:numCache>
                <c:formatCode>General</c:formatCode>
                <c:ptCount val="6"/>
                <c:pt idx="0">
                  <c:v>29232</c:v>
                </c:pt>
                <c:pt idx="1">
                  <c:v>31603</c:v>
                </c:pt>
                <c:pt idx="2">
                  <c:v>30614.5</c:v>
                </c:pt>
                <c:pt idx="3">
                  <c:v>28396</c:v>
                </c:pt>
                <c:pt idx="4">
                  <c:v>35469.5</c:v>
                </c:pt>
              </c:numCache>
            </c:numRef>
          </c:val>
          <c:extLst>
            <c:ext xmlns:c16="http://schemas.microsoft.com/office/drawing/2014/chart" uri="{C3380CC4-5D6E-409C-BE32-E72D297353CC}">
              <c16:uniqueId val="{00000000-EDF4-4C46-9173-02B085DDCA66}"/>
            </c:ext>
          </c:extLst>
        </c:ser>
        <c:ser>
          <c:idx val="1"/>
          <c:order val="1"/>
          <c:tx>
            <c:strRef>
              <c:f>Sheet3!$C$3:$C$4</c:f>
              <c:strCache>
                <c:ptCount val="1"/>
                <c:pt idx="0">
                  <c:v>Carretera</c:v>
                </c:pt>
              </c:strCache>
            </c:strRef>
          </c:tx>
          <c:spPr>
            <a:solidFill>
              <a:schemeClr val="accent2"/>
            </a:solidFill>
            <a:ln>
              <a:noFill/>
            </a:ln>
            <a:effectLst/>
          </c:spPr>
          <c:invertIfNegative val="0"/>
          <c:cat>
            <c:strRef>
              <c:f>Sheet3!$A$5:$A$11</c:f>
              <c:strCache>
                <c:ptCount val="6"/>
                <c:pt idx="0">
                  <c:v>Canada</c:v>
                </c:pt>
                <c:pt idx="1">
                  <c:v>France</c:v>
                </c:pt>
                <c:pt idx="2">
                  <c:v>Germany</c:v>
                </c:pt>
                <c:pt idx="3">
                  <c:v>Mexico</c:v>
                </c:pt>
                <c:pt idx="4">
                  <c:v>United States of America</c:v>
                </c:pt>
                <c:pt idx="5">
                  <c:v>(blank)</c:v>
                </c:pt>
              </c:strCache>
            </c:strRef>
          </c:cat>
          <c:val>
            <c:numRef>
              <c:f>Sheet3!$C$5:$C$11</c:f>
              <c:numCache>
                <c:formatCode>General</c:formatCode>
                <c:ptCount val="6"/>
                <c:pt idx="0">
                  <c:v>34804</c:v>
                </c:pt>
                <c:pt idx="1">
                  <c:v>34056</c:v>
                </c:pt>
                <c:pt idx="2">
                  <c:v>24944</c:v>
                </c:pt>
                <c:pt idx="3">
                  <c:v>27224</c:v>
                </c:pt>
                <c:pt idx="4">
                  <c:v>25818</c:v>
                </c:pt>
              </c:numCache>
            </c:numRef>
          </c:val>
          <c:extLst>
            <c:ext xmlns:c16="http://schemas.microsoft.com/office/drawing/2014/chart" uri="{C3380CC4-5D6E-409C-BE32-E72D297353CC}">
              <c16:uniqueId val="{00000001-EDF4-4C46-9173-02B085DDCA66}"/>
            </c:ext>
          </c:extLst>
        </c:ser>
        <c:ser>
          <c:idx val="2"/>
          <c:order val="2"/>
          <c:tx>
            <c:strRef>
              <c:f>Sheet3!$D$3:$D$4</c:f>
              <c:strCache>
                <c:ptCount val="1"/>
                <c:pt idx="0">
                  <c:v>Montana</c:v>
                </c:pt>
              </c:strCache>
            </c:strRef>
          </c:tx>
          <c:spPr>
            <a:solidFill>
              <a:schemeClr val="accent3"/>
            </a:solidFill>
            <a:ln>
              <a:noFill/>
            </a:ln>
            <a:effectLst/>
          </c:spPr>
          <c:invertIfNegative val="0"/>
          <c:cat>
            <c:strRef>
              <c:f>Sheet3!$A$5:$A$11</c:f>
              <c:strCache>
                <c:ptCount val="6"/>
                <c:pt idx="0">
                  <c:v>Canada</c:v>
                </c:pt>
                <c:pt idx="1">
                  <c:v>France</c:v>
                </c:pt>
                <c:pt idx="2">
                  <c:v>Germany</c:v>
                </c:pt>
                <c:pt idx="3">
                  <c:v>Mexico</c:v>
                </c:pt>
                <c:pt idx="4">
                  <c:v>United States of America</c:v>
                </c:pt>
                <c:pt idx="5">
                  <c:v>(blank)</c:v>
                </c:pt>
              </c:strCache>
            </c:strRef>
          </c:cat>
          <c:val>
            <c:numRef>
              <c:f>Sheet3!$D$5:$D$11</c:f>
              <c:numCache>
                <c:formatCode>General</c:formatCode>
                <c:ptCount val="6"/>
                <c:pt idx="0">
                  <c:v>31488.5</c:v>
                </c:pt>
                <c:pt idx="1">
                  <c:v>31282</c:v>
                </c:pt>
                <c:pt idx="2">
                  <c:v>28061</c:v>
                </c:pt>
                <c:pt idx="3">
                  <c:v>31754</c:v>
                </c:pt>
                <c:pt idx="4">
                  <c:v>31612.5</c:v>
                </c:pt>
              </c:numCache>
            </c:numRef>
          </c:val>
          <c:extLst>
            <c:ext xmlns:c16="http://schemas.microsoft.com/office/drawing/2014/chart" uri="{C3380CC4-5D6E-409C-BE32-E72D297353CC}">
              <c16:uniqueId val="{00000002-EDF4-4C46-9173-02B085DDCA66}"/>
            </c:ext>
          </c:extLst>
        </c:ser>
        <c:ser>
          <c:idx val="3"/>
          <c:order val="3"/>
          <c:tx>
            <c:strRef>
              <c:f>Sheet3!$E$3:$E$4</c:f>
              <c:strCache>
                <c:ptCount val="1"/>
                <c:pt idx="0">
                  <c:v>Paseo</c:v>
                </c:pt>
              </c:strCache>
            </c:strRef>
          </c:tx>
          <c:spPr>
            <a:solidFill>
              <a:schemeClr val="accent4"/>
            </a:solidFill>
            <a:ln>
              <a:noFill/>
            </a:ln>
            <a:effectLst/>
          </c:spPr>
          <c:invertIfNegative val="0"/>
          <c:cat>
            <c:strRef>
              <c:f>Sheet3!$A$5:$A$11</c:f>
              <c:strCache>
                <c:ptCount val="6"/>
                <c:pt idx="0">
                  <c:v>Canada</c:v>
                </c:pt>
                <c:pt idx="1">
                  <c:v>France</c:v>
                </c:pt>
                <c:pt idx="2">
                  <c:v>Germany</c:v>
                </c:pt>
                <c:pt idx="3">
                  <c:v>Mexico</c:v>
                </c:pt>
                <c:pt idx="4">
                  <c:v>United States of America</c:v>
                </c:pt>
                <c:pt idx="5">
                  <c:v>(blank)</c:v>
                </c:pt>
              </c:strCache>
            </c:strRef>
          </c:cat>
          <c:val>
            <c:numRef>
              <c:f>Sheet3!$E$5:$E$11</c:f>
              <c:numCache>
                <c:formatCode>General</c:formatCode>
                <c:ptCount val="6"/>
                <c:pt idx="0">
                  <c:v>78191.5</c:v>
                </c:pt>
                <c:pt idx="1">
                  <c:v>71606</c:v>
                </c:pt>
                <c:pt idx="2">
                  <c:v>55693.5</c:v>
                </c:pt>
                <c:pt idx="3">
                  <c:v>63282</c:v>
                </c:pt>
                <c:pt idx="4">
                  <c:v>69466.5</c:v>
                </c:pt>
              </c:numCache>
            </c:numRef>
          </c:val>
          <c:extLst>
            <c:ext xmlns:c16="http://schemas.microsoft.com/office/drawing/2014/chart" uri="{C3380CC4-5D6E-409C-BE32-E72D297353CC}">
              <c16:uniqueId val="{00000003-EDF4-4C46-9173-02B085DDCA66}"/>
            </c:ext>
          </c:extLst>
        </c:ser>
        <c:ser>
          <c:idx val="4"/>
          <c:order val="4"/>
          <c:tx>
            <c:strRef>
              <c:f>Sheet3!$F$3:$F$4</c:f>
              <c:strCache>
                <c:ptCount val="1"/>
                <c:pt idx="0">
                  <c:v>Velo</c:v>
                </c:pt>
              </c:strCache>
            </c:strRef>
          </c:tx>
          <c:spPr>
            <a:solidFill>
              <a:schemeClr val="accent5"/>
            </a:solidFill>
            <a:ln>
              <a:noFill/>
            </a:ln>
            <a:effectLst/>
          </c:spPr>
          <c:invertIfNegative val="0"/>
          <c:cat>
            <c:strRef>
              <c:f>Sheet3!$A$5:$A$11</c:f>
              <c:strCache>
                <c:ptCount val="6"/>
                <c:pt idx="0">
                  <c:v>Canada</c:v>
                </c:pt>
                <c:pt idx="1">
                  <c:v>France</c:v>
                </c:pt>
                <c:pt idx="2">
                  <c:v>Germany</c:v>
                </c:pt>
                <c:pt idx="3">
                  <c:v>Mexico</c:v>
                </c:pt>
                <c:pt idx="4">
                  <c:v>United States of America</c:v>
                </c:pt>
                <c:pt idx="5">
                  <c:v>(blank)</c:v>
                </c:pt>
              </c:strCache>
            </c:strRef>
          </c:cat>
          <c:val>
            <c:numRef>
              <c:f>Sheet3!$F$5:$F$11</c:f>
              <c:numCache>
                <c:formatCode>General</c:formatCode>
                <c:ptCount val="6"/>
                <c:pt idx="0">
                  <c:v>32464</c:v>
                </c:pt>
                <c:pt idx="1">
                  <c:v>36609.5</c:v>
                </c:pt>
                <c:pt idx="2">
                  <c:v>31050</c:v>
                </c:pt>
                <c:pt idx="3">
                  <c:v>26540</c:v>
                </c:pt>
                <c:pt idx="4">
                  <c:v>35761</c:v>
                </c:pt>
              </c:numCache>
            </c:numRef>
          </c:val>
          <c:extLst>
            <c:ext xmlns:c16="http://schemas.microsoft.com/office/drawing/2014/chart" uri="{C3380CC4-5D6E-409C-BE32-E72D297353CC}">
              <c16:uniqueId val="{00000004-EDF4-4C46-9173-02B085DDCA66}"/>
            </c:ext>
          </c:extLst>
        </c:ser>
        <c:ser>
          <c:idx val="5"/>
          <c:order val="5"/>
          <c:tx>
            <c:strRef>
              <c:f>Sheet3!$G$3:$G$4</c:f>
              <c:strCache>
                <c:ptCount val="1"/>
                <c:pt idx="0">
                  <c:v>VTT</c:v>
                </c:pt>
              </c:strCache>
            </c:strRef>
          </c:tx>
          <c:spPr>
            <a:solidFill>
              <a:schemeClr val="accent6"/>
            </a:solidFill>
            <a:ln>
              <a:noFill/>
            </a:ln>
            <a:effectLst/>
          </c:spPr>
          <c:invertIfNegative val="0"/>
          <c:cat>
            <c:strRef>
              <c:f>Sheet3!$A$5:$A$11</c:f>
              <c:strCache>
                <c:ptCount val="6"/>
                <c:pt idx="0">
                  <c:v>Canada</c:v>
                </c:pt>
                <c:pt idx="1">
                  <c:v>France</c:v>
                </c:pt>
                <c:pt idx="2">
                  <c:v>Germany</c:v>
                </c:pt>
                <c:pt idx="3">
                  <c:v>Mexico</c:v>
                </c:pt>
                <c:pt idx="4">
                  <c:v>United States of America</c:v>
                </c:pt>
                <c:pt idx="5">
                  <c:v>(blank)</c:v>
                </c:pt>
              </c:strCache>
            </c:strRef>
          </c:cat>
          <c:val>
            <c:numRef>
              <c:f>Sheet3!$G$5:$G$11</c:f>
              <c:numCache>
                <c:formatCode>General</c:formatCode>
                <c:ptCount val="6"/>
                <c:pt idx="0">
                  <c:v>41248.5</c:v>
                </c:pt>
                <c:pt idx="1">
                  <c:v>35774.5</c:v>
                </c:pt>
                <c:pt idx="2">
                  <c:v>31131</c:v>
                </c:pt>
                <c:pt idx="3">
                  <c:v>26129</c:v>
                </c:pt>
                <c:pt idx="4">
                  <c:v>34500</c:v>
                </c:pt>
              </c:numCache>
            </c:numRef>
          </c:val>
          <c:extLst>
            <c:ext xmlns:c16="http://schemas.microsoft.com/office/drawing/2014/chart" uri="{C3380CC4-5D6E-409C-BE32-E72D297353CC}">
              <c16:uniqueId val="{00000005-EDF4-4C46-9173-02B085DDCA66}"/>
            </c:ext>
          </c:extLst>
        </c:ser>
        <c:ser>
          <c:idx val="6"/>
          <c:order val="6"/>
          <c:tx>
            <c:strRef>
              <c:f>Sheet3!$H$3:$H$4</c:f>
              <c:strCache>
                <c:ptCount val="1"/>
                <c:pt idx="0">
                  <c:v>(blank)</c:v>
                </c:pt>
              </c:strCache>
            </c:strRef>
          </c:tx>
          <c:spPr>
            <a:solidFill>
              <a:schemeClr val="accent1">
                <a:lumMod val="60000"/>
              </a:schemeClr>
            </a:solidFill>
            <a:ln>
              <a:noFill/>
            </a:ln>
            <a:effectLst/>
          </c:spPr>
          <c:invertIfNegative val="0"/>
          <c:cat>
            <c:strRef>
              <c:f>Sheet3!$A$5:$A$11</c:f>
              <c:strCache>
                <c:ptCount val="6"/>
                <c:pt idx="0">
                  <c:v>Canada</c:v>
                </c:pt>
                <c:pt idx="1">
                  <c:v>France</c:v>
                </c:pt>
                <c:pt idx="2">
                  <c:v>Germany</c:v>
                </c:pt>
                <c:pt idx="3">
                  <c:v>Mexico</c:v>
                </c:pt>
                <c:pt idx="4">
                  <c:v>United States of America</c:v>
                </c:pt>
                <c:pt idx="5">
                  <c:v>(blank)</c:v>
                </c:pt>
              </c:strCache>
            </c:strRef>
          </c:cat>
          <c:val>
            <c:numRef>
              <c:f>Sheet3!$H$5:$H$11</c:f>
              <c:numCache>
                <c:formatCode>General</c:formatCode>
                <c:ptCount val="6"/>
              </c:numCache>
            </c:numRef>
          </c:val>
          <c:extLst>
            <c:ext xmlns:c16="http://schemas.microsoft.com/office/drawing/2014/chart" uri="{C3380CC4-5D6E-409C-BE32-E72D297353CC}">
              <c16:uniqueId val="{00000006-EDF4-4C46-9173-02B085DDCA66}"/>
            </c:ext>
          </c:extLst>
        </c:ser>
        <c:dLbls>
          <c:showLegendKey val="0"/>
          <c:showVal val="0"/>
          <c:showCatName val="0"/>
          <c:showSerName val="0"/>
          <c:showPercent val="0"/>
          <c:showBubbleSize val="0"/>
        </c:dLbls>
        <c:gapWidth val="150"/>
        <c:overlap val="100"/>
        <c:axId val="1405126639"/>
        <c:axId val="1405133295"/>
      </c:barChart>
      <c:catAx>
        <c:axId val="1405126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5133295"/>
        <c:crosses val="autoZero"/>
        <c:auto val="1"/>
        <c:lblAlgn val="ctr"/>
        <c:lblOffset val="100"/>
        <c:noMultiLvlLbl val="0"/>
      </c:catAx>
      <c:valAx>
        <c:axId val="1405133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5126639"/>
        <c:crosses val="autoZero"/>
        <c:crossBetween val="between"/>
      </c:valAx>
      <c:spPr>
        <a:noFill/>
        <a:ln>
          <a:noFill/>
        </a:ln>
        <a:effectLst/>
      </c:spPr>
    </c:plotArea>
    <c:legend>
      <c:legendPos val="r"/>
      <c:layout>
        <c:manualLayout>
          <c:xMode val="edge"/>
          <c:yMode val="edge"/>
          <c:x val="0.93151983719426379"/>
          <c:y val="0.28091819114028832"/>
          <c:w val="6.1233785994142038E-2"/>
          <c:h val="0.3914653377880550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4FDAD-7F78-4205-B5D1-A44FD9BE7EBC}" type="datetimeFigureOut">
              <a:rPr lang="en-AE" smtClean="0"/>
              <a:t>18/05/2024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EE634-2980-4624-A4BA-235A677386BF}" type="slidenum">
              <a:rPr lang="en-AE" smtClean="0"/>
              <a:t>‹#›</a:t>
            </a:fld>
            <a:endParaRPr lang="en-AE"/>
          </a:p>
        </p:txBody>
      </p:sp>
    </p:spTree>
    <p:extLst>
      <p:ext uri="{BB962C8B-B14F-4D97-AF65-F5344CB8AC3E}">
        <p14:creationId xmlns:p14="http://schemas.microsoft.com/office/powerpoint/2010/main" val="1014535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Analysis reveal that Canada as the country that purchase  more units of the company products than the other countries. Closely followed by France and united states of America. While Germany purchased the least number of products followed by Mexico. Paseo has the highest number of units sold of about 338,240 units while VTT and Velo comes 2</a:t>
            </a:r>
            <a:r>
              <a:rPr lang="en-US" baseline="30000" dirty="0"/>
              <a:t>nd</a:t>
            </a:r>
            <a:r>
              <a:rPr lang="en-US" dirty="0"/>
              <a:t> and third with 168,783 units and 162,425 units. 146,846 units of Carretera sold was the least followed by Amarilla.</a:t>
            </a:r>
            <a:endParaRPr lang="en-AE" dirty="0"/>
          </a:p>
        </p:txBody>
      </p:sp>
      <p:sp>
        <p:nvSpPr>
          <p:cNvPr id="4" name="Slide Number Placeholder 3"/>
          <p:cNvSpPr>
            <a:spLocks noGrp="1"/>
          </p:cNvSpPr>
          <p:nvPr>
            <p:ph type="sldNum" sz="quarter" idx="5"/>
          </p:nvPr>
        </p:nvSpPr>
        <p:spPr/>
        <p:txBody>
          <a:bodyPr/>
          <a:lstStyle/>
          <a:p>
            <a:fld id="{03FEE634-2980-4624-A4BA-235A677386BF}" type="slidenum">
              <a:rPr lang="en-AE" smtClean="0"/>
              <a:t>11</a:t>
            </a:fld>
            <a:endParaRPr lang="en-AE"/>
          </a:p>
        </p:txBody>
      </p:sp>
    </p:spTree>
    <p:extLst>
      <p:ext uri="{BB962C8B-B14F-4D97-AF65-F5344CB8AC3E}">
        <p14:creationId xmlns:p14="http://schemas.microsoft.com/office/powerpoint/2010/main" val="3271496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Findings from the analysis indicate that across the five countries, The segment with the most unit sold is the government sector with more than two times the units sold in small business segment that is ranked second in units sold. The Enterprise segment is third while midmarket is fourth and Channel partners has the least number purchase from the company. </a:t>
            </a:r>
            <a:endParaRPr lang="en-AE" dirty="0"/>
          </a:p>
        </p:txBody>
      </p:sp>
      <p:sp>
        <p:nvSpPr>
          <p:cNvPr id="4" name="Slide Number Placeholder 3"/>
          <p:cNvSpPr>
            <a:spLocks noGrp="1"/>
          </p:cNvSpPr>
          <p:nvPr>
            <p:ph type="sldNum" sz="quarter" idx="5"/>
          </p:nvPr>
        </p:nvSpPr>
        <p:spPr/>
        <p:txBody>
          <a:bodyPr/>
          <a:lstStyle/>
          <a:p>
            <a:fld id="{03FEE634-2980-4624-A4BA-235A677386BF}" type="slidenum">
              <a:rPr lang="en-AE" smtClean="0"/>
              <a:t>12</a:t>
            </a:fld>
            <a:endParaRPr lang="en-AE"/>
          </a:p>
        </p:txBody>
      </p:sp>
    </p:spTree>
    <p:extLst>
      <p:ext uri="{BB962C8B-B14F-4D97-AF65-F5344CB8AC3E}">
        <p14:creationId xmlns:p14="http://schemas.microsoft.com/office/powerpoint/2010/main" val="2907778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Analysis reveal that the segment that contributes the most to the company profit is the Government sector that contributes about 42% of the company’s total profit. Both Midmarket and Enterprise contribute 15 % each while the Small Business and Channel Partners both contributed 14% each to the company’s overall profit.</a:t>
            </a:r>
            <a:endParaRPr lang="en-AE" dirty="0"/>
          </a:p>
        </p:txBody>
      </p:sp>
      <p:sp>
        <p:nvSpPr>
          <p:cNvPr id="4" name="Slide Number Placeholder 3"/>
          <p:cNvSpPr>
            <a:spLocks noGrp="1"/>
          </p:cNvSpPr>
          <p:nvPr>
            <p:ph type="sldNum" sz="quarter" idx="5"/>
          </p:nvPr>
        </p:nvSpPr>
        <p:spPr/>
        <p:txBody>
          <a:bodyPr/>
          <a:lstStyle/>
          <a:p>
            <a:fld id="{03FEE634-2980-4624-A4BA-235A677386BF}" type="slidenum">
              <a:rPr lang="en-AE" smtClean="0"/>
              <a:t>13</a:t>
            </a:fld>
            <a:endParaRPr lang="en-AE"/>
          </a:p>
        </p:txBody>
      </p:sp>
    </p:spTree>
    <p:extLst>
      <p:ext uri="{BB962C8B-B14F-4D97-AF65-F5344CB8AC3E}">
        <p14:creationId xmlns:p14="http://schemas.microsoft.com/office/powerpoint/2010/main" val="948017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Monthly sales Analysis of the company indicate that sales are at its peak between September and December while the first quarter of the year has the lowest number of sales. The sales in the second quarter of the year is a little higher than the first quarter. </a:t>
            </a:r>
            <a:endParaRPr lang="en-AE" dirty="0"/>
          </a:p>
        </p:txBody>
      </p:sp>
      <p:sp>
        <p:nvSpPr>
          <p:cNvPr id="4" name="Slide Number Placeholder 3"/>
          <p:cNvSpPr>
            <a:spLocks noGrp="1"/>
          </p:cNvSpPr>
          <p:nvPr>
            <p:ph type="sldNum" sz="quarter" idx="5"/>
          </p:nvPr>
        </p:nvSpPr>
        <p:spPr/>
        <p:txBody>
          <a:bodyPr/>
          <a:lstStyle/>
          <a:p>
            <a:fld id="{03FEE634-2980-4624-A4BA-235A677386BF}" type="slidenum">
              <a:rPr lang="en-AE" smtClean="0"/>
              <a:t>14</a:t>
            </a:fld>
            <a:endParaRPr lang="en-AE"/>
          </a:p>
        </p:txBody>
      </p:sp>
    </p:spTree>
    <p:extLst>
      <p:ext uri="{BB962C8B-B14F-4D97-AF65-F5344CB8AC3E}">
        <p14:creationId xmlns:p14="http://schemas.microsoft.com/office/powerpoint/2010/main" val="351880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Analysis, Paseo has the highest profit margin in all the regions under review while the second in ranking is the VTT followed by Velo and Amarilla while the least profitable is Carretera and Montana in all the regions.</a:t>
            </a:r>
            <a:endParaRPr lang="en-AE" dirty="0"/>
          </a:p>
        </p:txBody>
      </p:sp>
      <p:sp>
        <p:nvSpPr>
          <p:cNvPr id="4" name="Slide Number Placeholder 3"/>
          <p:cNvSpPr>
            <a:spLocks noGrp="1"/>
          </p:cNvSpPr>
          <p:nvPr>
            <p:ph type="sldNum" sz="quarter" idx="5"/>
          </p:nvPr>
        </p:nvSpPr>
        <p:spPr/>
        <p:txBody>
          <a:bodyPr/>
          <a:lstStyle/>
          <a:p>
            <a:fld id="{03FEE634-2980-4624-A4BA-235A677386BF}" type="slidenum">
              <a:rPr lang="en-AE" smtClean="0"/>
              <a:t>15</a:t>
            </a:fld>
            <a:endParaRPr lang="en-AE"/>
          </a:p>
        </p:txBody>
      </p:sp>
    </p:spTree>
    <p:extLst>
      <p:ext uri="{BB962C8B-B14F-4D97-AF65-F5344CB8AC3E}">
        <p14:creationId xmlns:p14="http://schemas.microsoft.com/office/powerpoint/2010/main" val="4262869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C67A61D-6E98-42A5-AA16-6B5265857B53}"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7CAAB6-D9FD-4BC9-95F3-A19CDA45BC17}" type="slidenum">
              <a:rPr lang="en-US" smtClean="0"/>
              <a:t>‹#›</a:t>
            </a:fld>
            <a:endParaRPr lang="en-US" dirty="0"/>
          </a:p>
        </p:txBody>
      </p:sp>
    </p:spTree>
    <p:extLst>
      <p:ext uri="{BB962C8B-B14F-4D97-AF65-F5344CB8AC3E}">
        <p14:creationId xmlns:p14="http://schemas.microsoft.com/office/powerpoint/2010/main" val="34881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67A61D-6E98-42A5-AA16-6B5265857B53}"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7CAAB6-D9FD-4BC9-95F3-A19CDA45BC17}" type="slidenum">
              <a:rPr lang="en-US" smtClean="0"/>
              <a:t>‹#›</a:t>
            </a:fld>
            <a:endParaRPr lang="en-US" dirty="0"/>
          </a:p>
        </p:txBody>
      </p:sp>
    </p:spTree>
    <p:extLst>
      <p:ext uri="{BB962C8B-B14F-4D97-AF65-F5344CB8AC3E}">
        <p14:creationId xmlns:p14="http://schemas.microsoft.com/office/powerpoint/2010/main" val="2547358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67A61D-6E98-42A5-AA16-6B5265857B53}"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7CAAB6-D9FD-4BC9-95F3-A19CDA45BC17}" type="slidenum">
              <a:rPr lang="en-US" smtClean="0"/>
              <a:t>‹#›</a:t>
            </a:fld>
            <a:endParaRPr lang="en-US" dirty="0"/>
          </a:p>
        </p:txBody>
      </p:sp>
    </p:spTree>
    <p:extLst>
      <p:ext uri="{BB962C8B-B14F-4D97-AF65-F5344CB8AC3E}">
        <p14:creationId xmlns:p14="http://schemas.microsoft.com/office/powerpoint/2010/main" val="397371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67A61D-6E98-42A5-AA16-6B5265857B53}"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7CAAB6-D9FD-4BC9-95F3-A19CDA45BC17}" type="slidenum">
              <a:rPr lang="en-US" smtClean="0"/>
              <a:t>‹#›</a:t>
            </a:fld>
            <a:endParaRPr lang="en-US" dirty="0"/>
          </a:p>
        </p:txBody>
      </p:sp>
    </p:spTree>
    <p:extLst>
      <p:ext uri="{BB962C8B-B14F-4D97-AF65-F5344CB8AC3E}">
        <p14:creationId xmlns:p14="http://schemas.microsoft.com/office/powerpoint/2010/main" val="3150295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67A61D-6E98-42A5-AA16-6B5265857B53}"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7CAAB6-D9FD-4BC9-95F3-A19CDA45BC17}" type="slidenum">
              <a:rPr lang="en-US" smtClean="0"/>
              <a:t>‹#›</a:t>
            </a:fld>
            <a:endParaRPr lang="en-US" dirty="0"/>
          </a:p>
        </p:txBody>
      </p:sp>
    </p:spTree>
    <p:extLst>
      <p:ext uri="{BB962C8B-B14F-4D97-AF65-F5344CB8AC3E}">
        <p14:creationId xmlns:p14="http://schemas.microsoft.com/office/powerpoint/2010/main" val="23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67A61D-6E98-42A5-AA16-6B5265857B53}" type="datetimeFigureOut">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7CAAB6-D9FD-4BC9-95F3-A19CDA45BC17}" type="slidenum">
              <a:rPr lang="en-US" smtClean="0"/>
              <a:t>‹#›</a:t>
            </a:fld>
            <a:endParaRPr lang="en-US" dirty="0"/>
          </a:p>
        </p:txBody>
      </p:sp>
    </p:spTree>
    <p:extLst>
      <p:ext uri="{BB962C8B-B14F-4D97-AF65-F5344CB8AC3E}">
        <p14:creationId xmlns:p14="http://schemas.microsoft.com/office/powerpoint/2010/main" val="3128277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67A61D-6E98-42A5-AA16-6B5265857B53}" type="datetimeFigureOut">
              <a:rPr lang="en-US" smtClean="0"/>
              <a:t>5/18/2024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27CAAB6-D9FD-4BC9-95F3-A19CDA45BC17}" type="slidenum">
              <a:rPr lang="en-US" smtClean="0"/>
              <a:t>‹#›</a:t>
            </a:fld>
            <a:endParaRPr lang="en-US" dirty="0"/>
          </a:p>
        </p:txBody>
      </p:sp>
    </p:spTree>
    <p:extLst>
      <p:ext uri="{BB962C8B-B14F-4D97-AF65-F5344CB8AC3E}">
        <p14:creationId xmlns:p14="http://schemas.microsoft.com/office/powerpoint/2010/main" val="123948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67A61D-6E98-42A5-AA16-6B5265857B53}" type="datetimeFigureOut">
              <a:rPr lang="en-US" smtClean="0"/>
              <a:t>5/18/2024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27CAAB6-D9FD-4BC9-95F3-A19CDA45BC17}" type="slidenum">
              <a:rPr lang="en-US" smtClean="0"/>
              <a:t>‹#›</a:t>
            </a:fld>
            <a:endParaRPr lang="en-US" dirty="0"/>
          </a:p>
        </p:txBody>
      </p:sp>
    </p:spTree>
    <p:extLst>
      <p:ext uri="{BB962C8B-B14F-4D97-AF65-F5344CB8AC3E}">
        <p14:creationId xmlns:p14="http://schemas.microsoft.com/office/powerpoint/2010/main" val="52123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7A61D-6E98-42A5-AA16-6B5265857B53}" type="datetimeFigureOut">
              <a:rPr lang="en-US" smtClean="0"/>
              <a:t>5/18/2024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27CAAB6-D9FD-4BC9-95F3-A19CDA45BC17}" type="slidenum">
              <a:rPr lang="en-US" smtClean="0"/>
              <a:t>‹#›</a:t>
            </a:fld>
            <a:endParaRPr lang="en-US" dirty="0"/>
          </a:p>
        </p:txBody>
      </p:sp>
    </p:spTree>
    <p:extLst>
      <p:ext uri="{BB962C8B-B14F-4D97-AF65-F5344CB8AC3E}">
        <p14:creationId xmlns:p14="http://schemas.microsoft.com/office/powerpoint/2010/main" val="926947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67A61D-6E98-42A5-AA16-6B5265857B53}" type="datetimeFigureOut">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7CAAB6-D9FD-4BC9-95F3-A19CDA45BC17}" type="slidenum">
              <a:rPr lang="en-US" smtClean="0"/>
              <a:t>‹#›</a:t>
            </a:fld>
            <a:endParaRPr lang="en-US" dirty="0"/>
          </a:p>
        </p:txBody>
      </p:sp>
    </p:spTree>
    <p:extLst>
      <p:ext uri="{BB962C8B-B14F-4D97-AF65-F5344CB8AC3E}">
        <p14:creationId xmlns:p14="http://schemas.microsoft.com/office/powerpoint/2010/main" val="251836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67A61D-6E98-42A5-AA16-6B5265857B53}" type="datetimeFigureOut">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7CAAB6-D9FD-4BC9-95F3-A19CDA45BC17}" type="slidenum">
              <a:rPr lang="en-US" smtClean="0"/>
              <a:t>‹#›</a:t>
            </a:fld>
            <a:endParaRPr lang="en-US" dirty="0"/>
          </a:p>
        </p:txBody>
      </p:sp>
    </p:spTree>
    <p:extLst>
      <p:ext uri="{BB962C8B-B14F-4D97-AF65-F5344CB8AC3E}">
        <p14:creationId xmlns:p14="http://schemas.microsoft.com/office/powerpoint/2010/main" val="692164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7A61D-6E98-42A5-AA16-6B5265857B53}" type="datetimeFigureOut">
              <a:rPr lang="en-US" smtClean="0"/>
              <a:t>5/18/2024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CAAB6-D9FD-4BC9-95F3-A19CDA45BC17}" type="slidenum">
              <a:rPr lang="en-US" smtClean="0"/>
              <a:t>‹#›</a:t>
            </a:fld>
            <a:endParaRPr lang="en-US" dirty="0"/>
          </a:p>
        </p:txBody>
      </p:sp>
    </p:spTree>
    <p:extLst>
      <p:ext uri="{BB962C8B-B14F-4D97-AF65-F5344CB8AC3E}">
        <p14:creationId xmlns:p14="http://schemas.microsoft.com/office/powerpoint/2010/main" val="331065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Data Analysis Portfolio</a:t>
            </a:r>
            <a:endParaRPr lang="en-US" b="1" dirty="0"/>
          </a:p>
        </p:txBody>
      </p:sp>
      <p:sp>
        <p:nvSpPr>
          <p:cNvPr id="3" name="Subtitle 2"/>
          <p:cNvSpPr>
            <a:spLocks noGrp="1"/>
          </p:cNvSpPr>
          <p:nvPr>
            <p:ph type="subTitle" idx="1"/>
          </p:nvPr>
        </p:nvSpPr>
        <p:spPr/>
        <p:txBody>
          <a:bodyPr>
            <a:noAutofit/>
          </a:bodyPr>
          <a:lstStyle/>
          <a:p>
            <a:r>
              <a:rPr lang="en-US" sz="3200" dirty="0"/>
              <a:t>By </a:t>
            </a:r>
            <a:r>
              <a:rPr lang="en-US" sz="3200" dirty="0" err="1"/>
              <a:t>Asibi</a:t>
            </a:r>
            <a:r>
              <a:rPr lang="en-US" sz="3200" dirty="0"/>
              <a:t> </a:t>
            </a:r>
            <a:r>
              <a:rPr lang="en-US" sz="3200" dirty="0" err="1"/>
              <a:t>Alukutu</a:t>
            </a:r>
            <a:r>
              <a:rPr lang="en-US" sz="3200" dirty="0"/>
              <a:t> </a:t>
            </a:r>
            <a:r>
              <a:rPr lang="en-US" sz="3200" dirty="0" err="1"/>
              <a:t>Abutu</a:t>
            </a:r>
            <a:endParaRPr lang="en-US" sz="4000" dirty="0"/>
          </a:p>
        </p:txBody>
      </p:sp>
      <p:sp>
        <p:nvSpPr>
          <p:cNvPr id="4" name="Rectangle 3"/>
          <p:cNvSpPr/>
          <p:nvPr/>
        </p:nvSpPr>
        <p:spPr>
          <a:xfrm>
            <a:off x="3215425" y="-1789993"/>
            <a:ext cx="6096000" cy="369332"/>
          </a:xfrm>
          <a:prstGeom prst="rect">
            <a:avLst/>
          </a:prstGeom>
        </p:spPr>
        <p:txBody>
          <a:bodyPr>
            <a:spAutoFit/>
          </a:bodyPr>
          <a:lstStyle/>
          <a:p>
            <a:r>
              <a:rPr lang="en-GB" b="0" i="1" dirty="0">
                <a:solidFill>
                  <a:srgbClr val="0A0A0A"/>
                </a:solidFill>
                <a:effectLst/>
                <a:latin typeface="Plus Jakarta Sans"/>
              </a:rPr>
              <a:t>.</a:t>
            </a:r>
            <a:endParaRPr lang="en-GB" b="0" i="0" dirty="0">
              <a:solidFill>
                <a:srgbClr val="0A0A0A"/>
              </a:solidFill>
              <a:effectLst/>
              <a:latin typeface="Plus Jakarta Sans"/>
            </a:endParaRPr>
          </a:p>
        </p:txBody>
      </p:sp>
    </p:spTree>
    <p:extLst>
      <p:ext uri="{BB962C8B-B14F-4D97-AF65-F5344CB8AC3E}">
        <p14:creationId xmlns:p14="http://schemas.microsoft.com/office/powerpoint/2010/main" val="1794858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i="0" dirty="0">
                <a:solidFill>
                  <a:srgbClr val="0A0A0A"/>
                </a:solidFill>
                <a:effectLst/>
                <a:latin typeface="Plus Jakarta Sans"/>
              </a:rPr>
              <a:t>Analysis and Findings</a:t>
            </a:r>
          </a:p>
        </p:txBody>
      </p:sp>
      <p:sp>
        <p:nvSpPr>
          <p:cNvPr id="3" name="Subtitle 2"/>
          <p:cNvSpPr>
            <a:spLocks noGrp="1"/>
          </p:cNvSpPr>
          <p:nvPr>
            <p:ph type="subTitle" idx="1"/>
          </p:nvPr>
        </p:nvSpPr>
        <p:spPr/>
        <p:txBody>
          <a:bodyPr/>
          <a:lstStyle/>
          <a:p>
            <a:r>
              <a:rPr lang="en-GB" b="0" i="0" dirty="0">
                <a:solidFill>
                  <a:srgbClr val="0A0A0A"/>
                </a:solidFill>
                <a:effectLst/>
                <a:latin typeface="Plus Jakarta Sans"/>
              </a:rPr>
              <a:t> </a:t>
            </a:r>
          </a:p>
        </p:txBody>
      </p:sp>
    </p:spTree>
    <p:extLst>
      <p:ext uri="{BB962C8B-B14F-4D97-AF65-F5344CB8AC3E}">
        <p14:creationId xmlns:p14="http://schemas.microsoft.com/office/powerpoint/2010/main" val="3474506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64" y="545830"/>
            <a:ext cx="10991088" cy="222266"/>
          </a:xfrm>
        </p:spPr>
        <p:txBody>
          <a:bodyPr>
            <a:normAutofit fontScale="90000"/>
          </a:bodyPr>
          <a:lstStyle/>
          <a:p>
            <a:br>
              <a:rPr lang="en-GB" dirty="0"/>
            </a:br>
            <a:br>
              <a:rPr lang="en-GB" dirty="0"/>
            </a:br>
            <a:br>
              <a:rPr lang="en-GB" dirty="0"/>
            </a:br>
            <a:r>
              <a:rPr lang="en-GB" dirty="0"/>
              <a:t>The patterns of sales data across different regions?</a:t>
            </a:r>
            <a:br>
              <a:rPr lang="en-GB" dirty="0"/>
            </a:br>
            <a:br>
              <a:rPr lang="en-GB" dirty="0"/>
            </a:br>
            <a:endParaRPr lang="en-US" dirty="0"/>
          </a:p>
        </p:txBody>
      </p:sp>
      <p:sp>
        <p:nvSpPr>
          <p:cNvPr id="9" name="AutoShape 8" descr="data:image/png;base64,iVBORw0KGgoAAAANSUhEUgAABLAAAALmCAYAAABSJm0fAAAAAXNSR0IArs4c6QAAIABJREFUeF7snQe4VNW5/j8sqChqsERBRKIiqEQULGAh1liuvYKK5V6NvcbyNxqvJWrsBUXBXtFEo7EHg6KCXVBQFLFHRINdURHC/3nXzT7ZZ5g5s2fOnjlrzfrt58mThLP32t/+fe+sWfudb63Vbu7cuXONAwIQgAAEIAABCEAAAhCAAAQgAAEIQAACnhJoh4HlaWYICwIQgAAEIAABCEAAAhCAAAQgAAEIQMARwMBCCBCAAAQgAAEIQAACEIAABCAAAQhAAAJeE8DA8jo9BAcBCEAAAhCAAAQgAAEIQAACEIAABCCAgYUGIAABCEAAAhCAAAQgAAEIQAACEIAABLwmgIHldXoIDgIQgAAEIAABCEAAAhCAAAQgAAEIQAADCw1AAAIQgAAEIAABCEAAAhCAAAQgAAEIeE0AA8vr9BAcBCAAAQhAAAIQgAAEIAABCEAAAhCAAAYWGoAABCAAAQhAAAIQgAAEIAABCEAAAhDwmgAGltfpITgIQAACEIAABCAAAQhAAAIQgAAEIAABDCw0AAEIQAACEIAABCAAAQhAAAIQgAAEIOA1AQwsr9NDcBCAAAQgAAEIQAACEIAABCAAAQhAAAIYWGgAAhCAAAQgAAEIQAACEIAABCAAAQhAwGsCGFhep4fgIAABCEAAAhCAAAQgAAEIQAACEIAABDCw0AAEIAABCEAAAhCAAAQgAAEIQAACEICA1wQwsLxOD8FBAAIQgAAEIAABCEAAAhCAAAQgAAEIYGChAQhAAAIQgAAEIAABCEAAAhCAAAQgAAGvCWBgeZ0egoMABCAAAQhAAAIQgAAEIAABCEAAAhDAwEIDEIAABCAAAQhAAAIQgAAEIAABCEAAAl4TwMDyOj0EBwEIQAACEIAABCAAAQhAAAIQgAAEIICBhQYgAAEIQAACEIAABCAAAQhAAAIQgAAEvCaAgeV1eggOAhCAAAQgAAEIQAACEIAABCAAAQhAAAMLDUAAAhCAAAQgAAEIQAACEIAABCAAAQh4TQADy+v0EBwEIAABCEAAAhCAAAQgAAEIQAACEIAABhYagAAEIAABCEAAAhCAAAQgAAEIQAACEPCaAAaW1+khOAhAAAIQgAAEIAABCEAAAhCAAAQgAAEMLDQAAQhAAAIQgAAEIAABCEAAAhCAAAQg4DUBDCyv00NwEIAABCAAAQhAAAIQgAAEIAABCEAAAhhYaAACEIAABCAAAQhAAAIQgAAEIAABCEDAawIYWF6nh+AgAAEIQAACEIAABCAAAQhAAAIQgAAEMLDQAAQgAAEIQAACEIAABCAAAQhAAAIQgIDXBDCwvE4PwUEAAhCAAAQgAAEIQAACEIAABCAAAQhgYKEBCEAAAhCAAAQgAAEIQAACEIAABCAAAa8JYGB5nR6CgwAEIAABCEAAAhCAAAQgAAEIQAACEMDAQgMQgAAEIAABCEAAAhCAAAQgAAEIQAACXhPAwPI6PQQHAQhAAAIQgAAEIAABCEAAAhCAAAQggIGFBiAAAQhAAAIQgAAEIAABCEAAAhCAAAS8JoCB5XV6CA4CEIAABCAAAQhAAAIQgAAEIAABCEAAAwsNQAACEIAABCAAAQhAAAIQgAAEIAABCHhNAAPL6/QQHAQgAAEIQAACEIAABCAAAQhAAAIQgAAGFhqAAAQgAAEIQAACEIAABCAAAQhAAAIQ8JoABpbX6SE4CEAAAhCAAAQgAAEIQAACEIAABCAAAQwsNJALgSeeeMIefvhh19Yvf/lL23vvvedp9x//+Iddf/319u2331qnTp3skEMOsSWXXDKX+9MIBCAAAQhAAAIQgEB2AlnGbtlb40wIQAACEIBA7QlgYNWecdB3mDt3ro0ZM8bGjRtnCyywgP3qV7+y9dZbb55neuCBB+zJJ590/96zZ0878MAD5zln6tSpdtNNN9mPP/5oHTt2tMMPP9wZWRwQgAAEIAABCEAAAvUlkGXsVt+IuBsEIAABCECgZQINbWBNnDjR7rzzTps1a5ajsNRSS9l///d/29JLL40uMhL4/PPP7corr7RvvvnGXdGlSxc7+OCDbZFFFmnWQpZBEAZWaejff/+9TZgwwV566SX75z//afr/Otq1a2eLLbaYrbDCCrb22mvbmmuu6YxEDgiERuDFF1+0e+65x2bPnu1Cn3/++V215k477TRPf1LJs7388sv217/+1WbOnNn0mRk4cKBts8027vPDAYF6EZgxY4Zdd9119tlnn5W8pb47NRbp3bu3rb/++tahQ4d6hcd96kRg0qRJdtttt9mcOXNcfocMGWK/+MUvKr77s88+a/fdd59rR9Xqhx12WO5V61nGbhUHzgUQgAAEIACBGhJoWANLlUO33367vfLKK83wbbHFFrbVVlvVEGljNY2BVdt8/utf/7LHH3/cVbn98MMPZW/Wvn17GzBggNMwRlZxXOlB/yqrrGL777+/iRtH2xLQ9OE33nhjniBa0ydPnz7dhg8f7qYlp49SRnvbEqjs7lOmTLFbb73V9QvLLrus++Fg8cUXr6wRzq4rAZm0d911V+Z7qg+X2brlllvafPPNl/k6TvSbgPqla665xr777jsXqKrWd9ttt4qClml1ww03mPoBHSuvvLL9z//8jzP+8zwwsPKkSVsQgAAEIFAPAg1rYDXyi009hJHcQ9Vrd9xxh73++utugL3JJpvY1ltvPU9lQ5ZBEBVYzTOnwa1+pRWX9KGqEf1qK94yuFRZIkM2OfT3HXbYwTbccMN6SiGYe6W12AhGRjDgywRaysD6+c9/7tbDW3TRRSt+1L/97W/22GOPzXNdI+Q9bYYw5bpiabTJBemcpfvxJBiZEqquLezP11lnHdt11135UaJNspb/TQvNJxnQ6uNUTZ31SI9ha/mdn2XsljVmzoMABCAAAQjUg0DDGlhjx45100o0UFx11VVt2rRp7tewBRdc0Pbdd1+3ThNHfgSyDIIwsP7DW1rUVBMtbJ8cSyyxhPslXi8z6eoqmVgffPCBjR492t58802naRmJ//Vf/5VfAhuoJQwsP5OZNrD0QidjVpVTMmr33HNPN0W2kkOfoauvvto++eQT168vv/zy7nOiAwOrEpKcmxeBLKajDCytKanFs7UepA5V1eyyyy627rrr5hUK7bQxgfQYVH3coEGDbK211socVfp6GV+qwFxuueUyX5/1xCxjt6xtcR4EIAABCECgHgQa0sBS1dCIESPs/fffdy822hFPA8akFLuacu56JCPke2QZBGFg/V+GZUCJ11NPPdWUchmqGuAWri1WqAmtj3X//fe7Fx2tocIxLwEMLD9VkTawpPeFFlqoaYp3jx497IADDqhoesz48ePdGocyeFdccUVnWj3zzDMYWH6mP4qoshhYCQiNR2655ZYmE0salknBdOfGkIrWQRs2bJh9/fXX7oH69OljgwcPzvRwhRVcvXr1clPha7GmX5axW6agOQkCEIAABCBQJwINaWDJuFJ1i9YOSX6JTxb6lXnws5/9zJVz67858iGQZRCEgfV/rNP61P/XAu3aXKCaKVT5ZK+xWsHA8jOfhQaWKq4SA2rhhRd2n4Fu3bplCj79gpdMr/niiy+adkKlAisTRk7KmUAlBlbhOp3q/3/zm9/UpMom58ekuQwECvNbybgzPX2w2grVDCG6U7KM3bK2xXkQgAAEIACBehBoSAMr/YWcTLWqdkCgX0i1m6EqY/QLWPfu3d2uhlp0+4UXXrCvvvrKVdRozSJVFWhx7U6dOjXlTn+TYfHQQw+56WLagUvTw2RaaAqYfnUtd+gXPO1Op+ljmi6TXhNJcamtjTbayFZbbbUWF4J99NFH3TQ0HXvttZebsqOKnnvvvdfeeeedph1zNt54Y9t8882bwtKitLq/Dv17sUXwswyCshpYYvbRRx/Z888/b++++677BTO9K58WMhZr5XaZZZYph8+rvxcOapMKwdVXX73VcSY7GWq9so8//thNmdWLvg5Vu2itoQ022MD9EtzSAvBifuONNzrmqvLSlFtpftSoUfbcc885Y1jXa2qudJRUjVWrr/SD6zOiRe0Vg+IXL02v0Q5M0qu0WaxKTdc88sgjzdaWKQW0pTWXdL+33nrLfb4VS6I7Pa92DtO6Y/369WuRX7UcVEmkz4jMdk2F086f6SlGYqB86LMe4mLehQaWpg0mUwCVq/79+9vOO++c6XOQNoGTF0NNuXnyySfd9VkNLOVXpoP6mi+//LKJt/It3tr1MwvvUt8T2lBA1b8y16QtfQ7V5//6178u2vendy8rB6LYtKK8NCQWV111lWOieLV4tExGbeqhdce0GL++h2Qean0u9V9aG7HcjnqN3LcrX5UYWDpf/endd9/d1Efvt99+po0nkiNvXhp/KEZ9VlQhpP+vHCbfqZtuummz8UsxDebRR6bbVXsffvih63Pfe+89N61Y/6a41Nfrs5xlfFPu89IWf09XiVZiRKk6W5XWOloyvvLIRZaxWyz5aguNcE8IQAACEKicQMMZWOl1UdK/6uuLXi/lkydPdpSylmQnL1168dDgUu3I0JFxVezQAF5TFvVyr5cjbRv/6quvFn2x1gCtpe3eZT785S9/cUZZetHXUmnWwFf3LlXJkx6o7LHHHqY1l7SIeLL9fNJu4ctf+sWz1NpLWQZBWQwsvSApTzIcyx0yNjTg1rpRtSitL3f/av5eOK0gr52FtJC1zEm9kJQ7tP6QzNill1666KnpPMkolNGg3ZCS9YWSi5LPRPLCVa2+1J4+KyNHjnQvxi1pXZ8vLXZcOH0yfe9yzy/dazvywgpMmQwyItLrkhVrS9fts88+1rVr16K3qoaDXtz0WSzVr6RvJO477bST9e3bt9yjevX3QgPrwAMPdGZIsgi7jP9DDz3U9UvlDvWLyXTBxPiqpPJOGpMpr3USy+3+mWWnuEq/J0r1XZXsYicdaNrlL37xC4crTw2ld5/V94EMrKefftqZDKX6GBlZ+v5J4inMYaP37XreSg2s9PmF/WnevGbMmOG+Wz/99NOSHy/FoByWWiM0rz4yCUAmvTaJefvtt8uOcbT+k2LTDxChHOrPNY1QudShNbA0jbCl8YrGfddee61joqPU1MO8cpFl7BZLvkLRFXFCAAIQiJ1AwxlYegHWS+hPP/3kfjlOrymR/jUs66KY6RcTVYCojaQqQoM9VdDo5TupdJGg9IKrLZM1MFAljA69sOjXxGQXokR4+ndVsRRb3DP9EpG0oaoADeD0a56MJ1UqJfHoHL3Ya4BUbKvl9EBls802c5Ue+oVdh2LToErPoheQ9HbN9TSwCl/gxFhVVnpuHaoY00A84R3a4revvPKKG7CrUkLH9ttv76qKWnMoZ8OHD3da0JH8oq5FrfXyLX3ob2mjUuaLclysmiltYMmIVQ5UGaJD7ckY1j313+kpL9Xqq3BB+6Sqo3Pnzu5+WXKul3e9YIurqhR1jQ4ZXpqWlv486POzxRZbNPs3XaNpx8nnQTHoc5wsmitDNamiUbt6dhnaMiALj2o4FBpwyovyp/j1TJXcvzVaquW1xQysaipjlQdVbum/0z9SZDWwZF49/PDDzoxJm6XSmrjr3wr7dOlBn9Ptttuu6MtnS98TSbuqYkz31cX6LvVtMvR0rl5+VZmiQ98z6pf138khw0hVT8lnOE8Npb979HmR2a3KzoSX7qn4i333HXTQQUXN8Ubv25WXSg0s5Vomro5CQzJPXupj9R2RHo+of9H3auH3Q6kfqfLsI/W8ak8/jCTmTvLdlWhLRmlSAZtoXvFqqnFIJtaf//xnV+GpQ5VuMulVzVvqUJ94zTXXuApk9R36saSwQjvPXGQ1sGLJVy2/A2kbAhCAAATyIdBwBtbtt99uEyZMcHQ01U0vqsmRfvHRv2UxD4pt/a6Xyh133NGZTomRJFNCU/ySQ/+uF0+9+MhU0g5Duk4vADIxVJmV/PJfavFWTZ3TQEYDOk3dk5lQOPVLLzoagGgqgtrWuTImilWHpAcqSXx6AVRsehbFqkGT2kxXp9TTwJJR8qc//clVyKm6StVChb9Wypy49dZbmwbjMij00hTC4rfpHBS+sFT7kVa+9CKgX7P18qFfbAtZSIt6YdfLksy/lnZFShtYOi95aV1//fXdtFe1rZcLvXjoxVbn6KhGX2pblVcyhnXopVzVRZq6lc67nk2f7eRXaVXraB27xNhMs8tqZCTXiJ9+8ZYJpkPPJFO5cHqvBvAyx5MKhpVWWsl91gpZV8NBUyCVH01P1DTFYuvzFVbYVLIocLXayvO6YgZW4WLFWRZz10u/prNKO+nzs+Zd/a80l5jgYq3+XFUniZb1edHUcVVoSXs6Wvqxodj3hD7fmio4YMAA167aVDWt4kyMrJYW7q7UDMlTQ4U/niQ6KPxsyGDQFHR95yb9hL5zi00zb/S+XYwqyZn6UPU7mr6vQ9916tP045qOPHmld7RTn6nKPRlYyZEsdaDpjJpmrj4ofeTdRxa2p75efZ8+L+np0RoD6TOoz2Kir1L9bp59VZ5tpX9U1XPqx82WdptMTx8sNt0971xkMbBiyleeuactCEAAAhCoDYGGMrDSBlUpIydtcGXZ9afwxUTTW4YMGTKPQaSBln7hTJfntzRFMD11piXTKUvaE6MrqTopZcwV/kKvX/P1ol5uN7t6GlhZnlfnaEAr01AvASEtfptmKbPm8MMPL7vmSFYm5c4rfGEqtRtn2sBK2tS5MjqTF/xi96pGX+l7yUzVr80yJYod6c9YsnB34YuWrstqZCT3kPmrKWkyGMr9wq8KBn3OZfTq86P1wQqn21TDoVzukr/L5HrwwQeLvvBmbaOtzitmYCmWdGVsucXc01PEC9eUyZL3wmpFGTKaylhqOq0qoBS37quj1HdG1u+JQn22ZGJXYoZUktMsGipmYJXaKbWQqdZkVOWzclnNEWrfrmfNmjOZMZoCq3WOEiO1kjXg0lyz8EqPe7Se1A477FBRavLuI9PtqS+X6an/FJtap35ZP/glVUyVrCVV0UPW6OR0n6VbtGTSF04fLKaJvHORxcCKKV81kgHNQgACEIBAjgQaysDSr9sq19bgsNTaQpoGoeodvcyXe1kS5/SLSbkXbP1SqGlMOspNOdGLkX591eC/pWqYrLmu1GQqF1/6vpW2rRcdvRQWHlnWwMr6vOkXrMK1Q7K2Ue/zpEuxTCr19Au4puCVW/g4zzizDFYLDaysuySm286qr/T0iizrg6SNX21aIJ0VvvRkMTISpoUvDKWqR5LzCxfhL/YyWA2HrDnO8zOU9Z55nVfKwCp8wWvpRT5tdhVWJ2TJe3oKb9YX4bTmSvU1lXxPpKcIia3WI1T1SeGR1QypND9ZNFRoYJXrA9JVI6015kPs25McZMmZjHgZV+m1MVUFWGrqZbn8ZuGV1melBlbefaSqeUaMGOE2t9GR5YfEwur5rGuYlmNXr7+n+5CWlq9I9w3F+pq8c6HnLzcmiDFf9dIF94EABCAAgeoINIyBVWxb9WLVGYUvS6XWe0hwVjLwyzJ4TdrVTjtaxyWp2Cr1EpM1rZWaTDJP9Ct5qQXf0/ettG0MrOJZK6xUyLpTWlYNZDmv3GBVbaRfcDWIVpVRqaqo9D3TbWfRl9bk0hTZZF2WLJ+B9GeslAGYxchI4taaQ9ptTZ/HrEZouv1iJlqlHLLkLTkni/lQSXv1PLeUgaUY0i94pXbdKpxuWGg2Zsl72jAtnLJVikX6xwadU6zCtZLvicJ+oHCqeyVmSDX5y6KhtCmiKbJa701T2Esd6TZbW1GcxZCp5rnrcU26f5Kxrh8n0lWrheugKaZyP4yVizsLL+2C/MQTT7imSlWRl7pP3n1koYGbZSkHxZauIsv62S3Hrl5/T++a2lL1cHpNtGLGXt650POXGxPEmK966YL7QAACEIBAdQQaxsBKf8mWW6A9vYNVsTUG0iizmDfJ+enqrnK/Qhe+xGR5eVfV2LRp09wvl3qpSu8GpR3i9MuujtbsFFhMRlkYlBsEqd0sL06F9xcnrXskkyMxOnSOFunX2iH676zGQ3Ufkfyu0ppnmn6W7HJXKwMrWchcOpEu0ruspRc4z9tozKKBNM30YFwveVrbpFw1mkwvrQWlZyz1GctiZCRxvPXWW3bTTTe5dd+KLZRdLPvpxbWL5bBSDsXuoc+y9C2tpBc5zvL8+Sk235ZaMrCyvOClzynWx5fLe2H1whprrOGMmXJH4Y8NxabeZukjk/sU9v2l+utKfhDJW0NZTJH0PQtNb3FNdictxbeR+vbkGSvZRVLXVLKzXmt4pac+675aS1M61mYu6TWniuUq7z4yPU6qZB3IdJVfSMsGiGlhFVOxGQKF5xSrBs47F4qt3PdVjPkq953A3yEAAQhAoG0JNIyBlf4Fv9xCwOnBdqldXpK0VPJiUolBU4mBpbWttO6Npp6ldzssJZ3QDSxN09KgSTuF6dnTO4UVe+ZQDCzFXss1sGRuaDCqqSkaDJc72trAKrbWVrmY03/Pw8Cq9IWzML48DSyZclprZPTo0W4HunJHOZO83PX1/ntLBlZhdVWx6oP0Dw/FphCVM7CyGkeFXAqN52Kfm0q+J7LGUY2BlZeGamVgNXLfLt2U60+0EYA+tzLrNZVPm60UW/cp0WCevF566SW34H56J0zdWzFokxhVkxZb47DcM5XrRwr7yGp0rXto1+Q777zTjQdC+s5P+JQz4NKVnqWqGPPORRYDK9Z8ldM1f4cABCAAgbYj0BAGll7WVdmiahMdGjAV28UrwayXpXfffbepMqWltXcqeTGphYFVbNBZTi4hG1iqKtNOSBqsljOuEg4hDWbT0yBaO9UmrQNV69x2221NO6aV04j+HrqBpV+xtZtWS7sAlqtya80LgV7+1l57bdtzzz2bvYSW+0W7WG40tVn5Ux+S9WgkA0vPnF7fqnCB/PQaOKXWrqqVgaXYWjLfCv9eblp6rQysPDVUCwOr0fv2QgOrtZ/PWvBSRaeMYP134ferxkyazqcdYNNH3n1ktYZINVV+WfvSepynWQIap6qiU0fh1OH09MFSa7jmnYtaGlih56semuAeEIAABCBQHYGGMLDS2xRXg6HUmiuVvpjkbWDJkNOLkyprdGitDJX9r7/++rbUUks1+7U0i9FWzYt1VgZZ2s7CR4O4UaNGNQ2utTvYr371K1t99dWbthdXTJW+YFWji1pckx6kZtlSO0sMX375pVtPLZlqpqrCX/7yl24qqdYK0f9PjrzyVCyuLG2nr6vVALeckVHq5ay1L5yVME7HoBfJkSNHOgNHh3ShRbNVFdG9e3eT0ZkcWT5DWTTTFueUM4FaWsx97Nixpk0yxKrUtO9yec9qHBWyCaECK28NVdq/ZvksN3rfLt1Ua84U+zzWkpcqm//+97/bpEmTmlXrqkJsxx13tA022KAppDyfqTWMQq/AKqwy7datm1u4Xz/ApKcPtrRGVt65UD7KfW9Xe8/Q89UW35HcEwIQgAAEshFoCAMrPbUk22M3P6ulAUMWY6ial8ssUwjTz6WFV1Vt0rlz56KPmCXOcgOVUuzyarvcy3fhC6ymCe29997zVNgozkpfsKrRRS2uKZw2l2XnvXJxpF/uVY02ePBgE7tiRxYNlMtTqXiytJ2+NutubOWev/Dv5YyM9PmF63tkWbunXDzVcEj/Mq/NJ1QJUWw6T7W5KRdzPf5ezsBSDOk+L/lhQevdpCtsS+0UWS7vhUZUtWtgFauwytJHJoyzGmmVvDgWVne0VkOV9q/lDKwY+vbWmDOFn7968VKV1zPPPOM2UUimFhb+oJd3H1lobGhc84tf/KJsF5TnTpdlb1ajE9I7Zad3wU5PH2xpDde8c6HHLPd9FXO+aiQDmoUABCAAgVYSCN7ASi+w25IRVcipcNphqXWzKnkxqeTlspyBVfiyVWzh4PQzZYmz3EClrQ0sTYO74YYb3EC63Npklb5gtfJzktvlhS8mejnXbpDaUa/aQ4uQv/baa+7yUlMPkrazaKASHadjztJ2+nyt8zRs2LCmyjFV2m277bbVYmi6rpyRkb5B+sVB/YemA66zzjqtiqFSDukXhHKLE1ebm1Y9UE4XZzGwii3mrmrTW265xW3Y0NLLXZa8pz8r5aaXJo+dRSNZ+t+kvVoYWHlrqNL+tZyBFUPfrvxWYjq29LGqN68pU6a4z5i+e2WcDxo0yPTjio4s+q+ki0g/WyVVyOnp96pQ1femTKCQjvRUaMWdmPHpNVyLre9XSV9UKY9y31cx56tSlpwPAQhAAAL1IRC8gZVeN6Xc7oOFSNODhlIvjpW8mFTyclnOwMr6kqNn0vQRxalF3nWEugZWuZegdP6q2U66Ph+p8ncpnBqiNUdUNZWe6le+lf+ckcUYSM7WNKynn37a/d+2XgNLur3xxhtt8uTJLp5iC3dXwiE5N/0SWc6kKPyc5VERV+6FoPCZKnnpTe9CldeUx2oYV3NNFp0WTrPRAtPq1xONtJSfLAZWuopD62ypwlPTk1s60u1qx7ZDDz3UTeFOH5V8T2Tt2yv5PslbQ3kbWLH07ZXkoSXN1ZtXS+ORvPvIwl09tVvlgQce2OL3n6Y8jhgxwjRdvqUxTjX9Uj2v0XeejLhXXnml6TtvyJAhdvPNN7s1XEut75fEmHcu1G6576uY81VPbXAvCEAAAhDITiBoA6twMFBu98FCLOlfFvW3YlNTKnkxqeSFo5yBVViBVerFTQw0BeD+++9v2qEwVAMr/UtfSwM5Vc/dcccdTVVHIS3iLp19/fXXbkrUp59+6iSpX6G15oimjZUzsXStdqSUMaM860hXlbRkAmmtOA2epS0dbW1gKYa0Aa2c77DDDjZgwIDsPViRM9MvkeUqmnR52siWlvbdd19TX1LtUe6FoLDddPVMelpJ4XnffPONq1DUAsw6GtHAKtREmkHhwu7UyR4NAAAgAElEQVSFfLIYWIVT7VTJ8d///d8mnRQ7VJly6623Nn1mtGj/XnvtNc/OcZV8T1RjYJWrSM1bQ3kbWLH07XkZWPXmVbhJQroCqxZ9ZHqqcLF1t9KfRU1z1PeW1uvS0aFDB2d46bsuxEPmlcYv2jFU3zda61A7z+p7uaX1WJNnbYvvq7bKl8a3+tHt2WefdY+vcZLGCOmdO9Wfiqd+wNV3xK9//WvbeOONm0lD/ZkqDKdNm+b6eul71VVXDVE+xAwBCEAAAnp3npt1qzcPcaVfRiqZPpg8SnrhTP1bsZf/Sl5M8jSwFE960KAX21133bWprF9/V/yPPvqojRs3rsm80r+HamAVTq/TtLr999+/2Y6S+iX2z3/+s9tFMjlaa2BNnDjRbc8tnqqs0AutFo+v5VH4Yqx7acH17bbbzg2s0kaWBrofffSRqXpEg3gN6NM5Tq+BpZeBrbfe2v09GeTpemlEWklvoe6DgaXB57XXXuumqejQc2+55ZZuAFrMzNOz69xXX33VndOpU6d50lS4zlh6PSBdL+NQ2kr4qJpPv+7rJS55QdJCxjKNi61DJZ3oHm+//bYzvdOLrOv6Sg2sQlNFedEAO92ufp3XQu+KNTlaa2DVW/dZKrD0bIXTbJLnLVehl8XA0tedztNnKTn0udttt91MiyonmkjWBtKGEonhu+SSS7q+QYvIFx6VfE9kNbA+++wzN8VWprWO9JqA+kx/8skntswyy7jPSd4aytvAaqu+XRU71113nWMlTrvssov169evZl17XgZWnrySz5M+P9r5TppJH+rP9Jl47rnnXDV3MRMl7z5S+VC/r2nkSb/fv3//efpT6free+913/eKTZ9P9fv6nkybGJUktN79XmFshRVN6ufVJ+jo06ePq8Zu6cg7F1m+r9oqX9LuVVdd1aQTrQV72GGHNRsTps1ecSs2vbRw98as6x9WoivOhQAEIACB+hEI2sBKv7hXOn0wQZzeFa7YL/yVvJjkbWB9/PHHrlJHg1kdGrDJYFluueXczoR6qdWLlg6ZOFojRi82oRpYeg69WGpAlfiqMmQ08NavZjIeZGAlA1mZehr4tdbASg/gWttWJR/dl156yQ3O06ZSkmf9yizzRPlUrgt95vR6UYUVXWpDAz1VaUkTMnySl3A9nzSjqVo+GFiKVYNjvWQm00OSFxrpXKaBDjHSy4wG/2LRUp4KX/6Sz4c+39KL+orCQXAxQ1H3EEPlQofyoBjUhmIoZSBleSFI60Rt3XPPPe4FMjm0M5UMFcWsX431oqfz9HnQi7h4tNbAqrfusxpYYlC4MUeWHyiyGFhqW/pQJZv6z/QhrnqZLPaZU1+zzz77lKzMq+R7IquBVTidMvlcJC+80kKyAHbeGsrbwGqrvr3QzC713VhJv93SuXkZWHnyKqw0V3+mfk39m/o0/TiSfAfpczZw4MCiaxHm2Ufq+dTf3XfffU1jmOS7T/qWtmWsFX43tna6ve5R736vmF6KbTxUrsoy3U6eucj6fdUW+Ur3Q3r+Yt95hZ/xYssGpJ9R7ZQa++TVD9AOBCAAAQjUlkCwBlZh9VS5xatLYSwc3OlXwJ133rnp9EpeTPI2sBSEfi28++673UCz1KFfnDTtSoNBDfhCNrBkrmiKnCqGShUHapCdTDOTidla06ktB7Qyb1RRppfpLMWQMjakUVUp6X8nh3SsqU5JFVExreiXdS2SrpJ8TUfzxcBSrOJw2223OYMoy6GXsP/5n/9xv7YWO4oN8JPzVLWldYxk8qUPrS911113Nf3aWy4OmclqR+sipY+sLwTpa2RqqMJK0zxL6UAvOKquUz+j8xrZwEov5i5OWabWZDWw1J546yVS03nKfe5UoaVpg6W0pvYq+Z7IamAln4tCczfRjV709RnQOmHJM+WloVoYWG3Rt4dsYOXFq7DKtVS/JtNI5pWqtIpVnuq6vPrIJAZVFGvcklRilYpNfZ8qaTU9rNw0+3L9dlt+3yexFepS/67KzkMOOaTkdObC58orF5V8X9U7X1kqsApZFqvAkvmmcXRyZKl0K6cj/g4BCEAAAm1HIFgDK1110pqpAfqVW3PjtUiwXmRkhGl9BVU+6NALrSpldGitAg3uSh0qc9ei1Bow6qVHu+QUvtwm18qA07n68tXAUbuf6Uu12KFnVaWYtlCW8ZBUoGga1Kabbmqrrbaa6YVP7anSZrPNNnMDvcLjiSeesIcfftj98y9/+Uu3gHGWIwuDLG1r7R696KmKRiaCBmtJhU06Dj2fnkfTd2TsyJSTaaUqLK1NpDxoGoSmxGntCFVHaKph9+7dszzOPOdkWaS5qoYzXqTn1a/gWudB5fCqREoq66QNGRUalCln+gW61ABeulMFm9bD0cBP7epcsdK0C+lL7FWSr3v07t3brfdUeGTNU176StpR5YvWsRAHxZBUW+nveg5VTnXu3Nl9RjW9r9RnK2lP2lFu1ZZ4iqX0ppe09ddfv+gUFJ03YcIE95lXBWRSbaU2ZZQqF/qFV585TUMonD6o87J8FopJQ8+v3STHjBnjqq4Ui3Sv59TzypjW/1Z/JWNbz6JKsmKfoSzSq7fu0/3Iuuuu66btlTrS/bLOUcXhNtts0+JjSTd6Gda1WhhafULa5C12sXKsz4xeBtXPJmaW8qrP3EYbbeRyXeqFPmkzSx+ZnKv4tG6dTEjlV8+l5yt1qOr0oYcect8VSV8oHYih+vrC6cZ5aCj9/SqzWCxXWmmlkjHKgNY0XF2nz6m+Q4sZfvXu29Mvt5XseJfl81PsHH1Ha70mfb+XGwNkuUdevNSXyHx44YUX3HdN0q8l/Yt+zFD/Uji9sFiMefSR6XbFSt9Zql6TjpKqq6S/1veUPofl+vssPHVOvfu9YnEl4z9NQ08qa/WjlD7PlRx55KLS76t65kt9parUpQ0dpdbA0o9f6sM1btcaWdq1O33IkNf4WD+QqX9iDaxKVMa5EIAABPwjEKyB5R9KIgqRQOE0nTx2oQuRAzHHRQDdx5XvWJ82vcxAliq+WDnF8tz0e7FkmueEAAQgAIFGJoCB1cjZ5dnKElAVhCpatFaUppRpSk6xRZrLNsQJEAiIALoPKFmEWhWB9Fp4ee1wWlUgXOQNAfo9b1JBIBCAAAQgAIGqCWBgVY2OC0MnoF9jtW6UptzwghN6Nok/KwF0n5UU54VMQOveaJ0zTc3VDo6aLt3a9ZNC5hF77PR7sSuA54cABCAAgUYhgIHVKJnkOSomkF4fhRecivFxQaAE0H2giSPszATSC+VTWZsZW0OfSL/X0Onl4SAAAQhAICICGFgRJZtH/Q8BLZyqxXa1CxkvOCgjFgLoPpZMx/2c48ePtzvvvNNB0KLOya61cVOJ9+np9+LNPU8OAQhAAAKNRwADq/FyyhNlIKCd6a699lq301uxXWsyNMEpEAiOALoPLmUEXCEBrWd43XXXmXYF1s6t2uGXqYMVQmyw0+n3GiyhPA4EIAABCERNAAMr6vTz8BCAAAQgAAEIQAACEIAABCAAAQhAwH8CGFj+54gIIQABCEAAAhCAAAQgAAEIQAACEIBA1AQwsKJOPw8PAQhAAAIQgAAEIAABCEAAAhCAAAT8J4CB5X+OiBACEIAABCAAAQhAAAIQgAAEIAABCERNAAMr6vTz8BCAAAQgAAEIQAACEIAABCAAAQhAwH8CGFj+54gIIQABCEAAAhCAAAQgAAEIQAACEIBA1AQwsKJOPw8PAQhAAAIQgAAEIAABCEAAAhCAAAT8J4CB5X+OiBACEIAABCAAAQhAAAIQgAAEIAABCERNAAMr6vTz8BCAAAQgAAEIQAACEIAABCAAAQhAwH8CGFj+54gIIQABCEAAAhCAAAQgAAEIQAACEIBA1AQwsKJOPw8PAQhAAAIQgAAEIAABCEAAAhCAAAT8J4CB5X+OiBACEIAABCAAAQhAAAIQgAAEIAABCERNAAMr6vTz8BCAAAQgAAEIQAACEIAABCAAAQhAwH8CGFj+54gIIQABCEAAAhCAAAQgAAEIQAACEIBA1AQwsKJOPw8PAQhAAAIQgAAEIAABCEAAAhCAAAT8J4CB5X+OiBACEIAABCAAAQhAAAIQgAAEIAABCERNAAMr6vTz8BCAAAQgAAEIQAACEIAABCAAAQhAwH8CGFj+54gIIQABCEAAAhCAAAQgAAEIQAACEIBA1AQwsKJOPw8PAQhAAAIQgAAEIAABCEAAAhCAAAT8J4CB5X+OiBACEIAABCAAAQhAAAIQgAAEIAABCERNAAMr6vTz8BCAAAQgAAEIQAACEIAABCAAAQhAwH8CGFj+54gIIQABCEAAAhCAAAQgAAEIQAACEIBA1AQwsKJOPw8PAQhAAAIQgAAEIAABCEAAAhCAAAT8J4CB5X+OiBACEIAABCAAAQhAAAIQgAAEIAABCERNAAMr6vTz8BCAAAQgAAEIQAACEIAABCAAAQhAwH8CGFj+54gIIQABCEAAAhCAAAQgAAEIQAACEIBA1AQwsKJOPw8PAQhAAAIQgAAEIAABCEAAAo1OYPrX7+f6iO3atbOfd1wx1zZpDALlCGBglSPE3yEAAQhAAAIQgAAEIAABCEAAAoESuP7ZM2zitGdyj75/921tj7WPyr1dGoRAKQIYWGgDAhCAAAQgAAEIQAACEIAABCDQgARGT/mT3T/pupo92f7r/87W6rJxzdqnYQikCWBgoQcIQAACEIAABCAAAQhAAAIQgEADErjnlWH21Nv31ezJdlnrUNt45R1r1j4NQwADq0oNjBo1ys4++2x78sknrWfPnnbQQQfZ4YcfbgsttFCzFmfNmmWnnHKKjR492m666Sbr3bt3lXfkMghAAAIQgAAEIAABCEAAAhCAQHUEMLCq48ZVfhIIogLru+++s3POOceuvPJK23fffe2KK64oSfPdd9+1Sy65xO6991778MMPbbnllrNNN93UTjzxROvTp888133xxRd20UUX2d13321vvPGGLbHEErbRRhvZMcccY5tvvrlpcTod48ePtyFDhtiAAQPs2GOPtZEjR9rll1/u/rPPPvs0a/fOO++0448/3rWh/07a8FMCRAUBCEAAAhCAAAQgAAEIQAACjUggRANrzpw57v39/vvvt9NPP9323nvvkql55513XFHJggsu6M477bTTTP5BuaNv374Vnz98+HDnL3C0HQHvDawXX3zRmUCqetJxyCGH2LBhw4oSe/rpp11V1Mcff+xMqxVXXNEmT55szzzzjP385z83CW6zzTZrunbq1Kl2wAEH2IQJE6x///7Wq1cv++CDD+zxxx+3RRZZxJlm+rsOmWIy0G655RZ37vTp023QoEG20kor2TXXXGPt27d35yVtduvWzf37oosu2nbZ5c4QgAAEIAABCEAAAhCAAAQgEC2BEA0sJevPf/6zHX300bb99tvbxRdfbB06dCiaw+S8/fbbz7bZZhu74IILbPbs2U3n/vOf/7Rp06ZZjx493Dt+cqywwgq24447unf2rOfLH1h66aWj1ZIPD+6tgaVpeEOHDnUCVFXUFlts4QykUgbW559/7qqzXn75ZVdRJXNJlU9z5851//+MM86wTTbZxBlQnTp1MrUvp1aVVKeeeqr99re/tfnnn9/lRBVUqp7q0qWL3X777U7shx56qL300kuuUqtr16721Vdf2f777+/Ov/HGG12MP/74ox133HHOMLvtttucIcYBAQhAAAIQgAAEIAABCEAAAhBoCwKhGlhJZdXMmTOdL1BsWZ6ffvrJVWo99thjzuTacsst50F88sknOw9gxIgRtu2225ZNQaXnl22QE3Il4K2Bpel/u+22m62xxhr2xz/+0Z566inbddddSxpYDz/8sJvipwqr66+/vlnl04wZM9w0v0mTJtnNN9/sznnllVdcyeBSSy3lTCqZVckhc+s3v/mNM6a0hpXazWJgqTLszDPPdIbZ4MGDc00UjUEAAhCAAAQgAAEIQAACEIAABCohEKqBJXNK60rrXV3rUCczo9LP/vbbb7v39I4dO7pil2LT+yo1pCo9v5JccG7rCXhrYKmaSdP5VlllFVdJdc8997RoYGlurMwjOa9ao6rwOPLII51zK5NJVVwyslRmeMQRRxRdU0tTBlVNpcosVYGdd955du211zZNIUxMMU0VvPrqq+355593FVlbbbWVnX/++fMs7N76VNECBCAAAQhAAAIQgAAEIAABCEAgO4FQDSw94YMPPuje7TfeeGO79NJLnVGVPpLpg3q/19pXxY5KDalKz8+eCc7Mg4C3Blbhw5UzsOS8ykjSFL9ddtllHjYyoVRe+Pvf/95NJ0z+v8ymE044YZ7zk/vJlNK8WE0f1BRFLeyuD9Ff/vIXt6bWhRde6NbbOvjgg03za1WxpXWxOCAAAQhAAAIQgAAEIAABCEAAAm1JIGQDS+tOa9kfrXGtjdy08HpyJNMHtVa2NlbbcMMNMbDaUmh1undDGFjJelSa+6q1p3bYYYd58MncksmVrKGVGF6lKraSKYnakVBTCRdffHG3s6HKF7XOlubgyp3dc8893QLvcoRlaGWZV5s1tzLNOCAAAQhAAAIQgAAEIAABCEDAXwJpY8W3KEM2sMTyrLPOcoUqKjrROtXJ8frrr7vZVFoKSObWkksuiYHlm/hqEE9DGVgTJ05smuJXyKqwgqtcxZYWYlfFlYyqZJH2Yvy1Npfm42qNLU1jfOihh9zuhePGjbOePXuapi7qXpoGWemBgVUpMc6HAAQgAAEIQAACEIAABCBQXwIYWDvWDPjYsWPtqKOOstVXX72ZUaWF2VVQUmhsFQZS6ZTASs+v2YPTcFECDWVgtVSBlax5lbUCa/To0W7x9nXXXbekgaXtOGVcqTpLC8e/9dZbbh0s7XaoaYba4VDrZl122WVu/S6Olgl89OXb9vcpd9nr05+3H2d/Dy4PCCyy4GLW8+d9bfMee1iXJVf2IKL6hYAe68c6653QI/1jVq3U4zz0iB7robOs90CP6DGrVupxXsx6rAffSu8RegXWl19+6YpC3nzzTfde3b9/f/v+++/dWtXjx4+fZ2ohBlalCgnr/IYwsNK7BpZbA+vcc891Tm2y6Hu5NbC0tpVKFgsrqHTPk046yR555BG3JaemGqpN3V/TGNdaay17//33bY899rD11luv6ELxYUmlttHKLLhszLH205xZtb0RrVdFYMH529vRAy+JxsRCj1XJpG4Xoce6oeZGGQigxwyQOKVuBNBj3VBzowwEYtNjBiRtckroBpagabkerWGtIhEZV8n0wR49erhN3Dp06FCSbaUVVZWe3yZJjfimDWFgKX8qHdSC6uV2IdQi66qsStbEKrcLYbLoe6FG7rzzTjv++OPdToX6jw5NFdS0P5lYXbt2tWRtLv2tpWmIEeuv6dFvfv5cG/+PMaDwmMDaKwy0Iev9P48jzC809Jgfy1q1hB5rRZZ2qyGAHquhxjW1IoAea0WWdqshEJMeq+FTj2sawcDSO7aqsLp37+4KQ7Q7oYwmrU+t5XxaOio1pCo9vx455B7/IdAwBlYyRTDZNbB9+/ZNT/nRRx/Z4MGD7dNPP3XVUeuss44lUwTXXHNNu/XWW23ppZduOv+7776zAw880J2jqYHbb799M81MnTrVfVC6devmdihcdNFFMbBa+ak6+a87M22wlQzrcfkluzxSj9u0+T3QY5unIFMA6DETJk6qEwH0WCfQ3CYTAfSYCRMn1YlALHqsE86Kb9MIBtbMmTNd0YjWw9IMqgceeMAmT55sQ4cOdWtjYWBVLItgL2gYA2vKlCnOpJJZpRJD7Q6oY86cOa4yS+7sXnvtZVdeeaXJ3Pr888/dIu3adlNT/1RNpWmCc+fOtTvuuMP9fxldWhyuU6dOTQn+8ccf3YdHi7zLDOvVq1fT35hCWP3n4Nh7tq7+Yq6sG4FYBiDosW6SatWN0GOr8HFxzgTQY85Aaa5VBNBjq/Bxcc4EYtFjzthya64RDCzBuOGGG+zUU0+1zTff3C3Vo2V6tHnaggsuiIGVm1r8b8hbA0trTGma39tvv+0ofvzxx/anP/3JNthgAydWHSuvvLJpUfak2krT+rS1phZ123TTTd2Wmq+++qpb3K1Pnz5O9KusskpTVp5++mk76KCD7B//+IdbDE5mlBaHe/bZZ2355ZdvWtsqncZhw4bZmWeeaRdddJEzzNLHmDFj3PTEnXfe2cWVLOI+fPhw23bbbf1XQxtGiGHQhvAruHUsAxD0WIEo2vBU9NiG8Ln1PATQI6LwiQB69CkbxBKLHn3NdKMYWMm6V3pf1wworW2dZaO0SqcEVnq+r3lv1Li8NbC++eYbN01P60mVOiRYmVIdO3Z0p6h66u9//7urwJI5pTWoevbs6YStiqqf/exn8zQ1YcIEV4b4+OOP2/Tp093aVTvttJNbIE5zbNOHPjR7772322VQ1yy00ELN/p5Ub5133nk2ceJEV8Gl+w4aNGieReAbVVDVPheGQbXk6ntdLAMQ9FhfXVV7N/RYLTmuqwUB9FgLqrRZLQH0WC05rqsFgVj0WAt2ebTZKAbWTz/9ZKeddpqbIdWvXz9TYUnnzp3LIlLV1l133eWmG2611Va5n1+2QU7IlYC3BlauT0lj3hPAMPA+RS7AWAYg6BE9+kQAPfqUjdKx0D+GkadYokSPsWQ6jOeMRY++ZqNRDCxf+RJXfQlgYNWXN3crQYAXtDCkEcsABD2iR58IoEefsoGBhR7Ro08E0KNP2aB/9DUbGFi+Zoa4qiGAgVUNNa7JnQADkNyR1qRBDKyaYKXRKgmgxyrBcVlNCKDHmmCl0SoJoMcqwXFZTQjEoseawMuhUQysHCDShDcEMLC8SUXcgWBghZH/WAYg6BE9+kQAPfqUjdKx0D+GkadYokSPsWQ6jOeMRY++ZuPVaWPthmfPqll4x2821FZY8j8bpdXsRjQMATPDwEIGXhDgBc2LNJQNIpYBCHosKwUvTkCPXqSBIP5NAD0iBZ8IoEefskEssejR50w//c799vTb9+e6sdiC87W3zXrsbn1W2MTnRye2BiOAgdVgCQ31cTAMwshcLAMQ9IgefSKAHn3KRulY6B/DyFMsUaLHWDIdxnPGoscwskGUEAibAAZW2PlrmOh5QQsjlbEMQNAjevSJAHr0KRsYWOgRPfpEAD36lA36xzCyQZQQCJsABlbY+WuY6BmAhJFKDKww8hRLlOgxlkyH8ZzoMYw8xRIleowl02E8Zyx6DCMbRAmBsAlgYIWdv4aJHgMrjFTGMgBBj+jRJwLo0adsUGGAHtGjTwTQo0/ZoH8MIxtECYGwCWBghZ2/homeAUgYqcTACiNPsUSJHmPJdBjPiR7DyFMsUaLHWDIdxnPGoscwskGUEAibAAZW2PlrmOgxsMJIZSwDEPSIHn0igB59ygYVBugRPfpEAD36lA36xzCyQZQQCJsABlbY+WuY6BmAhJFKDKww8hRLlOgxlkyH8ZzoMYw8xRIleowl02E8Zyx6DCMbRAmBsAlgYIWdv4aJHgMrjFTGMgBBj+jRJwLo0adsUGGAHtGjTwTQo0/ZoH8MIxtECYGwCWBghZ2/homeAUgYqcTACiNPsUSJHmPJdBjPiR7DyFMsUaLHWDIdxnPGoscwskGUEAibAAZW2PlrmOgxsMJIZSwDEPSIHn0igB59ygYVBugRPfpEAD36lA36xzCyQZQQCJsABlbY+WuY6BmAhJFKDKww8hRLlOgxlkyH8ZzoMYw8xRIleowl02E8Zyx6DCMbRAmBsAlgYIWdv4aJHgMrjFTGMgBBj+jRJwLo0adsUGGAHtGjTwTQo0/ZoH8MIxtECYGwCWBghZ2/homeAUgYqcTACiNPsUSJHmPJdBjPiR7DyFMsUaLHWDIdxnPGoscwskGUEAibAAZW2PlrmOgxsMJIZSwDEPSIHn0igB59ygYVBugRPfpEAD36lA36xzCyQZQQCJsABlbY+WuY6BmAhJFKDKww8hRLlOgxlkyH8ZzoMYw8xRIleowl02E8Zyx6DCMbRAmBsAlgYIWdv4aJHgMrjFTGMgBBj+jRJwLo0adsUGGAHtGjTwTQo0/ZoH8MIxtECYGwCWBghZ2/homeAUgYqcTACiNPsUSJHmPJdBjPiR7DyFMsUaLHWDIdxnPGoscwskGUEAibAAZW2PlrmOgxsMJIZSwDEPSIHn0igB59ygYVBugRPfpEAD36lA36xzCyQZQQCJsABlbY+WuY6BmAhJFKDKww8hRLlOgxlkyH8ZzoMYw8xRIleowl02E8Zyx6DCMbRAmBsAlgYIWdv4aJHgMrjFTGMgBBj+jRJwLo0adsUGGAHtGjTwTQo0/ZoH/0PRvvT5+Za4jt2rWzFX++SK5t0hgEyhHAwCpHiL/XhQADkLpgbvVNMLBajZAGciSAHnOESVOtJoAeW42QBnIkgB5zhElTrSYQix5bDaqGDZx+w2QbN+nz3O+wXf/l7JjdVs69XRqEQCkCGFhowwsCGFhepKFsELEMQNBjWSl4cQJ69CINBPFvAugRKfhEAD36lA1iiUWPvmb6rsc/shEPvFez8E7br6dt8sulatY+DUMgTQADCz14QQDDwIs0lA0ilgEIeiwrBS9OQI9epIEgMLDQgIcE6B89TErEIcWiR19TfOW979i9T31cs/AO3+kXttPGy9esfRqGAAYWGvCOAIaBdykpGlAsAxD0iB59IoAefcpG6VjoH8PIUyxRosdYMh3Gc8aiR1+zgYFVOjPffvutHXfccTZ9+nQbPny4Lbfccr6mkbj+TYAKLKTgBQFe0LxIQ9kgYhmAoMeyUvDiBPToRRoI4t8E0CNS8IkAevQpG8QSix59zXSIBtacOXPsxBNPtPvvv99OP/1023vvvUvifeedd+zwww+3BRdcsGIT6ptvvrFjjjnGGVgjRoywztAyY34AACAASURBVJ07+5pG4sLAQgM+EcAw8CkbVBigR/ToEwH06FM26B/RI3r0iQB69Ckb9I++ZiNEA0ss//znP9vRRx9t22+/vV188cXWoUOHooiT8/bbbz/7wx/+YNodMeuBgZWVlD/nUYHlTy6ijoQBSBjpj+UXNPSIHn0igB59ygYvaOgRPfpEAD36lA36R1+zEaqBlVRWzZw504YOHWq9e/eeB/FPP/3kKrUee+wxZ3JtueWWFaUBA6siXF6cjIHlRRoIggFIGBrAwAojT7FEiR5jyXQYz4kew8hTLFGix1gyHcZzxqJHX7MRqoElc+qUU06x22+/3c4++2w74IAD5kH89ttv26GHHmodO3a0K6+8suI1rDCwfFVt6bgwsMLLWUNGjIEVRlpjGYCgR/ToEwH06FM2qDBAj+jRJwLo0ads0D/6mo1QDSzxfPDBB+3YY4+1jTfe2C699FJnVKWPZPrgIYccYqeddlrTnz744AO3ptUjjzxi06ZNc2tbbb311nbQQQfZiiuu2HReSwaW1uHSGly33XabTZw40XTuSiutZJttttk87fia+0aMCwOrEbMa4DMxAAkjaRhYYeQplijRYyyZDuM50WMYeYolSvQYS6bDeM5Y9OhrNkI2sLS4uhZo//jjj+2KK66wvn37NmFOpg8++eSTdvnll9uGG27o/vb888/bCSecYJ988on7ty5duthbb71lL730knXt2tUuuugi69Onjzu3lIE1a9YsV/V13XXXWbdu3ax///628MIL26RJk+zFF1+0VVZZxS644AJbb731fE17w8aFgdWwqQ3rwTCwwshXLAMQ9IgefSKAHn3KRulY6B/DyFMsUaLHWDIdxnPGokdfsxGygSWmZ511ll199dXOlNKOgcnx+uuv2xFHHOEMKplbSy65pM2YMcOd8+GHH9p5553njCcdc+fOtbvvvtvOOOMMV4l1zjnnuF0LSxlYN998szOwBg4c6NpZaqmlXDuqylIsl112ma2//vpN9/U1940YFwZWI2Y1wGfiBS2MpMUyAEGP6NEnAujRp2xgYKFH9OgTAfToUzboH33NRugG1tixY+2oo46y1VdfvZlhdMstt9jJJ5/czNgaPXq027lw9913d1MK0zsSfv7553bkkUc602r48OFuvaxiBlbybxMmTHALw8vESh9JO2+88Uazyi9f899ocWFgNVpGA30eBiBhJA4DK4w8xRIleowl02E8J3oMI0+xRIkeY8l0GM8Zix59zUboBtaXX37pjKc333zTVT6pqur777+33/72tzZ+/PhmUwuHDRvWVDmlaX7pY/bs2fbcc8+5a5PpiMUMLK2ZpbWydGgdLa2fVXjIOJOBpmqs7bff3tfUN2RcGFgNmdbwHgoDK4ycxTIAQY/o0ScC6NGnbFBhgB7Ro08E0KNP2aB/9DUboRtY4qoF3LXmlBZ0l3GVTB/s0aOHq5Lq0KGDw58YWC3lIqnk6tmzZ9EKLK2VJcNMBpjW1tLUxFIG1qmnnup2QeSoHwEMrPqx5k4tEGAAEoY8MLDCyFMsUaLHWDIdxnOixzDyFEuU6DGWTIfxnLHo0ddsNIKBlZhK3bt3d9VT2p1QVVBap+qAAw5oQp8YWFmNpWIVWFo/6+CDD7b55puvbAWWKrS23XZbX1PfkHFhYDVkWsN7KAysMHIWywAEPaJHnwigR5+yUToW+scw8hRLlOgxlkyH8Zyx6NHXbDSCgTVz5kw77rjjTOthnX/++fbAAw/Y5MmTbejQoW5trOSQsaUqrd12283+8Ic/NFsDq1h+ihlY5da4SnZG1ILxun/v3r19TX1DxoWB1ZBpDe+heEELI2exDEDQI3r0iQB69CkbGFjoET36RAA9+pQN+kdfs9EIBpbY3nDDDabKqs0339zef/99W2+99Zp2E0zY69+1iPunn37qdi/Uuenjtddes3fffdf+67/+y/1zqV0IkymLqq4qtQuh2tDf2rdv72vqGzIuDKyGTGt4D8UAJIycYWCFkadYokSPsWQ6jOdEj2HkKZYo0WMsmQ7jOWPRo6/ZaBQDK1n3Sou5L7roonbuuefarrvuOg/2v/71r3b66afbd999Z2uuuab16tXL5syZY9pVcOLEiW7KoaYetmRgaeH4E0880U1V7Natm1s4fuGFF7ZJkybZiy++aAMGDHBrcq200kq+pr1h48LAatjUhvVgGFhh5CuWAQh6RI8+EUCPPmWjdCz0j2HkKZYo0WMsmQ7jOWPRo6/ZaBQD66effrLTTjvN7f7Xr18/t2B7sR0ClQdVWunv2nVQuwouu+yytuqqqzrDS7sGJou+f/vtt25qoqYFDh8+3JZbbrmmNGra4siRI+2ee+6xKVOmOENM0wV//etf24EHHmhLLLGErylv6LgwsBo6veE8HC9oYeQqlgEIekSPPhFAjz5lAwMLPaJHnwigR5+yQf/oazYaxcDylS9x1ZcABlZ9eXO3EgQYgIQhDQysMPIUS5ToMZZMh/Gc6DGMPMUSJXqMJdNhPGcsevQ1GxhYvmaGuKohgIFVDTWuyZ0ABlbuSGvSYCwDEPRYE/nk3ih6zB0pDbaCAHpsBTwuzZ0AeswdKQ22gkAsemwFoppeioFVU7w0XmcCGFh1Bs7tihPAMAhDGbEMQNAjevSJAHr0KRulY6F/DCNPsUSJHmPJdBjPGYsefc3G069+Zmfc9EbNwrvq2LVs1RUWq1n7NAyBNAEMLPTgBQFe0LxIQ9kgYhmAoMeyUvDiBPToRRoI4t8E0CNS8IkAevQpG8QSix59zvRfx35s942dbu3a5Rdl+wXmsz0362ID11o6v0ZpCQJlCGBgIREvCGAYeJGGskHEMgBBj2Wl4MUJ6NGLNBAEBhYa8JAA/aOHSYk4pFj0GHGKeXQI1I0ABlbdUHOjlghgGIShj1gGIOgRPfpEAD36lI3SsdA/hpGnWKJEj7FkOoznjEWPYWSDKCEQNgEMrLDz1zDR84IWRipjGYCgR/ToEwH06FM2MLDQI3r0iQB69Ckb9I9hZIMoIRA2AQyssPPXMNEzAAkjlRhYYeQplijRYyyZDuM50WMYeYolSvQYS6bDeM5Y9BhGNogSAmETwMAKO38NEz0GVhipjGUAgh7Ro08E0KNP2aDCYMvjx4aRkMijHHXRhlEQoH8MI82xjB/DyAZRQiBsAhhYYeevYaJnABJGKmMZgKBH9OgTAfToUzYwsDCwwtAjBlYYeYolyljGj7Hkk+eEQFsSwMBqS/rcu4kAL2hhiCGWAQh6RI8+EUCPPmUDAwsDKww9YmCFkadYooxl/BhLPnlOCLQlAQystqTPvTGwAtNALAMQDIMwhIkew8hTLFHGokcMrDAUjYEVRp5iiTKW/jGWfPKcEGhLAhhYbUmfe2NgBaaBWAYgGFhhCBM9hpGnWKKMRY8YWGEoGgMrjDzFEmUs/WMs+eQ5IdCWBDCw2pI+98bACkwDsQxAMLDCECZ6DCNPsUQZix4xsMJQNAZWGHmKJcpY+sdY8slzQqAtCWBgtSV97o2BFZgGYhmAYGCFIUz0GEaeYokyFj1iYIWhaAysMPIUS5Sx9I+x5JPnhEBbEsDAakv63BsDKzANxDIAwcAKQ5joMYw8xRJlLHrEwApD0RhYYeQplihj6R9jySfPCYG2JICB1Zb0uTcGVmAaiGUAgoEVhjDRYxh5iiXKWPSIgRWGojGwwshTLFHG0j/Gkk+eEwJtSQADqy3pc28MrMA0EMsABAMrDGGixzDyFEuUsegRAysMRWNghZGnWKKMpX+MJZ88JwTakgAGVlvS594YWIFpIJYBCC9oYQiTF7Qw8hRLlPSPsWQ6jOeMpX/k+xo9hkGAKCEAgbwIYGDlRZJ2WkWAipdW4avbxbyg1Q01N8pAIJYXNPrHDGLw4BT6Rw+SQAhNBGLpHzGwwhB9LHoMIxtECYGwCWBghZ2/homeF7QwUskLWhh5iiXKWAbEvKCFoWj0GEaeYokSPcaS6TCeMxY9hpENooRA2AQwsMLOX8NEj4EVRioxsMLIUyxRxjIgxsAKQ9HoMYw8xRIleowl02E8Zyx6DCMbRAmBsAlgYIWdv4aJHgMrjFRiYIWRp1iijGVAjIEVhqLRYxh5iiVK9BhLpsN4zlj0GEY2iBICYRPAwAo7fw0TPQZWGKnEwAojT7FEGcuAGAMrDEWjxzDyFEuU6DGWTIfxnLHo0ftsfPdaviG2m8+sQ69826Q1CJQhgIGFRLwggIHlRRrKBoGBVRYRJ9SRQCwDYgysOoqqFbdCj62Ax6W5E0CPuSOlwVYQiEWPrUBU+0tf28lsxn3532f5g816XJN/u7QIgRIEMLCQhhcEMLC8SEPZIDCwyiLihDoSiGVAjIFVR1G14lbosRXwuDR3Augxd6Q02AoCseixFYhqe+mHF5i9c2Lt7rH6n8yW2a127dMyBFIEMLCQgxcEeEHzIg1lg4hlAIIey0rBixPQoxdpIIh/E0CPSMEnAujRp2wQSyx69DbTU482++jy2oW3ymVmXY6qXfu0DAEMLDTgGwEMA98yUjyeWAYg6BE9+kQAPfqUjdKx0D+GkadYokSPsWQ6jOeMRY/eZgMDy9vUEFjlBKjAqpwZV9SAAC9oNYBagyZjGYCgxxqIpwZNoscaQKXJqgmgx6rRcWENCKDHGkClyaoJxKLHqgHV+sKADaw33njDjjzySHv99debUVp99dVto402sgMOOMBWXHHFWhOkfY8IYGB5lIyYQ8EwCCP7sQxA0CN69IkAevQpG6VjoX8MI0+xRIkeY8l0GM8Zix69zUbABtZLL73kDKxFFlnE1l9/fVtggQVs1qxZ9sILL5jMrVVWWcUuuOACW2+99bzFT2D5EsDAypcnrVVJgBe0KsHV+bJYBiDosc7CqvJ26LFKcFxWEwLosSZYabRKAuixSnBcVhMCseixJvDyaLQBDKxevXrZpZdeah07dnREZGKdffbZdt1119n2229vF198sXXo0CEPWrThOQEMLM8TFEt4GAZhZDqWAQh6RI8+EUCPPmWjdCz0j2HkKZYo0WMsmQ7jOWPRo7fZaEADS6zffvttO/TQQ2327Nk2dOhQ07RCjsYngIHV+DkO4gl5QQsiTRbLAAQ9okefCKBHn7KBgYUe0aNPBNCjT9mgf/Q2Gw1qYE2bNs0OOugg++KLL+yKK66wvn37uhRoauHNN99so0aNMp3TuXNnN/3wiCOOsJ49ezZL0wcffGCXXXaZjR492j799FNbdtllbc0117TTTz/dTU9Mjq+++squvvpqe+ihh2zq1KnuvAEDBthhhx1ma6yxxjypT85/7LHH3Ppdiy66qPXo0cN22WUX22uvvagWa8WHBQOrFfC4ND8CDEDyY1nLljCwakmXtislgB4rJcb5tSSAHmtJl7YrJYAeKyXG+bUkEIsea8mwVW03qIE1ceJEZ0ppWqHMpRVWWMHuuOMOO+OMM9y/9e/f35Zcckl76623TGtpde/e3VVqrbrqqg7nhx9+aMccc4y99tprtuGGG1qXLl3syy+/dJVdZ555ZpMh9t5779mxxx7rzpNJpus/+ugjGzt2rLuP7rfttts2pSg5//nnn7d+/fo5Q+yHH36wZ555xt5//33bbrvt7Pzzz3excVROAAOrcmZcUQMCGFg1gFqDJmMZgKDHGoinBk2ixxpApcmqCaDHqtFxYQ0IoMcaQKXJqgnEoseqAdX6wgY0sL755hu3Btatt97qdiJUxdSCCy7o1sSSuXT00UfbEkss4cjOmTPHGVLXXnutnXfeebbvvvu6f7/lllvs5JNPdu2ojWKH1trSOY8//rj9/ve/t5122snatWvnTh03bpz99re/tZVXXtlVgMmQmjlzpp100kn26KOPuhgOOeQQm3/++d35n332mWtLVVwnnHCCM884KieAgVU5M66oAQEMgxpArUGTsQxA0GMNxFODJtFjDaDSZNUE0GPV6LiwBgTQYw2g0mTVBGLRY9WAan1hAxhY6V0Iv/vuu6Zqpl/96lfOlOratWuLFGUaabrhqaee6tbNShtYMpKOO+64JqMp3ZCm/6nKS9P/CheK/+mnn+zEE0+0F1980RlYffr0cZVe2jWxW7dudvnll9syyyzTLC5VbR111FFuKqOu6dSpU62z33DtY2A1XErDfCAMgzDyFssABD2iR58IoEefslE6FvrHMPIUS5ToMZZMh/GcsejR22w0gIGlqXfJoWl7vXv3dlPx9thjj3nWk1LF1ZtvvmmawvfOO++4yz755BN74IEHmhlYyRRCTUXcdNNNbb/99nNT/tq3b990r8T4WmeddWzttdeeJ8Xjx4+3l19+2UaMGOGmESbnq8pLxlrhkazb9a9//cuGDx9e1njzVlNtGBgGVhvC59b/IcALWhhqiGUAgh7Ro08E0KNP2cDAQo/o0ScC6NGnbNA/epuNBjCwevXqZZdeeqlbc6ql491337X//d//NS2eXuxIV2Dp71rEXetn3XPPPaZpiZoOqAqpnXfe2VVkJYZUS/fUgu6KbeDAgTZs2DA3JVGVWZpCWMrAKlx43lvteBgYBpaHSYkxJAYgYWQdAyuMPMUSJXqMJdNhPCd6DCNPsUSJHmPJdBjPGYsevc1GJAZWev2pwYMHu/WnlltuOZeWYlMI0/mSefXXv/7VrrnmGps+fbqr1BoyZEjZiqrCnN9///3uvuUqsHSdqra0QyJHZQQwsCrjxdk1IoCBVSOwOTcbywAEPeYsnBo1hx5rBJZmqyKAHqvCxkU1IoAeawSWZqsiEIseq4JTj4siMbC0e6DWt1p88cXtqquuMlVGJUc5Ays5b8yYMW49rE022cTtFPjqq6+6Na2yVoCVW+Nq1KhRrn3teli4plY9pNAI98DAaoQsNsAzYBiEkcRYBiDoET36RAA9+pSN0rHQP4aRp1iiRI+xZDqM54xFj95mIxIDK1lf6ocffnBT+bTwug5NE9S0Qu0MmJ5CqH/TOXvuuWfTAu6JwbTjjju6qYCqzNIi71pPSzsIqrIr2YUwaVt/0/naBfHLL790htdzzz1XchdCmWR/+MMfbPfdd/dWMj4HhoHlc3Yiio0XtDCSHcsABD2iR58IoEefsoGBhR7Ro08E0KNP2aB/9DYbkRhY2hVQxpCm5mktqwEDBpimFT711FP2448/2uzZs+3YY49t2oXw3HPPtaFDh7qF29dcc01nVulc7Xh4wQUXuCopHTKoTjjhBJs6dapbPF67DWp9rMmTJ9ukSZNMOyGqmmqxxRab5/ykbZlqzzzzjM2YMcOZYKecckqzxeK91Y6HgWFgeZiUGENiABJG1jGwwshTLFGix1gyHcZzoscw8hRLlOgxlkyH8Zyx6NHbbARsYE2YMKFpCl/aJCrFWiaUqq8efPBBZzhpjamtt97aNt54YzvrrLOceaRphjpkbo0cOdLuuusu006EmnIo0+uwww6zNdZYo9ktVMUlY2z06NH23nvvucXkV1ttNdtmm21s0KBBtsQSS5Q9v2/fvq7aS7snygDjqI4ABlZ13LgqZwIYWDkDrVFzsQxA0GONBJRzs+gxZ6A01yoC6LFV+Lg4ZwLoMWegNNcqArHosVWQanlxwAZWLbHQdpgEMLDCzFvDRY1hEEZKYxmAoEf06BMB9OhTNkrHQv8YRp5iiRI9xpLpMJ4zFj16mw0MLG9TQ2CVE8DAqpwZV9SAAC9oNYBagyZjGYCgxxqIpwZNoscaQKXJqgmgx6rRcWENCKDHGkClyaoJxKLHqgHV+kIMrFoTpv06EsDAqiNsblWaAIZBGOqIZQCCHtGjTwTQo0/ZKB0L/WMYeYolSvQYS6bDeM5Y9OhtNmbcY/barrULr++LZov1rV37tAyBFAEMLOTgBQFe0LxIQ9kgYhmAoMeyUvDiBPToRRoI4t8E0CNS8IkAevQpG8QSix69zvS0q8w+GmrWbr78wpxvYbOuJ5ots0d+bdISBMoQwMBCIl4QwDDwIg1lg4hlAIIey0rBixPQoxdpIAgMLDTgIQH6Rw+TEnFIsegx4hTz6BCoGwEMrLqh5kYtEcAwCEMfsQxA0CN69IkAevQpG6VjoX8MI0+xRIkeY8l0GM8Zix7DyAZRQiBsAhhYYeevYaLnBS2MVMYyAEGP6NEnAujRp2xgYKFH9OgTAfToUzboH8PIBlFCIGwCGFhh569homcAEkYqMbDCyFMsUaLHWDIdxnOixzDyFEuU6DGWTIfxnLHoMYxsECUEwiaAgRV2/homegysMFIZywAEPaJHnwigR5+yQYUBekSPPhFAjz5lg/4xjGwQJQTCJoCBFXb+GiZ6BiBhpBIDK4w8xRIleowl02E8J3oMI0+xRIkeY8l0GM8Zix7DyAZRQiBsAhhYYeevYaLHwAojlbEMQNAjevSJAHr0KRtUGKBH9OgTAfToUzboH8PIBlFCIGwCGFhh569homcAEkYqMbDCyFMsUaLHWDIdxnOixzDyFEuU6DGWTIfxnLHoMYxsECUEwiaAgRV2/homegysMFIZywAEPaJHnwigR5+yQYUBekSPPhFAjz5lg/4xjGwQJQTCJoCBVUH+Ro0aZWeffbY9+eST1rNnTzvooIPs8MMPt4UWWqhZK7NmzbJTTjnFRo8ebTfddJP17t27grvEeSoDkDDyjoEVRp5iiRI9xpLpMJ4TPYaRp1iiRI+xZDqM54xFj2FkgyghEDaBhjGwLrnkEjvuuONazMZiiy1mt912m+2www7uvJauWXrppe3mm2+2bbbZxp07fvx4GzJkiA0YMMCOPfZYGzlypF1++eXuP/vss0+z+9555512/PHH2zHHHOP+u127dmGrpA7RY2DVAXIOt4hlAIIecxBLHZpAj3WAzC0yE0CPmVFxYh0IoMc6QOYWmQnEosfMQDgRAhComkDDGFg33nijXXnllUVBzJ071z766CP79ttvmxlYF1xwgZ155pnWvXv3eaqoFllkETvnnHNso402ajK71P4tt9xi/fv3t+nTp9ugQYNspZVWsmuuucbat2/vzps6daodcMAB1q1bN/fviy66aNXJielCDIMwsh3LAAQ9okefCKBHn7JROhb6xzDyFEuU6DGWTIfxnLHoMYxsECUEwibQMAZWS2lIqqc6depkt99+u3Xp0sWdLgNLJlNiSrXUxqGHHmovvfSS3X333da1a1f76quvbP/993eXyDxbYokl7Mcff3RVYM8884wzynr16hW2OuoYPS9odYTdilvFMgBBj60QSR0vRY91hM2tyhJAj2URcUIdCaDHOsLmVmUJxKLHsiA4AQIQaDWBKAyss846y37/+9+7aqvTTjutCVreBtawYcPcPS666CIbPHhwq5MTUwMYBmFkO5YBCHpEjz4RQI8+ZaN0LPSPYeQplijRYyyZDuM5Y9FjGNkgSgiETaDhDawpU6Y4M+m7775zVVHrrLNOVQbWeeedZ9dee21TtdaMGTPc2leaKnj11Vfb888/7yqyttpqKzv//PPnmZIYtkxqHz0vaLVnnMcdYhmAoMc81FL7NtBj7Rlzh+wE0GN2VpxZewLosfaMuUN2ArHoMTsRzoQABKol0PAG1tChQ+3II4+0I444wlVGJWtVCZgqsGQ2aaH2n/3sZ45hjx49bODAgbbGGms0W3xd0wL33Xdf23zzzd0i7n/5y19s+PDhduGFF9qmm25qBx98sP3zn/90uw5qXSyOyghgGFTGq63OjmUAgh7bSmGV3Rc9VsaLs2tLAD3Wli+tV0YAPVbGi7NrSyAWPdaWIq1DAAIi0NAG1rRp01yV1Ntvv+12FJQxlT5kYJ144onzKEG7Fe65557O3NK6WTq0EPy9995rZ599tr388svWu3dvO/nkk9152s3w0ksvdYbWtttum5uytOZWLMfJt/8Qy6MG/ZznDV446PizBo8es5Jq2/PQY9vy5+7NCaBHFOETAfToUzaIJQY99u3bl0RDAAJ1INDQBtatt95qWnxdptL1118/z46AWnT966+/tqWXXtpVW2lh9kcffdRVZr344ot2zDHH2B//+MdmVVuFOXnqqafcroMyyk4//XR76KGH3O6F48aNs549e7rqL8Wg9is9MLAqJcb5tSYQwwBEDDGwaq2kfNpHj/lwpJV8CKDHfDjSSj4E0GM+HGklHwIx6BEDKx+t0AoEyhFoWAMr2SXw6aeftiuvvNL22GOPciya/v73v//dDjzwQOvYsaNbN2uttdYqem1S4bX44os7g+ytt95y62BtsskmbprhyJEj3bpZl112me26666Z7x/jiUzZCiPrsZSAo0f06BMB9OhTNkrHQv8YRp5iiRI9xpLpMJ4zFj2GkQ2ihEDYBBrWwLr//vudCbXeeuu5hdeTqYBZ0pUs0K4KKE091BpZhcesWbPspJNOskceecRGjBhhG220kavAuvvuu5tMr/fff98ZZ4rhiiuuyHLraM/hBS2M1McyAEGP6NEnAujRp2xgYKFH9OgTAfToUzboH33Phgo88jw0w0iFHBwQqCeBhjSwNDVQ0/ZuuOEGZxxpAfdKji+//NL2228/mzRpkjOwNtxww3kuv/POO+3444+34447zv1Hh+4p00smVteuXd2URFVk6bjxxhttiSWWqCSMqM5lABJGujGwwshTLFGix1gyHcZzoscw8hRLlOgxlkyH8Zyx6NHnbDz55JP2j3/8I/cQV1llFVeswQGBehFoSANrzJgxNmTIEFtmmWXs9ttvdzsLVnJokfa9997brZlV7PqpU6e6da+6detm11xzTdPaWhhYlVBufi4GVvXs6nllLAMQ9FhPVVV/L/RYPTuuzJ8AesyfKS1WTwA9Vs+OK/MnEIse8yeXT4uTJ0+28ePH59NYkVY0E2nFFVesWfs0DIE0gYYzsLRb4AknnGAXXXSRnXnmmXbaaacVzbimGN53333unM6dOzedrEopNgAAIABJREFU889//tMOOeQQu+eee9wOheedd16zBdhV3aWKq2eeecZNFezVq1fTtUwhrP7DhWFQPbt6XhnLAAQ91lNV1d8LPVbPjivzJxCLHm1M5ZvS5E+bFssSGDi37CmNcALf12FkMZr+0dN0aIbQm2++WbPotID9aqutVrP2aRgCDW1gJdVTekgZTOuss07RjD/88MOuSmuBBRawAQMG2AorrGCff/65qXrrww8/tD333NOuuuqqedbOGjZsmDO9ZJANHjy4WdtJ5dfOO+/sTLBkEffhw4e7nRA5ShNgABKGOmIZgKBH9OgTAfToUzZKxxJL/4iBFYYeDQMrkETFEWY0/aOn6cTA8jQxhFUVgYarwDr33HPtlFNOsWOOOcb++Mc/Wvv27YuCmTNnjqkK64477nDVVDKtlltuOVt99dXd4u+77babLbTQQs2uff31193UQu0yeP7558/zd1V/qT1VbU2cONGZZ1ona9CgQc2quKrKVINfxAtaGAmOZQCCHtGjTwTQo0/ZwMDCwApDjxhYgeQpkjBjGT/6ms6QDaw33njDvdfr3XrllVd279kqPmnp0IZsegd/7LHHbNlll7VLL73UBg4c6Gt6iKtCAg1nYFX4/JzuCQFe0DxJRJkwYhmAoEf06BMB9OhTNjCwMLDC0CMGViB5iiTMWMaPvqYzZANLsR955JGmTdZmz55tm222mV188cXWoUOHkri1kdupp57a9PcRI0bUfTaUZmbJeNtuu+3s7LPP9lUaQcaFgRVk2hovaF7QwshpLAMQ9IgefSKAHn3KBgYWBlYYesTACiRPkYQZy/jR13Q2goGVLBL/wQcf2BVXXGFad6vYIaNLhpeqsJZaail7/PHHrS0MrIceesgOOugg23fffV3VGEd+BDCw8mNJS60gwAtaK+DV8dJYBiDosY6iasWt0GMr4HFp7gRi0SMGVu7SqU2DrIFVG660WhWBaPrHqujU/qJGMLC0cdraa69tWi5IG7apuqnYMWrUKLfh2u67724zZ860W265BQOr9hKr6x0wsOqKm5uVIoBhEIY2YhmAoEf06BMB9OhTNkrHEkv/iIEVhh6pwAokT5GEGU3/6Gk+G8XAOuqoo+zkk0920wevvPJKt351+vjpp5/cWtiavnfZZZfZfffdV9LA+uqrr+zqq69262RpnetFF13UevToYbvssovttddezaYoTpgwwVV1aQO4X//6167t0aNH23fffWdrrbWW+5vWyNahto444oiiuz7utNNOduGFF9oiiyzizDWtx33nnXfapEmT3LW6/6677urW3E6v4/23v/3NGXZay6tLly5uM7lx48a5a7Qe2Iknnmg9e/ZsxqKS9j2VbcmwMLBCy1iDxssLWhiJjWUAgh7Ro08E0KNP2cDAwsAKQ48YWIHkKZIwYxk/+prORjGwtPaVzKNbb73VVWLJ7EkfWuhd5pGqtXTumWeeWdTAeu+99+zYY4+1559/3vr162drrrmm/fDDD25jt/fff9+tW6UN25ZccknXfLIOl9qdOnWqLbDAArbuuuvaJ598YmPHjrXll1/eLrjgAltvvfXc1MXrrrvO3nnnHXvggQfcpm6qHEsMKplTn332mR199NH2wgsvuHur3fT9VUGm/7Rr185dl0xH3Hnnnd39NJ1S102ZMsUZWbrvJZdcYiuttJI7XzFU0r6vui0VFwZWaBlr0Hh5QQsjsbEMQNAjevSJAHr0KRsYWBhYYegRAyuQPEUSZizjR1/T2SgGliqQZPrInNlwww3nWcxdf7/qqquazC1VaxVOIVRl0kknnWSPPvqoa+eQQw6x+eef36VOxpKukWGUnqaYGFgyt/bZZx+3QHzHjh1t7ty5Lgb954ADDmi2WHtLa2BNnz7d/vd//9dVeml3xMSoUqWXYlpmmWXcc2gHxbSBpSqxww47zP1HFVqzZs1y8aqKS+1pzS0dlbbvq24xsELLTGTx8oIWRsJjGYCgR/ToEwH06FM2MLAwsMLQIwZWIHmKJMxYxo++prORDKw5c+a4KXtvvvmmq8bq379/k2lz+OGHu/+dTC8sZmAlZlS3bt3s8ssvd2ZR+lCFk6YqakqeFovv1KlTUwWW/k1mVVKZpesSQ01VVDLQZGylTadKFnH/5ptv3FRBGVBaeL5z587N2tpvv/2cUZWeXqhpiDLhstynVPu+6hYDK7TMRBYvL2hhJDyWAQh6RI8+EUCPPmUDAwsDKww9YmAFkqdIwoxl/OhrOhvJwJJBdMMNN7gqqN/85jd22mmnuQqmu+++2/7f//t/rjopWeC9mIFVbnfAadOmuUqmf/3rXzZ8+HDr2rVrk4Glda4KdxRMztd6XJUaWNoxUdMYx48f79bTmj17tj333HO28MILFzWw9MyHHnpoM5klhlyx2LK276tuMbBCy0xk8fKCFkbCYxmAoEf06BMB9OhTNjCwMLDC0CMGViB5iiTMWMaPvqaz0QwsrS9VWG2lNaMmT55sQ4cOtd69e7tUFDOwhg0b5qb6aeFzTdcrPBJD6osvvnAVWH379s3dwFIV2Y033ugWkdf9Co8+ffq0ysCqtH1fdYuBFVpmIouXF7QwEh7LAAQ9okefCKBHn7KBgYWBFYYeMbACyVMkYcYyfvQ1nY1mYGntqd/97nd20003uYooVT/JwNp6663tnHPOsQUXXLCkgVVuyl1iYKmBZBpfS1VO1VRgaQfD448/3i3+rrhVPaVpgeWmEGatwKq0fV91i4EVWmYii5cXtDASHssABD2iR58IoEefsoGBhYEVhh4xsALJUyRhxjJ+9DWdjWZgifOoUaOc+bPBBhu4KXdPPPGEW59qyy23bEpDsQqsYmtcpfOWtJteJL4aA0smkiq8tKNh4bTDCy+80O0aqH/X2lXJkZeBVWn7vuoWAyu0zEQWLy9oYSQ8lgEIekSPPhFAjz5lAwMLAysMPWJgBZKnSMKMZfzoazob0cDS+k5azF1GkY7NNtvMTflLL7BezMBKrtNaU6V2IRwzZoz94Q9/sN133921XY2BlVyz8sorzxNXMo1Ri8VrKqPW8NK0v5EjR5rMJy3eXmwR96wVWJW276tuMbBCy0xk8fKCFkbCYxmAoEf06BMB9OhTNjCwMLDC0CMGViB5iiTMWMaPvqazEQ0ssU4Wc9f/1rpWBxxwQLMUFDOwdIIWTj/hhBNs6tSp1q9fP1tzzTXthx9+sGeeecZmzJhhgwcPtlNOOaVpt79qDCy1o3W6tEC7qrm0m+F8881nZ555pr3xxhtuofmPP/7Y/U2G1aRJk9waXgsssIB17969VQaW7llJ+77qFgMrtMxEFi8vaGEkPJYBCHpEjz4RQI8+ZQMDCwMrDD1iYAWSp0jCjGX86Gs6QzawJkyY4CqtZDJdcMEFtthiizVhlhGkvy200EJu8faVVlqpWQpOP/10u+OOO9zfttpqq2Z/++CDD5xJpAqu9957z7S7oRZs33PPPd20v/nnn7/p/CSGgQMHOqMsfUyfPt0OPvhgtw6XpjCm49N1quR65ZVXbNFFF7VBgwY540wVV+PGjXOLuMtM046Her7999/f7UKo69IVWH/729/siCOOcNdqh8T0USq2Str3VbcYWKFlJrJ4eUELI+GxDEDQI3r0iQB69CkbGFgYWGHoEQMrkDxFEmYs40df0xmygeUrU+JqOwLt5moZfw4ItDWBMe3aOgLun4XAwDi6CwyDLGJo+3NiGRCjx7bXWpYIYtEjBlYWNXhwDt/XHiSBEBIC0fSPnqYcA8vTxBBWVQQwsKrCxkW5E8DAyh1pTRpkQFwTrDRaHYFYBsQYWNXpo95XxaJHDKx6K6vK+/F9XSU4LqsFgWj6x1rAy6FNDKwcINKENwQwsLxJReSBYGCFIYBIBsS8oIUhR6bIBJKnSMKM5gWN7+swFM33dRh5iiXKWPToaT4//PBDe+qpp2oW3dZbb+0WKeeAQD0IYGDVgzL3KE+AAXF5Rj6cEcsABD36oLbyMUSiRyqwykvBhzMwsHzIAjE0EYikf+QHp0A0H4sePU7HW2+9ZVOmTMk1Qi10vvrqq9uKK66Ya7s0BoGWCGBgoQ8/CGAY+JGHclHEMgBBj+WU4MffI9EjBpYfcisXBQZWOUL8va4EIukfMbDqqqrqbxaLHqsnxJUQgEBGAhhYGUFxWo0JYBjUGHBOzccyAEGPOQmmxs1EokcMrBrrKKfmMbByAkkz+RCIpH/EwMpHLjVvJRY91hwkN4AABDCw0IAfBDAM/MhDuShiGYCgx3JK8OPv6NGPPBDF/xFAjyjBJwLo0adsEEsseiTTEIBAzQlgYNUcMTfIRADDIBOmNj8plgEIemxzqWUKAD1mwsRJdSKAHusEmttkIoAeM2HipDoRiEWPdcLJbSAQMwEMrJiz79OzYxj4lI3SscQyAEGP6NEnAujRp2zQP6JH9OgTAfToUzboH8PIBlFCIGgCGFhBp6+BgmcAEkYyMbDCyFMsUaLHWDIdxnOixzDyFEuU6DGWTIfxnLHoMYxsECUEgiaAgRV0+hooeAysMJIZywAEPaJHnwigR5+yQYUBekSPPhFAjz5lg/4xjGwQJQSCJoCBFXT6Gih4BiBhJBMDK4w8xRIleowl02E8J3oMI0+xRIkeY8l0GM8Zix7DyAZRQiBoAhhYQaevgYLHwAojmbEMQNAjevSJAHr0KRtUGKBH9OgTAfToUzboH8PIBlFCIGgCGFhBp6+BgmcAEkYyMbDCyFMsUaLHWDIdxnOixzDyFEuU6DGWTIfxnLHoMYxsECUEgiaAgRV0+hooeAysMJIZywAEPaJHnwigR5+yQYUBekSPPhFAjz5lg/4xjGwQJQSCJoCBFXT6Gih4BiBhJBMDK4w8xRIleowl02E8J3oMI0+xRIkeY8l0GM8Zix7DyAZRQiBoAhhYQaevgYLHwAojmbEMQNAjevSJAHr0KRtUGKBH9OgTAfToUzboH8PIBlFCIGgCGFhBp6+BgmcAEkYyMbDCyFMsUaLHWDIdxnOixzDyFEuU6DGWTIfxnLHoMYxsECUEgiaAgRV0+hooeAysMJIZywAEPaJHnwigR5+yQYUBekSPPhFAjz5lg/4xjGwQJQSCJoCBFXT6Gih4BiBhJBMDK4w8xRIleowl02E8J3oMI0+xRIkeY8l0GM8Zix7DyAZRQiBoAhhYQaevgYLHwAojmbEMQNAjevSJAHr0KRtUGKBH9OgTAfToUzboH8PIBlFCIGgCGFhBp6+BgmcAEkYyMbDCyFMsUaLHWDIdxnOixzDyFEuU6DGWTIfxnLHoMYxsECUEgiaAgRV0+hooeAysMJIZywAEPaJHnwigR5+yQYUBekSPPhFAjz5lg/4xjGwQJQSCJoCBFXT6Gih4BiBhJBMDK4w8xRIleowl02E8J3oMI0+xRIkeY8l0GM8Zix49z8acT9/ON8J289n8y3TPt01ag0AZAhhYSMQPAhhYfuShXBSxDEDQYzkl+PF39OhHHoji/wigR5TgEwH06FM2iCUWPXqc6W9vP85mvfFE7hEu1G9XW3SH3+XeLg1CoBQBDCy04QcBDAM/8lAuilgGIOixnBL8+Dt69CMPRIGBhQb8I0D/6F9OYo4oFj16muMfnr7JZv7tsppFt9ie51v7NbaoWfs0DIE0AQws9OAHAQwDP/JQLopYBiDosZwS/Pg7evQjD0SBgYUG/CNA/+hfTmKOKBY9eprjmQ9dYD88e0fNouuw7Qm28AaDatY+DUMAAwsN+EcAw8C/nBSLKJYBCHpEjz4RQI8+ZaN0LPSPYeQplijRYyyZDuM5Y9Gjp9nAwPI0MYRVFQEqsKrCxkW5E+AFLXekNWkwlgEIeqyJfHJvFD3mjpQGW0EAPbYCHpfmTgA95o6UBltBIBY9tgJRLS9tBANr7ty59vzzz9stt9xizz33nE2bNs06duxoq622mm2yySY2aNAg69y5cy0x0rYnBDCwPElE9GFgGIQhgVgGIOgRPfpEAD36lI3SsdA/hpGnWKJEj7FkOoznjEWPnmYjdANr1qxZdvHFF9v1119v3333nTOqlllmGZszZ469//779s0339jWW29tl156qTO1fD/GjBljxxxzjG233XZ29tln+x6ud/FhYHmXkkgD4gUtjMTHMgBBj+jRJwLo0adsYGChR/ToEwH06FM26B89zUbIBpYqr6655hpnYC2//PL2u9/9zjbffHObf/75HW2ZW6NGjbJXXnnFjj32WFtkkUU8zcJ/wnrooYfsoIMOsn333dfOO+887+P1LUAMLN8yEms8DEDCyDwGVhh5iiVK9BhLpsN4TvQYRp5iiRI9xpLpMJ4zFj16mo2QDayJEyfaEUccYd9//70zsTbaaCNPKWcPCwMrO6tiZ2JgtY4fV+dFAAMrL5K1bSeWAQh6rK2O8modPeZFknbyIIAe86BIG3kRQI95kaSdPAjEosc8WNWgjZANrAsvvNAuueQSGzx4sJ1zzjm24IILZiL0xhtv2M033+yqs7RelqYdrr/++s4M69mzZ1Mb3377rR133HHu/6u6a+jQoXb//fdbp06d7Pzzz3eG2amnnmqvvvqqXXbZZXbXXXfZyJEj3fknnXSS7bXXXu5/f/XVV3b11VebzKmpU6fasssuawMGDLDDDjvM1lhjDXfO66+/7u7/5ptvzvMMO+20k+lZkwqyDz74wEaMGGGPPPJIU/yaJqnKrRVXXLHp+gkTJtiRRx5pQ4YMsT59+riKrmeffda22GILu+iii2zppZd21990002urSS2tdZayw4++GAXY2gHBlZoGWvUeDEMwshsLAMQ9IgefSKAHn3KRulY6B/DyFMsUaLHWDIdxnPGokdPsxGqgZWYSw8++KAzj3bbbbdMhO+44w4744wz3HpY/fv3tyWXXNLeeuste+mll6x79+7OpFp11VVdW1o/S+tRff31184ce/nll61bt272xRdfuPWpttpqKzv55JPthRdecNeMHj3aunbtaj/88IPtv//+zlB677333PTF1157zfr27evO++ijj2zs2LEuBsWy7bbb2owZM+y6666zd955xx544AFbZ511bO2113Zx9OjRw/bee29r166dW6z+hBNOsE8++cQ23HBD69KlS1P8ureMKZlVOvRMMrDUlqrVZs6c6cy3Dh062LBhw2zKlCl2/PHH2+zZs61fv35uGmYS2+KLLx5kVRsGVqaPASfVnAAvaDVHnMsNYhmAoMdc5FLzRtBjzRFzgwoIoMcKYHFqzQmgx5oj5gYVEIhFjxUgqeepoRpYqhySQSQzSQbWuuuumwmbTCKZNEcffbQtscQS7hot+H7mmWfatdde66qUtP5U2sBSddIqq6zi/ibTK33IwNLuh6qq+v3vf2+qlpLRpENrcOnvjz/++Dx/GzdunP32t7+1lVde2a644gpnpOloaQqhTC4Zah9++GGzWLQW2N133+3MMFViJdVoiYGlxexlkin+pZZaqil8VaDpfjLYksottSVGp5/+/9l7E3i7pvv9f8UUEUOrQQxpRFUTpFFTK9RQSkXNYxJzG1NQxFQ1hqKIIeZQRYREK6YWjRYJElUkRIOK1tzUELSoUPV/Pev72/mfe3Luvefcs8+567M/7/16eWndfdb+rPfznH3Wec5aa58WDjnkkHDKKadUxTWVkwiwUlHCex0EBjYc4GUAgh/xY0oE8GNKarReC/dHGzp5qRI/elHaRj+9+DFRNYoQYCkA0uymeo4sONKSwEMPPbRFgKWZVwqHdthhhwUuoYBq4sSJcanhwQcfPD+80onZskDNoNIeXZr5lB2fffZZOP7448MTTzwRA6xs1lRbAZZmeCl423333WOwlAVlanPu3LlxtpVmjY0ZMyb07Nlz/gysFVZYIS61XHXVVatClAVfm266qbmN5AmwqpKYkxpOgC9oDUecywW8DEDwYy52aXgj+LHhiLlADQTwYw2wOLXhBPBjwxFzgRoIePFjDUiaearHAEszrrTXlJbjacmeDi3J09K9SgHWnDlz4p5T2iur/FCANWXKlBhClYdoWRhVuhyw9PXTp0+PyxLVtmZI6WgrwNKyPy1d3GyzzeKMsNJDywD/9Kc/xQ3ts1qqCaI040rLHPVa7Q32v//9L+7ZpbBsu+22I8Bq5puRaxWIAIGBDTG9DEDwI35MiQB+TEmN1mvh/mhDJy9V4kcvStvopxc/JqqG1QArm3H00EMPxQ3St99++6oI//3vfw+nn356+MMf/lDx/EYEWG0VpqWHF198cQylqg2w2mpvzTXXjAGWNqNvL8B69913w89//vMY3H300UcLNKullFp2aOlgBpYltYpcK1/QbKjrZQCCH/FjSgTwY0pqEGDhR/yYEgH8mJIa3B8TVcNqgKWZQ3oyoJ6gp6V75UvqKuHWJuZ6OuDvf//7+ORC7fGkpXalwVEjAqxagqBqZmCV1tiWrdoKsMRPe2VdccUVYdddd43LDzWrS8sS2wu+ErVyLIsAK2V1PNXGAMSG2gRYNnTyUiV+9KK0jX7iRxs6eakSP3pR2kY/vfgxUTWsBljCqU3ItfeUnqx3/vnnhw033LBNyi+99FLc30pP2FNwo9lP2dHWHlgdXUKYBUH9+vWLs6z01MH2jmyfq0rL9/TERW24ricuauZU6R5YldptK4jKZrD94x//iE9e1Myt7CDAak8l/g6B9ggQYLVHKI2/exmA4Mc0/NZeFfixPUL8vZkE8GMzaXOt9gjgx/YI8fdmEvDix2YyreFalgOsbEaVNlEfMGBA3BRdS/FKnwL46KOPhkmTJoURI0bEpwLqyYWffPJJ0H5S2lxdx6uvvhqXFWpmVp4zsLShup4aqL22tFeWZn2Vhk66rv624447hkUXXTTWkoVH5U8n1N/0NEFt4v7WW2+FM888M2y55ZYtlP7LX/4StETyhz/8YYu2Km3GntU2Y8aMuMF8toRR+19pZtZNN90Un8bIEsIa3kycCoH5BAgMbJjBywAEP+LHlAjgx5TUaL0W7o82dPJSJX70orSNfnrxY6JqWA6whFQziE477bSg2Uk6tNH6csstF7RRuwIfBTXaXF1P5vvKV74SZy5p03QFRAMHDgwKwR5++OEwb968oI3QNcOp/CmEHZ2BpXoUUB133HFh9uzZoX///vFpgwsvvHB47rnnwrPPPhs233zzGCAtueSSsf533nknDB8+PGiD94033jjOLltooYXCyJEjQ7du3cJdd90V+6s9q9Zee+2g2V3qq4KomTNnhgMOOCBu9F4ahrX2NEExueCCC8IyyywTvvvd78Zwbdq0aeH999+PLHbZZRcCrETft5SVOgG+oKWu0P/V52UAgh/xY0oE8GNKahBg4Uf8mBIB/JiSGtwfE1XDeoAlrJpZpY3Ix48fH1588cU4Q0nL9b7xjW8EhTdacte7d++ogAItzb5S4KVQSYHXD37wgxjgaFaTZkllAdaHH34YlygqwFLYk+2XVSqlZmxNnjw5bpyucKrSoZlWCs20PFBP/Mtq23bbbcPgwYNjgFR6KIxS0Pb000+H7t27x3MUgmWztzTTSn3QkwPffPPNuBTy61//etzLSpvZL7HEErE5taO9rTS7Kgu1Sq8jbuPGjQsTJkyI4ZfaUai35557xmBLywqZgZXoG5eyEifAACRxgf5feQRYNnTyUiV+9KK0jX7iRxs6eakSP3pR2kY/vfgxUTWKEGAlipayOoEAm7h3AnQuWYEAAZYNW3gZgOBH/JgSAfyYkhqt18L90YZOXqrEj16UttFPL35MVA0CrESFoawOESDA6hA2XpQ7Ab6g5Y60IQ16GYDgx4bYJ/dG8WPuSGmwDgL4sQ54vDR3Avgxd6Q0WAcBL36sA1EjX0qA1Ui6tN1sAgRYzSbO9SoTIDCw4QwvAxD8iB9TIoAfU1Kj9Vq4P9rQyUuV+NGL0jb66cWPiarx6aw/hg/HH9ew6pY+ZFxYZKV+DWufhiFQSoAACz+kQYAvaGno0F4VXgYg+LE9J6Txd/yYhg5U8X8E8CNOSIkAfkxJDWrx4seElf7k8VvDvD9NCKHLQrlV2WWRxcLim+wfFlv7+7m1SUMQaI8AAVZ7hPh7cwgQGDSHc71X8TIAwY/1OqU5r8ePzeHMVaojgB+r48RZzSGAH5vDmatUR8CLH6ujwVkQgEAdBAiw6oDHS3MkQGCQI8wGNuVlAIIfG2iiHJvGjznCpKm6CeDHuhHSQI4E8GOOMGmqbgJe/Fg3KBqAAATaI0CA1R4h/t4cAgQGzeFc71W8DEDwY71Oac7r8WNzOHOV6gjgx+o4cVZzCODH5nDmKtUR8OLH6mhwFgQgUAcBAqw64PHSHAkQGOQIs4FNeRmA4McGmijHpvFjjjBpqm4C+LFuhDSQIwH8mCNMmqqbgBc/1g2KBiAAgfYIEGC1R4i/N4cAgUFzONd7FS8DEPxYr1Oa83r82BzOXKU6AvixOk6c1RwC+LE5nLlKdQS8+LE6GpwFAQjUQYAAqw54vDRHAgQGOcJsYFNeBiD4sYEmyrFp/JgjTJqqmwB+rBshDeRIAD/mCJOm6ibgxY91g6IBCECgPQIEWO0R4u/NIUBg0BzO9V7FywAEP9brlOa8Hj82hzNXqY4AfqyOE2c1hwB+bA5nrlIdAS9+rI4GZ0EAAnUQIMCqAx4vzZEAgUGOMBvYlJcBCH5soIlybBo/5giTpuomgB/rRkgDORLAjznCpKm6CXjxY92gaAACEGiPAAFWe4T4e3MIEBg0h3O9V/EyAMGP9TqlOa/Hj83hzFWqI4Afq+PEWc0hgB+bw5mrVEfAix+ro8FZEIBAHQQIsOqAx0tzJEBgkCPMBjblZQCCHxtoohybxo85wqSpugngx7oR0kCOBPBjjjBpqm4CXvxYNygagAAE2iNAgNUeIf7eHAIEBs3hXO9VvAxA8GO9Tmlr/3BrAAAgAElEQVTO6/FjczhzleoI4MfqOHFWcwjgx+Zw5irVEfDix+pocBYEIFAHAQKsOuDx0hwJEBjkCLOBTXkZgODHBpoox6bxY44waapuAvixboQ0kCMB/JgjTJqqm4AXP9YNigYgAIH2CBBgtUeIvzeHAIFBczjXexUvAxD8WK9TmvN6/NgczlylOgL4sTpOnNUcAvixOZy5SnUEvPixOhqcBQEI1EGAAKsOeLw0RwIEBjnCbGBTXgYg+LGBJsqxafyYI0yaqpsAfqwbIQ3kSAA/5giTpuom4MWPdYOiAQhAoD0CBFjtEeLvzSFAYNAczvVexcsABD/W65TmvB4/NoczV6mOAH6sjhNnNYcAfmwOZ65SHQEvfqyOBmdBAAJ1ECDAqgMeL82RAIFBjjAb2JSXAQh+bKCJcmwaP+YIk6bqJoAf60ZIAzkSwI85wqSpugl48WPdoGgAAhBojwABVnuE+HtzCBAYNIdzvVfxMgDBj/U6pTmvx4/N4cxVqiOAH6vjxFnNIYAfm8OZq1RHwIsfq6PBWRCAQB0ECLDqgMdLcyRAYJAjzAY25WUAgh8baKIcm8aPOcKkqboJ4Me6EdJAjgTwY44waapuAl78WDcoGoAABNojQIDVHiH+3hwCBAbN4VzvVbwMQPBjvU5pzuvxY3M4c5XqCODH6jhxVnMI4MfmcOYq1RHw4sfqaHAWBCBQBwECrDrg8dIcCRAY5AizgU15GYDgxwaaKMem8WOOMGmqbgL4sW6ENJAjAfyYI0yaqpuAFz/WDaqxDbz+3rxcL7BQlxBW+lLXXNukMQi0R4AAqz1C/L05BAgMmsO53qt4GYDgx3qd0pzX48fmcOYq1RHAj9Vx4qzmEMCPzeHMVaoj4MWP1dHolLMuuv+18OQr/8792t/r++Vw4CYr5t4uDUKgNQIEWHgjDQIEBmno0F4VXgYg+LE9J6Txd/yYhg5U8X8E8CNOSIkAfkxJDWrx4sdElf7dM++GWx7/Z8OqO3LLVcKGfZZuWPs0DIFSAgRY+CENAgQGaejQXhVeBiD4sT0npPF3/JiGDlRBgIUH0iPA/TE9TTxX5MWPiWp847Q5YdJf5jasun036hm2XmvZhrVPwxAgwMID6REgMEhPk0oVeRmA4Ef8mBIB/JiSGq3Xwv3Rhk5eqsSPXpS20U8vfkxUDQKstIT59NNPw9y5c8MyyywTunXrFov78MMPwzHHHBPmzJkTxowZE3r27Bn/+6RJk8Lhhx8ejjvuuDBs2LC0OtJJ1TADq5PAc9kyAnxBs2EJLwMQ/IgfUyKAH1NSgwALP+LHlAjgx5TU4P6YqBpFCrDOOeeccNlll4W+ffuGSy65JKy99tqJUm+9rIsvvjicf/75YaeddgoXXHBBDLH+/e9/h6OOOioGWNdcc01YaaWVYgP33HNPDK5OPvnkcOihh5rrayMKJsBqBFXarJ0AA5DamXXGKwiwOoM612yNAH7EGykRwI8pqUEt+BEPpETAix9TYl5SS1ECLIU7w4cPD4899ljsnWYlKfSxdmiGlYKrXXbZJZx55plh0UUXJcCqQUQCrBpgcWoDCRBgNRBujk17GYDgxxxN08Cm8GMD4dJ0zQTwY83IeEEDCeDHBsKl6ZoJePFjzWCa84KiBFi/+93vwtFHHx1233338Mgjj4SvfvWr4dJLLw1f+tKXmgOygVdhBlb1cAmwqmfFmY0kQGDQSLr5te1lAIIf8/NMI1vCj42kS9u1EsCPtRLj/EYSwI+NpEvbtRLw4sdauTTp/CIEWJ999lk46aSTwuOPPx6X31133XXhz3/+cxg9enTYeOONm0SycZchwKqeLQFW9aw4s5EECAwaSTe/tr0MQPBjfp5pZEv4sZF0abtWAvixVmKc30gC+LGRdGm7VgJe/FgrlyadX4QA66WXXop7QK222mrhwgsvDLfddls48cQTw8EHHxxOOeWU0KVLlxY0tfm5lhdqv6mVV145jBo1KkydOjXuN/W9730vHHvssXGj9MmTJ4fLL788PP3003FT9Z133jkcccQRYamllmrR3ptvvhluuOGGcN9994XZs2eH5ZdfPgwYMCAcdNBBYeDAgS3O1X5VzzzzTNyj69Zbbw3jx4+Pfz/hhBPCXnvtVXFj9loDrI8//jjcfffdYcKECeHZZ5+N7a+xxhph1113DUOHDg2LLbZYk9zV/MsQYDWfOVesRIDAwIYvvAxA8CN+TIkAfkxJjdZr4f5oQycvVeJHL0rb6KcXPyaqRhECrLFjx8bA6txzzw377LNPyAItBU0KoLKn9mUSZJufK5B69NFH43LDfv36hZkzZ4YZM2aEbbbZJqy++urhpptuikFU7969Y8CldrVp+s9+9rO4N5WOKVOmhBEjRoT//ve/Yf311w8rrrhieOONN2K7Sy+9dAzUNtlkk/nqq07NDvv6178eHnjggdCrV6/wySefhP333z+2XWlj9loCrHfeeSf85Cc/idfQJvbql9qfNm1aeOWVV+LTDPVPeaiXqD1rLosAq2ZkvKAhBPiC1hCsuTfqZQCCH3O3TkMaxI8NwUqjHSSAHzsIjpc1hAB+bAhWGu0gAS9+7CCeRr/MeoCl2UYKZP72t7+FK6+8Mnzta18L2ZLCO++8M+jJhJp5VHpkIVH37t3DYYcdFv/RrKS///3vMfx58skn4ywqzYrac889Y9ijmUz628ILLzz/Omrz/vvvj6GT9t9SEKbjiy++CL/85S/DaaedFg455JA4Cyw7FGApcFP7p556anzaYGmYVG+Apc3sTz/99Diba7PNNpvftoI51b/ccsuFK664Il6/iAcBVhFVtdgnAgMbqnkZgOBH/JgSAfyYkhqt18L90YZOXqrEj16UttFPL35MVA3rAZbCJi3r015XZ5999vyZUVpG+NOf/jTsuOOOLf67ZMhCov322y+GPaVL6vTkv6uuuiruqaVgKwuXFIodf/zxccZVNXtrZXVtuummcWZYaYA1ceLEGLppiWP5TKh6A6zWbNbaLK5EbdnhsgiwOoyOF+ZKgC9oueJsWGNeBiD4sWEWyrVh/JgrThqrkwB+rBMgL8+VAH7MFSeN1UnAix/rxNSol1sPsLSPlWYUlc+0ev311+PsJ83Quuyyy8Kaa645H2GlkCj7o2ZxnXXWWeGaa64JgwYNaoE9mz1V/jfNuHr55ZfDn/70p/D888+H//3vf+GDDz6ISwS32267BQIshWB6QuJ66623gKx5BVjvv/9+3NR++vTp4aOPPopLHFXf4osvHvu20korNcpSndouAVan4ufi8wkQGNgwg5cBCH7EjykRwI8pqdF6LdwfbejkpUr86EVpG/304sdE1bAcYM2dOzfOvtKm6Np8XRutZ4dCJc2C0gbsCqQOOOCAhgRY7777bvj5z38efvvb38agqPzQnlzlM7AaGWB9/vnn4frrr4+zyLS5fPmxzjrrEGAl+l6krCIR4AuaDTW9DEDwI35MiQB+TEkNAiz8iB9TIoAfU1KD+2OialgOsLT/lJbiKchq6/jBD34QnziYPT0wrxlYCsm0bFEzwLTPlsI0bf6uZYFtLSFsZIClWV/aVF6byYuNljBqiSRLCBN9A1JWQQkwALEhLAGWDZ28VIkfvShto5/40YZOXqrEj16UttFPL35MVA2rAZbCI+1XpScFVtqoXbi1ofnw4cPDa6+9Fi655JKw0UYbRRXyCrCyGWD/+Mc/Flim2FkB1gUXXBAuuuii+U9kzGxHgJXoG5CyCkqAAMuGsF4GIPgRP6ZEAD+mpAYzDPAjfkyJAH5MSQ3uj4mqYTXA0lMHFU7puPzyy8Nqq622AOEs5Lr66qvjUwKPPfbYXAOsLBTSE/4uvPDC+NQ/Hdr/SjOzFK41ewlhtofXkUceGTed12wwLSscP358ULilva/YAyvRNyNlFYgAAxAbYhJg2dDJS5X40YvSNvqJH23o5KVK/OhFaRv99OLHRNWwGmC19ZTBUtSPPvpoUJiz6qqrxqCrZ8+euc3A0nXGjBkTgyHtv/Xd7343BkbTpk0L2kRdG6fvsssuTd0DS5u2H3XUUUGzwvRkRgVWzz77bHjuuefCIossEvr06UOAleh7kbKKRIAAy4aaXgYg+BE/pkQAP6akBjMM8CN+TIkAfkxJDe6PiaphNcDSEwHvuOOOuLeV9rhq7VCQpL2pFOLoXM2SmjRpUjj88MPDcccdF4YNG9bipZqddP7558clgVtvvXWLv5188snh1ltvbfG3Tz/9NIwbNy5MmDAhzJw5Myy//PJh4MCBYc8994zBlp5+WLqJu9qYPHlyfAqhNlQvPyrV9uGHH8b9rLQkUoGZQjgdrfVj6tSpcRN3PYVQT0Rce+21w/777x+fQqjZYszASvTN2OyytImcnnCgTdn69u0b3wya1ti1a9cWpcjkJ510Unys5g033BD69+/f7FLtXY8BiA3NCLBs6OSlSvzoRWkb/cSPNnTyUiV+9KK0jX568WOialgNsBLFSVmdTKDLF1o4WpBDyauS1ErHWmutFZPTAQMGtPjze++9F0aNGhU0RfH555+PUwM32WSTOC1vyy23jFMEdWiq3r777hvTVq2v1RrT0aNHx3/23nvvFm0qndWTAdSG/p21URDMjekGAVZjuObdqpcBCH7M2zmNaQ8/NoYrrXaMAH7sGDde1RgC+LExXGm1YwS8+LFjdBr+KgKshiPmAk0kUKgA69BDDw233HJL3OBt4YUXboFxueWWi2GTHnuZHbNnzw4HHHBAnGanJxb069cvvPrqq+HBBx8M3bp1ixuz6e86tNO/1tSOHTs2nqvpfYMHD45rbbVpnB5dqSNrs3fv3vG/d+/evYlyGr4UgYEN8bwMQPAjfkyJAH5MSY3Wa+H+aEMnL1XiRy9K2+inFz8mqgYBVqLCUFaHCBQuwNLjLDWbqlevXm0C0TI/Lf/TTCqtU9UTC7LQSzOoNHtq5ZVXDjfffHNYY401gsKx0rb15AGtM9Vx/fXXx5lb8+bNi2tXtambZnspEOOokgBf0KoE1cmneRmA4MdONlqVl8ePVYLitKYQwI9NwcxFqiSAH6sExWlNIeDFj02BWftF/vzyv8Ilf3i99hdW+Yozd1ot9OmxeJVncxoE6iPgNsB6+umnw9ChQ8NXvvKVGFIprMoOhVsHH3xwDKa0h5WWDlYTYOmRliNHjoxLEocMGVKfMt5eTWBgQ3EvAxD8iB9TIoAfU1Kj9Vq4P9rQyUuV+NGL0jb66cWPCavxh1nvhUmz5oaF/m93nFyORRfuEn74zR7h26stnUt7NAKBagi4DbBuvPHGsN9++8WnE+gJAeWHlgxqNpVmZukpBXqywLXXXjt/CeE777wT977SUsHsCQCakaUnGZx33nkLbOxejRiuz+ELmg35vQxA8CN+TIkAfkxJDQIs/IgfUyKAH1NSg/ujDTWoEgKmCRQuwLrnnnviYzYXX3zxuCRQj5TcfPPN475YpYdCqeOPPz6GTXq8ZvkxceLEsOuuu8ZlgtrLSssH99lnn7ixuzZxv/322+MjLvXozC222CIcdNBB4e23344ztrQvFkeNBBiA1Aisk04nwOok8Fy2IgH8iDFSIoAfU1KDWvAjHkiJgBc/psScWiBQUAKFC7A0G6r80P5Umml1yimnzJ8ZpSWBOvfCCy+MgVT5ce+998alg3oioZYSLr300uGOO+4IZ511VnjqqadC//79w4knnhj23HPPuMH7xRdfHAOtQYMG5WYVhWZejvU+XN9LV03388klnzBdf7XF48dqSXXuefixc/lz9ZYE8COOSIkAfkxJDWrx4Mf11lsPoSEAgSYQKFSA9fHHH4f//Oc/cV8rHf/85z9j6KTZVvrfZ5xxRlwWqCMLsLTh+y677LIAam3ErhlXCqqyTdor6fHwww/HJxVqOeFpp50WNANMTy+cOnVq6Nu3bzjiiCPitbp0qX3BMQFWE94BXKImAh4GIAJCgFWTLTrtZPzYaei5cAUC+BFbpEQAP6akBrV48CMBFj6HQHMIFCrAag2ZlvVpBtb6668fbrnlltCzZ8/5AVZrM7AeeOCBOANrgw02aDXAevPNN2NwpdlZ1113XXjxxRfjksNNN900zurSEw61b9Yll1wSlyNytEGAJYQ27OFlCjh+xI8pEcCPKanRei3cH23o5KVK/OhFaRv99OJHG2pQJQRME3ARYL3wwgthr732Cp999lkYN25cGDBgQJwtpScGtrcHlva20lLD8hlUelLhCSecEO67775wzTXXxKWGalMzurJrvPLKK2GPPfYIG264YcWN4k07J+/i+YKWN9HGtOdlAIIfG+OfvFvFj3kTpb16CODHeujx2rwJ4Me8idJePQS8+LEeRrwWAhCoioCLAOvll18Ou+22WwTym9/8Jm6yrlBKS/vaewrhqaeeGpcelh8TJkwII0aMiEsSS5clatmfQqxevXqFDz74IM7I0tHWMsSqlCr6SQQGNhT2MgDBj/gxJQL4MSU1Wq+F+6MNnbxUiR+9KG2jn178aEMNqoSAaQIuAqy77747HHjggXEm1NixY8Oyyy4bsiWCekrhTTfdFHr06DFfyI8++iier3O0NHD77bdvIfLs2bPjvle9e/eOTyjs3r17/LsCMQKsDr4f+ILWQXBNfpmXAQh+bLKxOng5/NhBcLysIQTwY0Ow0mgHCeDHDoLjZQ0h4MWPDYFHoxCAQCmBwgRYo0ePDnPmzIlPBtSeVNnx3HPPBS0DnDFjRlwuqJBJx9y5c+Mm7VOmTIlL/zSbSssEv/jii7hPlv7/uuuuOz/wytqbN29enHGlTd61VLBfv37zr8USwjreXAQGdcBr4ku9DEDwYxNNVcel8GMd8Hhp7gTwY+5IabAOAvixDni8NHcCXvyYOzgahAAEygkUJsDKlgRq6d5mm20WZ1m9/vrr8WmAH374Yfjxj38czj333NC1a9f5DB555JEwbNiweN5GG20Uwyjtl/XYY4+FFVdccf7eVqXQrrzyyrh31qhRo8KQIUNa8Jw8eXLc+H3nnXcOhxxyyPxN3MeMGRMGDRqE+9oiQGBgwx9eBiD4ET+mRAA/pqRG67Vwf7Shk5cq8aMXpW3004sfbahBlRAwTaAwAZaW/U2cODHOnpo+fXqcjaUw61vf+lY47LDDwlZbbRUWXnjhBcTKZmY9+OCD81+z0047xacI9unTp8X5s2bNCkOHDo1PGdRsrtIwTCdms7cUlM2cOTPO4NJMrsGDBy+wCbxp1zSieL6gNYJq/m16GYDgx/y904gW8WMjqNJmRwngx46S43WNIIAfG0GVNjtKwIsfO8qH10EAAlUTKEyAVXWPOTFNAgQGaepSXpWXAQh+xI8pEcCPKanRei3cH23o5KVK/OhFaRv99OJHG2pQJQRMEyDAMi1fgYrnC5oNMb0MQPAjfkyJAH5MSQ0CLPyIH1MigB9TUoP7ow01qBICpgkQYJmWr0DFMwCxISYBlg2dvFSJH70obaOf+NGGTl6qxI9elLbRTy9+tKEGVULANAECLNPyFah4AiwbYnoZgOBH/JgSAfyYkhrMMMCP+DElAvgxJTW4P9pQgyohYJoAAZZp+QpUPAMQG2ISYNnQyUuV+NGL0jb6iR9t6OSlSvzoRWkb/fTiRxtqUCUETBMgwDItX4GKJ8CyIaaXAQh+xI8pEcCPKanBDAP8iB9TIoAfU1KD+6MNNagSAqYJEGCZlq9AxTMAsSEmAZYNnbxUiR+9KG2jn/jRhk5eqsSPXpS20U8vfrShBlVCwDQBAizT8hWoeAIsG2J6GYDgR/yYEgH8mJIazDDAj/gxJQL4MSU1uD/aUIMqIWCaAAGWafkKVDwDEBtiEmDZ0MlLlfjRi9I2+okfbejkpUr86EVpG/304kcbalAlBEwTIMAyLV+BiifAsiGmlwEIfsSPKRHAjympwQwD/IgfUyKAH1NSg/ujDTWoEgKmCRBgmZavQMUzALEhJgGWDZ28VIkfvShto5/40YZOXqrEj16UttFPL360oQZVQsA0AQIs0/IVqHgCLBtiehmA4Ef8mBIB/JiSGswwwI/4MSUC+DElNbg/2lCDKiFgmgABlmn5ClQ8AxAbYhJg2dDJS5X40YvSNvqJH23o5KVK/OhFaRv99OJHG2pQJQRMEyDAMi1fgYonwLIhppcBCH7EjykRwI8pqcEMA/yIH1MigB9TUoP7ow01qBICpgkQYJmWr0DFMwCxISYBlg2dvFSJH70obaOf+NGGTl6qxI9elLbRTy9+tKEGVULANAECLNPyFah4AiwbYnoZgOBH/JgSAfyYkhrMMMCP+DElAvgxJTW4P9pQgyohYJoAAZZp+QpUPAMQG2ISYNnQyUuV+NGL0jb6iR9t6OSlSvzoRWkb/fTiRxtqUCUETBMgwDItX4GKJ8CyIaaXAQh+xI8pEcCPKanBDAP8iB9TIoAfU1KD+6MNNagSAqYJEGCZlq9AxTMAsSEmAZYNnbxUiR+9KG2jn/jRhk5eqsSPXpS20U8vfrShBlVCwDQBAizT8hWoeAIsG2J6GYDgR/yYEgH8mJIazDDAj/gxJQL4MSU1uD/aUIMqIWCaAAGWafkKVDwDEBtiEmDZ0MlLlfjRi9I2+okfbejkpUr86EVpG/304kcbalAlBEwTIMAyLV+BiifAsiGmlwEIfsSPKRHAjympwQwD/IgfUyKAH1NSg/ujDTWoEgKmCRBgmZavQMUzALEhJgGWDZ28VIkfvShto5/40YZOXqrEj16UttFPL360oQZVQsA0AQIs0/IVqHgCLBtiehmA4Ef8mBIB/JiSGswwwI/4MSUC+DElNbg/2lCDKiFgmgABlmn5ClQ8AxAbYhJg2dDJS5X40YvSNvqJH23o5KVK/OhFaRv99OJHG2pQJQRMEyDAMi1fgYonwLIhppcBCH7EjykRwI8pqeF+hsHNN99sQw/nVQ4ZMsQHAe6PNnT2Mn60oQZVQsA0AQIs0/IVqHgGIDbE9DIAwY/4MSUC+DElNQiwCLBM+JEAy4RMfor0Mn70oyg9hUCnESDA6jT0XLgFAb6g2TCElwEIfsSPKRHAjympQYBFgGXCjwRYJmTyU6SX8aMfRekpBDqNAAFWp6HnwgRYBj3gZQBCYGDDnPjRhk5eqnTiR5YQ2jA0AZYNndxU6eT+6EZPOgqBTiRAgNWJ8Ll0CQECAxt28DIAwY/4MSUC+DElNZiBxQwsE34kwDIhk58ivYwf/ShKTyHQaQQIsDoNPRdmBpZBD3gZgBAY2DAnfrShk5cqnfiRGVg2DE2AZUMnN1U6uT+60ZOOQqATCRBgdSJ8Ls0MLHMe8DIAIcCyYU38aEMnL1U68SMBlg1DE2DZ0MlNlU7uj270pKMQ6EQCBFidCJ9LE2CZ84CXAQgBlg1r4kcbOnmp0okfCbBsGJoAy4ZObqp0cn90oycdhUAnEiDA6kT4XJoAy5wHvAxACLBsWNOJHwkMbNjRS2CAH/FjUgT4vE5KjlaLcfJ5bUMMqoSAbQIEWLb1K071DEBsaOllAIIf8WNCBAgMEhKjjVIIsGzo5KVKL34MfF7bsLSX8aMNNagSAqYJEGCZlq9AxTMAsSGmlwEIfsSPCREgwEpIDAKsgB/xY1IE+LxOSg5mYNmQgyohYJkAAZZl9YpUOwMQG2oSYNnQyUuVTvxIYGDD0F5mvOBH/JgUAcaPSclBgGVDDqqEgGUCBFiW1StS7QxAbKjpJDBgSYINOwYnfiQwsOFHAiwbOnmp0osf+bw24mgnn9dG1KBMCJgmQIBlWr4CFU+AZUNMLwMQ/IgfEyJAgJWQGG2U4iUwwI/4MSkCfF4nJQczsGzIQZUQsEyAAMuyekWqnQGIDTWdBFh8QbNhRwIDGzp5qRI/elHaRj/xow2dvFTpxY9e9KSfEOhMAgRYnUmfa///BAiwbLiBAMuGTk6q9DIgJlC1YWj8aEMnL1XiRy9K2+inFz/aUIMqIWCbAAGWbf2KUz0Blg0tCbBs6OSkSi8DYgIsG4bGjzZ08lIlfvSitI1+evGjDTWoEgK2CRBg2davONUTYNnQkgDLhk5OqvQyICbAsmFo/GhDJy9V4kcvStvopxc/2lCDKiFgmwABlm39ilM9AZYNLQmwbOjkpEovA2ICLBuGxo82dPJSJX70orSNfnrxow01qBICtgkQYNnWrzjVE2DZ0JIAy4ZOTqr0MiAmwLJhaPxoQycvVeJHL0rb6KcXP9pQgyohYJsAAZZt/YpTPQGWDS0JsGzo5KRKLwNiAiwbhsaPNnTyUiV+9KK0jX568aMNNagSArYJEGDZ1q841RNg2dCSAMuGTk6q9DIgJsCyYWj8aEMnL1XiRy9K2+inFz/aUIMqIWCbAAGWbf0KUz1f0GxI6WUAgh/xY0oE8GNKarReC/dHGzp5qRI/elHaRj+9+NGGGlQJAdsECLBs61eY6vmCZkNKLwMQ/IgfUyKAH1NSgwALP+LHlAjgx5TU4P5oQw2qhIBtAgRYtvUrTPUMQGxISYBlQycvVeJHL0rb6Cd+tKGTlyrxoxelbfTTix9tqEGVELBNgADLtn6FqZ4Ay4aUXgYg+BE/pkQAP6akBjMM8CN+TIkAfkxJDe6PNtSgSgjYJkCAZVu/wlTPAMSGlARYNnTyUiV+9KK0jX7iRxs6eakSP3pR2kY/vfjRhhpUCQHbBAiwbOtXmOoJsGxI6WUAgh/xY0oE8GNKajDDAD/ix5QI4MeU1OD+aEMNqoSAbQIEWLb1K0z1DEBsSEmAZUMnL1XiRy9K2+gnfrShk5cq8aMXpW3004sfbahBlRCwTYAAy7Z+hameAMuGlF4GIPgRP6ZEAD+mpAYzDPAjfkyJAH5MSQ3ujzbUoEoI2CZAgGVbv8JUzwDEhpQEWDZ08lIlfvSitI1+4kcbOnmpEj96UdpGP7340YYaVAkB2wQIsGzrVzlF05cAACAASURBVJjqCbBsSOllAIIf8WNKBPBjSmowwwA/4seUCODHlNTg/mhDDaqEgG0CBFi29StM9QxAbEhJgGVDJy9V4kcvStvoJ360oZOXKvGjF6Vt9NOLH22oQZUQsE2AAMu2foWpngDLhpReBiD4ET+mRAA/pqQGMwzwI35MiQB+TEkN7o821KBKCNgmQIBlW7/CVM8AxIaUBFg2dPJSJX70orSNfuJHGzp5qRI/elHaRj+9+NGGGlQJAdsECLBs61eY6gmwbEjpZQCCH/FjSgTwY0pqMMMAP+LHlAjgx5TU4P5oQw2qhIBtAgRYtvUrTPUMQGxISYBlQycvVeJHL0rb6Cd+tKGTlyrxoxelbfTTix9tqEGVELBNgADLtn6FqZ4Ay4aUXgYg+BE/pkQAP6akBjMM8CN+TIkAfkxJDe6PNtSgSgjYJkCAZVu/wlTPAMSGlARYNnTyUiV+9KK0jX7iRxs6eakSP3pR2kY/vfjRhhpUCQHbBAiwbOtXmOoJsGxI6WUAgh/xY0oE8GNKajDDAD/ix5QI4MeU1OD+aEMNqoSAbQIEWLb1K0z1DEBsSEmAZUMnL1XiRy9K2+gnfrShk5cq8aMXpW3004sfbahBlRCwTYAAy7Z+hameAMuGlF4GIPgRP6ZEAD+mpAYzDPAjfkyJAH5MSQ3ujzbUoEoI2CZAgGVbv8JUzwDEhpQEWDZ08lIlfvSitI1+4kcbOnmpEj96UdpGP7340YYaVAkB2wQIsGzrV5jqCbBsSOllAIIf8WNKBPBjSmowwwA/4seUCODHlNTg/mhDDaqEgG0CBFi29StM9QxAbEhJgGVDJy9V4kcvStvoJ360oZOXKvGjF6Vt9NOLH22oQZUQsE2AAMu2foWpngDLhpReBiD4ET+mRAA/pqQGMwzwI35MiQB+TEkN7o821KBKCNgmQIBlW7/CVM8AxIaUBFg2dPJSJX70orSNfuJHGzp5qRI/elHaRj+9+NGGGlQJAdsECLBs61eY6gmwbEjpZQCCH/FjSgTwY0pqMMMAP+LHlAjgx5TU4P5oQw2qhIBtAgRYtvUrTPUMQGxISYBlQycvVeJHL0rb6Cd+tKGTlyrxoxelbfTTix9tqEGVELBNgADLtn6FqZ4Ay4aUXgYg+BE/pkQAP6akBjMM8CN+TIkAfkxJDe6PNtSgSgjYJkCAZVu/wlTPAMSGlARYNnTyUiV+9KK0jX7iRxs6eakSP3pR2kY/vfjRhhpUCQHbBAiwbOtXmOoJsGxI6WUAgh/xY0oE8GNKajDDAD/ix5QI4MeU1OD+aEMNqoSAbQIEWLb1K0z1DEBsSEmAZUMnL1XiRy9K2+gnfrShk5cq8aMXpW3004sfbahBlRCwTYAAy7Z+hameAMuGlF4GIPgRP6ZEAD+mpAYzDPAjfkyJAH5MSQ3ujzbUoEoI2CZAgGVbv8JUzwDEhpQEWDZ08lIlfvSitI1+4kcbOnmpEj96UdpGP7340YYaVAkB2wQIsGzrV5jqCbBsSOllAIIf8WNKBPBjSmowwwA/4seUCODHlNTg/mhDDaqEgG0CBFi29StM9QxAbEhJgGVDJy9V4kcvStvoJ360oZOXKvGjF6Vt9NOLH22oQZUQsE2AAMu2foWpngDLhpReBiD4ET+mRAA/pqQGMwzwI35MiQB+TEkN7o821KBKCNgmQIBlW7/CVM8AxIaUBFg2dPJSJX70orSNfuJHGzp5qRI/elHaRj+9+NGGGlQJAdsECLBs61eY6gmwbEjpZQCCH/FjSgTwY0pqMMMAP+LHlAjgx5TU4P5oQw2qhIBtAgRYtvUrTPUMQGxISYBlQycvVeJHL0rb6Cd+tKGTlyrxoxelbfTTix9tqEGVELBNgADLtn6FqZ4Ay4aUXgYg+BE/pkQAP6akBjMM8CN+TIkAfkxJDe6PNtSgSgjYJkCAZVu/wlTPAMSGlARYNnTyUiV+9KK0jX7iRxs6eakSP3pR2kY/vfjRhhpUCQHbBAiwbOtXmOoJsGxI6WUAgh/xY0oE8GNKajDDAD/ix5QI4MeU1OD+aEMNqoSAbQIEWLb1K0z1DEBsSEmAZUMnL1XiRy9K2+gnfrShk5cq8aMXpW3004sfbahBlRCwTYAAy7Z+hameAMuGlF4GIPgRP6ZEAD+mpAYzDPAjfkyJAH5MSQ3ujzbUoEoI2CZAgGVbv8JUzwDEhpQEWDZ08lIlfvSitI1+4kcbOnmpEj96UdpGP7340YYaVAkB2wQIsGzrV5jqCbBsSOllAIIf8WNKBPBjSmowwwA/4seUCODHlNTg/mhDDaqEgG0CBFi29StM9QxAbEhJgGVDJy9V4kcvStvoJ360oZOXKvGjF6Vt9NOLH22oQZUQsE2AAMu2foWpngDLhpReBiD4ET+mRAA/pqQGMwzwI35MiQB+TEkN7o821KBKCNgmQIBlW7/CVM8AxIaUBFg2dPJSJX70orSNfuJHGzp5qRI/elHaRj+9+NGGGlQJAdsECLBs61eY6gmwbEjpZQCCH/FjSgTwY0pqMMMAP+LHlAjgx5TU4P5oQw2qhIBtAgRYtvUrTPUMQGxISYBlQycvVeJHL0rb6Cd+tKGTlyrxoxelbfTTix9tqEGVELBNgADLtn6FqZ4Ay4aUXgYg+BE/pkQAP6akBjMM8CN+TIkAfkxJDe6PNtSgSgjYJkCAZVu/wlTPAMSGlF4CrLmnrmtDEOdVLjvyKRcE8KMNmfGjDZ28VOnFj4wfbTjay/jRhhpUCQHbBAiwbOtXmOoZgNiQ0ssAhMDAhh+9fEHDj/gxJQL4MSU1Wq/Fy/2R8aMNP3oZP9pQgyohYJsAAVYN+t1///3hrLPOClOmTAl9+/YNw4YNC8OHDw9du3Zt0cqnn34aTjrppPDAAw+EG264IfTv37+Gq/g8lQGIDd29DED4gmbDj16+oOFH/JgSAfyYkhoEWIwfbfjRy/jRhhpUCQHbBAoVYP3rX/8KN954Y5g4cWJ46qmnwgcffBDWXXfdsP/++4cDDzwwdO/evYVaF110UTjmmGMqKtijR4/Y1rbbbhv/Pn369LDvvvuGgQMHhqOPPjqMHz8+jB49Ov6z9957t2hjwoQJYcSIEeGoo46K/+7SpYttlzShegYgTYCcwyW8DED4gpaDWZrQBAFWEyBziaoJ4MeqUXFiEwh48SPjxyaYKYdLeBk/5oCKJiAAgXYIFCbAeuutt2LA9Pvf/z706tUrrLDCCuH9998Ps2fPjgiOPPLIcN5557WYLXX++eeHkSNHhj59+iwwi6pbt27h7LPPDptsskl8vcKuyy+/PIwdOzZstNFGYc6cOWHw4MFh1VVXDVdffXVYbLHF4nm63gEHHBB69+4d/3t5aIYjKxNgAGLDGV4GIARYNvzo5QsafsSPKRHAjymp0Xot3B9t6OSlSi9+9KIn/YRAZxIoTID1xhtvxNlUu+++e9h+++1jIPX555+HCy64IC77W3zxxVvMqBJ0BVgKmbJQqi0hDj300PDkk0+G2267LQZkmt2lmV06rr/++rDMMsuEefPmxRqmTZsWxo0bF/r169eZ2pq6NgGWDbkIsGzo5KVKLwNiAgMbjsaPNnTyUiV+9KK0jX568aMNNagSArYJFCbAak2Gd955Jy7x08ysCy+8MC7/y468A6wrr7wyzugaNWpU8PJFPy/78wUtL5KNbcfLAAQ/NtZHebWOH/MiSTt5EMCPeVCkjbwI4Me8SNJOHgS8+DEPVrQBAQi0TaDwAVY2U+qOO+6oK8A699xzw7XXXjt/tlYWjGmp4FVXXRUef/zxOCNr6623XmCpIiZsnwCBQfuMUjjDywAEP6bgtvZrwI/tM+KM5hHAj81jzZXaJ4Af22fEGc0j4MWPzSPKlSDgl0DhAywtLdRsqFmzZlVcQqh9sbRR+5e//OXogjXWWCNsttlmYa211mqx+bqWBe6zzz5hyy23jLO4br/99jBmzJi4RHGLLbYIBx10UHj77bfjUwe1LxZHbQQIDGrj1VlnexmA4MfOclht18WPtfHi7MYSwI+N5UvrtRHAj7Xx4uzGEvDix8ZSpHUIQEAECh9gKVA6/PDDw6abbhpnTy277LLzldcSwuOPP34BJyy55JJhzz33jDOpsvO/+OKLoFlc2k9LTzjs379/OPHEE+N52uD94osvjoHWoEGDcFYHCBAYdABaJ7zEywAEP3aCuTpwSfzYAWi8pGEE8GPD0NJwBwjgxw5A4yUNI+DFjw0DSMMQgMB8AoUOsLInAurfCpgUNpUe2nT9X//6V+jRo0ecbaXlhtorS8HWE088EY466qjwi1/8Yv4TBiv55uGHH45PHdQ+W6eddlq455574tMLp06dGvr27RuOOOKIoA3g1X6thzaN93L0uXOYl66a7uffd7zGdP3VFo8fqyXVuefhx87lz9VbEsCPOCIlAvgxJTWoxYMf11tvPYSGAASaQKCwAdZHH30UjjvuuKCN1Y888sia9qX64x//GA488MCw1FJLxacJDhgwoKIUb775Zgyull566XDdddeFF198Me6DpdleWmY4fvz4uG/WJZdcEnbdddea5STAqhkZL2gwAQ8DECEkwGqwkXJqHj/mBJJmciGAH3PBSCM5EcCPOYGkmVwIePAjAVYuVqERCLRLoJABlmZWaWng6NGj4+wo7VNVunSwPSrZBu0KkG688ca4R1b58emnn4YTTjgh3HfffeGaa64Jm2yySZyBddttt80PvV555ZWwxx57hA033DBceuml7V3W9d9ZsmVDfi9TwPEjfkyJAH5MSY3Wa+H+aEMnL1XiRy9K2+inFz/aUIMqIWCbQOECLIVX2ptKM5+22267cMUVV9QUXknO999/P+y3337h2WefjQHWxhtvvIDKEyZMCCNGjAjHHHNM/EeHlgoq9FKI1atXr7gkUTOydFx//fVhmWWWse2WBlbPF7QGws2xaS8DEPyYo2ka2BR+bCBcmq6ZAH6sGRkvaCAB/NhAuDRdMwEvfqwZDC+AAARqJlCoAEvh1RlnnBFnO3U0vBJBbdI+dOjQ0L1793DzzTfHJxOWHtneWr179w5XX311PI8Aq2bvtXgBgUF9/Jr1ai8DEPzYLEfVdx38WB8/Xp0vAfyYL09aq48AfqyPH6/Ol4AXP+ZLjdYgAIFKBAoTYNUaXt19993hzjvvDCNHjgwrrbTSfDZvv/12OOSQQ8LEiRPjMsRzzz23xQbsuo5mXE2bNi0uFezXr9/817KEsONvMgKDjrNr5iu9DEDwYzNd1fFr4ceOs+OV+RPAj/kzpcWOE8CPHWfHK/Mn4MWP+ZOjRQhAoJxAYQKse++9N+y7777hk08+CX369Aldu3ZdQO3lllsu7ou1+uqrh+z8RRZZJAwcODCsssoqYe7cuWHy5Mnhtddei08srLT8UJvCK/QaNWpUGDJkSItr6LWqYeedd44hWLaJ+5gxY8KgQYNwXxsECAxs2MPLAAQ/4seUCODHlNRovRbujzZ08lIlfvSitI1+evGjDTWoEgK2CRQmwJo0aVLct2rOnDmtKrLWWmvN32D9888/D5qFdcstt8TZVAqtevbsGdZcc834BMLddtttgRBs1qxZcWmhnjJ43nnnLfD3L774IranWVszZ84M6667btwna/DgwS1mcdm2TGOq5wtaY7jm3aqXAQh+zNs5jWkPPzaGK612jAB+7Bg3XtUYAvixMVxptWMEvPixY3R4FQQgUAuBwgRYtXSac9MjQGCQniaVKvIyAMGP+DElAvgxJTVar4X7ow2dvFSJH70obaOfXvxoQw2qhIBtAgRYtvUrTPV8QbMhpZcBCH7EjykRwI8pqUGAhR/xY0oE8GNKanB/tKEGVULANgECLNv6FaZ6BiA2pCTAsqGTlyrxoxelbfQTP9rQyUuV+NGL0jb66cWPNtSgSgjYJkCAZVu/wlRPgGVDSi8DEPyIH1MigB9TUoMZBvgRP6ZEAD+mpAb3RxtqUCUEbBMgwLKtX2GqZwBiQ0oCLBs6eakSP3pR2kY/8aMNnbxUiR+9KG2jn178aEMNqoSAbQIEWLb1K0z1BFg2pPQyAMGP+DElAvgxJTWYYYAf8WNKBPBjSmpwf7ShBlVCwDYBAizb+hWmegYgNqQkwLKhk5cq8aMXpW30Ez/a0MlLlfjRi9I2+unFjzbUoEoI2CZAgGVbv8JUT4BlQ0ovAxD8iB9TIoAfU1KDGQb4ET+mRAA/pqQG90cbalAlBGwTIMCyrV9hqmcAYkNKAiwbOnmpEj96UdpGP/GjDZ28VIkfvShto59e/GhDDaqEgG0CBFi29StM9QRYNqT0MgDBj/gxJQL4MSU1mGGAH/FjSgTwY0pqcH+0oQZVQsA2AQIs2/oVpnoGIDakJMCyoZOXKvGjF6Vt9BM/2tDJS5X40YvSNvrpxY821KBKCNgmQIBlW7/CVE+AZUNKLwMQ/IgfUyKAH1NSgxkG+BE/pkQAP6akBvdHG2pQJQRsEyDAsq1fYapnAGJDSgIsGzp5qRI/elHaRj/xow2dvFSJH70obaOfXvxoQw2qhIBtAgRYtvUrTPUEWDak9DIAwY/4MSUC+DElNZhhgB/xY0oE8GNKanB/tKEGVULANgECLNv6FaZ6BiA2pCTAsqGTlyrxoxelbfQTP9rQyUuV+NGL0jb66cWPNtSgSgjYJkCAZVu/wlRPgGVDSi8DEPyIH1MigB9TUoMZBvgRP6ZEAD+mpAb3RxtqUCUEbBMgwLKtX2GqZwBiQ0oCLBs6eakSP3pR2kY/8aMNnbxUiR+9KG2jn178aEMNqoSAbQIEWLb1K0z1BFg2pPQyAMGP+DElAvgxJTWYYYAf8WNKBPBjSmpwf7ShBlVCwDYBAizb+hWmegYgNqQkwLKhk5cq8aMXpW30Ez/a0MlLlfjRi9I2+unFjzbUoEoI2CZAgGVbv8JUT4BlQ0ovAxD8iB9TIoAfU1KDGQb4ET+mRAA/pqQG90cbalAlBGwTIMCyrV9hqmcAYkNKAiwbOnmpEj96UdpGP/GjDZ28VIkfvShto59e/GhDDaqEgG0CBFi29StM9QRYNqT0MgDBj/gxJQL4MSU1mGGAH/FjSgTwY0pqcH+0oQZVQsA2AQIs2/oVpnoGIDakJMCyoZOXKvGjF6Vt9BM/2tDJS5X40YvSNvrpxY821KBKCNgmQIBlW7/CVE+AZUNKLwMQ/IgfUyKAH1NSgxkG+BE/pkQAP6akBvdHG2pQJQRsEyDAsq1fYapnAGJDSgIsGzp5qRI/elHaRj/xow2dvFSJH70obaOfXvxoQw2qhIBtAgRYtvUrTPUEWDak9DIAwY/4MSUC+DElNZhhgB/xY0oE8GNKanB/tKEGVULANgECLNv6FaZ6BiA2pCTAsqGTlyrxoxelbfQTP9rQyUuV+NGL0jb66cWPNtSgSgjYJkCAZVu/wlRPgGVDSi8DEPyIH1MigB9TUoMZBvgRP6ZEAD+mpAb3RxtqUCUEbBMgwLKtX2GqZwBiQ0oCLBs6eakSP3pR2kY/8aMNnbxUiR+9KG2jn178aEMNqoSAbQIEWLb1K0z1BFg2pPQyAMGP+DElAvgxJTWYYYAf8WNKBPBjSmpwf7ShBlVCwDYBAizb+hWmegYgNqQkwLKhk5cq8aMXpW30Ez/a0MlLlfjRi9I2+unFjzbUoEoI2CZAgGVbv8JUT4BlQ0ovAxD8iB9TIoAfU1KDGQb4ET+mRAA/pqQG90cbalAlBGwTIMCyrV9hqmcAYkNKAiwbOnmpEj96UdpGP/GjDZ28VIkfvShto59e/GhDDaqEgG0CBFi29StM9QRYNqT0MgDBj/gxJQL4MSU1mGGAH/FjSgTwY0pqcH+0oQZVQsA2AQIs2/oVpnoGIDakJMCyoZOXKvGjF6Vt9BM/2tDJS5X40YvSNvrpxY821KBKCNgmQIBlW7/CVE+AZUNKLwMQ/IgfUyKAH1NSgxkG+BE/pkQAP6akBvdHG2pQJQRsEyDAsq1fYapnAGJDSgIsGzp5qRI/elHaRj/xow2dvFSJH70obaOfXvxoQw2qhIBtAgRYtvUrTPUEWDak9DIAwY/4MSUC+DElNZhhgB/xY0oE8GNKanB/tKEGVULANgECLNv6FaZ6BiA2pCTAsqGTlyrxoxelbfQTP9rQyUuV+NGL0jb66cWPNtSgSgjYJkCAZVu/wlRPgGVDSi8DEPyIH1MigB9TUoMZBvgRP6ZEAD+mpAb3RxtqUCUEbBMgwLKtX2GqZwBiQ0oCLBs6eanSix/3vnaWF0lN9/OmH69puv5qi+fzulpSnXse98fO5c/VWxLwcn9EdwhAoPEECLAaz5grVEGAAXEVkBI4xcuAGD8mYLYqSvDiRwKsKsyQwClevqBxf0zAbFWUwP2xCkic0jQCXu6PTQPKhSDgmAABlmPxU+o6A+KU1Gi9Fi8DYvyIH1MiQICVkhqt1+LlCxr3Rxt+9PJ5zf3Rhh+93B9tqEGVELBNgADLtn6FqZ4BsQ0pvQyI8SN+TIkAX9BSUoMAi/ujDT96+bzm/mjDjwRYNnSiSghYIECAZUElBzUyILYhspcBMX7EjykR4AtaSmoQYHF/tOFHL5/X3B9t+JEAy4ZOVAkBCwQIsCyo5KBGBsQ2RPYyIMaP+DElAnxBS0kNAizujzb86OXzmvujDT8SYNnQiSohYIEAAZYFlRzUyIDYhsheBsT4ET+mRIAvaCmpQYCFH/FjSgTwY0pqcH+0oQZVQsA2AQIs2/oVpnoCAxtSEmDZ0MlLlV78yBc0G472MsMAP+LHlAjgx5TUIMCyoQZVQsA2AQIs2/oVpnoCLBtSegkM8CN+TIkAX9BSUoMvaPgRP6ZEAD+mpAb3RxtqUCUEbBMgwLKtX2GqJzCwISUBlg2dvFTpxY98QbPhaGZg2dDJS5X40YvSNvrpxY821KBKCNgmQIBlW7/CVE+AZUNKAgMbOnmp0suAmADLhqPxow2dvFSJH70obaOfXvxoQw2qhIBtAgRYtvUrTPUEWDakJMCyoZOXKr0MiAmwbDgaP9rQyUuV+NGL0jb66cWPNtSgSgjYJkCAZVu/wlRPgGVDSgIsGzp5qdLLgJgAy4aj8aMNnbxUiR+9KG2jn178aEMNqoSAbQIEWLb1K0z1BFg2pCTAsqGTlyq9DIgJsGw4Gj/a0MlLlfjRi9I2+unFjzbUoEoI2CZAgGVbv8JUT4BlQ0oCLBs6eanSy4CYAMuGo/GjDZ28VIkfvShto59e/GhDDaqEgG0CBFi29StM9QRYNqQkwLKhk5cqvQyICbBsOBo/2tDJS5X40YvSNvrpxY821KBKCNgmQIBlW7/CVM8XNBtSehmA4Ef8mBIB/JiSGq3Xwv3Rhk5eqsSPXpS20U8vfrShBlVCwDYBAizb+hWmer6g2ZDSywAEP+LHlAjgx5TUIMDCj/gxJQL4MSU1uD/aUIMqIWCbAAGWbf0KUz0DEBtSEmDZ0MlLlfjRi9I2+okfbejkpUr86EVpG/304kcbalAlBGwTIMCyrV9hqifAsiGllwEIfsSPKRHAjympwQwD/IgfUyKAH1NSg/ujDTWoEgK2CRBg2davMNUzALEhJQGWDZ28VIkfvShto5/40YZOXqrEj16UttFPL360oQZVQsA2AQIs2/oVpnoCLBtSehmA4Ef8mBIB/JiSGswwwI/4MSUC+DElNbg/2lCDKiFgmwABlm39ClM9AxAbUhJg2dDJS5X40YvSNvqJH23o5KVK/OhFaRv99OJHG2pQJQRsEyDAsq1fYaonwLIhpZcBCH7EjykRwI8pqcEMA/yIH1MigB9TUoP7ow01qBICtgkQYNnWrzDVMwCxISUBlg2dvFSJH70obaOf+NGGTl6qxI9elLbRTy9+tKEGVULANgECLNv6FaZ6AiwbUnoZgOBH/JgSAfyYkhrMMMCP+DElAvgxJTW4P9pQgyohYJsAAZZt/QpTPQMQG1ISYNnQyUuV+NGL0jb6iR9t6OSlSvzoRWkb/fTiRxtqUCUEbBMgwLKtX2GqJ8CyIaWXAQh+xI8pEcCPKanBDAP8iB9TIoAfU1KD+6MNNagSArYJEGDZ1q8w1TMAsSElAZYNnbxUiR+9KG2jn/jRhk5eqsSPXpS20U8vfrShBlVCwDYBAizb+hWmegIsG1J6GYDgR/yYEgH8mJIazDDAj/gxJQL4MSU1uD/aUIMqIWCbAAGWbf0KUz0DEBtSEmDZ0MlLlfjRi9I2+okfbejkpUr86EVpG/304kcbalAlBGwTIMCyrV9hqifAsiGllwEIfsSPKRHAjympwQwD/IgfUyKAH1NSg/ujDTWoEgK2CRBg2davMNUzALEhJQGWDZ28VIkfvShto5/40YZOXqrEj16UttFPL360oQZVQsA2AQIs2/oVpnoCLBtSehmA4Ef8mBIB/JiSGswwwI/4MSUC+DElNbg/2lCDKiFgmwABlm39ClM9AxAbUhJg2dDJS5X40YvSNvqJH23o5KVK/OhFaRv99OJHG2pQJQRsEyDAsq1fYaonwLIhpZcBCH7EjykRwI8pqcEMA/yIH1MigB9TUoP7ow01qBICtgkQYNnWrzDVMwCxISUBlg2dvFSJH70obaOf+NGGTl6qxI9elLbRTy9+tKEGVULANgECLNv6FaZ6AiwbUnoZgOBH/JgSAfyYkhrMMMCP+DElAvgxJTW4P9pQgyohYJsAAZZt/QpTPQMQG1ISYNnQyUuV+NGL0jb6iR9t6OSlSvzoRWkb/fTiRxtqUCUEbBMgwLKtX2GqJ8CyIaWXAQh+xI8pEcCPKanBDAP8iB9TIoAfU1KD+6MNNagSArYJEGDZ1q8w1TMAsSElAZYNnbxUiR+9KG2jn/jRhk5eqsSPXpS20U8vfrShBlVCwDYBAizb+hWmegIsG1J6GYDgR/yYEgH8mJIazDDAj/gxJQL4MSU1uD/aUIMqIWCbqOuOrAAAIABJREFUAAGWbf0KUz0DEBtSEmDZ0MlLlfjRi9I2+okfbejkpUr86EVpG/304kcbalAlBGwTIMCyrV9hqifAsiGllwEIfsSPKRHAjympwQwD/IgfUyKAH1NSg/ujDTWoEgK2CRBg2davMNUzALEhJQGWDZ28VIkfvShto5/40YZOXqrEj16UttFPL360oQZVQsA2AQIs2/oVpnoCLBtSehmA4Ef8mBIB/JiSGswwwI/4MSUC+DElNbg/2lCDKiFgmwABlm39ClM9AxAbUhJg2dDJS5X40YvSNvqJH23o5KVK/OhFaRv99OJHG2pQJQRsEyDAsq1fYaonwLIhpZcBCH7EjykRwI8pqcEMA/yIH1MigB9TUoP7ow01qBICtgkQYNnWrzDVMwCxISUBlg2dvFSJH70obaOf+NGGTl6qxI9elLbRTy9+tKEGVULANgECLNv6FaZ6AiwbUnoZgOBH/JgSAfyYkhrMMMCP+DElAvgxJTW4P9pQgyohYJsAAZZt/QpTPQMQG1ISYNnQyUuV+NGL0jb6iR9t6OSlSvzoRWkb/fTiRxtqUCUEbBMgwLKtX2GqJ8CyIaWXAQh+xI8pEcCPKanBDAP8iB9TIoAfU1KD+6MNNagSArYJEGDZ1q8w1TMAsSElAZYNnbxUiR+9KG2jn/jRhk5eqsSPXpS20U8vfrShBlVCwDYBAizb+hWmegIsG1J6GYDgR/yYEgH8mJIazDDAj/gxJQL4MSU1uD/aUIMqIWCbAAGWbf0KUz0DEBtSEmDZ0MlLlfjRi9I2+okfbejkpUr86EVpG/304kcbalAlBGwTIMCyrV9hqifAsiGllwEIfsSPKRHAjympwQwD/IgfUyKAH1NSg/ujDTWoEgK2CRBg2davMNUzALEhJQGWDZ28VIkfvShto5/40YZOXqrEj16UttFPL360oQZVQsA2AQIs2/oVpnoCLBtSehmA4Ef8mBIB/JiSGswwwI/4MSUC+DElNbg/2lCDKiFgmwABlm39ClM9AxAbUhJg2dDJS5X40YvSNvqJH23o5KVK/OhFaRv99OJHG2pQJQRsEyDAsq1fYaonwLIhpZcBCH7EjykRwI8pqcEMA/yIH1MigB9TUoP7ow01qBICtgkQYNnWrzDVMwCxISUBlg2dvFSJH70obaOf+NGGTl6qxI9elLbRTy9+tKEGVULANgECLNv6FaZ6AiwbUnoZgOBH/JgSAfyYkhrMMMCP+DElAvgxJTW4P9pQgyohYJsAAVYN+t1///3hrLPOClOmTAl9+/YNw4YNC8OHDw9du3Zt0cqnn34aTjrppPDAAw+EG264IfTv37+Gq/g8lQGIDd0JsGzo5KVK/OhFaRv9xI82dPJSJX70orSNfnrxow01qBICtgm4D7Dee++9MGrUqHDbbbeF559/PiyzzDJhk002CUcddVTYcsstQ5cuXaLC06dPD/vuu28YOHBgOProo8P48ePD6NGj4z977713CxdMmDAhjBgxIrahf2dt2LZKY6snwGos37xa9zIAwY95Oaax7eDHxvKl9doI4MfaeHF2Ywngx8bypfXaCHjxY21UOBsCEOgIAdcB1uzZs8MBBxwQZsyYETbaaKPQr1+/8Oqrr4YHH3wwdOvWLZx99tnx7zouuuiicPnll4exY8fGc+fMmRMGDx4cVl111XD11VeHxRZbLJ6Xtdm7d+/437t3794RXdy9hsDAhuReBiD4ET+mRAA/pqRG67Vwf7Shk5cq8aMXpW3004sfbahBlRCwTcBtgKVlflr+p5lUJ598cjj22GPDwgsvHNXUDCrNnlp55ZXDzTffHNZYY41w6KGHhieffDLO1OrVq1f44IMPwv777x/Pv/766+PMrXnz5oVjjjkmTJs2LYwbNy4GYhzVEeALWnWcOvssLwMQ/NjZTqvu+vixOk6c1RwC+LE5nLlKdQTwY3WcOKs5BLz4sTk0uQoEfBNwG2A9/fTTYejQoeErX/lKDKkUVmWHwq2DDz44BlPaw0pLB6sJsK688sowcuTIuCRxyJAhvp1VY+8JDGoE1kmnexmA4MdOMliNl8WPNQLj9IYSwI8NxUvjNRLAjzUC4/SGEvDix4ZCpHEIQCAScBtg3XjjjWG//fYLhx9+eLj00ksXsIOWDGo2lWZmnX/++eHcc88N11577fwlhO+8807c+0pLBa+66qrw+OOPxxlZW2+9dTjvvPMW2Ngdv7VNgMDAhkO8DEDwI35MiQB+TEmN1mvh/mhDJy9V4kcvStvopxc/2lCDKiFgm4DbAEuh1PHHHx/DpuOOO24BFSdOnBh23XXXGEppLystH9xnn33ixu7axP32228PY8aMCRdccEHYYostwkEHHRTefvvtOGNL+2Jx1EaAL2i18eqss70MQPBjZzmstuvix9p4cXZjCeDHxvKl9doI4MfaeHF2Ywl48WNjKdI6BCAgAm4DLC0J1MypCy+8MAZS5ce9994blw7qiYRaSrj00kuHO+64I5x11lnhqaeeCv379w8nnnhi2HPPPeMG7xdffHEMtAYNGoSzOkCAwKAD0DrhJV4GIPixE8zVgUvixw5A4yUNI4AfG4aWhjtAAD92ABovaRgBL35sGEAahgAE5hNwH2BpU/ZddtllAUtoI3bNuFJQlW3SXsk3Dz/8cHxSoZYTnnbaaeGee+6JTy+cOnVq6Nu3bzjiiCPi/lldunSp2Xbrr79+za/hBRCAAAQgAAEIQAACEIAABCDQPAJPPPFE8y7GlSDgmID7AKu1GVgPPPBAnIG1wQYbtBpgvfnmmzG40uys6667Lrz44otxyeGmm24aZ3XpCYfaN+uSSy6JyxFrPQiwaiXG+RCAAAQgAAEIQAACEIAABJpLgACruby5ml8CbgMszZbSEwPb2wNLe1tpqWH5DCo9qfCEE04I9913X7jmmmviUkO1qRld48aNCwMGDAivvPJK2GOPPcKGG25YcaN4v7aj5xCAAAQgAAEIQAACEIAABCAAAQhAoHoCbgMshVJa2tfeUwhPPfXUcMYZZyxAdMKECWHEiBHxSYX6R4fa02bvCrF69eoVPvjggzgjS0dbyxCrl4szIQABCEAAAhCAAAQgAAEIQAACEICAPwJuA6xsieDaa68dbrrpptCjR4/56n/00UfhwAMPDDpHSwO33377Fs6YPXt23Peqd+/e8QmF3bt3J8Dy996hxxCAAAQgAAEIQAACEIAABCAAAQg0iYDbAGvu3Llxk/YpU6bEpX+aTaVlgl988UW45ZZb4v9fd911w9ixY8Oyyy47X4558+bFGVfa5F1LBfv16zf/bywhbJJruQwEIAABCEAAAhCAAAQgAAEIQAACrgi4DbCk8iOPPBKGDRsWXn/99bDRRhvFMOqFF14Ijz32WFhxxRXn721V6ogrr7wy7p01atSoMGTIkBZmmTx5ctz4feeddw6HHHLI/E3cx4wZEwYNGuTKWHQWAhCAAAQgAAEIQAACEIAABCAAAQjkRcB1gCWIM2bMiBu5P/jgg2HOnDlx76qddtopPkWwT58+LTjPmjUrDB06ND5lUK/p2rVri79ns7fOPffcMHPmzDiDSzO5Bg8evMAm8HkJSDsQgAAEIAABCEAAAhCAAAQgAAEIQKDoBNwHWEUXmP5BAAIQgAAEIAABCEAAAhCAAAQgAAHrBAiwrCtI/RCAAAQgAAEIQAACEIAABCAAAQhAoOAECLAKLjDdgwAEIAABCEAAAhCAAAQgAAEIQAAC1gkQYFlXkPohAAEIQAACEIAABCAAAQhAAAIQgEDBCRBgFVxgugcBCEAAAhCAAAQgAAEIQAACEIAABKwTIMCyriD1QwACEIAABCAAAQhAAAIQgAAEIACBghMgwCq4wHQPAhCAAAQgAAEIQAACEIAABCAAAQhYJ0CAZV1B6ocABCAAAQhAAAIQgAAEIAABCEAAAgUnQIBVcIHpXjEIHHXUUeGXv/xlGDduXNhhhx2K0Sl6AQEIQAACEEicwLx588I777wTvvzlL4clllgi8Wopr1YC7777bvjvf/8bll9++dClS5daX173+Yzv6kZIAxCAgDMCBFjOBPfQ3ffeey+GPb/+9a/DrFmzwocffhhWX331sO6664bBgweH7bffPiy88MKmUBx66KHhqquuCrfddlvYZZddTNVOsSG89dZbYciQIeGPf/xjRRwbbbRR9OvKK68MLgjUReCjjz4KEydODLfcckuYPn16mDNnTlhmmWXCGmusEQYOHBj23HPP8J3vfKdTvqjV1TFeXDgCJ598crjkkktiv/bdd99w3nnnhe7du7fZz1/96lfhpJNOir7eZ5994udio0OlM888M5x66qlx/HDttdc2/HqFE7rGDh1xxBHh+uuvb/MHuz//+c9h7733Dt/+9rfr8sBf//rX+Nn8yiuvhBtvvDFsu+22NVZb/+m1jO+++OKLOI4YPXp0EAO9DwYMGBB++MMfhhEjRsSQlQMCEIBA0QkQYBVdYWf9e/zxx8Pw4cPDE088EZZccsnQp0+f0LVr1/D++++H2bNnRxoWQ6BaBjjOJDfR3ddeey3suuuuQYPl1VZbbYEAddVVVw2XX355/AWYAwIdJXD//ffHL/e6/+lYc80145ftzz//PPztb38LH3zwQbwvMpOzo4R5XZ4Ess+1Hj16xGavu+66+ANTa8cbb7wRw4YpU6bEU3baaacYdCigbeRx4YUXhtNOOy0MHTo0BgeLLbZYIy/nvu1qxjvTpk2LAWb//v3r8oA+m/faa6/wz3/+M/pv0003jfyzH50+/vjjhv+4VE1/VZPCq1GjRoUzzjgj3se32mqr6H39UDF16tQFAt1JkyaF/fbbL+y2227h0ksvrctXebZVVyG8GAIQgEAIgQALGxSGgAKqAw44IDzyyCPhoIMOCvrVtDQQ0Be4q6++Omy99dZhyy23NNXvagc4pjrlqNgswFKXFaD26tXLUe/pajMI6L43bNiw8Prrr8dZmj/72c/irKvsUIj17LPPhrFjx8ZZBtbugc1gyDWaSyD7XDv44INjqKpZWJdddlmrswNvuummoNdss802YcaMGXWHF83tLVerlkA14528AqzWamrmZ3Y1/VWd2WwxzbK95pprwiabbBLL17395ptvDn/4wx/i+2eppZaK/10zcfXD2SGHHBKuvPLKavFXPC/PtuoqhBdDAAIQIMDCA0UhoF+mjjvuuPjrlEIsfVhr5lVRjmoHOEXpb9H60czBcNHY0Z/2Cbz55ptxOY2WlGhZ1rHHHmtumXT7veSMohHIPte0DFBfwPXFXP8uDV6zPutvBx54YHjmmWeiv8855xwCrKIZ4v/1p5rxjscA66677oqzADXzqpqZh3mGTnm2VVDb0i0IQKCJBJiB1UTYXKpxBF544YU4DXzu3LlxH4PNNtusqospWLjiiivCHXfcEZ5//vnQs2fPsMEGG4Sjjz46bLHFFi3a0L4MTz75ZBg/fnyYPHlyuPjii8NTTz0VZ9NoWYOW7iy99NItXlNL+3qhflXWPiAPPvhg+M9//hN/YTvllFPiYKXSHlga1N96661B+4JoGrkOLRvS1HrNxihSiFeVoImeVEuAle3toV9NN9xww+grLZnRHhfa202zCmfOnBn9cPfddwe1LQ9+97vfDT/96U/D2muvPZ/Cv//97xjo6tASRc2+URvyet++faNHtOS23Cf6RVe+UhBc6iuFJPoSme1Tk+3HofeCZgBpiZr2mtt///1bnJeoLIUpK5uZovvFDTfcUPNS1Fp0bM+f3bp1a9Vz8ob2adFeQlrWfe6558a9urRvoe678u/3v//9FrrIi/K59h7KPKY9X7TUTD9alN5zS2vT8rKzzjor3HPPPXEfxPL2dQ/XjB+9X/S+WHbZZVtcN/u7lhRptsPiiy9eGL+k0pHSoOIvf/lL3GdKS50OP/zwBUrM9NAMan2+6T5UaflYpXvXt771rThza4899ojB7ttvvx2DAN1Hde/SvnDZ8dxzz8W/yQ8K03S/zYKDkSNHxrFB6VH6ma39iLTfpmY46jxtYZAdf//738NFF10U7r333ridgZZ+6f2ge3BWVyq6dHYd9QRY0kqfPxozffWrXw2nn356eOihh2KXNt9883hPqPQZqR8BtA+l9pD68Y9/HO9L5cdaa60VZwrq/qND9y39aKpZ1dn4UePG448/PqyzzjoLvL7W8V15Aw888EC8Z33ta1+L3mxtz8ynn346eljvqfKjdB+3asaP1bZVKw+9H7L7s943Gnvr/SCeGptwQAACEGiLAAEW/igEgWyAufHGGwd9mcv21Girc9ov5kc/+lH47LPP4ubGq6yySnj11VdjeKTBpfZDKF1mo0GVBkLf+MY34r81UNGHrs5XgHbkkUfG8CkLA2ptv3QJ0Pe+972w0korhUcffTQOthUYvPTSSy3279IeDRrM6BwN0L/5zW/G0Eu1abmk9uzQP53xVJ1CmCrHTtQSYGW/LGtzWgWkGmTKz/KAwtP77rsvhgD64q6gVl+09KVLr/v6178eB9j9+vWL1StQ0mBeXlGwoAGtfr1ddNFF43IDDcDlEbWX+URP3NIAXHu9aL8uDfq154t8pi982R5ypftx6Ete+XkKlBWyNXp/mhxlMtmUdFDYOWbMmFa//LfVsVp1bM+f2pulkuf+97//hd/97nfRh/ox4Le//W3cd0a+0RPe9OVM92B98ZT3dWj/GYUZCuj15UaBro7Mi+WzbUtnZegLpXyuzwR9Oc3az5be6McOBSFaVlnpRw+9LxRYKMQVX478CZQGFdoHUF+6dc8pDxSzGdYKZ/W5rPthpf2PSu9dCrek/aeffho/E3UP1FLFs88+O97PdB+TtzTbS+3q+nq9alJgqs3l9cOUjmz2iT7fFZpmx4QJE4KeIKfPXY0HFJhk92KF/dmyrdLPdj2wQ/dn+U/3YH15Lx875E/aVov1BFiZVtJO73n5SeMjPdBHYzWF/LqfKGgs/YzU/mryhO5Bupfqs1eftTp+8IMfxABbS/OklT7vsi0rFEplmmbjR302KxgtfeBOreO7SorJw9rTSnVpaeD555/fIiTNXqPz9PmtJYcK5fTQjuzeqR84tcWGxpXVjB91XnttaexQC4+XX3459kPhWPa+0ftB42i978STAwIQgEBbBAiw8EchCOiDXF+69cGsL83VhDYapGqwo199s19KNVDWh7UGpVqmoHazIxtU6dchbeqaPa0m+8VWQYPCM/3Sr6OW9rPlEZotUBoo6L/rFynVoVkEpRvQa8B1zDHHxF+i9at01mdtZK/BgcI1/Yqof3N0LoEswNIX9mwwXFqRPKMvPDqyL+EKLDUAlp+XW265+afLnxooa4+j7IlDmnWgEEqDv9Iv3FmApRmGGhTqb9mvx3qSkbyjX3FLn4Ao3+q/6xdkfdnXFzsduoba0cBfbWSvX3/99VvUKM/qS56+hOp6Wb86V4HiXj3TWF+QOvIUrVp1bM+frXlO91YFACeeeGIUY8cdd4z7tegLo/6m/66/636sTYp1aAbhT37yk/glR19Is6fHyv/ylb70lM6IKK1NnwW6b+rLpNpXm/pHoUW2oXH2uVF+r1eooJkKun5rS9qK66jm9aw0qNB9UTNf9MNP+Wbu2d4/K6ywQryv6ItupQBLQZT0VYCq2X3ZTFF9CVfbChuysFLB1gknnBCDBo0dstmA8ptmROkzPvsxqlKAlW0ory/juu9qxl926Dovvvhi2H333WN4Kq9qnKDPcvkq+6zWf5NPdT73yv/fd3kEWArSpav+kY5ZOKnwStpmM+my+1UWYGX7U7b1o1PWlmbTlWuqkEyz6vRDZxbEdmR819q7UJu1K4hV8K4fh3Qf1f1LgW350dayv1rHj221VSsPjWmkcWuzLZt3B+JKEICAVQIEWFaVo+4WBLIvInlsVpl9CdJSltKNL/WB+5vf/KbFL7MqonQGRDVPOKzUfjZNW0FFeeikwYEGRBoMVdN+awMyLNN5BLLBsJY4VTpKv1Rn/lhxxRVb/FLcXvWVvmRlXtDMKQ3ctcwwO7SES0GnZmXJWwq45GXVomW1+jKoX2hbOxRSabZMpSeHZUsddt5557qfftRev73/PfOWwpxMx4yJliwp5C499KVH52VPe6tVx/b82ZbnsvucQiX5SzMGsyPzjO67ethGe0960/1YYUdpn7PatERIvixdFqhZW/KzZqpm+8doloVm/WhGRemSHH0x1bkKJbT0tr1avHuwo/0vDyqypbCavVnKXUGnZu1lX3gr7X+k2XoKqbTkWaGmZuyVHgqudL8rDS8UMum/6cu8Hvqi5dUKLUtnsaqNSvdWfRYrKNMT3trya3ae7oX6QaB8uXZWl9qqxvcdZW3pdXkEWIcddliLEFL917J4LRctHSd2JMDK7mNaUqj7TBaU6hoKRhUwKWjKftDMc3yna2jmtGYSqn2F7Qrr9GPXz3/+8/iDQHZ0ZN+q1ni01VatPLIAS9tj6Afb7IcJSx6lVghAoHMJEGB1Ln+unhOBjgZY+sKuqc8PP/xw/EVLs0w0ONAXGA1MywOs8i9MWfnZ9csDpmrbzwYHrc0ga2tApy+umn2hmVcafP/3v/+NeyZpqQ5PvMvJYHU205ElhOUBamkJ2RPlpLtmJ+j4xz/+EWdSlS5zaS/MLA8BSsOH8jCk9Pqls340EzGbCZadk72HtFyjms1m68Tr+uVZEKn9+fRlWMuPs0NLlDSjLjt0j3jsscfmB+Ed0bG1gD+7Rluey94HmvVX7ou2NmVWOCGvq/Z33303Xkp90cyaSgFWpfdOpWtnXza1nDELYrPlagoTVKOW6nA0hkD551o2q0lLoLIQKlvqqdmr2Wy4Sl5pb5Zrdn8s/5FLbWrWlZaxKghQWKZQq/SoFGBln/nlywrLSbV3XtYXhSEKdb/0pS81BrahVvMIsCrpUune1ZEAK/ND6dK8Urzl99l6xndtyab3iZY76h/5XzNVFWpp+wkd1QRY1Y4f22qrVh7ZEkL9gKDxg/TWNh7s2WroTUqpEOhkAgRYnSwAl8+HQPYr5g477FD1IFBffrSEQF/6tTyv/Cgf6Fb6xT97TaUAq5b22xtoVBrQKcTQr9QXXHBBHLyUH1qWRoCVj7/qbSXPAEuzBjSrRl+6Kx31BFhZndlGyNosttJRukysLTZa5qNfW5dYYol6EfL6VghkM080c7O9/ZrK7yMd0bGZAZbCJC1b1ebuWjZWfsif9QRYai+b9aMZVwovtOQr2/uorY2SMWT9BCp9rmkmlJaRav8xzdDIljQrVNLnrJbftRVgtTbLNatWS1X1BMPsULCl+5SW0iqQkJ+y/ZGycyoFWFnt8oiWBbZ2tHde1hfNFuTz+v8oVhNgZTM29ZAFPeAh+4xpbb8ytZt3gNXWO0BbNyiQ1PYOHRnf1fLuypaiKuQvXZbX1nVrHT9WE2BVy0PnaRN3jV0VVOtzSEsutS1C6VLxWhhwLgQg4IsAAZYvvQvb22xgok17Ky0fKO946Z4r2p9CT3rT3lalg+NKSwirnYFVa/sd+YVO+2VpE3pNGdc0bNWrX7Dam3VTWBMk3LG8AiztpaHlCXfeeWdcVqp9r7InEbW1hLB8f48MVXkoW2lZYSWs1c7USliSQpWWLbHSkre2Zry1FmBpiWlbM+5KYTUzwNJyMAVL2iRbX260/Cf7otrWEsJqZ2CpX9msH723FEaIhZZz6QeM0j0QC2WYRDpTKajI/KW9iBRM6LNZM+9KN9pvK8BS16oNgkofYNC7d++4nDrbD6t0H81K91btmaVgtb0ZWO2d19bMw0RkanoZWtascKN0uWd5EZWWA+qcZgZY1W5Z0ZHxXa3QM5+V1tRW6FTr+LGaAKtaHqV9+9e//hX0MATtJaZ7sd5Pui9wQAACEGiLAAEW/igEgWyTTA1qqnmij5YLKLh6/fXXW2wCLBht7YFVbYBVa/vZ/izaE6b8KYqt7YHV2lOyCLDSs3ReAZZmoWh/GC0zKd8rLY8AK1tSpb3e2tpUONsrS18qWWbV+X7LNrmWP8qfKllaXXlg0BEdmxlgZTNryzdZV5/yCrCyJYP6AiUva/mPZjdWejJh5ytdrAoqBVjZZ7lm2GgfI2mimVGlew1VCn06EqpnT4bTgyo040s+0/Km8icQV7q3Zt7Uvltt7ZPW3h5XWfisHyOyGWbFUrn23mTMtEF5+V52aq10Q/byWad5BVjZgxzkx/JAtNbQsSPju1qpZePB0ntltpdf+XYYarvW8WNbbdXKo1LfJk2aFB8eU+0eiLXy4XwIQKBYBAiwiqWn695kvyhpOaBmp2j5QenePPp1R4MdTVXWUkP9yq7lBhogaZq3Du3doyUG2lOgniWE2WC62vazfT60d5WeaKTHw+sXYA2etKRCA+TypxBmyxY1M0Hn6HxNC1d/tARDv2BX+0u0a+M0ofN5BVhZO5988kkYP3580COxdWg6vp6qpJlZ9SwhVFvaaFhLFLWXkmZAZE9AlLf0hCVtLq/9WhQWDx8+PD6eW/sFlW4eW/7EwiYgdn8J/Yqtp6fqPqEvAtrXR4+Qzw7dYxTua4Zq6V59terYzAAr+zKqJV7ZBtgKnH73u9/FJ11+9tlndS8hFJ/JkyfHmV5a9qMZAeKWPUHMvbEaCKC1pWLZsk55WftSlYfprX1hzj4TNTNZs3f0sIDs0Gep/LT55pvHz0Z9RmucoP0vtXn7oEGD4gw8vW/0ZFUt/9Lm/joqhSKaqSdfqkZ5U/sPZYcCZS313m677eIehVoWpfFHa08h1FM1y0OzBmJPvunSPZL0Q6M2LM/GcqVPZtZG/dIpe1Jua1plHa5lCWE2htM+TeVhdunegapNIWbpjD19Hisc1YxRPQCiI+O7SiLp/q7r6IEG2b299H6oGdSZl/X6rL+lT0TM2q11/NhWW7Xy0FhFYwh6ondxAAAgAElEQVSNc7MN3LOlwvqBLntKbPJGpUAIQKDTCBBgdRp6Lpw3AX2Q69da/bKkL/oa+Pbp0ycuq9MHuzZr15FNS9e/da4GRltttVUcGDz00EMxxNIXIw2c6tnEvdb2sy+gWi6jwbC+TOmXO+1xs80228Qnw5V+8fzTn/4UQzjNIlPYoEG5ltw888wzQUsptY8HAVbeLutYe3kFWKWPftegVD7RFyht1q1fpeVbhZf6cq+jvdl4lWaxaLCthwnIOxok6wufBuGamaLBfOZBXU/LbUaPHh29qk1YFWLp9QoE9D5SWKKwmKPxBMrvf7qiAk4tudM9ZNasWbEI3RdLdalVx2YGWNkXWQX78roeFa/9XlTD4osvHh8jX+8eWGKSfcHUjyA6eLx74/2qK7QWYGXLOqW79jgq34ustQCr9N6lz8PNNtssPolSn5F6KpwCrezJcNnnsz5DFSzpHlc6s0dLsnR/07igUoBVuvxQX8Llz69+9atxrzYtedS+WNn4oTRc1tNe+/XrFz2n+7Y+73XP1pf60hCkOQqkexXN+NEPKc8//3x8n+uzaKGFFopBoGZH6Umj+uFEnzulR14zsNSmlojKB9pPdL311pv/tMoBAwbEgEoBqOpTkKYfcuQDjb80DtOYTU/+XWqppWJ5tY7vKimTLa3U3zS+00zs7N6u+7qCLY1ps83Qtcm7wlONFTVG7NGjR2SoH0mzpdLVjh/bakufMbXwyLhKu29961txnKL3gp7mqB+PSx9Ekq5DqQwCEOhMAgRYnUmfazeEgH7x1LR8bcqafWnTh70GGfpFTL+K6gNeg1X9cqpBhr6Y60u4BqH6VUiDAA1SSgMsDQ40zTkbAJcWr8fVaxBa/sWwlvY1IFb7v/jFL+LMMA1IVI/2APnb3/4WwyoFdKWBgGbEaPCtwYNmvWgwoFkx+lVZgQMBVkMsVnOjGnTvvvvu8XV6aEC2b1WlhqS9wlPNCqz0S6RmiOjXUy3z0+BZX9S095FCWA1w9WtwFmDpqZTyszamrnTd1jyta2jWnwbdekS2vkDo/SPvaXZPNrMh2+xdPtd7SANRvdc0mNcMRj2FkC9lNdulrhfoi4ZmDNx+++1xTx9pIv30i7fuJ/qFW/+7VJdadGzPn215Lnsf6ClZpV/u1OGsXYVUpX/T02E1y0H3On1xlQ/laX1x05ed0gCrrdrauraur3u9AguFsNXso1iXSLw4EtD9R/rpn+23374FFX3J1ee4/q3PwNJDOuvzUEFQuY80Q0ezmfQ5rc9/BfwKchXE654kf+m/Dx06NCyyyCLxPP0YkB3Zvmv6m3yg1951113xfC0zVNCUHfrM1qxX/bikz1u91zRuyK6lfTWzY8aMGfG+rc9m/aCh8YbCOYUgW265JffJCu8JzWTKxnL6HNIhvnpynZaX6rOv/GhNq9J7TOlna1v3K4WM8p/alI90/9RDSbKn/Kk+jf0UtukH0uw+u/POO8f9SUtXAHRkfFfet2wWobYPkE91P5SPFLBpdm0lH8mXWlWQjSk1PpCPdf+vdfzYVluqtVoe2XtU49nSsbfuv+ussw53RwhAAALtEiDAahcRJ0AAAhCAAAQgUGQC2RIWhcFt7WlUZAb0DQIQgAAEIAABCKROgAArdYWoDwIQgAAEIACBhhHQ0lzNXNW+cm09vKBhBdAwBCAAAQhAAAIQgEBVBAiwqsLESRCAAAQgAAEIFJGAlrFoiZg27S7fb6mI/aVPEIAABCAAAQhAwCoBAiyrylE3BCAAAQhAAAJ1EzjnnHPiPluV9luqu3EagAAEIAABCEAAAhDIjQABVm4oaQgCEIAABCAAAQhAAAIQgAAEIAABCECgEQQIsBpBlTYhAAEIQAACEIAABCAAAQhAAAIQgAAEciNAgJUbShqCAAQgAAEIQAACEIAABCAAAQhAAAIQaAQBAqxGUKVNCEAAAhCAAAQgAAEIQAACEIAABCAAgdwIEGDlhpKGIAABCEAAAhCAAAQgAIHUCTz77LPh5JNPDg899FAsdf/9948Pc1hiiSVSLz23+j744IPw0UcfhRVWWCEsvPDCubVLQxCAAAQaSYAAq5F0aRsCEIAABCAAAQhAAAIQSIbA3Llzwz777BOmTJkSvve974WVVlopfP7552HUqFFhqaWWarfOa665JhxzzDFhySWXDL/85S/DoEGD2n1NaidkDO65555w5ZVXhkMOOSS1EqkHAhCAQEUCBFgYAwIQgAAEIAABCEAAAhBwQeCBBx4I++67bwyvFEZ17dq16n5rxtKBBx4Ybr311viaH//4x+Hyyy8Piy22WNVtpHCiZl8NGzYsTJo0KQZYgwcPTqEsaoAABCDQLgECrHYRcQIEIAABCEAAAhCAAAQgUAQCEydODLvuumucdaTwppZj2rRpcfbWRhttFF555ZXw8ccfh5tvvjmsscYatTTDuRCAAAQg0EECBFgdBMfLIAABCEAAAhCAAAQgAAFbBOoJsM4888wwevTocN1114XJkyfHZYc33HBDnNHFAQEIQAACjSdAgNV4xlwBAhCAAAQgAAEIQAACEGgAAe1fpSV9Wg741FNPBS2PW3311cO2224bjj766NCnT5941Wz21EsvvdSiCu1lNW7cuLDDDju0Wd0777wT9t577/Cf//wnzrp65pln5i9FVKDVvXv3Fq//85//HM/XTK+ddtopnHXWWUF7Tun1m2++efz/a6+9dpgxY0Y4/fTT44by3bp1i3tqnXHGGWGVVVZp0d4XX3wR/vjHP4aLL744PPLII7Gf6667btyAXssaS69feu0NN9wwnHTSSXHPrx/+8Idx367ll18+HHHEEXEJ4U033RQ22GCD+dfKeGp22vTp0+N/X3PNNWNfSq/z2muvhSuuuCLccccd4fnnnw89e/aM7Yj5Flts0QClaRICEIBACARYuAACEIAABCAAAQhAAAIQMEdg3rx54fjjj4+zolZbbbUYDCkEUvAyderU0Ldv3xhsbbLJJiELXBRg/frXvw7f+c53gsIdPYFvv/32CwMGDGiz//fee28MrBQYnX/++SELtLSUUAGYwqTSIwvM+vfvHwOeRRddNGy88cbhhRdeCA8++GCsaZtttol7aKn2b37zm+HJJ58MCp923333WPcyyywTm1R4pdleCrYUPqmf2nfr0UcfDTNnzgx77bVXuOqqq+afn13729/+dgz1tHdXjx49Ysg1fvz4sPLKK4dDDz003H///WHs2LFxSaSOSjxLr3PbbbeFXXbZJb7uRz/6Ufjss8/CwIEDY9j26quvxn6pZgV6W265pTk/UTAEIJA+AQKs9DWiQghAAAIQgAAEIAABCECgjIBmCSnA2nrrrWOAs9xyy8UzNIvoggsuiLOcNt100xjSLLvssvFvHVlCqADpuOOOi+HPjTfeGDeA16ElhaeeemoYOXJkOOWUUyoGWArMDjrooBh6Lb300kFPANRMpjvvvDM+yVD16x9tJv/mm2/GmU5//etfW1xHM6/0mvXXX79FPxVMqS71Tyz0Wh2ls80UOJWyyYqsFGDdfffd8TrrrLNODNBWXXXV+Tw100oz2xT06TxxVN+zGW5ipCDxqKOOCscee2zsLwcEIACBvAkQYOVNlPYgAAEIQAACEIAABCAAgYYS0BI6zYbSjCXN+FGIVXpkM6SeffbZFmFQRwIszbLaY4894iym0jBM+2BpVpaWApb+99IQSX9TfVmApr8pUFKAdNhhh4ULL7ywxZMQTzvttBiIle6tpZDq+uuvj+1sv/32LfqZPVVx5513DpdeemmLAGvFFVcMv/rVr2LwVH6UB1gKoA4//PC4LLCj+3plwdn3v//9mjfIb6hZaBwCECgMAQKswkhJRyAAAQhAAAIQgAAEIOCDgJYE6mmCOrS0rVevXhVDGoVFEyZMiAGUjo4EWNonSoGPZkqVzrTKQjTtSaWZWdp3KzvaCnOyGs4777w4g6r00MwlXSf7W+k11P6Xv/zlFue/9957QcsbtSRRIZeW8FUTJJUHWNl1tCSxdFlha25S4DV79uzw8MMPB4WEmvWW1bLbbrsRYPl4G9JLCDSdAAFW05FzQQhAAAIQgAAEIAABCECgHgJZSKN9rhQelc5wytpVSKMAqzQoqjXA+vTTT8PBBx8cwyHtTaVZTaXHX/7yl7i5+ogRI+KyuS5dusQ/5x1gaQlfW8c+++wT+7rEEkt0KMDKAsFsE/evfe1rrV7u7bffDieccELcS+zDDz9c4DxtXK8ljRwQgAAE8iZAgJU3UdqDAAQgAAEIQAACEIAABBpK4OWXXw6a6bPQQgu1OwMr23xcBdUaYGkT9KFDh8aN2Ns6tCG8nobYu3fvhgRY1c6Mai88y/pQPgPr/fffj5vZK5BrawaWZl6deOKJMRTUnlt6wqFCRAV31cz8aqgpaBwCECg8AQKswktMByEAAQhAAAIQgAAEIFAsAq3tcZX18o033ghDhgwJb731VounBNYaYF122WXhiCOOqLhRu66ljdS18fk999xTcSP1SvtB1bKEMNubSrPMNAssWzbZlprVBEnlAVY20+w3v/lNi36UXyfj/vrrr0eupU9vrOa6xXIhvYEABJpNgACr2cS5HgQgAAEIQAACEIAABCBQN4HsKYDlT9orfQqhlv1pOZue8qejlgBLTwzU0rxsI/jNNtusYs1ZyKVN5a+++uqw2GKL5baEUBfUzK7hw4cHzfJS+6usssr8OtTX0icE6g/VBEmVnkKoJw8ec8wx8SmL1157bYunOj744INx+aSuXWnzfO1/pZlZY8aMCSwhrNvaNAABCLRCgAALa0AAAhCAAAQgAAEIQAAC5ggoYDrooIPiEsLVVlstbL755qFbt25h+vTpYerUqWGLLbaIgUrpU/hqCbDaespgKawXXngh7LXXXuGTTz6ZP9srrz2wdJ158+bFjd1Hjx4devbsGQYOHBiDJPVfNSo80myoHXbYIZbV0QCrEk+FcY8//njQUspsKaaenKinJWpD+a222iouH3zooYdiHZ999llcWsgeWObeThQMARMECLBMyESREIAABCAAAQhAAAIQgEA5AS3hu+6664KeFDhr1qy4qfi6664bdtxxx7j0r/ypfXfddVfc0+rwww8P55xzTptAtSn7yJEjwxlnnPH/tXfnIVpVbxzATwsGlrZQ0YItEpa2BxbRTmUGbRa0WWmp0WpNWVS00Ua0CZm0Z4uGSfWHUGJIe7RMmFZYSHsWISEVLRRBP57z4x1mamwuzj3dmeFzIah5733OfT/37Z8vz3lu7kxa3RHb76JDKrqWootp8uTJqb29PQc5Y8aMSTNmzOhyaeseonZbW1uXz6ZPn57XipCo82et4epRP8KkeGtgBHPRlRUdT/EWwtYA+X9bu7VY2LzwwgvZbfTo0R338NNPP6WZM2fmNzcuXbo0v9UwPCMci62SQ4cOzYFa3MesWbPyvUSoFmHhmWeemYOt2FYowPL/KgECJQQEWCVU1SRAgAABAgQIECBAgAABAgQIEKhNQIBVG6VCBAgQIECAAAECBAgQIECAAAECJQQEWCVU1SRAgAABAgQIECBAgAABAgQIEKhNQIBVG6VCBAgQIECAAAECBAgQIECAAAECJQQEWCVU1SRAgAABAgQIECBAgAABAgQIEKhNQIBVG6VCBAgQIECAAAECBAgQIECAAAECJQQEWCVU1SRAgAABAgQIECBAgAABAgQIEKhNQIBVG6VCBAgQIECAAAECBAgQIECAAAECJQQEWCVU1SRAgAABAgQIECBAgAABAgQIEKhNQIBVG6VCBAgQIECAAAECBAgQIECAAAECJQQEWCVU1SRAgAABAgQIECBAgAABAgQIEKhNQIBVG6VCBAgQIECAAAECBAgQIECAAAECJQQEWCVU1SRAgAABAgQIECBAgAABAgQIEKhNQIBVG6VCBAgQIECAAAECBAgQIECAAAECJQQEWCVU1SRAgAABAgQIECBAgAABAgQIEKhNQIBVG6VCBAgQIECAAAECBAgQIECAAAECJQQEWCVU1SRAgAABAgQIECBAgAABAgQIEKhNQIBVG6VCBAgQIECAAAECBAgQIECAAAECJQQEWCVU1SRAgAABAgQIECBAgAABAgQIEKhNQIBVG6VCBAgQIECAAAECBAgQIECAAAECJQQEWCVU1SRAgAABAgQIECBAgAABAgQIEKhNQIBVG6VCBAgQIECAAAECBAgQIECAAAECJQQEWCVU1SRAgAABAgQIECBAgAABAgQIEKhNQIBVG6VCBAgQIECAAAECBAgQIECAAAECJQQEWCVU1SRAgAABAgQIECBAgAABAgQIEKhNQIBVG6VCBAgQIECAAAECBAgQIECAAAECJQQEWCVU1SRAgAABAgQIECBAgAABAgQIEKhNQIBVG6VCBAgQIECAAAECBAgQIECAAAECJQQEWCVU1SRAgAABAgQIECBAgAABAgQIEKhNQIBVG6VCBAgQIECAAAECBAgQIECAAAECJQQEWCVU1SRAgAABAgQIECBAgAABAgQIEKhNQIBVG6VCBAgQIECAAAECBAgQIECAAAECJQQEWCVU1SRAgAABAgQIECBAgAABAgQIEKhNQIBVG6VCBAgQIECAAAECBAgQIECAAAECJQQEWCVU1SRAgAABAgQIECBAgAABAgQIEKhNQIBVG6VCBAgQIECAAAECBAgQIECAAAECJQQEWCVU1SRAgAABAgQIECBAgAABAgQIEKhNQIBVG6VCBAgQIECAAAECBAgQIECAAAECJQQEWCVU1SRAgAABAgQIECBAgAABAgQIEKhNQIBVG6VCBAgQIECAAAECBAgQIECAAAECJQQEWCVU1SRAgAABAgQIECBAgAABAgQIEKhNQIBVG6VCBAgQIECAAAECBAgQIECAAAECJQQEWCVU1SRAgAABAgQIECBAgAABAgQIEKhNQIBVG6VCBAgQIECAAAECBAgQIECAAAECJQQEWCVU1SRAgAABAgQIECBAgAABAgQIEKhNQIBVG6VCBAgQIECg7wn88ssvad68eemJJ55IixcvTj/++GMaNmxY2nXXXdPJJ5+cjj/++LT++uv3vRt3RwQIECBAgAABAgQ6CQiw/BwIECBAgMAAFfjiiy/SOeeckxYuXJi/4ahRo9LgwYPTr7/+mpYtW5b/dtttt6XLLruszwrEvcZ3ePvtt9Ps2bPT6NGj++y9ujECBAgQIECAAIFyAgKscrYqEyBAgACBxgRWrVqVzj777PTMM8+kY489NgdVI0aM6LiflStXpoceeih3Y51++umN3WdPC0fH2MSJE9MHH3yQu8j23Xffni7xOQECBAgQIECAwAAUEGANwIfqKxEgQIAAgXvuuSddeOGFaezYsemxxx5Lm2++eb9EEWD1y8fmpgkQIECAAAECtQsIsGonVZAAAQIECDQr8P3336fTTjstvfHGG+nee+/N/171+Pzzz9P06dPTggUL0ieffJI23HDDtNdee6UpU6akE088Ma2zzjodpebPn5/Gjx+fO6RmzJjRZYn29va8bszamjVrVhoyZEj+PK6J8x999NG0zTbbpOuvvz69/PLL+bODDz443XTTTWmXXXbJ/x1bG++4445/3Pqmm26aHn/88XTkkUem1jqxzXDvvfdOV111VXr11VfTUUcdla6++up07rnnprXXXjs9+eSTXTrQoujy5cvTqaeemjbaaKP8eX8N+ao+W+cRIECAAAECBPqzgACrPz89906AAAECBLoRaIU6Me9q7ty5accdd6zk9Prrr+egasWKFXmr3siRI1NsRVy0aFH67rvv0tSpU/NWxPXWWy/Xe/bZZ9MJJ5yQZ1RFUNb5ePPNN/PWxAiwIqyKIKzzNREcvfjii2n48OFpzz33zDO5XnrppbT//vvnwGuHHXbI2x/jnAikYv0IrDbeeOM0aNCgNGnSpLTTTjul1jr77LNPHlIfQ+sj4IrB9LHl8Oabb84G3QV5EYJNmDAhTZs2Ld1+++2VjJxEgAABAgQIECDQjIAAqxl3qxIgQIAAgWICrWDpmGOOydsHo8Oop+Pbb7/NHVMfffRRuvPOO9Mpp5yS1lprrXxZ/C3maS1ZsqRLENSbAGuDDTZIl19+ef4nArHff/89d0tFeHXXXXeltra2vHZPWwhbAdann36a36h43333pc0226zj60YIFh1fRx99dJ75FaFeHDEcfvLkyblLLYKsgw46qCcinxMgQIAAAQIECDQoIMBqEN/SBAgQIECghEArWDruuOO6dD/921qtoGfcuHHpwQcf7Oiyal3T6laKMOj+++/PXVC9CbDOO++8HFS1urlinXnz5qWTTjqpS0dX1QBryy237Ojc6vw9v/nmm7xNMIbWz5kzJ2+HjGPp0qV5++O2226bO7U22WSTEo9CTQIECBAgQIAAgZoEBFg1QSpDgAABAgT6isCaBFixhS66oWKLYMye+vvR6nTaeeedO7q6ehNgdbdOa43DDz+8Y0ti1QCr8zV/v/frrrsu3XDDDXlO1wUXXJA/bg25X9337SvP0n0QIECAAAECBAj8X0CA5ZdAgAABAgQGmEDMjTrjjDPSFltskZ5++um03Xbb9fgNY/tebL+LYeaxfXB1AVZ0KkW31rBhw3rVgfVfBlivvPJK9ojuq5jHte6666azzjorvf/++126snpEcgIBAgQIECBAgEBjAgKsxugtTIAAAQIEygh8+eWX+Y2Bn332WXrkkUfy/KeejltvvTVdeeWVPXZgdR7K3l86sGKwewRWb731Vp53FdsfY8B8vLWw81ysnox8ToAAAQIECBAg0JyAAKs5eysTIECAAIEiAn/99VfeBhjD2OMtgQ888ECPM566m3HV+eZaW+4uvfTS/Ma+GPAeA9CjsyneAPj3ICi6niI02m233bp9C2HVDqzWsPV33nknz6qKtyN2Prrbdtgdauv+r7322hQD5GNLYXdvJizyQBQlQIAAAQIECBDotYAAq9eEChAgQIAAgb4n8N577+Vw6cMPP8xvF4zAZvvtt++40VWrVuVAKAKi6Lxavnx5HnYeQ89X9xbCr776Knd0HXrooblO65offvghD1A/4IAD8t/ffffdNHXq1BTh0t8Hybe6tqoGWFEvtjfOnj2728CpaoDVutd422FrcHxslxwxYkTfe3juiAABAgQIECBA4B8CAiw/CgIECBAgMEAFFi5cmKZNm5ZDrDhGjRqVBg8enEOrZcuW5b/FUPMYbh7HU089lS6++OL0888/506nkSNHpgi6Fi1alH777bcU3UttbW25+yqO6PS64oor8rbDmIl12GGHpQiInnvuubTHHnukFStWpM5bDuOaNQmw4q2Il1xySdp6663TIYcckmKL5EUXXZSOOOKIHJLFdsB/G+Ie6/7xxx/p/PPPz51icXTuJBugj9/XIkCAAAECBAgMKAEB1oB6nL4MAQIECBDoKrBy5cp09913pwULFuSOqQinImyKYCnmZI0bNy4NHTq046IlS5bkLYKvvfZa+vrrr/Mg+AMPPDBNmTIld161wqvWBTFfKrbiPfzww+njjz/Og9InTpyYxo4dmyZMmJC22mqr3J01ZMiQfMn8+fPT+PHjc0dYhGGdj/b29twtNmbMmI5QLT6PUOyWW27JdeKe9ttvvzRz5sy0++67p9Vd093v4Pnnn0+TJk1Kf/75Z+XZYH5PBAgQIECAAAECfUNAgNU3noO7IECAAAECBAoLLF68OIdnw4cPz9sn442KDgIECBAgQIAAgf4hIMDqH8/JXRIgQIAAAQK9FLjxxhvzNsjo/rrmmmt6Wc3lBAgQIECAAAEC/6WAAOu/1LYWAQIECBAg0IhADKePIfWxpXLOnDl5q6ODAAECBAgQIECg/wgIsPrPs3KnBAgQIECAwBoKzJ07N8/xii2EMRNs0KBBa1jJZQQIECBAgAABAk0ICLCaULcmAQIECBAgQIAAAQIECBAgQIBAZQEBVmUqJxIgQIAAAQIECBAgQIAAAQIECDQhIMBqQt2aBAgQIECAAAECBAgQIECAAAEClQUEWJWpnEiAAAECBAgQIECAAAECBAgQINCEgACrCXVrEiBAgAABAgQIECBAgAABAgQIVBYQYFWmciIBAgQIECBAgAABAgQIECBAgEATAgKsJtStSYAAAQIECBAgQIAAAQIECBAgUFlAgFWZyokECBAgQIAAAQIECBAgQIAAAQJNCAiwmlC3JgECBAgQIECAAAECBAgQIECAQGUBAVZlKicSIECAAAECBAgQIECAAAECBAg0ISDAakLdmgQIECBAgAABAgQIECBAgAABApUFBFiVqZxIgAABAgQIECBAgAABAgQIECDQhIAAqwl1axIgQIAAAQIECBAgQIAAAQIECFQWEGBVpnIiAQIECBAgQIAAAQIECBAgQIBAEwICrCbUrUmAAAECBAgQIECAAAECBAgQIFBZQIBVmcqJBAgQIECAAAECBAgQIECAAAECTQgIsJpQtyYBAgQIECBAgAABAgQIECBAgEBlAQFWZSonEiBAgAABAgQIECBAgAABAgQINCEgwGpC3ZoECBAgQIAAAQIECBAgQIAAAQKVBQRYlamcSIAAAQIECBAgQIAAAQIECBAg0ISAAKsJdWsSIECAAAECBAgQIECAAAECBAhUFhBgVaZyIgECBAgQIECAAAECBAgQIECAQBMCAqwm1K1JgAABAgQIECBAgAABAgQIECBQWUCAVZnKiQQIECBAgAABAgQIECBAgAABAk0ICLCaULcmAQIECBAgQIAAAQIECBAgQIBAZQEBVmUqJxIgQIAAAQIECBAgQIAAAQIECDQhIMBqQt2aBAgQIECAAAECBAgQIECAAAEClQUEWJWpnEiAAAECBAgQIECAAAECBAgQINCEgACrCXVrEiBAgAABAgQIEFk7e8YAAAD3SURBVCBAgAABAgQIVBYQYFWmciIBAgQIECBAgAABAgQIECBAgEATAgKsJtStSYAAAQIECBAgQIAAAQIECBAgUFlAgFWZyokECBAgQIAAAQIECBAgQIAAAQJNCAiwmlC3JgECBAgQIECAAAECBAgQIECAQGUBAVZlKicSIECAAAECBAgQIECAAAECBAg0ISDAakLdmgQIECBAgAABAgQIECBAgAABApUFBFiVqZxIgAABAgQIECBAgAABAgQIECDQhIAAqwl1axIgQIAAAQIECBAgQIAAAQIECFQWEGBVpnIiAQIECBAgQIAAAQIECBAgQIBAEwL/A7HshXRcOfNdAAAAAElFTkSuQmCC"/>
          <p:cNvSpPr>
            <a:spLocks noGrp="1" noChangeAspect="1" noChangeArrowheads="1"/>
          </p:cNvSpPr>
          <p:nvPr>
            <p:ph sz="half" idx="1"/>
          </p:nvPr>
        </p:nvSpPr>
        <p:spPr bwMode="auto">
          <a:xfrm>
            <a:off x="1046544" y="1466810"/>
            <a:ext cx="5181600"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20000"/>
          </a:bodyPr>
          <a:lstStyle/>
          <a:p>
            <a:r>
              <a:rPr lang="en-GB" dirty="0"/>
              <a:t>.</a:t>
            </a:r>
          </a:p>
          <a:p>
            <a:endParaRPr lang="en-US" dirty="0"/>
          </a:p>
        </p:txBody>
      </p:sp>
      <p:sp>
        <p:nvSpPr>
          <p:cNvPr id="3" name="Content Placeholder 2"/>
          <p:cNvSpPr>
            <a:spLocks noGrp="1"/>
          </p:cNvSpPr>
          <p:nvPr>
            <p:ph sz="half" idx="2"/>
          </p:nvPr>
        </p:nvSpPr>
        <p:spPr>
          <a:xfrm>
            <a:off x="301752" y="4434840"/>
            <a:ext cx="11292840" cy="2304288"/>
          </a:xfrm>
        </p:spPr>
        <p:txBody>
          <a:bodyPr>
            <a:normAutofit fontScale="92500" lnSpcReduction="20000"/>
          </a:bodyPr>
          <a:lstStyle/>
          <a:p>
            <a:pPr algn="l">
              <a:buFont typeface="+mj-lt"/>
              <a:buAutoNum type="arabicPeriod"/>
            </a:pPr>
            <a:r>
              <a:rPr lang="en-US" sz="2000" b="1" i="0" dirty="0">
                <a:solidFill>
                  <a:srgbClr val="111111"/>
                </a:solidFill>
                <a:effectLst/>
                <a:highlight>
                  <a:srgbClr val="F3F3F3"/>
                </a:highlight>
                <a:latin typeface="-apple-system"/>
              </a:rPr>
              <a:t>Country-wise Purchases:</a:t>
            </a:r>
            <a:endParaRPr lang="en-US" sz="2000" b="0" i="0" dirty="0">
              <a:solidFill>
                <a:srgbClr val="111111"/>
              </a:solidFill>
              <a:effectLst/>
              <a:highlight>
                <a:srgbClr val="F3F3F3"/>
              </a:highlight>
              <a:latin typeface="-apple-system"/>
            </a:endParaRPr>
          </a:p>
          <a:p>
            <a:pPr marL="742950" lvl="1" indent="-285750" algn="l">
              <a:buFont typeface="+mj-lt"/>
              <a:buAutoNum type="arabicPeriod"/>
            </a:pPr>
            <a:r>
              <a:rPr lang="en-US" sz="2000" b="0" i="0" dirty="0">
                <a:solidFill>
                  <a:srgbClr val="111111"/>
                </a:solidFill>
                <a:effectLst/>
                <a:highlight>
                  <a:srgbClr val="F3F3F3"/>
                </a:highlight>
                <a:latin typeface="-apple-system"/>
              </a:rPr>
              <a:t>Canada leads in purchasing the company’s products, followed closely by France and the United States of America.</a:t>
            </a:r>
          </a:p>
          <a:p>
            <a:pPr marL="742950" lvl="1" indent="-285750" algn="l">
              <a:buFont typeface="+mj-lt"/>
              <a:buAutoNum type="arabicPeriod"/>
            </a:pPr>
            <a:r>
              <a:rPr lang="en-US" sz="2000" b="0" i="0" dirty="0">
                <a:solidFill>
                  <a:srgbClr val="111111"/>
                </a:solidFill>
                <a:effectLst/>
                <a:highlight>
                  <a:srgbClr val="F3F3F3"/>
                </a:highlight>
                <a:latin typeface="-apple-system"/>
              </a:rPr>
              <a:t>Germany and Mexico purchased the fewest units.</a:t>
            </a:r>
          </a:p>
          <a:p>
            <a:pPr algn="l">
              <a:buFont typeface="+mj-lt"/>
              <a:buAutoNum type="arabicPeriod"/>
            </a:pPr>
            <a:r>
              <a:rPr lang="en-US" sz="2000" b="1" i="0" dirty="0">
                <a:solidFill>
                  <a:srgbClr val="111111"/>
                </a:solidFill>
                <a:effectLst/>
                <a:highlight>
                  <a:srgbClr val="F3F3F3"/>
                </a:highlight>
                <a:latin typeface="-apple-system"/>
              </a:rPr>
              <a:t>Product Units Sold:</a:t>
            </a:r>
            <a:endParaRPr lang="en-US" sz="2000" b="0" i="0" dirty="0">
              <a:solidFill>
                <a:srgbClr val="111111"/>
              </a:solidFill>
              <a:effectLst/>
              <a:highlight>
                <a:srgbClr val="F3F3F3"/>
              </a:highlight>
              <a:latin typeface="-apple-system"/>
            </a:endParaRPr>
          </a:p>
          <a:p>
            <a:pPr marL="742950" lvl="1" indent="-285750" algn="l">
              <a:buFont typeface="+mj-lt"/>
              <a:buAutoNum type="arabicPeriod"/>
            </a:pPr>
            <a:r>
              <a:rPr lang="en-US" sz="2000" b="0" i="0" dirty="0">
                <a:solidFill>
                  <a:srgbClr val="111111"/>
                </a:solidFill>
                <a:effectLst/>
                <a:highlight>
                  <a:srgbClr val="F3F3F3"/>
                </a:highlight>
                <a:latin typeface="-apple-system"/>
              </a:rPr>
              <a:t>“Paseo” had the highest number of units sold, totaling approximately 338,240 units.</a:t>
            </a:r>
          </a:p>
          <a:p>
            <a:pPr marL="742950" lvl="1" indent="-285750" algn="l">
              <a:buFont typeface="+mj-lt"/>
              <a:buAutoNum type="arabicPeriod"/>
            </a:pPr>
            <a:r>
              <a:rPr lang="en-US" sz="2000" b="0" i="0" dirty="0">
                <a:solidFill>
                  <a:srgbClr val="111111"/>
                </a:solidFill>
                <a:effectLst/>
                <a:highlight>
                  <a:srgbClr val="F3F3F3"/>
                </a:highlight>
                <a:latin typeface="-apple-system"/>
              </a:rPr>
              <a:t>“VTT” and “Velo” ranked second and third, with 168,783 units and 162,425 units sold, respectively.</a:t>
            </a:r>
          </a:p>
          <a:p>
            <a:pPr marL="742950" lvl="1" indent="-285750" algn="l">
              <a:buFont typeface="+mj-lt"/>
              <a:buAutoNum type="arabicPeriod"/>
            </a:pPr>
            <a:r>
              <a:rPr lang="en-US" sz="2000" b="0" i="0" dirty="0">
                <a:solidFill>
                  <a:srgbClr val="111111"/>
                </a:solidFill>
                <a:effectLst/>
                <a:highlight>
                  <a:srgbClr val="F3F3F3"/>
                </a:highlight>
                <a:latin typeface="-apple-system"/>
              </a:rPr>
              <a:t>“Carretera” had the lowest sales, with only 146,846 units sold, followed by “Amarilla.”</a:t>
            </a:r>
          </a:p>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78256005"/>
              </p:ext>
            </p:extLst>
          </p:nvPr>
        </p:nvGraphicFramePr>
        <p:xfrm>
          <a:off x="714041" y="1466810"/>
          <a:ext cx="10037763" cy="2629702"/>
        </p:xfrm>
        <a:graphic>
          <a:graphicData uri="http://schemas.openxmlformats.org/presentationml/2006/ole">
            <mc:AlternateContent xmlns:mc="http://schemas.openxmlformats.org/markup-compatibility/2006">
              <mc:Choice xmlns:v="urn:schemas-microsoft-com:vml" Requires="v">
                <p:oleObj name="Worksheet" r:id="rId3" imgW="7067826" imgH="1914709" progId="Excel.Sheet.12">
                  <p:embed/>
                </p:oleObj>
              </mc:Choice>
              <mc:Fallback>
                <p:oleObj name="Worksheet" r:id="rId3" imgW="7067826" imgH="1914709" progId="Excel.Sheet.12">
                  <p:embed/>
                  <p:pic>
                    <p:nvPicPr>
                      <p:cNvPr id="0" name=""/>
                      <p:cNvPicPr/>
                      <p:nvPr/>
                    </p:nvPicPr>
                    <p:blipFill>
                      <a:blip r:embed="rId4"/>
                      <a:stretch>
                        <a:fillRect/>
                      </a:stretch>
                    </p:blipFill>
                    <p:spPr>
                      <a:xfrm>
                        <a:off x="714041" y="1466810"/>
                        <a:ext cx="10037763" cy="2629702"/>
                      </a:xfrm>
                      <a:prstGeom prst="rect">
                        <a:avLst/>
                      </a:prstGeom>
                    </p:spPr>
                  </p:pic>
                </p:oleObj>
              </mc:Fallback>
            </mc:AlternateContent>
          </a:graphicData>
        </a:graphic>
      </p:graphicFrame>
    </p:spTree>
    <p:extLst>
      <p:ext uri="{BB962C8B-B14F-4D97-AF65-F5344CB8AC3E}">
        <p14:creationId xmlns:p14="http://schemas.microsoft.com/office/powerpoint/2010/main" val="240519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1.How can we optimize sales strategies to maximize revenue generation? </a:t>
            </a:r>
            <a:br>
              <a:rPr lang="en-GB" dirty="0"/>
            </a:br>
            <a:endParaRPr lang="en-US" dirty="0"/>
          </a:p>
        </p:txBody>
      </p:sp>
      <p:graphicFrame>
        <p:nvGraphicFramePr>
          <p:cNvPr id="5" name="Content Placeholder 4"/>
          <p:cNvGraphicFramePr>
            <a:graphicFrameLocks noGrp="1" noChangeAspect="1"/>
          </p:cNvGraphicFramePr>
          <p:nvPr>
            <p:ph sz="half" idx="1"/>
            <p:extLst>
              <p:ext uri="{D42A27DB-BD31-4B8C-83A1-F6EECF244321}">
                <p14:modId xmlns:p14="http://schemas.microsoft.com/office/powerpoint/2010/main" val="31029032"/>
              </p:ext>
            </p:extLst>
          </p:nvPr>
        </p:nvGraphicFramePr>
        <p:xfrm>
          <a:off x="1152525" y="1423988"/>
          <a:ext cx="9532938" cy="2297112"/>
        </p:xfrm>
        <a:graphic>
          <a:graphicData uri="http://schemas.openxmlformats.org/presentationml/2006/ole">
            <mc:AlternateContent xmlns:mc="http://schemas.openxmlformats.org/markup-compatibility/2006">
              <mc:Choice xmlns:v="urn:schemas-microsoft-com:vml" Requires="v">
                <p:oleObj name="Worksheet" r:id="rId3" imgW="6140408" imgH="1479415" progId="Excel.Sheet.12">
                  <p:embed/>
                </p:oleObj>
              </mc:Choice>
              <mc:Fallback>
                <p:oleObj name="Worksheet" r:id="rId3" imgW="6140408" imgH="1479415" progId="Excel.Sheet.12">
                  <p:embed/>
                  <p:pic>
                    <p:nvPicPr>
                      <p:cNvPr id="0" name=""/>
                      <p:cNvPicPr/>
                      <p:nvPr/>
                    </p:nvPicPr>
                    <p:blipFill>
                      <a:blip r:embed="rId4"/>
                      <a:stretch>
                        <a:fillRect/>
                      </a:stretch>
                    </p:blipFill>
                    <p:spPr>
                      <a:xfrm>
                        <a:off x="1152525" y="1423988"/>
                        <a:ext cx="9532938" cy="2297112"/>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56210E67-4DDD-A321-8A12-054B2DC0BFA0}"/>
              </a:ext>
            </a:extLst>
          </p:cNvPr>
          <p:cNvSpPr>
            <a:spLocks noGrp="1"/>
          </p:cNvSpPr>
          <p:nvPr>
            <p:ph sz="half" idx="2"/>
          </p:nvPr>
        </p:nvSpPr>
        <p:spPr>
          <a:xfrm>
            <a:off x="685800" y="4078224"/>
            <a:ext cx="10668000" cy="2569464"/>
          </a:xfrm>
        </p:spPr>
        <p:txBody>
          <a:bodyPr>
            <a:normAutofit fontScale="70000" lnSpcReduction="20000"/>
          </a:bodyPr>
          <a:lstStyle/>
          <a:p>
            <a:pPr algn="l">
              <a:buFont typeface="Arial" panose="020B0604020202020204" pitchFamily="34" charset="0"/>
              <a:buChar char="•"/>
            </a:pPr>
            <a:r>
              <a:rPr lang="en-US" b="1" i="0" dirty="0">
                <a:solidFill>
                  <a:srgbClr val="111111"/>
                </a:solidFill>
                <a:effectLst/>
                <a:highlight>
                  <a:srgbClr val="F3F3F3"/>
                </a:highlight>
                <a:latin typeface="-apple-system"/>
              </a:rPr>
              <a:t>Top Purchasing Segment:</a:t>
            </a:r>
            <a:endParaRPr lang="en-US" b="0" i="0" dirty="0">
              <a:solidFill>
                <a:srgbClr val="111111"/>
              </a:solidFill>
              <a:effectLst/>
              <a:highlight>
                <a:srgbClr val="F3F3F3"/>
              </a:highlight>
              <a:latin typeface="-apple-system"/>
            </a:endParaRPr>
          </a:p>
          <a:p>
            <a:pPr marL="742950" lvl="1" indent="-285750"/>
            <a:r>
              <a:rPr lang="en-US" b="0" i="0" dirty="0">
                <a:solidFill>
                  <a:srgbClr val="111111"/>
                </a:solidFill>
                <a:effectLst/>
                <a:highlight>
                  <a:srgbClr val="F3F3F3"/>
                </a:highlight>
                <a:latin typeface="-apple-system"/>
              </a:rPr>
              <a:t>The </a:t>
            </a:r>
            <a:r>
              <a:rPr lang="en-US" b="1" i="0" dirty="0">
                <a:solidFill>
                  <a:srgbClr val="111111"/>
                </a:solidFill>
                <a:effectLst/>
                <a:highlight>
                  <a:srgbClr val="F3F3F3"/>
                </a:highlight>
                <a:latin typeface="-apple-system"/>
              </a:rPr>
              <a:t>government sector</a:t>
            </a:r>
            <a:r>
              <a:rPr lang="en-US" b="0" i="0" dirty="0">
                <a:solidFill>
                  <a:srgbClr val="111111"/>
                </a:solidFill>
                <a:effectLst/>
                <a:highlight>
                  <a:srgbClr val="F3F3F3"/>
                </a:highlight>
                <a:latin typeface="-apple-system"/>
              </a:rPr>
              <a:t> emerges as the leading segment, purchase from this segment is  more than double the units purchased when compared to the </a:t>
            </a:r>
            <a:r>
              <a:rPr lang="en-US" b="1" i="0" dirty="0">
                <a:solidFill>
                  <a:srgbClr val="111111"/>
                </a:solidFill>
                <a:effectLst/>
                <a:highlight>
                  <a:srgbClr val="F3F3F3"/>
                </a:highlight>
                <a:latin typeface="-apple-system"/>
              </a:rPr>
              <a:t>small business segment</a:t>
            </a:r>
            <a:r>
              <a:rPr lang="en-US" b="0" i="0" dirty="0">
                <a:solidFill>
                  <a:srgbClr val="111111"/>
                </a:solidFill>
                <a:effectLst/>
                <a:highlight>
                  <a:srgbClr val="F3F3F3"/>
                </a:highlight>
                <a:latin typeface="-apple-system"/>
              </a:rPr>
              <a:t>, which is the second-highest.</a:t>
            </a:r>
            <a:endParaRPr lang="en-AE" sz="1800" kern="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l">
              <a:buFont typeface="Arial" panose="020B0604020202020204" pitchFamily="34" charset="0"/>
              <a:buChar char="•"/>
            </a:pPr>
            <a:endParaRPr lang="en-US" b="0" i="0" dirty="0">
              <a:solidFill>
                <a:srgbClr val="111111"/>
              </a:solidFill>
              <a:effectLst/>
              <a:highlight>
                <a:srgbClr val="F3F3F3"/>
              </a:highlight>
              <a:latin typeface="-apple-system"/>
            </a:endParaRPr>
          </a:p>
          <a:p>
            <a:pPr algn="l">
              <a:buFont typeface="Arial" panose="020B0604020202020204" pitchFamily="34" charset="0"/>
              <a:buChar char="•"/>
            </a:pPr>
            <a:r>
              <a:rPr lang="en-US" b="1" i="0" dirty="0">
                <a:solidFill>
                  <a:srgbClr val="111111"/>
                </a:solidFill>
                <a:effectLst/>
                <a:highlight>
                  <a:srgbClr val="F3F3F3"/>
                </a:highlight>
                <a:latin typeface="-apple-system"/>
              </a:rPr>
              <a:t>Segment Rankings:</a:t>
            </a:r>
            <a:endParaRPr lang="en-US" b="0" i="0" dirty="0">
              <a:solidFill>
                <a:srgbClr val="111111"/>
              </a:solidFill>
              <a:effectLst/>
              <a:highlight>
                <a:srgbClr val="F3F3F3"/>
              </a:highlight>
              <a:latin typeface="-apple-system"/>
            </a:endParaRPr>
          </a:p>
          <a:p>
            <a:pPr marL="742950" lvl="1" indent="-285750"/>
            <a:r>
              <a:rPr lang="en-US" b="0" i="0" dirty="0">
                <a:solidFill>
                  <a:srgbClr val="111111"/>
                </a:solidFill>
                <a:effectLst/>
                <a:highlight>
                  <a:srgbClr val="F3F3F3"/>
                </a:highlight>
                <a:latin typeface="-apple-system"/>
              </a:rPr>
              <a:t>The </a:t>
            </a:r>
            <a:r>
              <a:rPr lang="en-US" b="1" i="0" dirty="0">
                <a:solidFill>
                  <a:srgbClr val="111111"/>
                </a:solidFill>
                <a:effectLst/>
                <a:highlight>
                  <a:srgbClr val="F3F3F3"/>
                </a:highlight>
                <a:latin typeface="-apple-system"/>
              </a:rPr>
              <a:t>Enterprise segment</a:t>
            </a:r>
            <a:r>
              <a:rPr lang="en-US" b="0" i="0" dirty="0">
                <a:solidFill>
                  <a:srgbClr val="111111"/>
                </a:solidFill>
                <a:effectLst/>
                <a:highlight>
                  <a:srgbClr val="F3F3F3"/>
                </a:highlight>
                <a:latin typeface="-apple-system"/>
              </a:rPr>
              <a:t> holds the third position in number </a:t>
            </a:r>
            <a:r>
              <a:rPr lang="en-US" dirty="0">
                <a:solidFill>
                  <a:srgbClr val="111111"/>
                </a:solidFill>
                <a:highlight>
                  <a:srgbClr val="F3F3F3"/>
                </a:highlight>
                <a:latin typeface="-apple-system"/>
              </a:rPr>
              <a:t>of units purchased from the company</a:t>
            </a:r>
            <a:r>
              <a:rPr lang="en-US" b="0" i="0" dirty="0">
                <a:solidFill>
                  <a:srgbClr val="111111"/>
                </a:solidFill>
                <a:effectLst/>
                <a:highlight>
                  <a:srgbClr val="F3F3F3"/>
                </a:highlight>
                <a:latin typeface="-apple-system"/>
              </a:rPr>
              <a:t>, while the </a:t>
            </a:r>
            <a:r>
              <a:rPr lang="en-US" b="1" i="0" dirty="0">
                <a:solidFill>
                  <a:srgbClr val="111111"/>
                </a:solidFill>
                <a:effectLst/>
                <a:highlight>
                  <a:srgbClr val="F3F3F3"/>
                </a:highlight>
                <a:latin typeface="-apple-system"/>
              </a:rPr>
              <a:t>midmarket segment</a:t>
            </a:r>
            <a:r>
              <a:rPr lang="en-US" b="0" i="0" dirty="0">
                <a:solidFill>
                  <a:srgbClr val="111111"/>
                </a:solidFill>
                <a:effectLst/>
                <a:highlight>
                  <a:srgbClr val="F3F3F3"/>
                </a:highlight>
                <a:latin typeface="-apple-system"/>
              </a:rPr>
              <a:t> comes in fourth.</a:t>
            </a:r>
            <a:r>
              <a:rPr lang="en-US" sz="18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rPr>
              <a:t> </a:t>
            </a:r>
            <a:endParaRPr lang="en-AE" sz="1800" kern="1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gn="l">
              <a:buNone/>
            </a:pPr>
            <a:endParaRPr lang="en-US" b="0" i="0" dirty="0">
              <a:solidFill>
                <a:srgbClr val="111111"/>
              </a:solidFill>
              <a:effectLst/>
              <a:highlight>
                <a:srgbClr val="F3F3F3"/>
              </a:highlight>
              <a:latin typeface="-apple-system"/>
            </a:endParaRPr>
          </a:p>
          <a:p>
            <a:pPr marL="742950" lvl="1" indent="-285750" algn="l">
              <a:buFont typeface="Arial" panose="020B0604020202020204" pitchFamily="34" charset="0"/>
              <a:buChar char="•"/>
            </a:pPr>
            <a:r>
              <a:rPr lang="en-US" b="1" i="0" dirty="0">
                <a:solidFill>
                  <a:srgbClr val="111111"/>
                </a:solidFill>
                <a:effectLst/>
                <a:highlight>
                  <a:srgbClr val="F3F3F3"/>
                </a:highlight>
                <a:latin typeface="-apple-system"/>
              </a:rPr>
              <a:t>Channel partners</a:t>
            </a:r>
            <a:r>
              <a:rPr lang="en-US" b="0" i="0" dirty="0">
                <a:solidFill>
                  <a:srgbClr val="111111"/>
                </a:solidFill>
                <a:effectLst/>
                <a:highlight>
                  <a:srgbClr val="F3F3F3"/>
                </a:highlight>
                <a:latin typeface="-apple-system"/>
              </a:rPr>
              <a:t> recorded the lowest number of purchases from the company.</a:t>
            </a:r>
          </a:p>
          <a:p>
            <a:endParaRPr lang="en-AE" dirty="0"/>
          </a:p>
        </p:txBody>
      </p:sp>
    </p:spTree>
    <p:extLst>
      <p:ext uri="{BB962C8B-B14F-4D97-AF65-F5344CB8AC3E}">
        <p14:creationId xmlns:p14="http://schemas.microsoft.com/office/powerpoint/2010/main" val="3353369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3.What Segment is most drivers impact profitability? </a:t>
            </a:r>
            <a:br>
              <a:rPr lang="en-GB" dirty="0"/>
            </a:br>
            <a:endParaRPr lang="en-US"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1635844305"/>
              </p:ext>
            </p:extLst>
          </p:nvPr>
        </p:nvGraphicFramePr>
        <p:xfrm>
          <a:off x="838200" y="1825625"/>
          <a:ext cx="9000744" cy="3112135"/>
        </p:xfrm>
        <a:graphic>
          <a:graphicData uri="http://schemas.openxmlformats.org/drawingml/2006/chart">
            <c:chart xmlns:c="http://schemas.openxmlformats.org/drawingml/2006/chart" xmlns:r="http://schemas.openxmlformats.org/officeDocument/2006/relationships" r:id="rId3"/>
          </a:graphicData>
        </a:graphic>
      </p:graphicFrame>
      <p:sp>
        <p:nvSpPr>
          <p:cNvPr id="3" name="Content Placeholder 2">
            <a:extLst>
              <a:ext uri="{FF2B5EF4-FFF2-40B4-BE49-F238E27FC236}">
                <a16:creationId xmlns:a16="http://schemas.microsoft.com/office/drawing/2014/main" id="{658D71A7-0FFF-3BA4-4C22-8968FF72B3C3}"/>
              </a:ext>
            </a:extLst>
          </p:cNvPr>
          <p:cNvSpPr>
            <a:spLocks noGrp="1"/>
          </p:cNvSpPr>
          <p:nvPr>
            <p:ph sz="half" idx="2"/>
          </p:nvPr>
        </p:nvSpPr>
        <p:spPr>
          <a:xfrm>
            <a:off x="758952" y="5072697"/>
            <a:ext cx="10277856" cy="1684719"/>
          </a:xfrm>
        </p:spPr>
        <p:txBody>
          <a:bodyPr>
            <a:normAutofit fontScale="70000" lnSpcReduction="20000"/>
          </a:bodyPr>
          <a:lstStyle/>
          <a:p>
            <a:pPr algn="l">
              <a:buFont typeface="Arial" panose="020B0604020202020204" pitchFamily="34" charset="0"/>
              <a:buChar char="•"/>
            </a:pPr>
            <a:r>
              <a:rPr lang="en-US" b="1" i="0" dirty="0">
                <a:solidFill>
                  <a:srgbClr val="111111"/>
                </a:solidFill>
                <a:effectLst/>
                <a:highlight>
                  <a:srgbClr val="F3F3F3"/>
                </a:highlight>
                <a:latin typeface="-apple-system"/>
              </a:rPr>
              <a:t>Primary Profit Contributor:</a:t>
            </a:r>
            <a:endParaRPr lang="en-US" b="0" i="0" dirty="0">
              <a:solidFill>
                <a:srgbClr val="111111"/>
              </a:solidFill>
              <a:effectLst/>
              <a:highlight>
                <a:srgbClr val="F3F3F3"/>
              </a:highlight>
              <a:latin typeface="-apple-system"/>
            </a:endParaRPr>
          </a:p>
          <a:p>
            <a:pPr marL="742950" lvl="1" indent="-285750" algn="l">
              <a:buFont typeface="Arial" panose="020B0604020202020204" pitchFamily="34" charset="0"/>
              <a:buChar char="•"/>
            </a:pPr>
            <a:r>
              <a:rPr lang="en-US" b="0" i="0" dirty="0">
                <a:solidFill>
                  <a:srgbClr val="111111"/>
                </a:solidFill>
                <a:effectLst/>
                <a:highlight>
                  <a:srgbClr val="F3F3F3"/>
                </a:highlight>
                <a:latin typeface="-apple-system"/>
              </a:rPr>
              <a:t>The </a:t>
            </a:r>
            <a:r>
              <a:rPr lang="en-US" b="1" i="0" dirty="0">
                <a:solidFill>
                  <a:srgbClr val="111111"/>
                </a:solidFill>
                <a:effectLst/>
                <a:highlight>
                  <a:srgbClr val="F3F3F3"/>
                </a:highlight>
                <a:latin typeface="-apple-system"/>
              </a:rPr>
              <a:t>Government sector</a:t>
            </a:r>
            <a:r>
              <a:rPr lang="en-US" b="0" i="0" dirty="0">
                <a:solidFill>
                  <a:srgbClr val="111111"/>
                </a:solidFill>
                <a:effectLst/>
                <a:highlight>
                  <a:srgbClr val="F3F3F3"/>
                </a:highlight>
                <a:latin typeface="-apple-system"/>
              </a:rPr>
              <a:t> stands out as the major contributor, accounting for approximately </a:t>
            </a:r>
            <a:r>
              <a:rPr lang="en-US" b="1" i="0" dirty="0">
                <a:solidFill>
                  <a:srgbClr val="111111"/>
                </a:solidFill>
                <a:effectLst/>
                <a:highlight>
                  <a:srgbClr val="F3F3F3"/>
                </a:highlight>
                <a:latin typeface="-apple-system"/>
              </a:rPr>
              <a:t>42%</a:t>
            </a:r>
            <a:r>
              <a:rPr lang="en-US" b="0" i="0" dirty="0">
                <a:solidFill>
                  <a:srgbClr val="111111"/>
                </a:solidFill>
                <a:effectLst/>
                <a:highlight>
                  <a:srgbClr val="F3F3F3"/>
                </a:highlight>
                <a:latin typeface="-apple-system"/>
              </a:rPr>
              <a:t> of the company’s total profit.</a:t>
            </a:r>
          </a:p>
          <a:p>
            <a:pPr algn="l">
              <a:buFont typeface="Arial" panose="020B0604020202020204" pitchFamily="34" charset="0"/>
              <a:buChar char="•"/>
            </a:pPr>
            <a:r>
              <a:rPr lang="en-US" b="1" i="0" dirty="0">
                <a:solidFill>
                  <a:srgbClr val="111111"/>
                </a:solidFill>
                <a:effectLst/>
                <a:highlight>
                  <a:srgbClr val="F3F3F3"/>
                </a:highlight>
                <a:latin typeface="-apple-system"/>
              </a:rPr>
              <a:t>Contribution Breakdown:</a:t>
            </a:r>
            <a:endParaRPr lang="en-US" b="0" i="0" dirty="0">
              <a:solidFill>
                <a:srgbClr val="111111"/>
              </a:solidFill>
              <a:effectLst/>
              <a:highlight>
                <a:srgbClr val="F3F3F3"/>
              </a:highlight>
              <a:latin typeface="-apple-system"/>
            </a:endParaRPr>
          </a:p>
          <a:p>
            <a:pPr marL="742950" lvl="1" indent="-285750" algn="l">
              <a:buFont typeface="Arial" panose="020B0604020202020204" pitchFamily="34" charset="0"/>
              <a:buChar char="•"/>
            </a:pPr>
            <a:r>
              <a:rPr lang="en-US" b="0" i="0" dirty="0">
                <a:solidFill>
                  <a:srgbClr val="111111"/>
                </a:solidFill>
                <a:effectLst/>
                <a:highlight>
                  <a:srgbClr val="F3F3F3"/>
                </a:highlight>
                <a:latin typeface="-apple-system"/>
              </a:rPr>
              <a:t>Both the </a:t>
            </a:r>
            <a:r>
              <a:rPr lang="en-US" b="1" i="0" dirty="0">
                <a:solidFill>
                  <a:srgbClr val="111111"/>
                </a:solidFill>
                <a:effectLst/>
                <a:highlight>
                  <a:srgbClr val="F3F3F3"/>
                </a:highlight>
                <a:latin typeface="-apple-system"/>
              </a:rPr>
              <a:t>Midmarket</a:t>
            </a:r>
            <a:r>
              <a:rPr lang="en-US" b="0" i="0" dirty="0">
                <a:solidFill>
                  <a:srgbClr val="111111"/>
                </a:solidFill>
                <a:effectLst/>
                <a:highlight>
                  <a:srgbClr val="F3F3F3"/>
                </a:highlight>
                <a:latin typeface="-apple-system"/>
              </a:rPr>
              <a:t> and </a:t>
            </a:r>
            <a:r>
              <a:rPr lang="en-US" b="1" i="0" dirty="0">
                <a:solidFill>
                  <a:srgbClr val="111111"/>
                </a:solidFill>
                <a:effectLst/>
                <a:highlight>
                  <a:srgbClr val="F3F3F3"/>
                </a:highlight>
                <a:latin typeface="-apple-system"/>
              </a:rPr>
              <a:t>Enterprise</a:t>
            </a:r>
            <a:r>
              <a:rPr lang="en-US" b="0" i="0" dirty="0">
                <a:solidFill>
                  <a:srgbClr val="111111"/>
                </a:solidFill>
                <a:effectLst/>
                <a:highlight>
                  <a:srgbClr val="F3F3F3"/>
                </a:highlight>
                <a:latin typeface="-apple-system"/>
              </a:rPr>
              <a:t> segments contribute </a:t>
            </a:r>
            <a:r>
              <a:rPr lang="en-US" b="1" i="0" dirty="0">
                <a:solidFill>
                  <a:srgbClr val="111111"/>
                </a:solidFill>
                <a:effectLst/>
                <a:highlight>
                  <a:srgbClr val="F3F3F3"/>
                </a:highlight>
                <a:latin typeface="-apple-system"/>
              </a:rPr>
              <a:t>15%</a:t>
            </a:r>
            <a:r>
              <a:rPr lang="en-US" b="0" i="0" dirty="0">
                <a:solidFill>
                  <a:srgbClr val="111111"/>
                </a:solidFill>
                <a:effectLst/>
                <a:highlight>
                  <a:srgbClr val="F3F3F3"/>
                </a:highlight>
                <a:latin typeface="-apple-system"/>
              </a:rPr>
              <a:t> each.</a:t>
            </a:r>
          </a:p>
          <a:p>
            <a:pPr marL="742950" lvl="1" indent="-285750" algn="l">
              <a:buFont typeface="Arial" panose="020B0604020202020204" pitchFamily="34" charset="0"/>
              <a:buChar char="•"/>
            </a:pPr>
            <a:r>
              <a:rPr lang="en-US" b="0" i="0" dirty="0">
                <a:solidFill>
                  <a:srgbClr val="111111"/>
                </a:solidFill>
                <a:effectLst/>
                <a:highlight>
                  <a:srgbClr val="F3F3F3"/>
                </a:highlight>
                <a:latin typeface="-apple-system"/>
              </a:rPr>
              <a:t>The </a:t>
            </a:r>
            <a:r>
              <a:rPr lang="en-US" b="1" i="0" dirty="0">
                <a:solidFill>
                  <a:srgbClr val="111111"/>
                </a:solidFill>
                <a:effectLst/>
                <a:highlight>
                  <a:srgbClr val="F3F3F3"/>
                </a:highlight>
                <a:latin typeface="-apple-system"/>
              </a:rPr>
              <a:t>Small Business</a:t>
            </a:r>
            <a:r>
              <a:rPr lang="en-US" b="0" i="0" dirty="0">
                <a:solidFill>
                  <a:srgbClr val="111111"/>
                </a:solidFill>
                <a:effectLst/>
                <a:highlight>
                  <a:srgbClr val="F3F3F3"/>
                </a:highlight>
                <a:latin typeface="-apple-system"/>
              </a:rPr>
              <a:t> and </a:t>
            </a:r>
            <a:r>
              <a:rPr lang="en-US" b="1" i="0" dirty="0">
                <a:solidFill>
                  <a:srgbClr val="111111"/>
                </a:solidFill>
                <a:effectLst/>
                <a:highlight>
                  <a:srgbClr val="F3F3F3"/>
                </a:highlight>
                <a:latin typeface="-apple-system"/>
              </a:rPr>
              <a:t>Channel Partners</a:t>
            </a:r>
            <a:r>
              <a:rPr lang="en-US" b="0" i="0" dirty="0">
                <a:solidFill>
                  <a:srgbClr val="111111"/>
                </a:solidFill>
                <a:effectLst/>
                <a:highlight>
                  <a:srgbClr val="F3F3F3"/>
                </a:highlight>
                <a:latin typeface="-apple-system"/>
              </a:rPr>
              <a:t> segments each add </a:t>
            </a:r>
            <a:r>
              <a:rPr lang="en-US" b="1" i="0" dirty="0">
                <a:solidFill>
                  <a:srgbClr val="111111"/>
                </a:solidFill>
                <a:effectLst/>
                <a:highlight>
                  <a:srgbClr val="F3F3F3"/>
                </a:highlight>
                <a:latin typeface="-apple-system"/>
              </a:rPr>
              <a:t>14%</a:t>
            </a:r>
            <a:r>
              <a:rPr lang="en-US" b="0" i="0" dirty="0">
                <a:solidFill>
                  <a:srgbClr val="111111"/>
                </a:solidFill>
                <a:effectLst/>
                <a:highlight>
                  <a:srgbClr val="F3F3F3"/>
                </a:highlight>
                <a:latin typeface="-apple-system"/>
              </a:rPr>
              <a:t> to the overall profit.</a:t>
            </a:r>
          </a:p>
          <a:p>
            <a:endParaRPr lang="en-AE" dirty="0"/>
          </a:p>
        </p:txBody>
      </p:sp>
    </p:spTree>
    <p:extLst>
      <p:ext uri="{BB962C8B-B14F-4D97-AF65-F5344CB8AC3E}">
        <p14:creationId xmlns:p14="http://schemas.microsoft.com/office/powerpoint/2010/main" val="2643799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Monthly sales</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12833972"/>
              </p:ext>
            </p:extLst>
          </p:nvPr>
        </p:nvGraphicFramePr>
        <p:xfrm>
          <a:off x="838200" y="1825625"/>
          <a:ext cx="10280904" cy="2590927"/>
        </p:xfrm>
        <a:graphic>
          <a:graphicData uri="http://schemas.openxmlformats.org/drawingml/2006/chart">
            <c:chart xmlns:c="http://schemas.openxmlformats.org/drawingml/2006/chart" xmlns:r="http://schemas.openxmlformats.org/officeDocument/2006/relationships" r:id="rId3"/>
          </a:graphicData>
        </a:graphic>
      </p:graphicFrame>
      <p:sp>
        <p:nvSpPr>
          <p:cNvPr id="3" name="Content Placeholder 2">
            <a:extLst>
              <a:ext uri="{FF2B5EF4-FFF2-40B4-BE49-F238E27FC236}">
                <a16:creationId xmlns:a16="http://schemas.microsoft.com/office/drawing/2014/main" id="{2646EBB0-D87A-0FEE-60AA-7F1865A9AE51}"/>
              </a:ext>
            </a:extLst>
          </p:cNvPr>
          <p:cNvSpPr>
            <a:spLocks noGrp="1"/>
          </p:cNvSpPr>
          <p:nvPr>
            <p:ph sz="half" idx="2"/>
          </p:nvPr>
        </p:nvSpPr>
        <p:spPr>
          <a:xfrm>
            <a:off x="1005840" y="4882895"/>
            <a:ext cx="10347960" cy="1609979"/>
          </a:xfrm>
        </p:spPr>
        <p:txBody>
          <a:bodyPr>
            <a:normAutofit fontScale="77500" lnSpcReduction="20000"/>
          </a:bodyPr>
          <a:lstStyle/>
          <a:p>
            <a:pPr algn="l">
              <a:buFont typeface="Arial" panose="020B0604020202020204" pitchFamily="34" charset="0"/>
              <a:buChar char="•"/>
            </a:pPr>
            <a:r>
              <a:rPr lang="en-US" b="1" i="0" dirty="0">
                <a:solidFill>
                  <a:srgbClr val="111111"/>
                </a:solidFill>
                <a:effectLst/>
                <a:highlight>
                  <a:srgbClr val="F3F3F3"/>
                </a:highlight>
                <a:latin typeface="-apple-system"/>
              </a:rPr>
              <a:t>Sales Seasonality:</a:t>
            </a:r>
          </a:p>
          <a:p>
            <a:pPr algn="l">
              <a:buFont typeface="Arial" panose="020B0604020202020204" pitchFamily="34" charset="0"/>
              <a:buChar char="•"/>
            </a:pPr>
            <a:r>
              <a:rPr lang="en-US" b="0" i="0" dirty="0">
                <a:solidFill>
                  <a:srgbClr val="111111"/>
                </a:solidFill>
                <a:effectLst/>
                <a:highlight>
                  <a:srgbClr val="F3F3F3"/>
                </a:highlight>
                <a:latin typeface="-apple-system"/>
              </a:rPr>
              <a:t>Sales consistently peak between </a:t>
            </a:r>
            <a:r>
              <a:rPr lang="en-US" b="1" i="0" dirty="0">
                <a:solidFill>
                  <a:srgbClr val="111111"/>
                </a:solidFill>
                <a:effectLst/>
                <a:highlight>
                  <a:srgbClr val="F3F3F3"/>
                </a:highlight>
                <a:latin typeface="-apple-system"/>
              </a:rPr>
              <a:t>September and December</a:t>
            </a:r>
            <a:r>
              <a:rPr lang="en-US" b="0" i="0" dirty="0">
                <a:solidFill>
                  <a:srgbClr val="111111"/>
                </a:solidFill>
                <a:effectLst/>
                <a:highlight>
                  <a:srgbClr val="F3F3F3"/>
                </a:highlight>
                <a:latin typeface="-apple-system"/>
              </a:rPr>
              <a:t>.</a:t>
            </a:r>
          </a:p>
          <a:p>
            <a:pPr algn="l">
              <a:buFont typeface="Arial" panose="020B0604020202020204" pitchFamily="34" charset="0"/>
              <a:buChar char="•"/>
            </a:pPr>
            <a:r>
              <a:rPr lang="en-US" b="0" i="0" dirty="0">
                <a:solidFill>
                  <a:srgbClr val="111111"/>
                </a:solidFill>
                <a:effectLst/>
                <a:highlight>
                  <a:srgbClr val="F3F3F3"/>
                </a:highlight>
                <a:latin typeface="-apple-system"/>
              </a:rPr>
              <a:t>The </a:t>
            </a:r>
            <a:r>
              <a:rPr lang="en-US" b="1" i="0" dirty="0">
                <a:solidFill>
                  <a:srgbClr val="111111"/>
                </a:solidFill>
                <a:effectLst/>
                <a:highlight>
                  <a:srgbClr val="F3F3F3"/>
                </a:highlight>
                <a:latin typeface="-apple-system"/>
              </a:rPr>
              <a:t>first quarter</a:t>
            </a:r>
            <a:r>
              <a:rPr lang="en-US" b="0" i="0" dirty="0">
                <a:solidFill>
                  <a:srgbClr val="111111"/>
                </a:solidFill>
                <a:effectLst/>
                <a:highlight>
                  <a:srgbClr val="F3F3F3"/>
                </a:highlight>
                <a:latin typeface="-apple-system"/>
              </a:rPr>
              <a:t> consistently reports the </a:t>
            </a:r>
            <a:r>
              <a:rPr lang="en-US" b="1" i="0" dirty="0">
                <a:solidFill>
                  <a:srgbClr val="111111"/>
                </a:solidFill>
                <a:effectLst/>
                <a:highlight>
                  <a:srgbClr val="F3F3F3"/>
                </a:highlight>
                <a:latin typeface="-apple-system"/>
              </a:rPr>
              <a:t>lowest sales</a:t>
            </a:r>
            <a:r>
              <a:rPr lang="en-US" b="0" i="0" dirty="0">
                <a:solidFill>
                  <a:srgbClr val="111111"/>
                </a:solidFill>
                <a:effectLst/>
                <a:highlight>
                  <a:srgbClr val="F3F3F3"/>
                </a:highlight>
                <a:latin typeface="-apple-system"/>
              </a:rPr>
              <a:t>.</a:t>
            </a:r>
          </a:p>
          <a:p>
            <a:pPr algn="l">
              <a:buFont typeface="Arial" panose="020B0604020202020204" pitchFamily="34" charset="0"/>
              <a:buChar char="•"/>
            </a:pPr>
            <a:r>
              <a:rPr lang="en-US" b="0" i="0" dirty="0">
                <a:solidFill>
                  <a:srgbClr val="111111"/>
                </a:solidFill>
                <a:effectLst/>
                <a:highlight>
                  <a:srgbClr val="F3F3F3"/>
                </a:highlight>
                <a:latin typeface="-apple-system"/>
              </a:rPr>
              <a:t>Sales in the </a:t>
            </a:r>
            <a:r>
              <a:rPr lang="en-US" b="1" i="0" dirty="0">
                <a:solidFill>
                  <a:srgbClr val="111111"/>
                </a:solidFill>
                <a:effectLst/>
                <a:highlight>
                  <a:srgbClr val="F3F3F3"/>
                </a:highlight>
                <a:latin typeface="-apple-system"/>
              </a:rPr>
              <a:t>second quarter</a:t>
            </a:r>
            <a:r>
              <a:rPr lang="en-US" b="0" i="0" dirty="0">
                <a:solidFill>
                  <a:srgbClr val="111111"/>
                </a:solidFill>
                <a:effectLst/>
                <a:highlight>
                  <a:srgbClr val="F3F3F3"/>
                </a:highlight>
                <a:latin typeface="-apple-system"/>
              </a:rPr>
              <a:t> show a slight improvement compared to the first quarter.</a:t>
            </a:r>
          </a:p>
          <a:p>
            <a:endParaRPr lang="en-AE" dirty="0"/>
          </a:p>
        </p:txBody>
      </p:sp>
    </p:spTree>
    <p:extLst>
      <p:ext uri="{BB962C8B-B14F-4D97-AF65-F5344CB8AC3E}">
        <p14:creationId xmlns:p14="http://schemas.microsoft.com/office/powerpoint/2010/main" val="3625062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product is more profitable across the regions?</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875452353"/>
              </p:ext>
            </p:extLst>
          </p:nvPr>
        </p:nvGraphicFramePr>
        <p:xfrm>
          <a:off x="838200" y="1690688"/>
          <a:ext cx="10515600" cy="3173919"/>
        </p:xfrm>
        <a:graphic>
          <a:graphicData uri="http://schemas.openxmlformats.org/drawingml/2006/chart">
            <c:chart xmlns:c="http://schemas.openxmlformats.org/drawingml/2006/chart" xmlns:r="http://schemas.openxmlformats.org/officeDocument/2006/relationships" r:id="rId3"/>
          </a:graphicData>
        </a:graphic>
      </p:graphicFrame>
      <p:sp>
        <p:nvSpPr>
          <p:cNvPr id="3" name="Content Placeholder 2">
            <a:extLst>
              <a:ext uri="{FF2B5EF4-FFF2-40B4-BE49-F238E27FC236}">
                <a16:creationId xmlns:a16="http://schemas.microsoft.com/office/drawing/2014/main" id="{CF1B90E2-28AE-2D62-4AE2-1F5391EF1B7C}"/>
              </a:ext>
            </a:extLst>
          </p:cNvPr>
          <p:cNvSpPr>
            <a:spLocks noGrp="1"/>
          </p:cNvSpPr>
          <p:nvPr>
            <p:ph sz="half" idx="2"/>
          </p:nvPr>
        </p:nvSpPr>
        <p:spPr>
          <a:xfrm>
            <a:off x="1325880" y="4864607"/>
            <a:ext cx="10347960" cy="1325563"/>
          </a:xfrm>
        </p:spPr>
        <p:txBody>
          <a:bodyPr>
            <a:normAutofit fontScale="62500" lnSpcReduction="20000"/>
          </a:bodyPr>
          <a:lstStyle/>
          <a:p>
            <a:pPr algn="l">
              <a:buFont typeface="Arial" panose="020B0604020202020204" pitchFamily="34" charset="0"/>
              <a:buChar char="•"/>
            </a:pPr>
            <a:r>
              <a:rPr lang="en-US" b="1" i="0" dirty="0">
                <a:solidFill>
                  <a:srgbClr val="111111"/>
                </a:solidFill>
                <a:effectLst/>
                <a:highlight>
                  <a:srgbClr val="F3F3F3"/>
                </a:highlight>
                <a:latin typeface="-apple-system"/>
              </a:rPr>
              <a:t>Profit Margin Leaders:</a:t>
            </a:r>
            <a:endParaRPr lang="en-US" b="0" i="0" dirty="0">
              <a:solidFill>
                <a:srgbClr val="111111"/>
              </a:solidFill>
              <a:effectLst/>
              <a:highlight>
                <a:srgbClr val="F3F3F3"/>
              </a:highlight>
              <a:latin typeface="-apple-system"/>
            </a:endParaRPr>
          </a:p>
          <a:p>
            <a:pPr marL="742950" lvl="1" indent="-285750" algn="l">
              <a:buFont typeface="Arial" panose="020B0604020202020204" pitchFamily="34" charset="0"/>
              <a:buChar char="•"/>
            </a:pPr>
            <a:r>
              <a:rPr lang="en-US" b="1" i="0" dirty="0">
                <a:solidFill>
                  <a:srgbClr val="111111"/>
                </a:solidFill>
                <a:effectLst/>
                <a:highlight>
                  <a:srgbClr val="F3F3F3"/>
                </a:highlight>
                <a:latin typeface="-apple-system"/>
              </a:rPr>
              <a:t>Paseo</a:t>
            </a:r>
            <a:r>
              <a:rPr lang="en-US" b="0" i="0" dirty="0">
                <a:solidFill>
                  <a:srgbClr val="111111"/>
                </a:solidFill>
                <a:effectLst/>
                <a:highlight>
                  <a:srgbClr val="F3F3F3"/>
                </a:highlight>
                <a:latin typeface="-apple-system"/>
              </a:rPr>
              <a:t> dominates with the highest profit margin across all examined regions.</a:t>
            </a:r>
          </a:p>
          <a:p>
            <a:pPr marL="742950" lvl="1" indent="-285750" algn="l">
              <a:buFont typeface="Arial" panose="020B0604020202020204" pitchFamily="34" charset="0"/>
              <a:buChar char="•"/>
            </a:pPr>
            <a:r>
              <a:rPr lang="en-US" b="1" i="0" dirty="0">
                <a:solidFill>
                  <a:srgbClr val="111111"/>
                </a:solidFill>
                <a:effectLst/>
                <a:highlight>
                  <a:srgbClr val="F3F3F3"/>
                </a:highlight>
                <a:latin typeface="-apple-system"/>
              </a:rPr>
              <a:t>VTT</a:t>
            </a:r>
            <a:r>
              <a:rPr lang="en-US" b="0" i="0" dirty="0">
                <a:solidFill>
                  <a:srgbClr val="111111"/>
                </a:solidFill>
                <a:effectLst/>
                <a:highlight>
                  <a:srgbClr val="F3F3F3"/>
                </a:highlight>
                <a:latin typeface="-apple-system"/>
              </a:rPr>
              <a:t> holds the second position, with </a:t>
            </a:r>
            <a:r>
              <a:rPr lang="en-US" b="1" i="0" dirty="0">
                <a:solidFill>
                  <a:srgbClr val="111111"/>
                </a:solidFill>
                <a:effectLst/>
                <a:highlight>
                  <a:srgbClr val="F3F3F3"/>
                </a:highlight>
                <a:latin typeface="-apple-system"/>
              </a:rPr>
              <a:t>Velo</a:t>
            </a:r>
            <a:r>
              <a:rPr lang="en-US" b="0" i="0" dirty="0">
                <a:solidFill>
                  <a:srgbClr val="111111"/>
                </a:solidFill>
                <a:effectLst/>
                <a:highlight>
                  <a:srgbClr val="F3F3F3"/>
                </a:highlight>
                <a:latin typeface="-apple-system"/>
              </a:rPr>
              <a:t> and </a:t>
            </a:r>
            <a:r>
              <a:rPr lang="en-US" b="1" i="0" dirty="0">
                <a:solidFill>
                  <a:srgbClr val="111111"/>
                </a:solidFill>
                <a:effectLst/>
                <a:highlight>
                  <a:srgbClr val="F3F3F3"/>
                </a:highlight>
                <a:latin typeface="-apple-system"/>
              </a:rPr>
              <a:t>Amarilla</a:t>
            </a:r>
            <a:r>
              <a:rPr lang="en-US" b="0" i="0" dirty="0">
                <a:solidFill>
                  <a:srgbClr val="111111"/>
                </a:solidFill>
                <a:effectLst/>
                <a:highlight>
                  <a:srgbClr val="F3F3F3"/>
                </a:highlight>
                <a:latin typeface="-apple-system"/>
              </a:rPr>
              <a:t> trailing closely behind.</a:t>
            </a:r>
          </a:p>
          <a:p>
            <a:pPr algn="l">
              <a:buFont typeface="Arial" panose="020B0604020202020204" pitchFamily="34" charset="0"/>
              <a:buChar char="•"/>
            </a:pPr>
            <a:r>
              <a:rPr lang="en-US" b="1" i="0" dirty="0">
                <a:solidFill>
                  <a:srgbClr val="111111"/>
                </a:solidFill>
                <a:effectLst/>
                <a:highlight>
                  <a:srgbClr val="F3F3F3"/>
                </a:highlight>
                <a:latin typeface="-apple-system"/>
              </a:rPr>
              <a:t>Lower Profitability:</a:t>
            </a:r>
            <a:endParaRPr lang="en-US" b="0" i="0" dirty="0">
              <a:solidFill>
                <a:srgbClr val="111111"/>
              </a:solidFill>
              <a:effectLst/>
              <a:highlight>
                <a:srgbClr val="F3F3F3"/>
              </a:highlight>
              <a:latin typeface="-apple-system"/>
            </a:endParaRPr>
          </a:p>
          <a:p>
            <a:pPr marL="742950" lvl="1" indent="-285750" algn="l">
              <a:buFont typeface="Arial" panose="020B0604020202020204" pitchFamily="34" charset="0"/>
              <a:buChar char="•"/>
            </a:pPr>
            <a:r>
              <a:rPr lang="en-US" b="1" i="0" dirty="0">
                <a:solidFill>
                  <a:srgbClr val="111111"/>
                </a:solidFill>
                <a:effectLst/>
                <a:highlight>
                  <a:srgbClr val="F3F3F3"/>
                </a:highlight>
                <a:latin typeface="-apple-system"/>
              </a:rPr>
              <a:t>Carretera</a:t>
            </a:r>
            <a:r>
              <a:rPr lang="en-US" b="0" i="0" dirty="0">
                <a:solidFill>
                  <a:srgbClr val="111111"/>
                </a:solidFill>
                <a:effectLst/>
                <a:highlight>
                  <a:srgbClr val="F3F3F3"/>
                </a:highlight>
                <a:latin typeface="-apple-system"/>
              </a:rPr>
              <a:t> and </a:t>
            </a:r>
            <a:r>
              <a:rPr lang="en-US" b="1" i="0" dirty="0">
                <a:solidFill>
                  <a:srgbClr val="111111"/>
                </a:solidFill>
                <a:effectLst/>
                <a:highlight>
                  <a:srgbClr val="F3F3F3"/>
                </a:highlight>
                <a:latin typeface="-apple-system"/>
              </a:rPr>
              <a:t>Montana</a:t>
            </a:r>
            <a:r>
              <a:rPr lang="en-US" b="0" i="0" dirty="0">
                <a:solidFill>
                  <a:srgbClr val="111111"/>
                </a:solidFill>
                <a:effectLst/>
                <a:highlight>
                  <a:srgbClr val="F3F3F3"/>
                </a:highlight>
                <a:latin typeface="-apple-system"/>
              </a:rPr>
              <a:t> are identified as the least profitable products in all regions.</a:t>
            </a:r>
          </a:p>
          <a:p>
            <a:endParaRPr lang="en-AE" dirty="0"/>
          </a:p>
        </p:txBody>
      </p:sp>
    </p:spTree>
    <p:extLst>
      <p:ext uri="{BB962C8B-B14F-4D97-AF65-F5344CB8AC3E}">
        <p14:creationId xmlns:p14="http://schemas.microsoft.com/office/powerpoint/2010/main" val="1159575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D95EDA-1E2A-D274-ABD7-1894FABC9B18}"/>
              </a:ext>
            </a:extLst>
          </p:cNvPr>
          <p:cNvSpPr txBox="1"/>
          <p:nvPr/>
        </p:nvSpPr>
        <p:spPr>
          <a:xfrm>
            <a:off x="0" y="-64008"/>
            <a:ext cx="11823192" cy="6063198"/>
          </a:xfrm>
          <a:prstGeom prst="rect">
            <a:avLst/>
          </a:prstGeom>
          <a:noFill/>
        </p:spPr>
        <p:txBody>
          <a:bodyPr wrap="square">
            <a:spAutoFit/>
          </a:bodyPr>
          <a:lstStyle/>
          <a:p>
            <a:pPr algn="just"/>
            <a:r>
              <a:rPr lang="en-US" sz="2800" b="1" dirty="0"/>
              <a:t>                                       Summary of findings</a:t>
            </a:r>
          </a:p>
          <a:p>
            <a:pPr algn="just"/>
            <a:endParaRPr lang="en-US" dirty="0"/>
          </a:p>
          <a:p>
            <a:pPr algn="just"/>
            <a:endParaRPr lang="en-US" dirty="0"/>
          </a:p>
          <a:p>
            <a:pPr algn="just">
              <a:buFont typeface="Arial" panose="020B0604020202020204" pitchFamily="34" charset="0"/>
              <a:buChar char="•"/>
            </a:pPr>
            <a:r>
              <a:rPr lang="en-US" i="0" dirty="0">
                <a:solidFill>
                  <a:srgbClr val="111111"/>
                </a:solidFill>
                <a:effectLst/>
                <a:highlight>
                  <a:srgbClr val="F3F3F3"/>
                </a:highlight>
                <a:latin typeface="-apple-system"/>
              </a:rPr>
              <a:t>Top Purchasing Countries:</a:t>
            </a:r>
          </a:p>
          <a:p>
            <a:pPr lvl="1" algn="just"/>
            <a:r>
              <a:rPr lang="en-US" i="0" dirty="0">
                <a:solidFill>
                  <a:srgbClr val="111111"/>
                </a:solidFill>
                <a:effectLst/>
                <a:highlight>
                  <a:srgbClr val="F3F3F3"/>
                </a:highlight>
                <a:latin typeface="-apple-system"/>
              </a:rPr>
              <a:t>Canada is the leading purchaser, with France and the USA close behind. Lowest Purchase Germany and Mexico have the fewest purchases.</a:t>
            </a:r>
          </a:p>
          <a:p>
            <a:pPr algn="just">
              <a:buFont typeface="Arial" panose="020B0604020202020204" pitchFamily="34" charset="0"/>
              <a:buChar char="•"/>
            </a:pPr>
            <a:r>
              <a:rPr lang="en-US" i="0" dirty="0">
                <a:solidFill>
                  <a:srgbClr val="111111"/>
                </a:solidFill>
                <a:effectLst/>
                <a:highlight>
                  <a:srgbClr val="F3F3F3"/>
                </a:highlight>
                <a:latin typeface="-apple-system"/>
              </a:rPr>
              <a:t>Product Sales Performance:</a:t>
            </a:r>
          </a:p>
          <a:p>
            <a:pPr lvl="1" algn="just"/>
            <a:r>
              <a:rPr lang="en-US" i="0" dirty="0">
                <a:solidFill>
                  <a:srgbClr val="111111"/>
                </a:solidFill>
                <a:effectLst/>
                <a:highlight>
                  <a:srgbClr val="F3F3F3"/>
                </a:highlight>
                <a:latin typeface="-apple-system"/>
              </a:rPr>
              <a:t>Paseo leads in sales with approximately 338,240 units. VTT and Velo follow with 168,783 and 162,425 units respectively. Carretera and Amarilla record the lowest sales figures.</a:t>
            </a:r>
          </a:p>
          <a:p>
            <a:pPr algn="just">
              <a:buFont typeface="Arial" panose="020B0604020202020204" pitchFamily="34" charset="0"/>
              <a:buChar char="•"/>
            </a:pPr>
            <a:r>
              <a:rPr lang="en-US" i="0" dirty="0">
                <a:solidFill>
                  <a:srgbClr val="111111"/>
                </a:solidFill>
                <a:effectLst/>
                <a:highlight>
                  <a:srgbClr val="F3F3F3"/>
                </a:highlight>
                <a:latin typeface="-apple-system"/>
              </a:rPr>
              <a:t>Top Segment:</a:t>
            </a:r>
          </a:p>
          <a:p>
            <a:pPr lvl="1" algn="just"/>
            <a:r>
              <a:rPr lang="en-US" i="0" dirty="0">
                <a:solidFill>
                  <a:srgbClr val="111111"/>
                </a:solidFill>
                <a:effectLst/>
                <a:highlight>
                  <a:srgbClr val="F3F3F3"/>
                </a:highlight>
                <a:latin typeface="-apple-system"/>
              </a:rPr>
              <a:t>The government sector is the predominant purchasing segment, with more than double the units purchased compared to the next segment. The Enterprise segment ranks third in purchases. The Midmarket segment follows in fourth place.</a:t>
            </a:r>
            <a:r>
              <a:rPr lang="en-US" dirty="0">
                <a:solidFill>
                  <a:srgbClr val="111111"/>
                </a:solidFill>
                <a:highlight>
                  <a:srgbClr val="F3F3F3"/>
                </a:highlight>
                <a:latin typeface="-apple-system"/>
              </a:rPr>
              <a:t> </a:t>
            </a:r>
            <a:r>
              <a:rPr lang="en-US" i="0" dirty="0">
                <a:solidFill>
                  <a:srgbClr val="111111"/>
                </a:solidFill>
                <a:effectLst/>
                <a:highlight>
                  <a:srgbClr val="F3F3F3"/>
                </a:highlight>
                <a:latin typeface="-apple-system"/>
              </a:rPr>
              <a:t>Channel partners have the lowest purchase volume.</a:t>
            </a:r>
          </a:p>
          <a:p>
            <a:pPr algn="just">
              <a:buFont typeface="Arial" panose="020B0604020202020204" pitchFamily="34" charset="0"/>
              <a:buChar char="•"/>
            </a:pPr>
            <a:r>
              <a:rPr lang="en-US" i="0" dirty="0">
                <a:solidFill>
                  <a:srgbClr val="111111"/>
                </a:solidFill>
                <a:effectLst/>
                <a:highlight>
                  <a:srgbClr val="F3F3F3"/>
                </a:highlight>
                <a:latin typeface="-apple-system"/>
              </a:rPr>
              <a:t>Peak Sales Period:</a:t>
            </a:r>
          </a:p>
          <a:p>
            <a:pPr algn="just"/>
            <a:r>
              <a:rPr lang="en-US" dirty="0">
                <a:solidFill>
                  <a:srgbClr val="111111"/>
                </a:solidFill>
                <a:highlight>
                  <a:srgbClr val="F3F3F3"/>
                </a:highlight>
                <a:latin typeface="-apple-system"/>
              </a:rPr>
              <a:t>          </a:t>
            </a:r>
            <a:r>
              <a:rPr lang="en-US" i="0" dirty="0">
                <a:solidFill>
                  <a:srgbClr val="111111"/>
                </a:solidFill>
                <a:effectLst/>
                <a:highlight>
                  <a:srgbClr val="F3F3F3"/>
                </a:highlight>
                <a:latin typeface="-apple-system"/>
              </a:rPr>
              <a:t>Sales reach their highest levels between September and December. The first   quarter experiences the lowest sales annually. A modest increase in sales is observed in the second quarter compared to the first.</a:t>
            </a:r>
          </a:p>
          <a:p>
            <a:pPr algn="just">
              <a:buFont typeface="Arial" panose="020B0604020202020204" pitchFamily="34" charset="0"/>
              <a:buChar char="•"/>
            </a:pPr>
            <a:endParaRPr lang="en-US" i="0" dirty="0">
              <a:solidFill>
                <a:srgbClr val="111111"/>
              </a:solidFill>
              <a:effectLst/>
              <a:highlight>
                <a:srgbClr val="F3F3F3"/>
              </a:highlight>
              <a:latin typeface="-apple-system"/>
            </a:endParaRPr>
          </a:p>
          <a:p>
            <a:pPr algn="just"/>
            <a:r>
              <a:rPr lang="en-US" i="0" dirty="0">
                <a:solidFill>
                  <a:srgbClr val="111111"/>
                </a:solidFill>
                <a:effectLst/>
                <a:highlight>
                  <a:srgbClr val="F3F3F3"/>
                </a:highlight>
                <a:latin typeface="-apple-system"/>
              </a:rPr>
              <a:t>Profit Margin Leaders:</a:t>
            </a:r>
          </a:p>
          <a:p>
            <a:pPr algn="just"/>
            <a:r>
              <a:rPr lang="en-US" i="0" dirty="0">
                <a:solidFill>
                  <a:srgbClr val="111111"/>
                </a:solidFill>
                <a:effectLst/>
                <a:highlight>
                  <a:srgbClr val="F3F3F3"/>
                </a:highlight>
                <a:latin typeface="-apple-system"/>
              </a:rPr>
              <a:t>            Paseo stands out with the highest profit margin across all regions. VTT is in second place, with Velo and Amarilla close behind. Carretera and Montana are the least profitable products in all regions.</a:t>
            </a:r>
          </a:p>
          <a:p>
            <a:endParaRPr lang="en-AE" dirty="0"/>
          </a:p>
        </p:txBody>
      </p:sp>
    </p:spTree>
    <p:extLst>
      <p:ext uri="{BB962C8B-B14F-4D97-AF65-F5344CB8AC3E}">
        <p14:creationId xmlns:p14="http://schemas.microsoft.com/office/powerpoint/2010/main" val="1748075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76400" y="365126"/>
            <a:ext cx="10515600" cy="704850"/>
          </a:xfrm>
        </p:spPr>
        <p:txBody>
          <a:bodyPr>
            <a:normAutofit/>
          </a:bodyPr>
          <a:lstStyle/>
          <a:p>
            <a:r>
              <a:rPr lang="en-GB" b="1" i="0" dirty="0">
                <a:solidFill>
                  <a:srgbClr val="0A0A0A"/>
                </a:solidFill>
                <a:effectLst/>
                <a:latin typeface="Plus Jakarta Sans"/>
              </a:rPr>
              <a:t>Recommendations</a:t>
            </a:r>
          </a:p>
        </p:txBody>
      </p:sp>
      <p:sp>
        <p:nvSpPr>
          <p:cNvPr id="3" name="Subtitle 2"/>
          <p:cNvSpPr>
            <a:spLocks noGrp="1"/>
          </p:cNvSpPr>
          <p:nvPr>
            <p:ph type="body" idx="4294967295"/>
          </p:nvPr>
        </p:nvSpPr>
        <p:spPr>
          <a:xfrm>
            <a:off x="0" y="1681163"/>
            <a:ext cx="5157788" cy="823912"/>
          </a:xfrm>
        </p:spPr>
        <p:txBody>
          <a:bodyPr/>
          <a:lstStyle/>
          <a:p>
            <a:r>
              <a:rPr lang="en-GB" i="1" dirty="0">
                <a:solidFill>
                  <a:srgbClr val="0A0A0A"/>
                </a:solidFill>
                <a:latin typeface="Plus Jakarta Sans"/>
              </a:rPr>
              <a:t> </a:t>
            </a:r>
            <a:endParaRPr lang="en-GB" b="0" i="0" dirty="0">
              <a:solidFill>
                <a:srgbClr val="0A0A0A"/>
              </a:solidFill>
              <a:effectLst/>
              <a:latin typeface="Plus Jakarta Sans"/>
            </a:endParaRPr>
          </a:p>
        </p:txBody>
      </p:sp>
      <p:sp>
        <p:nvSpPr>
          <p:cNvPr id="10" name="Content Placeholder 9">
            <a:extLst>
              <a:ext uri="{FF2B5EF4-FFF2-40B4-BE49-F238E27FC236}">
                <a16:creationId xmlns:a16="http://schemas.microsoft.com/office/drawing/2014/main" id="{7B527EEF-165B-D42A-CB2D-4CABFE8ADF87}"/>
              </a:ext>
            </a:extLst>
          </p:cNvPr>
          <p:cNvSpPr>
            <a:spLocks noGrp="1"/>
          </p:cNvSpPr>
          <p:nvPr>
            <p:ph sz="quarter" idx="4294967295"/>
          </p:nvPr>
        </p:nvSpPr>
        <p:spPr>
          <a:xfrm>
            <a:off x="1781175" y="1069975"/>
            <a:ext cx="10410825" cy="4883150"/>
          </a:xfrm>
        </p:spPr>
        <p:txBody>
          <a:bodyPr>
            <a:normAutofit/>
          </a:bodyPr>
          <a:lstStyle/>
          <a:p>
            <a:pPr>
              <a:buFont typeface="Arial" panose="020B0604020202020204" pitchFamily="34" charset="0"/>
              <a:buChar char="•"/>
            </a:pPr>
            <a:r>
              <a:rPr lang="en-US" sz="1400" i="0" dirty="0">
                <a:solidFill>
                  <a:srgbClr val="111111"/>
                </a:solidFill>
                <a:effectLst/>
                <a:highlight>
                  <a:srgbClr val="F3F3F3"/>
                </a:highlight>
                <a:latin typeface="-apple-system"/>
              </a:rPr>
              <a:t>The company should Maximize Canadian Market by Increasing the marketing efforts in Canada to further capitalize on its leading position in product purchases. And also Boost Sales in Lower-performing Countries</a:t>
            </a:r>
            <a:r>
              <a:rPr lang="en-US" sz="1400" dirty="0">
                <a:solidFill>
                  <a:srgbClr val="111111"/>
                </a:solidFill>
                <a:highlight>
                  <a:srgbClr val="F3F3F3"/>
                </a:highlight>
                <a:latin typeface="-apple-system"/>
              </a:rPr>
              <a:t> by </a:t>
            </a:r>
            <a:r>
              <a:rPr lang="en-US" sz="1400" i="0" dirty="0">
                <a:solidFill>
                  <a:srgbClr val="111111"/>
                </a:solidFill>
                <a:effectLst/>
                <a:highlight>
                  <a:srgbClr val="F3F3F3"/>
                </a:highlight>
                <a:latin typeface="-apple-system"/>
              </a:rPr>
              <a:t> Implementing targeted marketing campaigns in Germany and Mexico to understand and address the reasons behind lower sales.</a:t>
            </a:r>
          </a:p>
          <a:p>
            <a:pPr>
              <a:buFont typeface="Arial" panose="020B0604020202020204" pitchFamily="34" charset="0"/>
              <a:buChar char="•"/>
            </a:pPr>
            <a:r>
              <a:rPr lang="en-US" sz="1400" i="0" dirty="0">
                <a:solidFill>
                  <a:srgbClr val="111111"/>
                </a:solidFill>
                <a:effectLst/>
                <a:highlight>
                  <a:srgbClr val="F3F3F3"/>
                </a:highlight>
                <a:latin typeface="-apple-system"/>
              </a:rPr>
              <a:t>The company should Leverage on the Product Popularity </a:t>
            </a:r>
            <a:r>
              <a:rPr lang="en-US" sz="1400" dirty="0">
                <a:solidFill>
                  <a:srgbClr val="111111"/>
                </a:solidFill>
                <a:highlight>
                  <a:srgbClr val="F3F3F3"/>
                </a:highlight>
                <a:latin typeface="-apple-system"/>
              </a:rPr>
              <a:t>and </a:t>
            </a:r>
            <a:r>
              <a:rPr lang="en-US" sz="1400" i="0" dirty="0">
                <a:solidFill>
                  <a:srgbClr val="111111"/>
                </a:solidFill>
                <a:effectLst/>
                <a:highlight>
                  <a:srgbClr val="F3F3F3"/>
                </a:highlight>
                <a:latin typeface="-apple-system"/>
              </a:rPr>
              <a:t> Analyze the success factors of “Paseo” and apply these insights to improve the sales of “Carretera” and “Amarilla.”</a:t>
            </a:r>
          </a:p>
          <a:p>
            <a:pPr>
              <a:buFont typeface="Arial" panose="020B0604020202020204" pitchFamily="34" charset="0"/>
              <a:buChar char="•"/>
            </a:pPr>
            <a:r>
              <a:rPr lang="en-US" sz="1400" i="0" dirty="0">
                <a:solidFill>
                  <a:srgbClr val="111111"/>
                </a:solidFill>
                <a:effectLst/>
                <a:highlight>
                  <a:srgbClr val="F3F3F3"/>
                </a:highlight>
                <a:latin typeface="-apple-system"/>
              </a:rPr>
              <a:t>The company should prioritize the government sector with tailored marketing and sales strategies to maintain and grow its leading position. Enhance engagement with the small business segment through targeted offers and personalized services to increase their purchasing volume. Also, Identify and address the specific needs of the enterprise segment to move up in the rankings.</a:t>
            </a:r>
            <a:r>
              <a:rPr lang="en-US" sz="1400" dirty="0">
                <a:solidFill>
                  <a:srgbClr val="111111"/>
                </a:solidFill>
                <a:highlight>
                  <a:srgbClr val="F3F3F3"/>
                </a:highlight>
                <a:latin typeface="-apple-system"/>
              </a:rPr>
              <a:t> And </a:t>
            </a:r>
            <a:r>
              <a:rPr lang="en-US" sz="1400" i="0" dirty="0">
                <a:solidFill>
                  <a:srgbClr val="111111"/>
                </a:solidFill>
                <a:effectLst/>
                <a:highlight>
                  <a:srgbClr val="F3F3F3"/>
                </a:highlight>
                <a:latin typeface="-apple-system"/>
              </a:rPr>
              <a:t>Investigate the lower purchase numbers in the midmarket and channel partner segments and develop strategies to improve their performance.</a:t>
            </a:r>
          </a:p>
          <a:p>
            <a:pPr algn="l">
              <a:buFont typeface="Arial" panose="020B0604020202020204" pitchFamily="34" charset="0"/>
              <a:buChar char="•"/>
            </a:pPr>
            <a:r>
              <a:rPr lang="en-US" sz="1400" i="0" dirty="0">
                <a:solidFill>
                  <a:srgbClr val="111111"/>
                </a:solidFill>
                <a:effectLst/>
                <a:highlight>
                  <a:srgbClr val="F3F3F3"/>
                </a:highlight>
                <a:latin typeface="-apple-system"/>
              </a:rPr>
              <a:t>Intensify focus on the government sector, which is the primary profit contributor, by offering specialized products and services that cater to public sector requirements. Since both Midmarket and Enterprise segments contribute equally, consider creating competitive bundles or volume discounts to encourage larger purchases and increase their profit share. For the Small Business &amp; Channel Partners segments, which contribute the least, develop targeted marketing campaigns and loyalty programs to boost their contribution to overall profit.</a:t>
            </a:r>
          </a:p>
          <a:p>
            <a:pPr algn="l">
              <a:buFont typeface="Arial" panose="020B0604020202020204" pitchFamily="34" charset="0"/>
              <a:buChar char="•"/>
            </a:pPr>
            <a:r>
              <a:rPr lang="en-US" sz="1400" i="0" dirty="0">
                <a:solidFill>
                  <a:srgbClr val="111111"/>
                </a:solidFill>
                <a:effectLst/>
                <a:highlight>
                  <a:srgbClr val="F3F3F3"/>
                </a:highlight>
                <a:latin typeface="-apple-system"/>
              </a:rPr>
              <a:t>To Maximize the Peak Season Revenue,</a:t>
            </a:r>
            <a:r>
              <a:rPr lang="en-US" sz="1400" dirty="0">
                <a:solidFill>
                  <a:srgbClr val="111111"/>
                </a:solidFill>
                <a:highlight>
                  <a:srgbClr val="F3F3F3"/>
                </a:highlight>
                <a:latin typeface="-apple-system"/>
              </a:rPr>
              <a:t> the company should </a:t>
            </a:r>
            <a:r>
              <a:rPr lang="en-US" sz="1400" i="0" dirty="0">
                <a:solidFill>
                  <a:srgbClr val="111111"/>
                </a:solidFill>
                <a:effectLst/>
                <a:highlight>
                  <a:srgbClr val="F3F3F3"/>
                </a:highlight>
                <a:latin typeface="-apple-system"/>
              </a:rPr>
              <a:t>Intensify marketing and promotional activities during the September-December peak to maximize sales and also Boost Off-Peak Sales by Implementing targeted incentives and product launches in the first quarter to counteract the lowest sales period. These efforts should Continue into the second quarter to maintain the upward sales trajectory.</a:t>
            </a:r>
          </a:p>
          <a:p>
            <a:pPr algn="l">
              <a:buFont typeface="Arial" panose="020B0604020202020204" pitchFamily="34" charset="0"/>
              <a:buChar char="•"/>
            </a:pPr>
            <a:r>
              <a:rPr lang="en-US" sz="1400" i="0" dirty="0">
                <a:solidFill>
                  <a:srgbClr val="111111"/>
                </a:solidFill>
                <a:effectLst/>
                <a:highlight>
                  <a:srgbClr val="F3F3F3"/>
                </a:highlight>
                <a:latin typeface="-apple-system"/>
              </a:rPr>
              <a:t>Enhance Paseo’s Market Penetration. Capitalize on Paseo’s success by expanding its reach in underperforming regions. Also Boost VTT, Velo, and Amarilla by Investigating the factors that make these products successful and apply similar strategies to increase their market share. And finally Improve Carretera and Montana by Conducting a cost-benefit analysis to determine if these products can be made more profitable or should be discontinued.</a:t>
            </a:r>
          </a:p>
          <a:p>
            <a:pPr algn="l">
              <a:buFont typeface="Arial" panose="020B0604020202020204" pitchFamily="34" charset="0"/>
              <a:buChar char="•"/>
            </a:pPr>
            <a:endParaRPr lang="en-US" sz="1200" i="0" dirty="0">
              <a:solidFill>
                <a:srgbClr val="111111"/>
              </a:solidFill>
              <a:effectLst/>
              <a:highlight>
                <a:srgbClr val="F3F3F3"/>
              </a:highlight>
              <a:latin typeface="-apple-system"/>
            </a:endParaRPr>
          </a:p>
          <a:p>
            <a:endParaRPr lang="en-AE" dirty="0"/>
          </a:p>
        </p:txBody>
      </p:sp>
    </p:spTree>
    <p:extLst>
      <p:ext uri="{BB962C8B-B14F-4D97-AF65-F5344CB8AC3E}">
        <p14:creationId xmlns:p14="http://schemas.microsoft.com/office/powerpoint/2010/main" val="136878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5880" y="694945"/>
            <a:ext cx="9342120" cy="896111"/>
          </a:xfrm>
        </p:spPr>
        <p:txBody>
          <a:bodyPr>
            <a:normAutofit fontScale="90000"/>
          </a:bodyPr>
          <a:lstStyle/>
          <a:p>
            <a:r>
              <a:rPr lang="en-GB" b="1" i="0" dirty="0">
                <a:solidFill>
                  <a:srgbClr val="0A0A0A"/>
                </a:solidFill>
                <a:effectLst/>
                <a:latin typeface="Plus Jakarta Sans"/>
              </a:rPr>
              <a:t>Conclusion</a:t>
            </a:r>
          </a:p>
        </p:txBody>
      </p:sp>
      <p:sp>
        <p:nvSpPr>
          <p:cNvPr id="3" name="Subtitle 2"/>
          <p:cNvSpPr>
            <a:spLocks noGrp="1"/>
          </p:cNvSpPr>
          <p:nvPr>
            <p:ph type="subTitle" idx="1"/>
          </p:nvPr>
        </p:nvSpPr>
        <p:spPr>
          <a:xfrm>
            <a:off x="1243584" y="2340864"/>
            <a:ext cx="9424416" cy="3118104"/>
          </a:xfrm>
        </p:spPr>
        <p:txBody>
          <a:bodyPr>
            <a:normAutofit/>
          </a:bodyPr>
          <a:lstStyle/>
          <a:p>
            <a:pPr algn="just"/>
            <a:r>
              <a:rPr lang="en-US" b="0" i="0" dirty="0">
                <a:solidFill>
                  <a:srgbClr val="111111"/>
                </a:solidFill>
                <a:effectLst/>
                <a:highlight>
                  <a:srgbClr val="F3F3F3"/>
                </a:highlight>
                <a:latin typeface="-apple-system"/>
              </a:rPr>
              <a:t>In conclusion, the company’s strategic focus should be on maximizing market potential in Canada, enhancing product sales in underperforming countries, and leveraging the popularity of top products. Tailored strategies for different business segments and a strong emphasis on the government sector as the primary profit contributor are essential. Seasonal marketing efforts and a thorough analysis of less profitable products will help in maintaining a robust sales trajectory and improving overall profitability. These comprehensive strategies are designed to bolster the company’s market presence and financial success.</a:t>
            </a:r>
            <a:endParaRPr lang="en-GB" b="0" i="0" dirty="0">
              <a:solidFill>
                <a:srgbClr val="0A0A0A"/>
              </a:solidFill>
              <a:effectLst/>
              <a:latin typeface="Plus Jakarta Sans"/>
            </a:endParaRPr>
          </a:p>
        </p:txBody>
      </p:sp>
    </p:spTree>
    <p:extLst>
      <p:ext uri="{BB962C8B-B14F-4D97-AF65-F5344CB8AC3E}">
        <p14:creationId xmlns:p14="http://schemas.microsoft.com/office/powerpoint/2010/main" val="369401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8ED4F-9ACE-6922-5274-FB421E72FE63}"/>
              </a:ext>
            </a:extLst>
          </p:cNvPr>
          <p:cNvSpPr>
            <a:spLocks noGrp="1"/>
          </p:cNvSpPr>
          <p:nvPr>
            <p:ph type="ctrTitle" idx="4294967295"/>
          </p:nvPr>
        </p:nvSpPr>
        <p:spPr>
          <a:xfrm>
            <a:off x="0" y="1122362"/>
            <a:ext cx="10780776" cy="4903533"/>
          </a:xfrm>
        </p:spPr>
        <p:txBody>
          <a:bodyPr>
            <a:normAutofit fontScale="90000"/>
          </a:bodyPr>
          <a:lstStyle/>
          <a:p>
            <a:r>
              <a:rPr lang="en-US" sz="2800" dirty="0">
                <a:latin typeface="-apple-system"/>
              </a:rPr>
              <a:t>Professional Background</a:t>
            </a:r>
            <a:br>
              <a:rPr lang="en-US" sz="2200" dirty="0"/>
            </a:br>
            <a:br>
              <a:rPr lang="en-US" sz="2200" dirty="0"/>
            </a:br>
            <a:r>
              <a:rPr lang="en-US" sz="2800" b="0" i="0" dirty="0">
                <a:solidFill>
                  <a:srgbClr val="111111"/>
                </a:solidFill>
                <a:effectLst/>
                <a:highlight>
                  <a:srgbClr val="F3F3F3"/>
                </a:highlight>
                <a:latin typeface="-apple-system"/>
              </a:rPr>
              <a:t>As a seasoned Chartered Accountant and Tax Practitioner, I bring a wealth of experience to the field of data analytics, having recently completed training at </a:t>
            </a:r>
            <a:r>
              <a:rPr lang="en-US" sz="2800" b="0" i="0" dirty="0" err="1">
                <a:solidFill>
                  <a:srgbClr val="111111"/>
                </a:solidFill>
                <a:effectLst/>
                <a:highlight>
                  <a:srgbClr val="F3F3F3"/>
                </a:highlight>
                <a:latin typeface="-apple-system"/>
              </a:rPr>
              <a:t>Entrylevel</a:t>
            </a:r>
            <a:r>
              <a:rPr lang="en-US" sz="2800" b="0" i="0" dirty="0">
                <a:solidFill>
                  <a:srgbClr val="111111"/>
                </a:solidFill>
                <a:effectLst/>
                <a:highlight>
                  <a:srgbClr val="F3F3F3"/>
                </a:highlight>
                <a:latin typeface="-apple-system"/>
              </a:rPr>
              <a:t>.</a:t>
            </a:r>
            <a:br>
              <a:rPr lang="en-US" sz="2800" b="0" i="0" dirty="0">
                <a:solidFill>
                  <a:srgbClr val="111111"/>
                </a:solidFill>
                <a:effectLst/>
                <a:highlight>
                  <a:srgbClr val="F3F3F3"/>
                </a:highlight>
                <a:latin typeface="-apple-system"/>
              </a:rPr>
            </a:br>
            <a:br>
              <a:rPr lang="en-US" sz="2800" b="0" i="0" dirty="0">
                <a:solidFill>
                  <a:srgbClr val="111111"/>
                </a:solidFill>
                <a:effectLst/>
                <a:highlight>
                  <a:srgbClr val="F3F3F3"/>
                </a:highlight>
                <a:latin typeface="-apple-system"/>
              </a:rPr>
            </a:br>
            <a:br>
              <a:rPr lang="en-US" sz="2800" b="0" i="0" dirty="0">
                <a:solidFill>
                  <a:srgbClr val="111111"/>
                </a:solidFill>
                <a:effectLst/>
                <a:highlight>
                  <a:srgbClr val="F3F3F3"/>
                </a:highlight>
                <a:latin typeface="-apple-system"/>
              </a:rPr>
            </a:br>
            <a:r>
              <a:rPr lang="en-US" sz="2800" b="0" i="0" dirty="0">
                <a:solidFill>
                  <a:srgbClr val="111111"/>
                </a:solidFill>
                <a:effectLst/>
                <a:highlight>
                  <a:srgbClr val="F3F3F3"/>
                </a:highlight>
                <a:latin typeface="-apple-system"/>
              </a:rPr>
              <a:t> My professional journey began in banking, where I excelled in customer service, account management, and financial operations. Subsequently, I transitioned to an accounting firm, where I demonstrated my expertise in account preparation, auditing, and tax reporting. </a:t>
            </a:r>
            <a:br>
              <a:rPr lang="en-US" sz="2800" b="0" i="0" dirty="0">
                <a:solidFill>
                  <a:srgbClr val="111111"/>
                </a:solidFill>
                <a:effectLst/>
                <a:highlight>
                  <a:srgbClr val="F3F3F3"/>
                </a:highlight>
                <a:latin typeface="-apple-system"/>
              </a:rPr>
            </a:br>
            <a:br>
              <a:rPr lang="en-US" sz="2800" b="0" i="0" dirty="0">
                <a:solidFill>
                  <a:srgbClr val="111111"/>
                </a:solidFill>
                <a:effectLst/>
                <a:highlight>
                  <a:srgbClr val="F3F3F3"/>
                </a:highlight>
                <a:latin typeface="-apple-system"/>
              </a:rPr>
            </a:br>
            <a:br>
              <a:rPr lang="en-US" sz="2800" b="0" i="0" dirty="0">
                <a:solidFill>
                  <a:srgbClr val="111111"/>
                </a:solidFill>
                <a:effectLst/>
                <a:highlight>
                  <a:srgbClr val="F3F3F3"/>
                </a:highlight>
                <a:latin typeface="-apple-system"/>
              </a:rPr>
            </a:br>
            <a:r>
              <a:rPr lang="en-US" sz="2800" b="0" i="0" dirty="0">
                <a:solidFill>
                  <a:srgbClr val="111111"/>
                </a:solidFill>
                <a:effectLst/>
                <a:highlight>
                  <a:srgbClr val="F3F3F3"/>
                </a:highlight>
                <a:latin typeface="-apple-system"/>
              </a:rPr>
              <a:t>My dedication to my work is matched by my commitment to teamwork and a fervent pursuit of knowledge in data analytics, ensuring I remain at the forefront of industry advancements.</a:t>
            </a:r>
            <a:endParaRPr lang="en-AE" sz="2800" dirty="0"/>
          </a:p>
        </p:txBody>
      </p:sp>
    </p:spTree>
    <p:extLst>
      <p:ext uri="{BB962C8B-B14F-4D97-AF65-F5344CB8AC3E}">
        <p14:creationId xmlns:p14="http://schemas.microsoft.com/office/powerpoint/2010/main" val="914254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C7A8D7-172D-464F-84DA-44B947369769}"/>
              </a:ext>
            </a:extLst>
          </p:cNvPr>
          <p:cNvSpPr txBox="1"/>
          <p:nvPr/>
        </p:nvSpPr>
        <p:spPr>
          <a:xfrm>
            <a:off x="356616" y="606844"/>
            <a:ext cx="8172450" cy="3970318"/>
          </a:xfrm>
          <a:prstGeom prst="rect">
            <a:avLst/>
          </a:prstGeom>
          <a:noFill/>
        </p:spPr>
        <p:txBody>
          <a:bodyPr wrap="square">
            <a:spAutoFit/>
          </a:bodyPr>
          <a:lstStyle/>
          <a:p>
            <a:r>
              <a:rPr lang="en-US" b="1" dirty="0"/>
              <a:t>Table of Contents</a:t>
            </a:r>
          </a:p>
          <a:p>
            <a:endParaRPr lang="en-US" dirty="0"/>
          </a:p>
          <a:p>
            <a:r>
              <a:rPr lang="en-US" dirty="0"/>
              <a:t> </a:t>
            </a:r>
          </a:p>
          <a:p>
            <a:r>
              <a:rPr lang="en-US" dirty="0"/>
              <a:t>2.  Professional Background</a:t>
            </a:r>
          </a:p>
          <a:p>
            <a:r>
              <a:rPr lang="en-US" dirty="0"/>
              <a:t>3.  Project Title</a:t>
            </a:r>
          </a:p>
          <a:p>
            <a:r>
              <a:rPr lang="en-US" dirty="0"/>
              <a:t>4.  Introduction</a:t>
            </a:r>
          </a:p>
          <a:p>
            <a:r>
              <a:rPr lang="en-US" dirty="0"/>
              <a:t>5.  Dataset Overview</a:t>
            </a:r>
          </a:p>
          <a:p>
            <a:r>
              <a:rPr lang="en-US" dirty="0"/>
              <a:t>6.  Problem statement</a:t>
            </a:r>
          </a:p>
          <a:p>
            <a:r>
              <a:rPr lang="en-US" dirty="0"/>
              <a:t>7.  Tools Used</a:t>
            </a:r>
          </a:p>
          <a:p>
            <a:r>
              <a:rPr lang="en-US" dirty="0"/>
              <a:t>8.  Data cleaning and Preparation</a:t>
            </a:r>
          </a:p>
          <a:p>
            <a:r>
              <a:rPr lang="en-US" dirty="0"/>
              <a:t>9. Findings and Insights </a:t>
            </a:r>
          </a:p>
          <a:p>
            <a:r>
              <a:rPr lang="en-US" dirty="0"/>
              <a:t>10. Summary of findings</a:t>
            </a:r>
          </a:p>
          <a:p>
            <a:r>
              <a:rPr lang="en-US" dirty="0"/>
              <a:t>11.Recommendation</a:t>
            </a:r>
          </a:p>
          <a:p>
            <a:r>
              <a:rPr lang="en-US" dirty="0"/>
              <a:t>12. Conclusion</a:t>
            </a:r>
            <a:endParaRPr lang="en-AE" dirty="0"/>
          </a:p>
        </p:txBody>
      </p:sp>
    </p:spTree>
    <p:extLst>
      <p:ext uri="{BB962C8B-B14F-4D97-AF65-F5344CB8AC3E}">
        <p14:creationId xmlns:p14="http://schemas.microsoft.com/office/powerpoint/2010/main" val="3027322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28813"/>
          </a:xfrm>
        </p:spPr>
        <p:txBody>
          <a:bodyPr>
            <a:normAutofit/>
          </a:bodyPr>
          <a:lstStyle/>
          <a:p>
            <a:r>
              <a:rPr lang="en-US" b="1" dirty="0"/>
              <a:t>Project Title</a:t>
            </a:r>
          </a:p>
        </p:txBody>
      </p:sp>
      <p:sp>
        <p:nvSpPr>
          <p:cNvPr id="3" name="Subtitle 2"/>
          <p:cNvSpPr>
            <a:spLocks noGrp="1"/>
          </p:cNvSpPr>
          <p:nvPr>
            <p:ph type="subTitle" idx="1"/>
          </p:nvPr>
        </p:nvSpPr>
        <p:spPr/>
        <p:txBody>
          <a:bodyPr>
            <a:noAutofit/>
          </a:bodyPr>
          <a:lstStyle/>
          <a:p>
            <a:r>
              <a:rPr lang="en-GB" sz="4000" dirty="0"/>
              <a:t>"Maximizing Profitability: A Comprehensive Analysis of Sales Performance, Cost Efficiency, and Product Success Across Locations"</a:t>
            </a:r>
            <a:endParaRPr lang="en-US" sz="4000" dirty="0"/>
          </a:p>
        </p:txBody>
      </p:sp>
      <p:sp>
        <p:nvSpPr>
          <p:cNvPr id="4" name="Rectangle 3"/>
          <p:cNvSpPr/>
          <p:nvPr/>
        </p:nvSpPr>
        <p:spPr>
          <a:xfrm>
            <a:off x="3215425" y="-1789993"/>
            <a:ext cx="6096000" cy="369332"/>
          </a:xfrm>
          <a:prstGeom prst="rect">
            <a:avLst/>
          </a:prstGeom>
        </p:spPr>
        <p:txBody>
          <a:bodyPr>
            <a:spAutoFit/>
          </a:bodyPr>
          <a:lstStyle/>
          <a:p>
            <a:r>
              <a:rPr lang="en-GB" b="0" i="1" dirty="0">
                <a:solidFill>
                  <a:srgbClr val="0A0A0A"/>
                </a:solidFill>
                <a:effectLst/>
                <a:latin typeface="Plus Jakarta Sans"/>
              </a:rPr>
              <a:t>.</a:t>
            </a:r>
            <a:endParaRPr lang="en-GB" b="0" i="0" dirty="0">
              <a:solidFill>
                <a:srgbClr val="0A0A0A"/>
              </a:solidFill>
              <a:effectLst/>
              <a:latin typeface="Plus Jakarta Sans"/>
            </a:endParaRPr>
          </a:p>
        </p:txBody>
      </p:sp>
    </p:spTree>
    <p:extLst>
      <p:ext uri="{BB962C8B-B14F-4D97-AF65-F5344CB8AC3E}">
        <p14:creationId xmlns:p14="http://schemas.microsoft.com/office/powerpoint/2010/main" val="533786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71537"/>
          </a:xfrm>
        </p:spPr>
        <p:txBody>
          <a:bodyPr>
            <a:normAutofit fontScale="90000"/>
          </a:bodyPr>
          <a:lstStyle/>
          <a:p>
            <a:r>
              <a:rPr lang="en-GB" b="1" i="0" dirty="0">
                <a:solidFill>
                  <a:srgbClr val="0A0A0A"/>
                </a:solidFill>
                <a:effectLst/>
                <a:latin typeface="Plus Jakarta Sans"/>
              </a:rPr>
              <a:t>Introduction</a:t>
            </a:r>
          </a:p>
        </p:txBody>
      </p:sp>
      <p:sp>
        <p:nvSpPr>
          <p:cNvPr id="3" name="Subtitle 2"/>
          <p:cNvSpPr>
            <a:spLocks noGrp="1"/>
          </p:cNvSpPr>
          <p:nvPr>
            <p:ph type="subTitle" idx="1"/>
          </p:nvPr>
        </p:nvSpPr>
        <p:spPr>
          <a:xfrm>
            <a:off x="1028700" y="2692400"/>
            <a:ext cx="9639300" cy="2806700"/>
          </a:xfrm>
        </p:spPr>
        <p:txBody>
          <a:bodyPr>
            <a:normAutofit/>
          </a:bodyPr>
          <a:lstStyle/>
          <a:p>
            <a:pPr algn="just"/>
            <a:r>
              <a:rPr lang="en-GB" dirty="0"/>
              <a:t>In the quest to elevate business performance, the convergence of sales metrics, cost management, and product viability plays a pivotal role.</a:t>
            </a:r>
          </a:p>
          <a:p>
            <a:pPr algn="just"/>
            <a:r>
              <a:rPr lang="en-GB" dirty="0"/>
              <a:t> </a:t>
            </a:r>
          </a:p>
          <a:p>
            <a:pPr algn="just"/>
            <a:r>
              <a:rPr lang="en-GB" dirty="0"/>
              <a:t>This portfolio project embarks on a meticulous journey to dissect and synthesize these elements, presenting a thorough analysis of profitability maximization across diverse locations</a:t>
            </a:r>
            <a:endParaRPr lang="en-GB" b="0" i="0" dirty="0">
              <a:solidFill>
                <a:srgbClr val="0A0A0A"/>
              </a:solidFill>
              <a:effectLst/>
              <a:latin typeface="Plus Jakarta Sans"/>
            </a:endParaRPr>
          </a:p>
        </p:txBody>
      </p:sp>
    </p:spTree>
    <p:extLst>
      <p:ext uri="{BB962C8B-B14F-4D97-AF65-F5344CB8AC3E}">
        <p14:creationId xmlns:p14="http://schemas.microsoft.com/office/powerpoint/2010/main" val="2610284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3505"/>
            <a:ext cx="9144000" cy="1975104"/>
          </a:xfrm>
        </p:spPr>
        <p:txBody>
          <a:bodyPr/>
          <a:lstStyle/>
          <a:p>
            <a:r>
              <a:rPr lang="en-GB" b="1" i="0" dirty="0">
                <a:solidFill>
                  <a:srgbClr val="0A0A0A"/>
                </a:solidFill>
                <a:effectLst/>
                <a:latin typeface="Plus Jakarta Sans"/>
              </a:rPr>
              <a:t>Dataset Overview</a:t>
            </a:r>
            <a:br>
              <a:rPr lang="en-GB" b="1" i="0" dirty="0">
                <a:solidFill>
                  <a:srgbClr val="0A0A0A"/>
                </a:solidFill>
                <a:effectLst/>
                <a:latin typeface="Plus Jakarta Sans"/>
              </a:rPr>
            </a:br>
            <a:endParaRPr lang="en-US" dirty="0"/>
          </a:p>
        </p:txBody>
      </p:sp>
      <p:sp>
        <p:nvSpPr>
          <p:cNvPr id="3" name="Subtitle 2"/>
          <p:cNvSpPr>
            <a:spLocks noGrp="1"/>
          </p:cNvSpPr>
          <p:nvPr>
            <p:ph type="subTitle" idx="1"/>
          </p:nvPr>
        </p:nvSpPr>
        <p:spPr>
          <a:xfrm>
            <a:off x="1524000" y="2761488"/>
            <a:ext cx="9144000" cy="2496312"/>
          </a:xfrm>
        </p:spPr>
        <p:txBody>
          <a:bodyPr>
            <a:normAutofit fontScale="92500" lnSpcReduction="10000"/>
          </a:bodyPr>
          <a:lstStyle/>
          <a:p>
            <a:pPr algn="just"/>
            <a:r>
              <a:rPr lang="en-US" b="0" i="0" dirty="0">
                <a:solidFill>
                  <a:srgbClr val="0A0A0A"/>
                </a:solidFill>
                <a:effectLst/>
                <a:highlight>
                  <a:srgbClr val="FFFFFF"/>
                </a:highlight>
                <a:latin typeface="-apple-system"/>
              </a:rPr>
              <a:t>This project utilizes a comprehensive dataset from </a:t>
            </a:r>
            <a:r>
              <a:rPr lang="en-US" b="0" i="0" dirty="0" err="1">
                <a:solidFill>
                  <a:srgbClr val="0A0A0A"/>
                </a:solidFill>
                <a:effectLst/>
                <a:highlight>
                  <a:srgbClr val="FFFFFF"/>
                </a:highlight>
                <a:latin typeface="-apple-system"/>
              </a:rPr>
              <a:t>Dambo</a:t>
            </a:r>
            <a:r>
              <a:rPr lang="en-US" b="0" i="0" dirty="0">
                <a:solidFill>
                  <a:srgbClr val="0A0A0A"/>
                </a:solidFill>
                <a:effectLst/>
                <a:highlight>
                  <a:srgbClr val="FFFFFF"/>
                </a:highlight>
                <a:latin typeface="-apple-system"/>
              </a:rPr>
              <a:t> International Limited, a manufacturing company serving a diverse clientele across North America and Europe. The dataset is compiled from the company's sales and financial records, encompassing detailed information on profits, sales volumes, costs of sales, product names, and sales locations. The data provides a robust foundation for analyzing the company's financial health, product performance, and market penetration to identify opportunities for strategic growth and increased profitability</a:t>
            </a:r>
            <a:r>
              <a:rPr lang="en-US" b="0" i="0" dirty="0">
                <a:solidFill>
                  <a:srgbClr val="0A0A0A"/>
                </a:solidFill>
                <a:effectLst/>
                <a:highlight>
                  <a:srgbClr val="FFFFFF"/>
                </a:highlight>
                <a:latin typeface="Plus Jakarta Sans"/>
              </a:rPr>
              <a:t>.</a:t>
            </a:r>
            <a:endParaRPr lang="en-GB" b="0" i="0" dirty="0">
              <a:solidFill>
                <a:srgbClr val="0A0A0A"/>
              </a:solidFill>
              <a:effectLst/>
              <a:latin typeface="Plus Jakarta Sans"/>
            </a:endParaRPr>
          </a:p>
        </p:txBody>
      </p:sp>
    </p:spTree>
    <p:extLst>
      <p:ext uri="{BB962C8B-B14F-4D97-AF65-F5344CB8AC3E}">
        <p14:creationId xmlns:p14="http://schemas.microsoft.com/office/powerpoint/2010/main" val="407440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57237"/>
          </a:xfrm>
        </p:spPr>
        <p:txBody>
          <a:bodyPr>
            <a:normAutofit fontScale="90000"/>
          </a:bodyPr>
          <a:lstStyle/>
          <a:p>
            <a:r>
              <a:rPr lang="en-GB" b="1" i="0" dirty="0">
                <a:solidFill>
                  <a:srgbClr val="0A0A0A"/>
                </a:solidFill>
                <a:effectLst/>
                <a:latin typeface="Plus Jakarta Sans"/>
              </a:rPr>
              <a:t>Problem Statement</a:t>
            </a:r>
          </a:p>
        </p:txBody>
      </p:sp>
      <p:sp>
        <p:nvSpPr>
          <p:cNvPr id="3" name="Subtitle 2"/>
          <p:cNvSpPr>
            <a:spLocks noGrp="1"/>
          </p:cNvSpPr>
          <p:nvPr>
            <p:ph type="subTitle" idx="1"/>
          </p:nvPr>
        </p:nvSpPr>
        <p:spPr>
          <a:xfrm>
            <a:off x="1524000" y="2146300"/>
            <a:ext cx="9144000" cy="4368800"/>
          </a:xfrm>
        </p:spPr>
        <p:txBody>
          <a:bodyPr>
            <a:normAutofit/>
          </a:bodyPr>
          <a:lstStyle/>
          <a:p>
            <a:pPr algn="just"/>
            <a:r>
              <a:rPr lang="en-GB" dirty="0"/>
              <a:t>This portfolio project aims to address the following key questions:</a:t>
            </a:r>
          </a:p>
          <a:p>
            <a:pPr algn="just"/>
            <a:endParaRPr lang="en-GB" dirty="0"/>
          </a:p>
          <a:p>
            <a:pPr algn="l">
              <a:buFont typeface="+mj-lt"/>
              <a:buAutoNum type="arabicPeriod"/>
            </a:pPr>
            <a:r>
              <a:rPr lang="en-US" b="0" i="0" dirty="0">
                <a:solidFill>
                  <a:srgbClr val="0A0A0A"/>
                </a:solidFill>
                <a:effectLst/>
                <a:highlight>
                  <a:srgbClr val="FFFFFF"/>
                </a:highlight>
                <a:latin typeface="Plus Jakarta Sans"/>
              </a:rPr>
              <a:t>What are the discernible trends and patterns in sales data across various regions?</a:t>
            </a:r>
          </a:p>
          <a:p>
            <a:pPr algn="l">
              <a:buFont typeface="+mj-lt"/>
              <a:buAutoNum type="arabicPeriod"/>
            </a:pPr>
            <a:r>
              <a:rPr lang="en-US" b="0" i="0" dirty="0">
                <a:solidFill>
                  <a:srgbClr val="0A0A0A"/>
                </a:solidFill>
                <a:effectLst/>
                <a:highlight>
                  <a:srgbClr val="FFFFFF"/>
                </a:highlight>
                <a:latin typeface="Plus Jakarta Sans"/>
              </a:rPr>
              <a:t> How can sales strategies be optimized to enhance revenue generation?</a:t>
            </a:r>
          </a:p>
          <a:p>
            <a:pPr algn="l">
              <a:buFont typeface="+mj-lt"/>
              <a:buAutoNum type="arabicPeriod"/>
            </a:pPr>
            <a:r>
              <a:rPr lang="en-US" b="0" i="0" dirty="0">
                <a:solidFill>
                  <a:srgbClr val="0A0A0A"/>
                </a:solidFill>
                <a:effectLst/>
                <a:highlight>
                  <a:srgbClr val="FFFFFF"/>
                </a:highlight>
                <a:latin typeface="Plus Jakarta Sans"/>
              </a:rPr>
              <a:t>Which market segment significantly impacts profitability?</a:t>
            </a:r>
          </a:p>
          <a:p>
            <a:pPr algn="l">
              <a:buFont typeface="+mj-lt"/>
              <a:buAutoNum type="arabicPeriod"/>
            </a:pPr>
            <a:r>
              <a:rPr lang="en-US" b="0" i="0" dirty="0">
                <a:solidFill>
                  <a:srgbClr val="0A0A0A"/>
                </a:solidFill>
                <a:effectLst/>
                <a:highlight>
                  <a:srgbClr val="FFFFFF"/>
                </a:highlight>
                <a:latin typeface="Plus Jakarta Sans"/>
              </a:rPr>
              <a:t>What are the monthly sales trends observed within the dataset?</a:t>
            </a:r>
          </a:p>
          <a:p>
            <a:pPr algn="l">
              <a:buFont typeface="+mj-lt"/>
              <a:buAutoNum type="arabicPeriod"/>
            </a:pPr>
            <a:r>
              <a:rPr lang="en-US" b="0" i="0" dirty="0">
                <a:solidFill>
                  <a:srgbClr val="0A0A0A"/>
                </a:solidFill>
                <a:effectLst/>
                <a:highlight>
                  <a:srgbClr val="FFFFFF"/>
                </a:highlight>
                <a:latin typeface="Plus Jakarta Sans"/>
              </a:rPr>
              <a:t>Which product yields the highest profitability across different regions?</a:t>
            </a:r>
          </a:p>
          <a:p>
            <a:endParaRPr lang="en-GB" b="0" i="0" dirty="0">
              <a:solidFill>
                <a:srgbClr val="0A0A0A"/>
              </a:solidFill>
              <a:effectLst/>
              <a:latin typeface="Plus Jakarta Sans"/>
            </a:endParaRPr>
          </a:p>
        </p:txBody>
      </p:sp>
    </p:spTree>
    <p:extLst>
      <p:ext uri="{BB962C8B-B14F-4D97-AF65-F5344CB8AC3E}">
        <p14:creationId xmlns:p14="http://schemas.microsoft.com/office/powerpoint/2010/main" val="280543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i="0" dirty="0">
                <a:solidFill>
                  <a:srgbClr val="0A0A0A"/>
                </a:solidFill>
                <a:effectLst/>
                <a:latin typeface="Plus Jakarta Sans"/>
              </a:rPr>
              <a:t>Tools Used</a:t>
            </a:r>
          </a:p>
        </p:txBody>
      </p:sp>
      <p:sp>
        <p:nvSpPr>
          <p:cNvPr id="3" name="Subtitle 2"/>
          <p:cNvSpPr>
            <a:spLocks noGrp="1"/>
          </p:cNvSpPr>
          <p:nvPr>
            <p:ph type="subTitle" idx="1"/>
          </p:nvPr>
        </p:nvSpPr>
        <p:spPr/>
        <p:txBody>
          <a:bodyPr/>
          <a:lstStyle/>
          <a:p>
            <a:pPr algn="just"/>
            <a:r>
              <a:rPr lang="en-GB" b="0" i="1" dirty="0">
                <a:solidFill>
                  <a:srgbClr val="0A0A0A"/>
                </a:solidFill>
                <a:effectLst/>
                <a:latin typeface="Plus Jakarta Sans"/>
              </a:rPr>
              <a:t> 1.Google Sheets,</a:t>
            </a:r>
          </a:p>
          <a:p>
            <a:pPr algn="just"/>
            <a:r>
              <a:rPr lang="en-GB" b="0" i="1" dirty="0">
                <a:solidFill>
                  <a:srgbClr val="0A0A0A"/>
                </a:solidFill>
                <a:effectLst/>
                <a:latin typeface="Plus Jakarta Sans"/>
              </a:rPr>
              <a:t> 2.Tableau</a:t>
            </a:r>
            <a:r>
              <a:rPr lang="en-GB" i="1" dirty="0">
                <a:solidFill>
                  <a:srgbClr val="0A0A0A"/>
                </a:solidFill>
                <a:latin typeface="Plus Jakarta Sans"/>
              </a:rPr>
              <a:t>.</a:t>
            </a:r>
            <a:endParaRPr lang="en-GB" b="0" i="1" dirty="0">
              <a:solidFill>
                <a:srgbClr val="0A0A0A"/>
              </a:solidFill>
              <a:effectLst/>
              <a:latin typeface="Plus Jakarta Sans"/>
            </a:endParaRPr>
          </a:p>
          <a:p>
            <a:endParaRPr lang="en-GB" b="0" i="0" dirty="0">
              <a:solidFill>
                <a:srgbClr val="0A0A0A"/>
              </a:solidFill>
              <a:effectLst/>
              <a:latin typeface="Plus Jakarta Sans"/>
            </a:endParaRPr>
          </a:p>
        </p:txBody>
      </p:sp>
    </p:spTree>
    <p:extLst>
      <p:ext uri="{BB962C8B-B14F-4D97-AF65-F5344CB8AC3E}">
        <p14:creationId xmlns:p14="http://schemas.microsoft.com/office/powerpoint/2010/main" val="1952727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0041"/>
            <a:ext cx="9144000" cy="1106424"/>
          </a:xfrm>
        </p:spPr>
        <p:txBody>
          <a:bodyPr>
            <a:normAutofit fontScale="90000"/>
          </a:bodyPr>
          <a:lstStyle/>
          <a:p>
            <a:r>
              <a:rPr lang="en-GB" b="1" i="0" dirty="0">
                <a:solidFill>
                  <a:srgbClr val="0A0A0A"/>
                </a:solidFill>
                <a:effectLst/>
                <a:latin typeface="Plus Jakarta Sans"/>
              </a:rPr>
              <a:t>Data Cleaning and Preparation</a:t>
            </a:r>
          </a:p>
        </p:txBody>
      </p:sp>
      <p:sp>
        <p:nvSpPr>
          <p:cNvPr id="3" name="Subtitle 2"/>
          <p:cNvSpPr>
            <a:spLocks noGrp="1"/>
          </p:cNvSpPr>
          <p:nvPr>
            <p:ph type="subTitle" idx="1"/>
          </p:nvPr>
        </p:nvSpPr>
        <p:spPr>
          <a:xfrm>
            <a:off x="1524000" y="1792224"/>
            <a:ext cx="9144000" cy="4837176"/>
          </a:xfrm>
        </p:spPr>
        <p:txBody>
          <a:bodyPr>
            <a:normAutofit fontScale="85000" lnSpcReduction="20000"/>
          </a:bodyPr>
          <a:lstStyle/>
          <a:p>
            <a:pPr algn="l"/>
            <a:r>
              <a:rPr lang="en-US" b="1" i="0" dirty="0">
                <a:solidFill>
                  <a:srgbClr val="0A0A0A"/>
                </a:solidFill>
                <a:effectLst/>
                <a:highlight>
                  <a:srgbClr val="FFFFFF"/>
                </a:highlight>
                <a:latin typeface="Plus Jakarta Sans"/>
              </a:rPr>
              <a:t> Data Collection:</a:t>
            </a:r>
            <a:r>
              <a:rPr lang="en-US" b="0" i="0" dirty="0">
                <a:solidFill>
                  <a:srgbClr val="0A0A0A"/>
                </a:solidFill>
                <a:effectLst/>
                <a:highlight>
                  <a:srgbClr val="FFFFFF"/>
                </a:highlight>
                <a:latin typeface="Plus Jakarta Sans"/>
              </a:rPr>
              <a:t> Extracted relevant datasets from the company's database to form the basis of the analysis.</a:t>
            </a:r>
          </a:p>
          <a:p>
            <a:pPr algn="l"/>
            <a:endParaRPr lang="en-US" b="0" i="0" dirty="0">
              <a:solidFill>
                <a:srgbClr val="0A0A0A"/>
              </a:solidFill>
              <a:effectLst/>
              <a:highlight>
                <a:srgbClr val="FFFFFF"/>
              </a:highlight>
              <a:latin typeface="Plus Jakarta Sans"/>
            </a:endParaRPr>
          </a:p>
          <a:p>
            <a:pPr algn="l"/>
            <a:r>
              <a:rPr lang="en-US" b="1" i="0" dirty="0">
                <a:solidFill>
                  <a:srgbClr val="0A0A0A"/>
                </a:solidFill>
                <a:effectLst/>
                <a:highlight>
                  <a:srgbClr val="FFFFFF"/>
                </a:highlight>
                <a:latin typeface="Plus Jakarta Sans"/>
              </a:rPr>
              <a:t>Quality Assessment:</a:t>
            </a:r>
            <a:r>
              <a:rPr lang="en-US" b="0" i="0" dirty="0">
                <a:solidFill>
                  <a:srgbClr val="0A0A0A"/>
                </a:solidFill>
                <a:effectLst/>
                <a:highlight>
                  <a:srgbClr val="FFFFFF"/>
                </a:highlight>
                <a:latin typeface="Plus Jakarta Sans"/>
              </a:rPr>
              <a:t> Conducted a thorough assessment of the dataset to identify any missing values, duplicate entries, and inconsistencies that could skew the analysis.</a:t>
            </a:r>
          </a:p>
          <a:p>
            <a:pPr algn="l"/>
            <a:endParaRPr lang="en-US" b="0" i="0" dirty="0">
              <a:solidFill>
                <a:srgbClr val="0A0A0A"/>
              </a:solidFill>
              <a:effectLst/>
              <a:highlight>
                <a:srgbClr val="FFFFFF"/>
              </a:highlight>
              <a:latin typeface="Plus Jakarta Sans"/>
            </a:endParaRPr>
          </a:p>
          <a:p>
            <a:pPr algn="l"/>
            <a:r>
              <a:rPr lang="en-US" b="1" i="0" dirty="0">
                <a:solidFill>
                  <a:srgbClr val="0A0A0A"/>
                </a:solidFill>
                <a:effectLst/>
                <a:highlight>
                  <a:srgbClr val="FFFFFF"/>
                </a:highlight>
                <a:latin typeface="Plus Jakarta Sans"/>
              </a:rPr>
              <a:t>Data Cleansing:</a:t>
            </a:r>
            <a:r>
              <a:rPr lang="en-US" b="0" i="0" dirty="0">
                <a:solidFill>
                  <a:srgbClr val="0A0A0A"/>
                </a:solidFill>
                <a:effectLst/>
                <a:highlight>
                  <a:srgbClr val="FFFFFF"/>
                </a:highlight>
                <a:latin typeface="Plus Jakarta Sans"/>
              </a:rPr>
              <a:t> Implemented cleaning procedures to address and rectify missing values and eliminate duplicate records, ensuring the integrity of the dataset.</a:t>
            </a:r>
          </a:p>
          <a:p>
            <a:pPr algn="l"/>
            <a:endParaRPr lang="en-US" b="0" i="0" dirty="0">
              <a:solidFill>
                <a:srgbClr val="0A0A0A"/>
              </a:solidFill>
              <a:effectLst/>
              <a:highlight>
                <a:srgbClr val="FFFFFF"/>
              </a:highlight>
              <a:latin typeface="Plus Jakarta Sans"/>
            </a:endParaRPr>
          </a:p>
          <a:p>
            <a:pPr algn="l"/>
            <a:r>
              <a:rPr lang="en-US" b="1" i="0" dirty="0">
                <a:solidFill>
                  <a:srgbClr val="0A0A0A"/>
                </a:solidFill>
                <a:effectLst/>
                <a:highlight>
                  <a:srgbClr val="FFFFFF"/>
                </a:highlight>
                <a:latin typeface="Plus Jakarta Sans"/>
              </a:rPr>
              <a:t>Data Exploration:</a:t>
            </a:r>
            <a:r>
              <a:rPr lang="en-US" b="0" i="0" dirty="0">
                <a:solidFill>
                  <a:srgbClr val="0A0A0A"/>
                </a:solidFill>
                <a:effectLst/>
                <a:highlight>
                  <a:srgbClr val="FFFFFF"/>
                </a:highlight>
                <a:latin typeface="Plus Jakarta Sans"/>
              </a:rPr>
              <a:t> Utilized tools such as Excel, Google Sheets, and Tableau for preliminary data exploration to uncover initial patterns and insights.</a:t>
            </a:r>
          </a:p>
          <a:p>
            <a:pPr algn="l"/>
            <a:endParaRPr lang="en-US" b="0" i="0" dirty="0">
              <a:solidFill>
                <a:srgbClr val="0A0A0A"/>
              </a:solidFill>
              <a:effectLst/>
              <a:highlight>
                <a:srgbClr val="FFFFFF"/>
              </a:highlight>
              <a:latin typeface="Plus Jakarta Sans"/>
            </a:endParaRPr>
          </a:p>
          <a:p>
            <a:pPr algn="l"/>
            <a:r>
              <a:rPr lang="en-US" b="1" i="0" dirty="0">
                <a:solidFill>
                  <a:srgbClr val="0A0A0A"/>
                </a:solidFill>
                <a:effectLst/>
                <a:highlight>
                  <a:srgbClr val="FFFFFF"/>
                </a:highlight>
                <a:latin typeface="Plus Jakarta Sans"/>
              </a:rPr>
              <a:t>Visualization:</a:t>
            </a:r>
            <a:r>
              <a:rPr lang="en-US" b="0" i="0" dirty="0">
                <a:solidFill>
                  <a:srgbClr val="0A0A0A"/>
                </a:solidFill>
                <a:effectLst/>
                <a:highlight>
                  <a:srgbClr val="FFFFFF"/>
                </a:highlight>
                <a:latin typeface="Plus Jakarta Sans"/>
              </a:rPr>
              <a:t> Crafted a series of visualizations to examine data distributions and investigate relationships between variables, aiding in the discovery of actionable insights.</a:t>
            </a:r>
          </a:p>
          <a:p>
            <a:pPr algn="just"/>
            <a:r>
              <a:rPr lang="en-GB" dirty="0"/>
              <a:t>.</a:t>
            </a:r>
          </a:p>
          <a:p>
            <a:endParaRPr lang="en-GB" dirty="0"/>
          </a:p>
        </p:txBody>
      </p:sp>
    </p:spTree>
    <p:extLst>
      <p:ext uri="{BB962C8B-B14F-4D97-AF65-F5344CB8AC3E}">
        <p14:creationId xmlns:p14="http://schemas.microsoft.com/office/powerpoint/2010/main" val="1201944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TotalTime>
  <Words>1866</Words>
  <Application>Microsoft Office PowerPoint</Application>
  <PresentationFormat>Widescreen</PresentationFormat>
  <Paragraphs>121</Paragraphs>
  <Slides>18</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6" baseType="lpstr">
      <vt:lpstr>-apple-system</vt:lpstr>
      <vt:lpstr>Arial</vt:lpstr>
      <vt:lpstr>Calibri</vt:lpstr>
      <vt:lpstr>Calibri Light</vt:lpstr>
      <vt:lpstr>Plus Jakarta Sans</vt:lpstr>
      <vt:lpstr>Office Theme</vt:lpstr>
      <vt:lpstr>Worksheet</vt:lpstr>
      <vt:lpstr>Microsoft Excel Worksheet</vt:lpstr>
      <vt:lpstr>Data Analysis Portfolio</vt:lpstr>
      <vt:lpstr>Professional Background  As a seasoned Chartered Accountant and Tax Practitioner, I bring a wealth of experience to the field of data analytics, having recently completed training at Entrylevel.    My professional journey began in banking, where I excelled in customer service, account management, and financial operations. Subsequently, I transitioned to an accounting firm, where I demonstrated my expertise in account preparation, auditing, and tax reporting.    My dedication to my work is matched by my commitment to teamwork and a fervent pursuit of knowledge in data analytics, ensuring I remain at the forefront of industry advancements.</vt:lpstr>
      <vt:lpstr>PowerPoint Presentation</vt:lpstr>
      <vt:lpstr>Project Title</vt:lpstr>
      <vt:lpstr>Introduction</vt:lpstr>
      <vt:lpstr>Dataset Overview </vt:lpstr>
      <vt:lpstr>Problem Statement</vt:lpstr>
      <vt:lpstr>Tools Used</vt:lpstr>
      <vt:lpstr>Data Cleaning and Preparation</vt:lpstr>
      <vt:lpstr>Analysis and Findings</vt:lpstr>
      <vt:lpstr>   The patterns of sales data across different regions?  </vt:lpstr>
      <vt:lpstr>1.How can we optimize sales strategies to maximize revenue generation?  </vt:lpstr>
      <vt:lpstr>3.What Segment is most drivers impact profitability?  </vt:lpstr>
      <vt:lpstr>Monthly sales</vt:lpstr>
      <vt:lpstr>What  product is more profitable across the regions?</vt:lpstr>
      <vt:lpstr>PowerPoint Presentation</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Asibi Abutu</dc:creator>
  <cp:lastModifiedBy>Asibi.Abutu</cp:lastModifiedBy>
  <cp:revision>25</cp:revision>
  <dcterms:created xsi:type="dcterms:W3CDTF">2024-05-15T13:39:06Z</dcterms:created>
  <dcterms:modified xsi:type="dcterms:W3CDTF">2024-05-18T16:33:31Z</dcterms:modified>
</cp:coreProperties>
</file>