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Nunito ExtraBold"/>
      <p:bold r:id="rId19"/>
      <p:boldItalic r:id="rId20"/>
    </p:embeddedFont>
    <p:embeddedFont>
      <p:font typeface="Nunito Black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hdnFJwJjV28W2KPGOG/JGNexbf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7E4F2A-A792-43B8-880E-A8B7875761AC}">
  <a:tblStyle styleId="{137E4F2A-A792-43B8-880E-A8B7875761A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ExtraBold-boldItalic.fntdata"/><Relationship Id="rId11" Type="http://schemas.openxmlformats.org/officeDocument/2006/relationships/slide" Target="slides/slide5.xml"/><Relationship Id="rId22" Type="http://schemas.openxmlformats.org/officeDocument/2006/relationships/font" Target="fonts/NunitoBlack-boldItalic.fntdata"/><Relationship Id="rId10" Type="http://schemas.openxmlformats.org/officeDocument/2006/relationships/slide" Target="slides/slide4.xml"/><Relationship Id="rId21" Type="http://schemas.openxmlformats.org/officeDocument/2006/relationships/font" Target="fonts/NunitoBlack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regular.fntdata"/><Relationship Id="rId14" Type="http://schemas.openxmlformats.org/officeDocument/2006/relationships/slide" Target="slides/slide8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unitoExtraBold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e011931e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9e011931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1fd6e93de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61fd6e93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2f052bd7b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62f052bd7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2f052bd7b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62f052bd7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2f052bd7b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262f052bd7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2f052bd7b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62f052bd7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4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12" name="Google Shape;12;p2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5;p24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6" name="Google Shape;16;p2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9;p2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3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33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3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33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3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33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3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3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" name="Google Shape;26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" name="Google Shape;33;p26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7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7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27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41" name="Google Shape;41;p27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7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" name="Google Shape;44;p27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45" name="Google Shape;45;p27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7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7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Google Shape;48;p27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49" name="Google Shape;49;p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27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53" name="Google Shape;53;p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27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57" name="Google Shape;57;p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27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61" name="Google Shape;61;p27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" name="Google Shape;76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0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0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3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30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0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0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3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30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3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30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3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3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3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3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title"/>
          </p:nvPr>
        </p:nvSpPr>
        <p:spPr>
          <a:xfrm>
            <a:off x="2528250" y="967350"/>
            <a:ext cx="40875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1200">
                <a:solidFill>
                  <a:srgbClr val="351C75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Paper Title: </a:t>
            </a:r>
            <a:endParaRPr sz="1200">
              <a:solidFill>
                <a:srgbClr val="351C75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 sz="1200">
                <a:solidFill>
                  <a:srgbClr val="000000"/>
                </a:solidFill>
              </a:rPr>
              <a:t>Federated Learning for Enhanced Emotion Detection 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 sz="1200">
                <a:solidFill>
                  <a:srgbClr val="000000"/>
                </a:solidFill>
              </a:rPr>
              <a:t>from Bangla Audio in Decentralized Environments</a:t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129" name="Google Shape;129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130" name="Google Shape;130;p1"/>
          <p:cNvGrpSpPr/>
          <p:nvPr/>
        </p:nvGrpSpPr>
        <p:grpSpPr>
          <a:xfrm>
            <a:off x="1776575" y="2241475"/>
            <a:ext cx="5504275" cy="2695800"/>
            <a:chOff x="262125" y="2241475"/>
            <a:chExt cx="5504275" cy="2695800"/>
          </a:xfrm>
        </p:grpSpPr>
        <p:sp>
          <p:nvSpPr>
            <p:cNvPr id="131" name="Google Shape;131;p1"/>
            <p:cNvSpPr txBox="1"/>
            <p:nvPr/>
          </p:nvSpPr>
          <p:spPr>
            <a:xfrm>
              <a:off x="262125" y="2241475"/>
              <a:ext cx="2411700" cy="26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000">
                  <a:solidFill>
                    <a:schemeClr val="accent5"/>
                  </a:solidFill>
                  <a:latin typeface="Nunito ExtraBold"/>
                  <a:ea typeface="Nunito ExtraBold"/>
                  <a:cs typeface="Nunito ExtraBold"/>
                  <a:sym typeface="Nunito ExtraBold"/>
                </a:rPr>
                <a:t>Submitted by:</a:t>
              </a:r>
              <a:endParaRPr sz="1000">
                <a:solidFill>
                  <a:schemeClr val="accent5"/>
                </a:solidFill>
                <a:latin typeface="Nunito ExtraBold"/>
                <a:ea typeface="Nunito ExtraBold"/>
                <a:cs typeface="Nunito ExtraBold"/>
                <a:sym typeface="Nunito ExtraBold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lang="en" sz="1000">
                  <a:solidFill>
                    <a:srgbClr val="222222"/>
                  </a:solidFill>
                  <a:latin typeface="Nunito"/>
                  <a:ea typeface="Nunito"/>
                  <a:cs typeface="Nunito"/>
                  <a:sym typeface="Nunito"/>
                </a:rPr>
                <a:t>Asibur Rahman Bhuiyan</a:t>
              </a:r>
              <a:endParaRPr b="1" sz="10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lang="en" sz="1000">
                  <a:solidFill>
                    <a:srgbClr val="222222"/>
                  </a:solidFill>
                  <a:latin typeface="Nunito"/>
                  <a:ea typeface="Nunito"/>
                  <a:cs typeface="Nunito"/>
                  <a:sym typeface="Nunito"/>
                </a:rPr>
                <a:t>ID: 23341095</a:t>
              </a:r>
              <a:endParaRPr b="1" sz="10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" sz="1000" u="none" cap="none" strike="noStrike">
                  <a:solidFill>
                    <a:srgbClr val="222222"/>
                  </a:solidFill>
                  <a:latin typeface="Nunito"/>
                  <a:ea typeface="Nunito"/>
                  <a:cs typeface="Nunito"/>
                  <a:sym typeface="Nunito"/>
                </a:rPr>
                <a:t>Priom Deb</a:t>
              </a:r>
              <a:endParaRPr b="1" sz="10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lang="en" sz="1000">
                  <a:solidFill>
                    <a:srgbClr val="222222"/>
                  </a:solidFill>
                  <a:latin typeface="Nunito"/>
                  <a:ea typeface="Nunito"/>
                  <a:cs typeface="Nunito"/>
                  <a:sym typeface="Nunito"/>
                </a:rPr>
                <a:t>ID: 23341092</a:t>
              </a:r>
              <a:endParaRPr b="1" sz="10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" sz="1000" u="none" cap="none" strike="noStrike">
                  <a:solidFill>
                    <a:srgbClr val="222222"/>
                  </a:solidFill>
                  <a:latin typeface="Nunito"/>
                  <a:ea typeface="Nunito"/>
                  <a:cs typeface="Nunito"/>
                  <a:sym typeface="Nunito"/>
                </a:rPr>
                <a:t>Habiba Mahrin</a:t>
              </a:r>
              <a:endParaRPr b="1" i="0" sz="10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lang="en" sz="1000">
                  <a:solidFill>
                    <a:srgbClr val="222222"/>
                  </a:solidFill>
                  <a:latin typeface="Nunito"/>
                  <a:ea typeface="Nunito"/>
                  <a:cs typeface="Nunito"/>
                  <a:sym typeface="Nunito"/>
                </a:rPr>
                <a:t>ID: 20301339</a:t>
              </a:r>
              <a:endParaRPr b="1" sz="10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lang="en" sz="1000">
                  <a:solidFill>
                    <a:srgbClr val="222222"/>
                  </a:solidFill>
                  <a:latin typeface="Nunito"/>
                  <a:ea typeface="Nunito"/>
                  <a:cs typeface="Nunito"/>
                  <a:sym typeface="Nunito"/>
                </a:rPr>
                <a:t>Marzanul Momenine</a:t>
              </a:r>
              <a:endParaRPr b="1" sz="10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lang="en" sz="1000">
                  <a:solidFill>
                    <a:srgbClr val="222222"/>
                  </a:solidFill>
                  <a:latin typeface="Nunito"/>
                  <a:ea typeface="Nunito"/>
                  <a:cs typeface="Nunito"/>
                  <a:sym typeface="Nunito"/>
                </a:rPr>
                <a:t>ID: 22301196</a:t>
              </a:r>
              <a:endParaRPr b="1" sz="10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1" i="1" sz="10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 txBox="1"/>
            <p:nvPr/>
          </p:nvSpPr>
          <p:spPr>
            <a:xfrm>
              <a:off x="2766400" y="3097163"/>
              <a:ext cx="3000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222222"/>
                  </a:solidFill>
                  <a:latin typeface="Nunito"/>
                  <a:ea typeface="Nunito"/>
                  <a:cs typeface="Nunito"/>
                  <a:sym typeface="Nunito"/>
                </a:rPr>
                <a:t>Farah Binta Haque</a:t>
              </a:r>
              <a:endParaRPr b="1" sz="10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ctr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222222"/>
                  </a:solidFill>
                  <a:latin typeface="Nunito"/>
                  <a:ea typeface="Nunito"/>
                  <a:cs typeface="Nunito"/>
                  <a:sym typeface="Nunito"/>
                </a:rPr>
                <a:t>ST, CSE449</a:t>
              </a:r>
              <a:endParaRPr b="1" sz="10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33" name="Google Shape;133;p1"/>
          <p:cNvSpPr txBox="1"/>
          <p:nvPr/>
        </p:nvSpPr>
        <p:spPr>
          <a:xfrm>
            <a:off x="4945950" y="2571738"/>
            <a:ext cx="166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Md Humaion Kabir Mehedi</a:t>
            </a:r>
            <a:endParaRPr b="1" sz="10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RA, CSE449</a:t>
            </a:r>
            <a:endParaRPr b="1" sz="10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4" name="Google Shape;134;p1"/>
          <p:cNvSpPr txBox="1"/>
          <p:nvPr/>
        </p:nvSpPr>
        <p:spPr>
          <a:xfrm>
            <a:off x="3072000" y="236175"/>
            <a:ext cx="30000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Nunito Black"/>
                <a:ea typeface="Nunito Black"/>
                <a:cs typeface="Nunito Black"/>
                <a:sym typeface="Nunito Black"/>
              </a:rPr>
              <a:t>CSE449 Submission 3</a:t>
            </a:r>
            <a:endParaRPr>
              <a:solidFill>
                <a:srgbClr val="222222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Nunito Black"/>
                <a:ea typeface="Nunito Black"/>
                <a:cs typeface="Nunito Black"/>
                <a:sym typeface="Nunito Black"/>
              </a:rPr>
              <a:t>Team 26</a:t>
            </a:r>
            <a:endParaRPr>
              <a:solidFill>
                <a:srgbClr val="222222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784950" y="456175"/>
            <a:ext cx="1574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 b="1" i="0" sz="15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48300" y="943200"/>
            <a:ext cx="788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22222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42" name="Google Shape;142;p3"/>
          <p:cNvGraphicFramePr/>
          <p:nvPr/>
        </p:nvGraphicFramePr>
        <p:xfrm>
          <a:off x="2507725" y="1245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{137E4F2A-A792-43B8-880E-A8B7875761AC}</a:tableStyleId>
              </a:tblPr>
              <a:tblGrid>
                <a:gridCol w="3333625"/>
                <a:gridCol w="7949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Chapter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Page No.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Introduction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Related Topics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Related Research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Challenges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Workplan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Conclusion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e011931e6_0_0"/>
          <p:cNvSpPr txBox="1"/>
          <p:nvPr/>
        </p:nvSpPr>
        <p:spPr>
          <a:xfrm>
            <a:off x="824525" y="1352150"/>
            <a:ext cx="4845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- Bangla emotion expression complexities unraveled.</a:t>
            </a:r>
            <a:endParaRPr sz="1200">
              <a:solidFill>
                <a:srgbClr val="22222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- Human-computer interaction enriched via emotion.</a:t>
            </a:r>
            <a:endParaRPr sz="1200">
              <a:solidFill>
                <a:srgbClr val="22222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- Bangla speech emotion recognition addressed scarcity.</a:t>
            </a:r>
            <a:endParaRPr sz="1200">
              <a:solidFill>
                <a:srgbClr val="22222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- Framework developed for emotion analysis in Bangla.</a:t>
            </a:r>
            <a:endParaRPr sz="1200">
              <a:solidFill>
                <a:srgbClr val="22222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- Applications in mental health, customer service.</a:t>
            </a:r>
            <a:endParaRPr sz="1200">
              <a:solidFill>
                <a:srgbClr val="22222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- Paving the way for diverse uses.</a:t>
            </a:r>
            <a:endParaRPr sz="1200">
              <a:solidFill>
                <a:srgbClr val="22222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g29e011931e6_0_0"/>
          <p:cNvSpPr txBox="1"/>
          <p:nvPr/>
        </p:nvSpPr>
        <p:spPr>
          <a:xfrm>
            <a:off x="824525" y="523675"/>
            <a:ext cx="206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29e011931e6_0_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1fd6e93de_0_6"/>
          <p:cNvSpPr txBox="1"/>
          <p:nvPr/>
        </p:nvSpPr>
        <p:spPr>
          <a:xfrm>
            <a:off x="930600" y="495475"/>
            <a:ext cx="221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Related Topics</a:t>
            </a:r>
            <a:endParaRPr b="1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261fd6e93de_0_6"/>
          <p:cNvSpPr txBox="1"/>
          <p:nvPr/>
        </p:nvSpPr>
        <p:spPr>
          <a:xfrm>
            <a:off x="930600" y="1323850"/>
            <a:ext cx="6307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Decentralized Emotion Detection Systems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Privacy-Preserving Techniques in Decentralized Emotion Detection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Blockchain Integration for Secure Emotion Analysis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Scalability and Efficiency in Decentralized Emotion Detection from Audio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6" name="Google Shape;156;g261fd6e93de_0_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2f052bd7b_0_25"/>
          <p:cNvSpPr txBox="1"/>
          <p:nvPr/>
        </p:nvSpPr>
        <p:spPr>
          <a:xfrm>
            <a:off x="930600" y="495475"/>
            <a:ext cx="247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Related Research</a:t>
            </a:r>
            <a:endParaRPr b="1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262f052bd7b_0_25"/>
          <p:cNvSpPr txBox="1"/>
          <p:nvPr/>
        </p:nvSpPr>
        <p:spPr>
          <a:xfrm>
            <a:off x="930600" y="1323850"/>
            <a:ext cx="7524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Privacy-preserving Speech Emotion Recognition through Semi-Supervised Federated Learning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Federated Acoustic modeling for speech recognition.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Speech emotion recognition with deep learning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Transfer Subspace Learning for Unsupervised Cross-Corpus Speech Emotion Recognition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Balancing Privacy and Accuracy in Federated Learning for Speech Emotion Recognition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Semi-FedSER: Semi-supervised Learning for Speech Emotion Recognition On Federated Learning using Multiview Pseudo-Labeling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3" name="Google Shape;163;g262f052bd7b_0_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2f052bd7b_0_38"/>
          <p:cNvSpPr txBox="1"/>
          <p:nvPr/>
        </p:nvSpPr>
        <p:spPr>
          <a:xfrm>
            <a:off x="930600" y="495475"/>
            <a:ext cx="247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b="1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262f052bd7b_0_38"/>
          <p:cNvSpPr txBox="1"/>
          <p:nvPr/>
        </p:nvSpPr>
        <p:spPr>
          <a:xfrm>
            <a:off x="930600" y="1323850"/>
            <a:ext cx="7524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Dataset Collections of Bangla Audio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Data Privacy Concerns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Dataset Quality Concerns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Training Deep Learning Models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Federated Learning Implementation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g262f052bd7b_0_3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2f052bd7b_0_54"/>
          <p:cNvSpPr txBox="1"/>
          <p:nvPr/>
        </p:nvSpPr>
        <p:spPr>
          <a:xfrm>
            <a:off x="930600" y="495475"/>
            <a:ext cx="247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Workplan</a:t>
            </a:r>
            <a:endParaRPr b="1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262f052bd7b_0_54"/>
          <p:cNvSpPr txBox="1"/>
          <p:nvPr/>
        </p:nvSpPr>
        <p:spPr>
          <a:xfrm>
            <a:off x="930600" y="1205900"/>
            <a:ext cx="7524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Literature Review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Methodology Identification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Dataset Collection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Dataset Preprocessing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Methodology Implementation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Fine-Tuning Strategies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Results Summarization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Publication and Knowledge Sharing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7" name="Google Shape;177;g262f052bd7b_0_5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2f052bd7b_0_45"/>
          <p:cNvSpPr txBox="1"/>
          <p:nvPr/>
        </p:nvSpPr>
        <p:spPr>
          <a:xfrm>
            <a:off x="930600" y="495475"/>
            <a:ext cx="247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1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262f052bd7b_0_45"/>
          <p:cNvSpPr txBox="1"/>
          <p:nvPr/>
        </p:nvSpPr>
        <p:spPr>
          <a:xfrm>
            <a:off x="930600" y="1205900"/>
            <a:ext cx="7524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Enables culturally relevant emotion detection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Enhanced Human-Computer Interaction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Cross-Cultural Research and Understanding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Mental Health Applications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4" name="Google Shape;184;g262f052bd7b_0_4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Md. Golam Rabiul Alam</dc:creator>
</cp:coreProperties>
</file>