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Nunito ExtraBold"/>
      <p:bold r:id="rId26"/>
      <p:boldItalic r:id="rId27"/>
    </p:embeddedFont>
    <p:embeddedFont>
      <p:font typeface="Nunito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NNId9ldO8FcL99WC42L2XMxGY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8D7C4A-5839-4106-970B-9545DFF19105}">
  <a:tblStyle styleId="{8D8D7C4A-5839-4106-970B-9545DFF191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ExtraBold-bold.fntdata"/><Relationship Id="rId25" Type="http://schemas.openxmlformats.org/officeDocument/2006/relationships/font" Target="fonts/Nunito-boldItalic.fntdata"/><Relationship Id="rId28" Type="http://schemas.openxmlformats.org/officeDocument/2006/relationships/font" Target="fonts/NunitoBlack-bold.fntdata"/><Relationship Id="rId27" Type="http://schemas.openxmlformats.org/officeDocument/2006/relationships/font" Target="fonts/Nunito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6a56ee30d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a6a56ee3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6a56ee30d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a6a56ee30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6a56ee30d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a6a56ee30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6a56ee30d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a6a56ee30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6a56ee955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a6a56ee95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2f052bd7b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62f052bd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e011931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9e01193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f052bd7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62f052bd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f052bd7b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62f052bd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a56ee30d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a6a56ee30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a56ee30d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6a56ee30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f052bd7b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62f052bd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a56ee30d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a6a56ee30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2" name="Google Shape;12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6" name="Google Shape;16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7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41" name="Google Shape;41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7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45" name="Google Shape;45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27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49" name="Google Shape;49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7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53" name="Google Shape;53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7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57" name="Google Shape;57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1" name="Google Shape;61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3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3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2528250" y="967350"/>
            <a:ext cx="40875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200">
                <a:solidFill>
                  <a:srgbClr val="351C75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Paper Title: </a:t>
            </a:r>
            <a:endParaRPr sz="1200">
              <a:solidFill>
                <a:srgbClr val="351C75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200">
                <a:solidFill>
                  <a:srgbClr val="000000"/>
                </a:solidFill>
              </a:rPr>
              <a:t>Federated Learning for Enhanced Emotion Detection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1200">
                <a:solidFill>
                  <a:srgbClr val="000000"/>
                </a:solidFill>
              </a:rPr>
              <a:t>from Bangla Audio in Decentralized Environments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29" name="Google Shape;129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30" name="Google Shape;130;p1"/>
          <p:cNvGrpSpPr/>
          <p:nvPr/>
        </p:nvGrpSpPr>
        <p:grpSpPr>
          <a:xfrm>
            <a:off x="1776575" y="2241475"/>
            <a:ext cx="5504275" cy="2695800"/>
            <a:chOff x="262125" y="2241475"/>
            <a:chExt cx="5504275" cy="2695800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262125" y="2241475"/>
              <a:ext cx="2411700" cy="26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accent5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Submitted by:</a:t>
              </a:r>
              <a:endParaRPr b="0" i="0" sz="1000" u="none" cap="none" strike="noStrike">
                <a:solidFill>
                  <a:schemeClr val="accent5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Asibur Rahman Bhuiyan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23341095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Priom Deb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23341092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Habiba Mahrin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20301339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Marzanul Momenine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ID: 22301196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1" sz="1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2766400" y="3018501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Farah Binta Haque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222222"/>
                  </a:solidFill>
                  <a:latin typeface="Nunito"/>
                  <a:ea typeface="Nunito"/>
                  <a:cs typeface="Nunito"/>
                  <a:sym typeface="Nunito"/>
                </a:rPr>
                <a:t>ST, CSE449</a:t>
              </a:r>
              <a:endParaRPr b="1" i="0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3" name="Google Shape;133;p1"/>
          <p:cNvSpPr txBox="1"/>
          <p:nvPr/>
        </p:nvSpPr>
        <p:spPr>
          <a:xfrm>
            <a:off x="4945950" y="3649188"/>
            <a:ext cx="16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Md Humaion Kabir Mehedi</a:t>
            </a:r>
            <a:endParaRPr b="1" i="0" sz="10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RA, CSE449</a:t>
            </a:r>
            <a:endParaRPr b="1" i="0" sz="10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072000" y="236175"/>
            <a:ext cx="3000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CSE449 Submission 5</a:t>
            </a:r>
            <a:endParaRPr b="0" i="0" sz="1400" u="none" cap="none" strike="noStrike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latin typeface="Nunito Black"/>
                <a:ea typeface="Nunito Black"/>
                <a:cs typeface="Nunito Black"/>
                <a:sym typeface="Nunito Black"/>
              </a:rPr>
              <a:t>Team 26</a:t>
            </a:r>
            <a:endParaRPr b="0" i="0" sz="1400" u="none" cap="none" strike="noStrike">
              <a:solidFill>
                <a:srgbClr val="222222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4799850" y="2603225"/>
            <a:ext cx="222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Instructor:</a:t>
            </a:r>
            <a:r>
              <a:rPr b="0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Annajiat Alim Rasel </a:t>
            </a:r>
            <a:endParaRPr b="1" i="0" sz="10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a56ee30d_1_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g2a6a56ee30d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925" y="1122388"/>
            <a:ext cx="8484151" cy="2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a6a56ee30d_1_10"/>
          <p:cNvSpPr txBox="1"/>
          <p:nvPr/>
        </p:nvSpPr>
        <p:spPr>
          <a:xfrm>
            <a:off x="1565700" y="4227525"/>
            <a:ext cx="60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Figure 3: History plot of client model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a6a56ee30d_1_10"/>
          <p:cNvSpPr txBox="1"/>
          <p:nvPr/>
        </p:nvSpPr>
        <p:spPr>
          <a:xfrm>
            <a:off x="930600" y="495475"/>
            <a:ext cx="79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and Understanding Model Behavior (Contd.)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a56ee30d_1_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g2a6a56ee30d_1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50" y="1120900"/>
            <a:ext cx="8492901" cy="2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a6a56ee30d_1_17"/>
          <p:cNvSpPr txBox="1"/>
          <p:nvPr/>
        </p:nvSpPr>
        <p:spPr>
          <a:xfrm>
            <a:off x="1565700" y="4227525"/>
            <a:ext cx="60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Figure 4: History plot of client model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a6a56ee30d_1_17"/>
          <p:cNvSpPr txBox="1"/>
          <p:nvPr/>
        </p:nvSpPr>
        <p:spPr>
          <a:xfrm>
            <a:off x="930600" y="495475"/>
            <a:ext cx="79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and Understanding Model Behavior (Contd.)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6a56ee30d_1_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g2a6a56ee30d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50" y="1114538"/>
            <a:ext cx="8578100" cy="29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a6a56ee30d_1_24"/>
          <p:cNvSpPr txBox="1"/>
          <p:nvPr/>
        </p:nvSpPr>
        <p:spPr>
          <a:xfrm>
            <a:off x="1565700" y="4227525"/>
            <a:ext cx="60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Figure 5: History plot of global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a6a56ee30d_1_24"/>
          <p:cNvSpPr txBox="1"/>
          <p:nvPr/>
        </p:nvSpPr>
        <p:spPr>
          <a:xfrm>
            <a:off x="930600" y="495475"/>
            <a:ext cx="79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and Understanding Model Behavior (Contd.)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6a56ee30d_1_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g2a6a56ee30d_1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461" y="1049575"/>
            <a:ext cx="3585076" cy="33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a6a56ee30d_1_31"/>
          <p:cNvSpPr txBox="1"/>
          <p:nvPr/>
        </p:nvSpPr>
        <p:spPr>
          <a:xfrm>
            <a:off x="2779488" y="4485875"/>
            <a:ext cx="35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Figure 6: Confusion matrix of global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a6a56ee30d_1_31"/>
          <p:cNvSpPr txBox="1"/>
          <p:nvPr/>
        </p:nvSpPr>
        <p:spPr>
          <a:xfrm>
            <a:off x="930600" y="495475"/>
            <a:ext cx="79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and Understanding Model Behavior (Contd.)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6a56ee955_1_1"/>
          <p:cNvSpPr txBox="1"/>
          <p:nvPr/>
        </p:nvSpPr>
        <p:spPr>
          <a:xfrm>
            <a:off x="930600" y="495475"/>
            <a:ext cx="409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a6a56ee955_1_1"/>
          <p:cNvSpPr txBox="1"/>
          <p:nvPr/>
        </p:nvSpPr>
        <p:spPr>
          <a:xfrm>
            <a:off x="930600" y="1205900"/>
            <a:ext cx="752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 Heterogeneity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Communication Overhead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Privacy Concerns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Unequal Client Contributions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Low Computational Resources in Clients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Model Drift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g2a6a56ee955_1_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f052bd7b_0_45"/>
          <p:cNvSpPr txBox="1"/>
          <p:nvPr/>
        </p:nvSpPr>
        <p:spPr>
          <a:xfrm>
            <a:off x="930600" y="495475"/>
            <a:ext cx="409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2f052bd7b_0_45"/>
          <p:cNvSpPr txBox="1"/>
          <p:nvPr/>
        </p:nvSpPr>
        <p:spPr>
          <a:xfrm>
            <a:off x="930600" y="1205900"/>
            <a:ext cx="752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Enables culturally relevant emotion detection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Cross-Cultural Research and Understanding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Enhanced Human-Computer Interaction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Mental Health Applications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Security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Entertainment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Healthcare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Law enforcement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●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Customer service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6" name="Google Shape;246;g262f052bd7b_0_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3784950" y="456175"/>
            <a:ext cx="157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i="0" sz="15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448300" y="943200"/>
            <a:ext cx="788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2222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3" name="Google Shape;143;p3"/>
          <p:cNvGraphicFramePr/>
          <p:nvPr/>
        </p:nvGraphicFramePr>
        <p:xfrm>
          <a:off x="2507725" y="124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{8D8D7C4A-5839-4106-970B-9545DFF19105}</a:tableStyleId>
              </a:tblPr>
              <a:tblGrid>
                <a:gridCol w="3333625"/>
                <a:gridCol w="7949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Chapter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No.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Research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Methodologies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Performances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 and Understanding Model Behavior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 &amp; Future Works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e011931e6_0_0"/>
          <p:cNvSpPr txBox="1"/>
          <p:nvPr/>
        </p:nvSpPr>
        <p:spPr>
          <a:xfrm>
            <a:off x="824525" y="1352150"/>
            <a:ext cx="4845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Bangla emotion expression complexities unraveled.</a:t>
            </a:r>
            <a:endParaRPr b="0" i="0" sz="1200" u="none" cap="none" strike="noStrike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Human-computer interaction enriched via emotion.</a:t>
            </a:r>
            <a:endParaRPr b="0" i="0" sz="1200" u="none" cap="none" strike="noStrike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Bangla speech emotion recognition addressed scarcity.</a:t>
            </a:r>
            <a:endParaRPr b="0" i="0" sz="1200" u="none" cap="none" strike="noStrike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Framework developed for emotion analysis in Bangla.</a:t>
            </a:r>
            <a:endParaRPr b="0" i="0" sz="1200" u="none" cap="none" strike="noStrike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Applications in mental health, customer service.</a:t>
            </a:r>
            <a:endParaRPr b="0" i="0" sz="1200" u="none" cap="none" strike="noStrike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- Paving the way for diverse uses.</a:t>
            </a:r>
            <a:endParaRPr b="0" i="0" sz="1200" u="none" cap="none" strike="noStrike">
              <a:solidFill>
                <a:srgbClr val="22222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g29e011931e6_0_0"/>
          <p:cNvSpPr txBox="1"/>
          <p:nvPr/>
        </p:nvSpPr>
        <p:spPr>
          <a:xfrm>
            <a:off x="824525" y="523675"/>
            <a:ext cx="206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9e011931e6_0_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f052bd7b_0_25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Related Research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62f052bd7b_0_25"/>
          <p:cNvSpPr txBox="1"/>
          <p:nvPr/>
        </p:nvSpPr>
        <p:spPr>
          <a:xfrm>
            <a:off x="930600" y="1323850"/>
            <a:ext cx="752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eriod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Privacy-preserving Speech Emotion Recognition through Semi-Supervised Federated Learning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eriod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Federated Acoustic modeling for speech recognition.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eriod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Speech emotion recognition with deep learning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eriod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Transfer Subspace Learning for Unsupervised Cross-Corpus Speech Emotion Recognition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eriod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Balancing Privacy and Accuracy in Federated Learning for Speech Emotion Recognition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AutoNum type="arabicPeriod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Semi-FedSER: Semi-supervised Learning for Speech Emotion Recognition On Federated Learning using Multiview Pseudo-Labeling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g262f052bd7b_0_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f052bd7b_0_38"/>
          <p:cNvSpPr txBox="1"/>
          <p:nvPr/>
        </p:nvSpPr>
        <p:spPr>
          <a:xfrm>
            <a:off x="930600" y="495475"/>
            <a:ext cx="24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Methodologies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62f052bd7b_0_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g262f052bd7b_0_38"/>
          <p:cNvSpPr txBox="1"/>
          <p:nvPr/>
        </p:nvSpPr>
        <p:spPr>
          <a:xfrm>
            <a:off x="930600" y="1411550"/>
            <a:ext cx="2676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Dataset:</a:t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Main Dataset: SUBESCO (7000 audio</a:t>
            </a: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, 20 speakers, 7 emotion classes</a:t>
            </a: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Split into 4 Clients: Local datasets for individual clients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g262f052bd7b_0_38"/>
          <p:cNvSpPr txBox="1"/>
          <p:nvPr/>
        </p:nvSpPr>
        <p:spPr>
          <a:xfrm>
            <a:off x="930600" y="3042975"/>
            <a:ext cx="2907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Model Architecture:</a:t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Global Model: CNN architecture defined for overall learning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Client Models: Same CNN architecture replicated for each client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g262f052bd7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649" y="1049575"/>
            <a:ext cx="4695950" cy="340207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6780000" dist="142875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a56ee30d_1_51"/>
          <p:cNvSpPr txBox="1"/>
          <p:nvPr/>
        </p:nvSpPr>
        <p:spPr>
          <a:xfrm>
            <a:off x="930600" y="495475"/>
            <a:ext cx="41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Methodologies (Contd.)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a6a56ee30d_1_51"/>
          <p:cNvSpPr txBox="1"/>
          <p:nvPr/>
        </p:nvSpPr>
        <p:spPr>
          <a:xfrm>
            <a:off x="930600" y="3078550"/>
            <a:ext cx="331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Local Model Training:</a:t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Clients train their models locally on their respective datasets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Epochs: 300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g2a6a56ee30d_1_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g2a6a56ee30d_1_51"/>
          <p:cNvSpPr txBox="1"/>
          <p:nvPr/>
        </p:nvSpPr>
        <p:spPr>
          <a:xfrm>
            <a:off x="4572000" y="1323850"/>
            <a:ext cx="381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Aggregation:</a:t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Aggregate local model learnings to the global model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g2a6a56ee30d_1_51"/>
          <p:cNvSpPr txBox="1"/>
          <p:nvPr/>
        </p:nvSpPr>
        <p:spPr>
          <a:xfrm>
            <a:off x="4572000" y="3078550"/>
            <a:ext cx="3818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Global Model Training:</a:t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Train the global model using aggregated knowledge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Epochs: 150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g2a6a56ee30d_1_51"/>
          <p:cNvSpPr txBox="1"/>
          <p:nvPr/>
        </p:nvSpPr>
        <p:spPr>
          <a:xfrm>
            <a:off x="1020075" y="1323850"/>
            <a:ext cx="3311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Preprocessing:</a:t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Add noises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Stretch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Shift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Pitch variation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Extracted MFCC from audio files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6a56ee30d_1_80"/>
          <p:cNvSpPr txBox="1"/>
          <p:nvPr/>
        </p:nvSpPr>
        <p:spPr>
          <a:xfrm>
            <a:off x="930600" y="495475"/>
            <a:ext cx="41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Model Performances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a6a56ee30d_1_80"/>
          <p:cNvSpPr txBox="1"/>
          <p:nvPr/>
        </p:nvSpPr>
        <p:spPr>
          <a:xfrm>
            <a:off x="930600" y="1323850"/>
            <a:ext cx="331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Performance of Client Models: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Client 1: 0.8637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Client 2: 0.6915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Client 3: 0.8142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Client 4: 0.7645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g2a6a56ee30d_1_8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g2a6a56ee30d_1_80"/>
          <p:cNvSpPr txBox="1"/>
          <p:nvPr/>
        </p:nvSpPr>
        <p:spPr>
          <a:xfrm>
            <a:off x="4513275" y="1323850"/>
            <a:ext cx="381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Performance of Global Model: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Nunito"/>
              <a:buChar char="-"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Global Model Accuracy: 90.08%</a:t>
            </a:r>
            <a:endParaRPr b="0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2f052bd7b_0_54"/>
          <p:cNvSpPr txBox="1"/>
          <p:nvPr/>
        </p:nvSpPr>
        <p:spPr>
          <a:xfrm>
            <a:off x="930600" y="495475"/>
            <a:ext cx="62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and Understanding Model Behavior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62f052bd7b_0_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g262f052bd7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38" y="1121213"/>
            <a:ext cx="8422125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62f052bd7b_0_54"/>
          <p:cNvSpPr txBox="1"/>
          <p:nvPr/>
        </p:nvSpPr>
        <p:spPr>
          <a:xfrm>
            <a:off x="1565700" y="4227525"/>
            <a:ext cx="60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Figure 1: History plot of client model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6a56ee30d_1_3"/>
          <p:cNvSpPr txBox="1"/>
          <p:nvPr/>
        </p:nvSpPr>
        <p:spPr>
          <a:xfrm>
            <a:off x="930600" y="495475"/>
            <a:ext cx="79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Results and Understanding Model Behavior (Contd.)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a6a56ee30d_1_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2a6a56ee30d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00" y="1116000"/>
            <a:ext cx="8521599" cy="29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a6a56ee30d_1_3"/>
          <p:cNvSpPr txBox="1"/>
          <p:nvPr/>
        </p:nvSpPr>
        <p:spPr>
          <a:xfrm>
            <a:off x="1565700" y="4227525"/>
            <a:ext cx="60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Figure 2: History plot of client model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Golam Rabiul Alam</dc:creator>
</cp:coreProperties>
</file>