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Nunito ExtraBold"/>
      <p:bold r:id="rId21"/>
      <p:boldItalic r:id="rId22"/>
    </p:embeddedFont>
    <p:embeddedFont>
      <p:font typeface="Nuni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qLgjA7krWLpmY6QNyUYt6fUT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E02866-D701-4DBB-AFCF-511C787522F6}">
  <a:tblStyle styleId="{89E02866-D701-4DBB-AFCF-511C787522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NunitoExtraBold-boldItalic.fntdata"/><Relationship Id="rId21" Type="http://schemas.openxmlformats.org/officeDocument/2006/relationships/font" Target="fonts/NunitoExtraBold-bold.fntdata"/><Relationship Id="rId24" Type="http://schemas.openxmlformats.org/officeDocument/2006/relationships/font" Target="fonts/NunitoBlack-boldItalic.fntdata"/><Relationship Id="rId23" Type="http://schemas.openxmlformats.org/officeDocument/2006/relationships/font" Target="fonts/Nuni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2ed9f4d53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62ed9f4d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011931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9e01193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ed9f4d5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62ed9f4d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ed9f4d53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62ed9f4d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1fd6e93d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61fd6e93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ed9f4d53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62ed9f4d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f052bd7b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62f052bd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ed9f4d5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62ed9f4d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2" name="Google Shape;12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6" name="Google Shape;16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3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7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41" name="Google Shape;41;p2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7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45" name="Google Shape;45;p2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27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49" name="Google Shape;49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7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53" name="Google Shape;53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7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57" name="Google Shape;57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1" name="Google Shape;61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3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3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30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30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3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2528250" y="967350"/>
            <a:ext cx="40875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200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Paper Title: </a:t>
            </a:r>
            <a:endParaRPr sz="12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1200">
                <a:solidFill>
                  <a:srgbClr val="000000"/>
                </a:solidFill>
              </a:rPr>
              <a:t>Federated Learning for Enhanced Emotion Detection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1200">
                <a:solidFill>
                  <a:srgbClr val="000000"/>
                </a:solidFill>
              </a:rPr>
              <a:t>from Bangla Audio in Decentralized Environments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29" name="Google Shape;129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30" name="Google Shape;130;p1"/>
          <p:cNvGrpSpPr/>
          <p:nvPr/>
        </p:nvGrpSpPr>
        <p:grpSpPr>
          <a:xfrm>
            <a:off x="1776575" y="2241475"/>
            <a:ext cx="5504275" cy="2695800"/>
            <a:chOff x="262125" y="2241475"/>
            <a:chExt cx="5504275" cy="2695800"/>
          </a:xfrm>
        </p:grpSpPr>
        <p:sp>
          <p:nvSpPr>
            <p:cNvPr id="131" name="Google Shape;131;p1"/>
            <p:cNvSpPr txBox="1"/>
            <p:nvPr/>
          </p:nvSpPr>
          <p:spPr>
            <a:xfrm>
              <a:off x="262125" y="2241475"/>
              <a:ext cx="2411700" cy="26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accent5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Submitted by:</a:t>
              </a:r>
              <a:endParaRPr b="0" i="0" sz="1000" u="none" cap="none" strike="noStrike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Asibur Rahman Bhuiyan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23341095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Priom Deb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23341092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Habiba Mahrin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20301339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Marzanul Momenine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22301196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1" sz="1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2766400" y="3097163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Farah Binta Haque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ST, CSE449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3" name="Google Shape;133;p1"/>
          <p:cNvSpPr txBox="1"/>
          <p:nvPr/>
        </p:nvSpPr>
        <p:spPr>
          <a:xfrm>
            <a:off x="4945950" y="2571738"/>
            <a:ext cx="16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Md Humaion Kabir Mehedi</a:t>
            </a:r>
            <a:endParaRPr b="1" i="0" sz="10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RA, CSE449</a:t>
            </a:r>
            <a:endParaRPr b="1" i="0" sz="10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072000" y="236175"/>
            <a:ext cx="30000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CSE449 Submission </a:t>
            </a:r>
            <a:r>
              <a:rPr lang="en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4</a:t>
            </a:r>
            <a:endParaRPr b="0" i="0" sz="1400" u="none" cap="none" strike="noStrike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Team</a:t>
            </a:r>
            <a:r>
              <a:rPr b="0" i="0" lang="en" sz="1400" u="none" cap="none" strike="noStrike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 26</a:t>
            </a:r>
            <a:endParaRPr b="0" i="0" sz="1400" u="none" cap="none" strike="noStrike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ed9f4d53_0_38"/>
          <p:cNvSpPr txBox="1"/>
          <p:nvPr/>
        </p:nvSpPr>
        <p:spPr>
          <a:xfrm>
            <a:off x="930600" y="495475"/>
            <a:ext cx="53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Collected Data Challenges </a:t>
            </a:r>
            <a:r>
              <a:rPr b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2ed9f4d53_0_38"/>
          <p:cNvSpPr txBox="1"/>
          <p:nvPr/>
        </p:nvSpPr>
        <p:spPr>
          <a:xfrm>
            <a:off x="930600" y="1182275"/>
            <a:ext cx="7524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BanglaSER:</a:t>
            </a:r>
            <a:endParaRPr sz="1200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1" i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Pros:</a:t>
            </a:r>
            <a:endParaRPr b="1" i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Captures real-world environments, as speech was recorded using smartphones and laptops.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Involves 34 speakers, contributing to a diverse dataset.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1" i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Cons:</a:t>
            </a:r>
            <a:endParaRPr b="1" i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Limited emotional diversity, covering only 5 emotion states and  relatively smaller dataset with 1467 audio files.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KBES:</a:t>
            </a:r>
            <a:endParaRPr sz="1200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1" i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Pros:</a:t>
            </a:r>
            <a:endParaRPr b="1" i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Addresses the issue of repeat recordings seen in SUBESCO and BanglaSER.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Diverse emotions with 9 emotional states recorded across 35 speakers.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1" i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Cons:</a:t>
            </a:r>
            <a:endParaRPr b="1" i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Limited number of audio files (900), restricting the size of the dataset.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98" name="Google Shape;198;g262ed9f4d53_0_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84950" y="456175"/>
            <a:ext cx="157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1" i="0" sz="15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48300" y="943200"/>
            <a:ext cx="788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2" name="Google Shape;142;p3"/>
          <p:cNvGraphicFramePr/>
          <p:nvPr/>
        </p:nvGraphicFramePr>
        <p:xfrm>
          <a:off x="2507725" y="124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{89E02866-D701-4DBB-AFCF-511C787522F6}</a:tableStyleId>
              </a:tblPr>
              <a:tblGrid>
                <a:gridCol w="3333625"/>
                <a:gridCol w="7949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Chapter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No.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Motivation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Literature Survey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Literature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Survey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(cont.)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Methodology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Methodology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(cont.)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Collected Data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Collected Data Challenges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Collected Data Challenges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(cont.)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011931e6_0_0"/>
          <p:cNvSpPr txBox="1"/>
          <p:nvPr/>
        </p:nvSpPr>
        <p:spPr>
          <a:xfrm>
            <a:off x="824525" y="1352150"/>
            <a:ext cx="6788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Emotion recognition crucial for human-computer interaction, improving user experience.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Existing emotion recognition advancements lack application in Bangla language.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Untapped potential of Federated Learning in Bangla speech emotion recognition.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Federated Learning offers unique model training and privacy benefits.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Data and training on end devices reduce privacy concerns.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Bridging gap enables robust and inclusive technology for Bangla speakers.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Project targets void, contributing to broader emotion recognition research.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g29e011931e6_0_0"/>
          <p:cNvSpPr txBox="1"/>
          <p:nvPr/>
        </p:nvSpPr>
        <p:spPr>
          <a:xfrm>
            <a:off x="824525" y="523675"/>
            <a:ext cx="309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9e011931e6_0_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2ed9f4d53_0_14"/>
          <p:cNvSpPr txBox="1"/>
          <p:nvPr/>
        </p:nvSpPr>
        <p:spPr>
          <a:xfrm>
            <a:off x="824525" y="1352150"/>
            <a:ext cx="6788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Privacy-preserving Speech Emotion Recognition through Semi-Supervised Federated Learning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Semi-FedSER: Semi-supervised Learning for Speech Emotion Recognition On Federated Learning using Multiview Pseudo-Labeling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Poster Abstract: Federated Learning for Speech Emotion Recognition Applications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Speech emotion recognition with deep learning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General or Specific? Investigating Effective Privacy Protection in Federated Learning for Speech Emotion Recognition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Federated Acoustic modeling for speech recognition.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g262ed9f4d53_0_14"/>
          <p:cNvSpPr txBox="1"/>
          <p:nvPr/>
        </p:nvSpPr>
        <p:spPr>
          <a:xfrm>
            <a:off x="824525" y="523675"/>
            <a:ext cx="309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62ed9f4d53_0_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ed9f4d53_0_3"/>
          <p:cNvSpPr txBox="1"/>
          <p:nvPr/>
        </p:nvSpPr>
        <p:spPr>
          <a:xfrm>
            <a:off x="824525" y="1352150"/>
            <a:ext cx="6788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Balancing Privacy and Accuracy in Federated Learning for Speech Emotion Recognition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Training Speech Recognition Models with Federated Learning: Framework.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Transfer Subspace Learning for Unsupervised Cross-Corpus Speech Emotion Recognition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Exploration of Complementary Features for Speech Emotion Recognition Based on Kernel Extreme Learning Machine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Federated Learning for Privacy-Preserving Speaker Recognition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❏"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Federated Deep Learning for the Diagnosis of Cerebellar Ataxia: Privacy Preservation and Auto-Crafted Feature Extractor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g262ed9f4d53_0_3"/>
          <p:cNvSpPr txBox="1"/>
          <p:nvPr/>
        </p:nvSpPr>
        <p:spPr>
          <a:xfrm>
            <a:off x="824525" y="523675"/>
            <a:ext cx="38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Literature Survey </a:t>
            </a:r>
            <a:r>
              <a:rPr b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62ed9f4d53_0_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1fd6e93de_0_6"/>
          <p:cNvSpPr txBox="1"/>
          <p:nvPr/>
        </p:nvSpPr>
        <p:spPr>
          <a:xfrm>
            <a:off x="930600" y="495475"/>
            <a:ext cx="40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Proposed Methodology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61fd6e93de_0_6"/>
          <p:cNvSpPr txBox="1"/>
          <p:nvPr/>
        </p:nvSpPr>
        <p:spPr>
          <a:xfrm>
            <a:off x="930600" y="1323850"/>
            <a:ext cx="7508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AutoNum type="arabicParenR"/>
            </a:pPr>
            <a:r>
              <a:rPr b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Dataset Preprocessing:</a:t>
            </a:r>
            <a:endParaRPr b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Extraction of audio features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Utilizing techniques such as MFCC (Mel-Frequency Cepstral Coefficients), Chroma, and MEL (Mel-frequency cepstral coefficients).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Ensuring standardization and normalization to enhance model convergence.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AutoNum type="arabicParenR"/>
            </a:pPr>
            <a:r>
              <a:rPr b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 Augmentation: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Addition of noises to simulate real-world conditions.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Pitch modification (up and down) to account for pitch variations in natural speech.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Augmenting the dataset to improve model generalization and performance.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g261fd6e93de_0_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2ed9f4d53_0_22"/>
          <p:cNvSpPr txBox="1"/>
          <p:nvPr/>
        </p:nvSpPr>
        <p:spPr>
          <a:xfrm>
            <a:off x="930600" y="495475"/>
            <a:ext cx="40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Proposed Methodology </a:t>
            </a:r>
            <a:r>
              <a:rPr b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62ed9f4d53_0_22"/>
          <p:cNvSpPr txBox="1"/>
          <p:nvPr/>
        </p:nvSpPr>
        <p:spPr>
          <a:xfrm>
            <a:off x="930600" y="1095750"/>
            <a:ext cx="7508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3)   Federated Learning:</a:t>
            </a:r>
            <a:endParaRPr b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Leveraging Federated Learning to address privacy concerns and encourage decentralized model training.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Distributing the model training process across end devices, preserving data on local devices.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Aggregating locally trained models to create a global model, allowing for collaborative learning without centralizing data.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 4)  Machine learning &amp; Deep learning Models: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- Logistic Regression                                             </a:t>
            </a: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- K-Nearest Neighbors (KNN)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- Naive Bayes                                                         - BERT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- Support Vector Machines (SVM)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- Random Forest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- Decision Trees</a:t>
            </a:r>
            <a:endParaRPr b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g262ed9f4d53_0_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2f052bd7b_0_25"/>
          <p:cNvSpPr txBox="1"/>
          <p:nvPr/>
        </p:nvSpPr>
        <p:spPr>
          <a:xfrm>
            <a:off x="930600" y="495475"/>
            <a:ext cx="24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Collected Data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2f052bd7b_0_25"/>
          <p:cNvSpPr txBox="1"/>
          <p:nvPr/>
        </p:nvSpPr>
        <p:spPr>
          <a:xfrm>
            <a:off x="930600" y="1323850"/>
            <a:ext cx="752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Utilizing publicly available datasets for Bangla speech emotion recognition research.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Leveraging three main datasets: SUBESCO, BanglaSER, and KBES: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SUBESCO: Largest speech corpus with 7 hours of audio, emphasizing high audio quality and diverse emotional states despite limited sentence variety.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BanglaSER: Capturing real-world environments with 1467 audio files recorded using smartphones and laptops, featuring 34 speakers and covering 5 emotion states.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➔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KBES: 900 audio files sourced from Bangla Telefilm, Drama, TV Series, and Web Series, offering diversity in emotional states with 9 categories across 35 speakers.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g262f052bd7b_0_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ed9f4d53_0_31"/>
          <p:cNvSpPr txBox="1"/>
          <p:nvPr/>
        </p:nvSpPr>
        <p:spPr>
          <a:xfrm>
            <a:off x="930600" y="495475"/>
            <a:ext cx="3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Collected Data Challenges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62ed9f4d53_0_31"/>
          <p:cNvSpPr txBox="1"/>
          <p:nvPr/>
        </p:nvSpPr>
        <p:spPr>
          <a:xfrm>
            <a:off x="930600" y="1182275"/>
            <a:ext cx="752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SUBESCO:</a:t>
            </a:r>
            <a:endParaRPr sz="1200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1" i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Pros:</a:t>
            </a:r>
            <a:endParaRPr b="1" i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Largest speech corpus available in Bangla with 7 hours of high-quality, noise-free audio.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Represents a comprehensive range of emotions with 7 distinct emotional states.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1" i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Cons:</a:t>
            </a:r>
            <a:endParaRPr b="1" i="1"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Limited sentence diversity, as only 10 sentences were recorded, each repeated across 20 speakers.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Each speaker recorded only 10 sentences 5 times for each of the 7 emotional states, resulting in a total of 7000 utterances but with limited sentence diversity.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g262ed9f4d53_0_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Md. Golam Rabiul Alam</dc:creator>
</cp:coreProperties>
</file>