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57" r:id="rId4"/>
    <p:sldId id="258" r:id="rId5"/>
    <p:sldId id="260" r:id="rId6"/>
    <p:sldId id="259" r:id="rId7"/>
    <p:sldId id="261" r:id="rId8"/>
    <p:sldId id="272" r:id="rId9"/>
    <p:sldId id="264" r:id="rId10"/>
    <p:sldId id="263" r:id="rId11"/>
    <p:sldId id="273" r:id="rId12"/>
    <p:sldId id="265" r:id="rId13"/>
    <p:sldId id="277" r:id="rId14"/>
    <p:sldId id="276" r:id="rId15"/>
    <p:sldId id="271" r:id="rId16"/>
    <p:sldId id="27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6" d="100"/>
          <a:sy n="216" d="100"/>
        </p:scale>
        <p:origin x="-2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065" y="4345230"/>
            <a:ext cx="5650085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5566870"/>
            <a:ext cx="5640934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29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970330"/>
          </a:xfrm>
        </p:spPr>
        <p:txBody>
          <a:bodyPr/>
          <a:lstStyle>
            <a:lvl1pPr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4" y="680310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443835"/>
            <a:ext cx="6871724" cy="4428445"/>
          </a:xfrm>
        </p:spPr>
        <p:txBody>
          <a:bodyPr/>
          <a:lstStyle>
            <a:lvl1pPr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79107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4924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79107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2B54-3C02-5646-830D-3C6EBC3BF2F7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2A5A-E3C3-3647-8E60-07BB6A72A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SpaceX</a:t>
            </a:r>
            <a:r>
              <a:rPr lang="en-US" dirty="0" smtClean="0">
                <a:solidFill>
                  <a:srgbClr val="FF0000"/>
                </a:solidFill>
              </a:rPr>
              <a:t> Senior FPGA Engineer Interview Presentation: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Simple </a:t>
            </a:r>
            <a:r>
              <a:rPr lang="en-US" dirty="0" err="1" smtClean="0">
                <a:solidFill>
                  <a:srgbClr val="FF0000"/>
                </a:solidFill>
              </a:rPr>
              <a:t>Uart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Bruno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my design choices, I will utilize a synchronous FIFO.</a:t>
            </a:r>
          </a:p>
          <a:p>
            <a:pPr lvl="1"/>
            <a:r>
              <a:rPr lang="en-US" dirty="0" smtClean="0"/>
              <a:t>Don’t need to worry about clock crossing</a:t>
            </a:r>
          </a:p>
          <a:p>
            <a:pPr lvl="1"/>
            <a:r>
              <a:rPr lang="en-US" dirty="0" smtClean="0"/>
              <a:t>Coded by hand rather than generating a core</a:t>
            </a:r>
          </a:p>
          <a:p>
            <a:r>
              <a:rPr lang="en-US" dirty="0" smtClean="0"/>
              <a:t>If we were running independent clocks, we would need to use an asynchronous FIFO.</a:t>
            </a:r>
          </a:p>
          <a:p>
            <a:pPr lvl="1"/>
            <a:r>
              <a:rPr lang="en-US" dirty="0" smtClean="0"/>
              <a:t>Example included in appendix with discussion on FIFO clock crossing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7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6679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Uart</a:t>
            </a:r>
            <a:r>
              <a:rPr lang="en-US" dirty="0" smtClean="0"/>
              <a:t> (Root)</a:t>
            </a:r>
          </a:p>
          <a:p>
            <a:pPr lvl="1"/>
            <a:r>
              <a:rPr lang="en-US" dirty="0" err="1" smtClean="0"/>
              <a:t>Rtl</a:t>
            </a:r>
            <a:r>
              <a:rPr lang="en-US" dirty="0" smtClean="0"/>
              <a:t> (Verilog source code)</a:t>
            </a:r>
          </a:p>
          <a:p>
            <a:pPr lvl="1"/>
            <a:r>
              <a:rPr lang="en-US" dirty="0" err="1" smtClean="0"/>
              <a:t>Stim</a:t>
            </a:r>
            <a:r>
              <a:rPr lang="en-US" dirty="0" smtClean="0"/>
              <a:t> (</a:t>
            </a:r>
            <a:r>
              <a:rPr lang="en-US" dirty="0" err="1" smtClean="0"/>
              <a:t>Testbench</a:t>
            </a:r>
            <a:r>
              <a:rPr lang="en-US" dirty="0" smtClean="0"/>
              <a:t> and build files)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Runsim</a:t>
            </a:r>
            <a:r>
              <a:rPr lang="en-US" dirty="0" smtClean="0"/>
              <a:t> –a (run all tests under ./tests)</a:t>
            </a:r>
          </a:p>
          <a:p>
            <a:pPr lvl="2"/>
            <a:r>
              <a:rPr lang="en-US" dirty="0" err="1" smtClean="0"/>
              <a:t>Runsim</a:t>
            </a:r>
            <a:r>
              <a:rPr lang="en-US" dirty="0" smtClean="0"/>
              <a:t> –f ./tests/</a:t>
            </a:r>
            <a:r>
              <a:rPr lang="en-US" dirty="0" err="1" smtClean="0"/>
              <a:t>speedtest.h</a:t>
            </a:r>
            <a:r>
              <a:rPr lang="en-US" dirty="0" smtClean="0"/>
              <a:t> (run single test)</a:t>
            </a:r>
          </a:p>
          <a:p>
            <a:pPr lvl="3"/>
            <a:r>
              <a:rPr lang="en-US" dirty="0" smtClean="0"/>
              <a:t>Supports .h and .</a:t>
            </a:r>
            <a:r>
              <a:rPr lang="en-US" dirty="0" err="1" smtClean="0"/>
              <a:t>h.gz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Produces “passed” and “failed” files showing test status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/tests</a:t>
            </a:r>
          </a:p>
          <a:p>
            <a:pPr lvl="2"/>
            <a:r>
              <a:rPr lang="en-US" dirty="0" smtClean="0"/>
              <a:t>Self checking tests</a:t>
            </a:r>
          </a:p>
          <a:p>
            <a:pPr lvl="2"/>
            <a:r>
              <a:rPr lang="en-US" dirty="0" smtClean="0"/>
              <a:t>If a test fails, it sets the </a:t>
            </a:r>
            <a:r>
              <a:rPr lang="en-US" dirty="0" err="1" smtClean="0"/>
              <a:t>test_failed</a:t>
            </a:r>
            <a:r>
              <a:rPr lang="en-US" dirty="0" smtClean="0"/>
              <a:t> flag</a:t>
            </a:r>
          </a:p>
          <a:p>
            <a:pPr lvl="1"/>
            <a:r>
              <a:rPr lang="en-US" dirty="0" err="1" smtClean="0"/>
              <a:t>Vivado</a:t>
            </a:r>
            <a:r>
              <a:rPr lang="en-US" dirty="0" smtClean="0"/>
              <a:t> (FPGA build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7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2788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Register R/W test</a:t>
            </a:r>
          </a:p>
          <a:p>
            <a:r>
              <a:rPr lang="en-US" dirty="0" smtClean="0"/>
              <a:t>Simple Internal loopback test</a:t>
            </a:r>
          </a:p>
          <a:p>
            <a:pPr lvl="1"/>
            <a:r>
              <a:rPr lang="en-US" dirty="0" smtClean="0"/>
              <a:t>Parity modes (none, Even, Odd)</a:t>
            </a:r>
          </a:p>
          <a:p>
            <a:r>
              <a:rPr lang="en-US" dirty="0" smtClean="0"/>
              <a:t>Simple External loopback test</a:t>
            </a:r>
          </a:p>
          <a:p>
            <a:r>
              <a:rPr lang="en-US" dirty="0" smtClean="0"/>
              <a:t>Rate performance testing</a:t>
            </a:r>
          </a:p>
          <a:p>
            <a:r>
              <a:rPr lang="en-US" dirty="0" smtClean="0"/>
              <a:t>Two UART TX/ RX testing</a:t>
            </a:r>
          </a:p>
          <a:p>
            <a:pPr lvl="1"/>
            <a:r>
              <a:rPr lang="en-US" dirty="0" smtClean="0"/>
              <a:t>Pass 128 values from UART-&gt;UART using RX polling</a:t>
            </a:r>
          </a:p>
          <a:p>
            <a:pPr lvl="1"/>
            <a:r>
              <a:rPr lang="en-US" dirty="0" smtClean="0"/>
              <a:t>TX/ RX FIFO interrupt testing</a:t>
            </a:r>
          </a:p>
          <a:p>
            <a:r>
              <a:rPr lang="en-US" dirty="0" smtClean="0"/>
              <a:t>Parity error mismatch to test </a:t>
            </a:r>
            <a:r>
              <a:rPr lang="en-US" dirty="0"/>
              <a:t>p</a:t>
            </a:r>
            <a:r>
              <a:rPr lang="en-US" dirty="0" smtClean="0"/>
              <a:t>arity errors on RX</a:t>
            </a:r>
          </a:p>
          <a:p>
            <a:r>
              <a:rPr lang="en-US" dirty="0" smtClean="0"/>
              <a:t>Speed Mismatch and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144460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checking tests</a:t>
            </a:r>
            <a:endParaRPr lang="en-US" dirty="0"/>
          </a:p>
        </p:txBody>
      </p:sp>
      <p:pic>
        <p:nvPicPr>
          <p:cNvPr id="5" name="Picture 4" descr="Screen Shot 2015-06-08 at 8.1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1" y="2218378"/>
            <a:ext cx="6410060" cy="42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7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2x UART Simulation</a:t>
            </a:r>
            <a:endParaRPr lang="en-US" dirty="0"/>
          </a:p>
        </p:txBody>
      </p:sp>
      <p:pic>
        <p:nvPicPr>
          <p:cNvPr id="12" name="Content Placeholder 11" descr="Screen Shot 2015-06-07 at 8.46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t="1" b="-684"/>
          <a:stretch/>
        </p:blipFill>
        <p:spPr>
          <a:xfrm>
            <a:off x="448965" y="1749245"/>
            <a:ext cx="8229600" cy="1756518"/>
          </a:xfrm>
        </p:spPr>
      </p:pic>
      <p:pic>
        <p:nvPicPr>
          <p:cNvPr id="13" name="Picture 12" descr="Screen Shot 2015-06-07 at 8.4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2933"/>
            <a:ext cx="9144000" cy="14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mismatch test showed problems</a:t>
            </a:r>
          </a:p>
          <a:p>
            <a:pPr lvl="1"/>
            <a:r>
              <a:rPr lang="en-US" dirty="0" smtClean="0"/>
              <a:t>Change RX to terminate after Stop bit voting to help with slow sampling</a:t>
            </a:r>
          </a:p>
          <a:p>
            <a:r>
              <a:rPr lang="en-US" dirty="0" smtClean="0"/>
              <a:t>Separate RX baud clock enable generation</a:t>
            </a:r>
          </a:p>
          <a:p>
            <a:pPr lvl="1"/>
            <a:r>
              <a:rPr lang="en-US" dirty="0" smtClean="0"/>
              <a:t>Reset generation when RX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3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775165"/>
            <a:ext cx="8229600" cy="3918857"/>
          </a:xfrm>
        </p:spPr>
      </p:pic>
    </p:spTree>
    <p:extLst>
      <p:ext uri="{BB962C8B-B14F-4D97-AF65-F5344CB8AC3E}">
        <p14:creationId xmlns:p14="http://schemas.microsoft.com/office/powerpoint/2010/main" val="75929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Appendix: Asynchronous - Gray Code for FIFO levels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965" y="1749245"/>
            <a:ext cx="3732500" cy="49943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Crossing mismatched clock domains</a:t>
            </a:r>
          </a:p>
          <a:p>
            <a:r>
              <a:rPr lang="en-US" dirty="0" err="1"/>
              <a:t>Fifo</a:t>
            </a:r>
            <a:r>
              <a:rPr lang="en-US" dirty="0"/>
              <a:t> level is a difference between read and write pointers</a:t>
            </a:r>
          </a:p>
          <a:p>
            <a:pPr lvl="1"/>
            <a:r>
              <a:rPr lang="en-US" dirty="0"/>
              <a:t>Read and Write addresses:</a:t>
            </a:r>
          </a:p>
          <a:p>
            <a:pPr lvl="2"/>
            <a:r>
              <a:rPr lang="en-US" dirty="0"/>
              <a:t>Gray coded</a:t>
            </a:r>
          </a:p>
          <a:p>
            <a:pPr lvl="2"/>
            <a:r>
              <a:rPr lang="en-US" dirty="0"/>
              <a:t>Registered on own clock domain</a:t>
            </a:r>
          </a:p>
          <a:p>
            <a:pPr lvl="2"/>
            <a:r>
              <a:rPr lang="en-US" dirty="0" smtClean="0"/>
              <a:t>2x Registered </a:t>
            </a:r>
            <a:r>
              <a:rPr lang="en-US" dirty="0"/>
              <a:t>on opposite clock domain</a:t>
            </a:r>
          </a:p>
          <a:p>
            <a:pPr lvl="3"/>
            <a:r>
              <a:rPr lang="en-US" dirty="0"/>
              <a:t>Ensures a single bit transition.</a:t>
            </a:r>
          </a:p>
          <a:p>
            <a:pPr lvl="2"/>
            <a:r>
              <a:rPr lang="en-US" dirty="0" smtClean="0"/>
              <a:t>Convert </a:t>
            </a:r>
            <a:r>
              <a:rPr lang="en-US" dirty="0"/>
              <a:t>back to binary</a:t>
            </a:r>
          </a:p>
          <a:p>
            <a:pPr lvl="3"/>
            <a:r>
              <a:rPr lang="en-US" dirty="0"/>
              <a:t>Take the difference to generate Full, Almost Full, Almost Empty and Empty flags</a:t>
            </a:r>
          </a:p>
        </p:txBody>
      </p:sp>
      <p:pic>
        <p:nvPicPr>
          <p:cNvPr id="7" name="Picture 6" descr="FIFO-ASY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65" y="1749245"/>
            <a:ext cx="4852696" cy="49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20+ years digital design/ architecture</a:t>
            </a:r>
          </a:p>
          <a:p>
            <a:pPr lvl="1"/>
            <a:r>
              <a:rPr lang="en-US" dirty="0" smtClean="0"/>
              <a:t>10+ ASICs</a:t>
            </a:r>
          </a:p>
          <a:p>
            <a:pPr lvl="2"/>
            <a:r>
              <a:rPr lang="en-US" dirty="0" smtClean="0"/>
              <a:t>High speed/ large gate count</a:t>
            </a:r>
          </a:p>
          <a:p>
            <a:pPr lvl="2"/>
            <a:r>
              <a:rPr lang="en-US" dirty="0" smtClean="0"/>
              <a:t>Low power</a:t>
            </a:r>
            <a:endParaRPr lang="en-US" dirty="0"/>
          </a:p>
          <a:p>
            <a:pPr lvl="1"/>
            <a:r>
              <a:rPr lang="en-US" dirty="0" smtClean="0"/>
              <a:t>10+ FPGAs</a:t>
            </a:r>
          </a:p>
          <a:p>
            <a:pPr lvl="2"/>
            <a:r>
              <a:rPr lang="en-US" dirty="0" smtClean="0"/>
              <a:t>Altera/ Xilinx/Lattice/</a:t>
            </a:r>
            <a:r>
              <a:rPr lang="en-US" dirty="0" err="1" smtClean="0"/>
              <a:t>Actel</a:t>
            </a:r>
            <a:r>
              <a:rPr lang="en-US" dirty="0" smtClean="0"/>
              <a:t>(</a:t>
            </a:r>
            <a:r>
              <a:rPr lang="en-US" dirty="0" err="1" smtClean="0"/>
              <a:t>Microsemi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Low cost/ Low power</a:t>
            </a:r>
          </a:p>
          <a:p>
            <a:pPr lvl="2"/>
            <a:r>
              <a:rPr lang="en-US" dirty="0" smtClean="0"/>
              <a:t>High speed/ large gate count</a:t>
            </a:r>
          </a:p>
          <a:p>
            <a:r>
              <a:rPr lang="en-US" dirty="0" smtClean="0"/>
              <a:t>Networking/ Graphics/ SDR/ Defense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25" y="1344242"/>
            <a:ext cx="1477794" cy="98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3" y="2329438"/>
            <a:ext cx="1482726" cy="96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525" y="3296433"/>
            <a:ext cx="1477794" cy="1477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526" y="4774227"/>
            <a:ext cx="1478678" cy="1406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358" y="2481533"/>
            <a:ext cx="1049476" cy="12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0499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Support all standard baud rates up to 57600 baud</a:t>
            </a:r>
          </a:p>
          <a:p>
            <a:r>
              <a:rPr lang="en-US" dirty="0" smtClean="0"/>
              <a:t>7x oversampling</a:t>
            </a:r>
          </a:p>
          <a:p>
            <a:r>
              <a:rPr lang="en-US" dirty="0" smtClean="0"/>
              <a:t>Data/control bit determined by voting on the middle 3 samples</a:t>
            </a:r>
          </a:p>
          <a:p>
            <a:r>
              <a:rPr lang="en-US" dirty="0" smtClean="0"/>
              <a:t>1 </a:t>
            </a:r>
            <a:r>
              <a:rPr lang="en-US" dirty="0"/>
              <a:t>start bit, 13 data bits, programmable parity and one stop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8 </a:t>
            </a:r>
            <a:r>
              <a:rPr lang="en-US" dirty="0"/>
              <a:t>entry FIFO buffer for RX and </a:t>
            </a:r>
            <a:r>
              <a:rPr lang="en-US" dirty="0" smtClean="0"/>
              <a:t>TX</a:t>
            </a:r>
          </a:p>
          <a:p>
            <a:r>
              <a:rPr lang="en-US" dirty="0"/>
              <a:t>8-bit CPU bus </a:t>
            </a:r>
            <a:r>
              <a:rPr lang="en-US" dirty="0" smtClean="0"/>
              <a:t>interface</a:t>
            </a:r>
          </a:p>
          <a:p>
            <a:r>
              <a:rPr lang="en-US" dirty="0"/>
              <a:t>RTS/CTS flow-control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4" y="4971671"/>
            <a:ext cx="7864476" cy="13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standard component</a:t>
            </a:r>
          </a:p>
          <a:p>
            <a:pPr lvl="2"/>
            <a:r>
              <a:rPr lang="en-US" dirty="0" smtClean="0"/>
              <a:t>Existing open core or vendor library.</a:t>
            </a:r>
          </a:p>
          <a:p>
            <a:r>
              <a:rPr lang="en-US" dirty="0" smtClean="0"/>
              <a:t>New design</a:t>
            </a:r>
          </a:p>
          <a:p>
            <a:pPr lvl="1"/>
            <a:r>
              <a:rPr lang="en-US" dirty="0" smtClean="0"/>
              <a:t>Show process</a:t>
            </a:r>
          </a:p>
          <a:p>
            <a:pPr lvl="1"/>
            <a:r>
              <a:rPr lang="en-US" dirty="0" smtClean="0"/>
              <a:t>Design different enough </a:t>
            </a:r>
          </a:p>
          <a:p>
            <a:pPr lvl="2"/>
            <a:r>
              <a:rPr lang="en-US" dirty="0" smtClean="0"/>
              <a:t>13 data bits</a:t>
            </a:r>
          </a:p>
          <a:p>
            <a:pPr lvl="2"/>
            <a:r>
              <a:rPr lang="en-US" dirty="0" smtClean="0"/>
              <a:t>7x oversampling</a:t>
            </a:r>
          </a:p>
          <a:p>
            <a:pPr lvl="2"/>
            <a:r>
              <a:rPr lang="en-US" dirty="0" err="1" smtClean="0"/>
              <a:t>Fifo</a:t>
            </a:r>
            <a:r>
              <a:rPr lang="en-US" dirty="0" smtClean="0"/>
              <a:t> Depth</a:t>
            </a:r>
          </a:p>
          <a:p>
            <a:pPr lvl="1"/>
            <a:r>
              <a:rPr lang="en-US" dirty="0" smtClean="0"/>
              <a:t>Software reuse – CPU interface</a:t>
            </a:r>
          </a:p>
        </p:txBody>
      </p:sp>
    </p:spTree>
    <p:extLst>
      <p:ext uri="{BB962C8B-B14F-4D97-AF65-F5344CB8AC3E}">
        <p14:creationId xmlns:p14="http://schemas.microsoft.com/office/powerpoint/2010/main" val="201738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Clocking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4"/>
            <a:ext cx="8229600" cy="4836868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UART clock</a:t>
            </a:r>
          </a:p>
          <a:p>
            <a:pPr lvl="1"/>
            <a:r>
              <a:rPr lang="en-US" sz="2000" dirty="0" smtClean="0"/>
              <a:t>Maximum clock </a:t>
            </a:r>
            <a:r>
              <a:rPr lang="en-US" sz="2000" dirty="0"/>
              <a:t>rate due to oversampling: 7x57600 = 403.2Khz.</a:t>
            </a:r>
          </a:p>
          <a:p>
            <a:pPr lvl="1"/>
            <a:r>
              <a:rPr lang="en-US" sz="2000" dirty="0" smtClean="0"/>
              <a:t>Extra </a:t>
            </a:r>
            <a:r>
              <a:rPr lang="en-US" sz="2000" dirty="0"/>
              <a:t>clock domain </a:t>
            </a:r>
          </a:p>
          <a:p>
            <a:pPr lvl="1"/>
            <a:r>
              <a:rPr lang="en-US" sz="2000" dirty="0"/>
              <a:t>Closer to necessary frequency, larger the potential error and bit slip or more precise clock.</a:t>
            </a:r>
          </a:p>
          <a:p>
            <a:r>
              <a:rPr lang="en-US" sz="2000" dirty="0" smtClean="0"/>
              <a:t>Create clock enable</a:t>
            </a:r>
          </a:p>
          <a:p>
            <a:pPr lvl="1"/>
            <a:r>
              <a:rPr lang="en-US" sz="2000" dirty="0" smtClean="0"/>
              <a:t>Run at clock enable @ frequency approximating 7x oversampled baud 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5" y="5464784"/>
            <a:ext cx="8012110" cy="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clocking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4739024" cy="31209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Support all standard baud rates up to 57600</a:t>
            </a:r>
          </a:p>
          <a:p>
            <a:r>
              <a:rPr lang="en-US" dirty="0" smtClean="0"/>
              <a:t>Utilize </a:t>
            </a:r>
            <a:r>
              <a:rPr lang="en-US" dirty="0"/>
              <a:t>higher frequency clock (100Mhz</a:t>
            </a:r>
            <a:r>
              <a:rPr lang="en-US" dirty="0" smtClean="0"/>
              <a:t>)</a:t>
            </a:r>
          </a:p>
          <a:p>
            <a:pPr lvl="1"/>
            <a:r>
              <a:rPr lang="en-US" sz="2600" dirty="0" smtClean="0"/>
              <a:t>Divisor {HI, LO} = (clock frequency / (baud rate * 7))-1</a:t>
            </a:r>
            <a:endParaRPr lang="en-US" sz="2600" dirty="0"/>
          </a:p>
          <a:p>
            <a:r>
              <a:rPr lang="en-US" dirty="0"/>
              <a:t>Create programmable clock enable to mimic slower </a:t>
            </a:r>
            <a:r>
              <a:rPr lang="en-US" dirty="0" smtClean="0"/>
              <a:t>clock</a:t>
            </a:r>
          </a:p>
          <a:p>
            <a:r>
              <a:rPr lang="en-US" dirty="0" smtClean="0"/>
              <a:t>Lower baud rate support but lowering system clock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09044"/>
              </p:ext>
            </p:extLst>
          </p:nvPr>
        </p:nvGraphicFramePr>
        <p:xfrm>
          <a:off x="5221765" y="1875304"/>
          <a:ext cx="3776505" cy="409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20"/>
                <a:gridCol w="763337"/>
                <a:gridCol w="756582"/>
                <a:gridCol w="1385166"/>
              </a:tblGrid>
              <a:tr h="38210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8'hB9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-0.006382%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8'h2E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8’h7F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-0.006325%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8’h3F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-0.00625%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-0.0061%  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9600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-0.0058%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-0.0052%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-0.0046%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8’h73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-0.004%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8'hF7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-0.0028%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245352" y="5986072"/>
            <a:ext cx="3752918" cy="77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Speedtest.h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" y="4927629"/>
            <a:ext cx="483575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628994"/>
            <a:ext cx="8229600" cy="243724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RTS/CTS flow-control</a:t>
            </a:r>
          </a:p>
          <a:p>
            <a:pPr lvl="1"/>
            <a:r>
              <a:rPr lang="en-US" dirty="0" smtClean="0"/>
              <a:t>TX</a:t>
            </a:r>
            <a:r>
              <a:rPr lang="en-US" dirty="0"/>
              <a:t>: </a:t>
            </a:r>
            <a:r>
              <a:rPr lang="en-US" dirty="0" smtClean="0"/>
              <a:t>Check </a:t>
            </a:r>
            <a:r>
              <a:rPr lang="en-US" dirty="0" err="1" smtClean="0"/>
              <a:t>CTSn</a:t>
            </a:r>
            <a:r>
              <a:rPr lang="en-US" dirty="0" smtClean="0"/>
              <a:t> to make sure RX is ready (0=READY)</a:t>
            </a:r>
            <a:endParaRPr lang="en-US" dirty="0"/>
          </a:p>
          <a:p>
            <a:pPr lvl="1"/>
            <a:r>
              <a:rPr lang="en-US" dirty="0"/>
              <a:t>RX: </a:t>
            </a:r>
            <a:r>
              <a:rPr lang="en-US" dirty="0" err="1" smtClean="0"/>
              <a:t>RTSn</a:t>
            </a:r>
            <a:r>
              <a:rPr lang="en-US" dirty="0" smtClean="0"/>
              <a:t> shows RX FIFO full 0 = Not full, 1 = full</a:t>
            </a:r>
            <a:endParaRPr lang="en-US" dirty="0"/>
          </a:p>
          <a:p>
            <a:r>
              <a:rPr lang="en-US" dirty="0" smtClean="0"/>
              <a:t>Programmable Parity</a:t>
            </a:r>
            <a:endParaRPr lang="en-US" dirty="0"/>
          </a:p>
          <a:p>
            <a:pPr lvl="1"/>
            <a:r>
              <a:rPr lang="en-US" dirty="0"/>
              <a:t>None, Even, </a:t>
            </a:r>
            <a:r>
              <a:rPr lang="en-US" dirty="0" smtClean="0"/>
              <a:t>Odd, (Stuck at level support not entirely tested)</a:t>
            </a:r>
            <a:endParaRPr lang="en-US" dirty="0"/>
          </a:p>
          <a:p>
            <a:r>
              <a:rPr lang="en-US" dirty="0" smtClean="0"/>
              <a:t>7x Oversampling with voting:</a:t>
            </a:r>
          </a:p>
          <a:p>
            <a:pPr lvl="1"/>
            <a:r>
              <a:rPr lang="en-US" dirty="0" smtClean="0"/>
              <a:t>Helps with bit slip</a:t>
            </a:r>
          </a:p>
          <a:p>
            <a:pPr lvl="1"/>
            <a:r>
              <a:rPr lang="en-US" dirty="0" smtClean="0"/>
              <a:t>Allows larger rate mismatch</a:t>
            </a:r>
          </a:p>
          <a:p>
            <a:pPr lvl="1"/>
            <a:r>
              <a:rPr lang="en-US" dirty="0" smtClean="0"/>
              <a:t>Voting </a:t>
            </a:r>
            <a:r>
              <a:rPr lang="en-US" dirty="0"/>
              <a:t>strategy gives us </a:t>
            </a:r>
            <a:r>
              <a:rPr lang="en-US" dirty="0" smtClean="0"/>
              <a:t>2/7 baud clock </a:t>
            </a:r>
            <a:r>
              <a:rPr lang="en-US" dirty="0"/>
              <a:t>of </a:t>
            </a:r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Noisy environment</a:t>
            </a:r>
          </a:p>
          <a:p>
            <a:pPr lvl="2"/>
            <a:r>
              <a:rPr lang="en-US" dirty="0" smtClean="0"/>
              <a:t>2 out of 3 center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5" y="5245376"/>
            <a:ext cx="7567832" cy="1003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1" y="1749244"/>
            <a:ext cx="7864476" cy="87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61" y="4487233"/>
            <a:ext cx="5461276" cy="6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488" y="2040005"/>
            <a:ext cx="5329848" cy="4539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0657" y="5640413"/>
            <a:ext cx="1830657" cy="7565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RX/TX Baud Clock Enable Gen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0657" y="2425040"/>
            <a:ext cx="1830657" cy="31140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RX/ TX SM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573" y="2425040"/>
            <a:ext cx="2360534" cy="39719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CPU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63657" y="3547192"/>
            <a:ext cx="901411" cy="985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 FIFO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3657" y="2544491"/>
            <a:ext cx="901411" cy="920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 FIFO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61314" y="2796152"/>
            <a:ext cx="402343" cy="50069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661314" y="3924647"/>
            <a:ext cx="402343" cy="45258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8441" y="2924909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9024" y="3219623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8441" y="4053818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89024" y="4383468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8441" y="5097050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89024" y="5454842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22068" y="2715647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316107" y="3034957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16107" y="3337369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01473" y="3649924"/>
            <a:ext cx="932216" cy="135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01473" y="4332624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01473" y="4623149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1473" y="4957092"/>
            <a:ext cx="932216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8441" y="258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</a:t>
            </a:r>
            <a:r>
              <a:rPr lang="en-US" dirty="0" err="1" smtClean="0">
                <a:solidFill>
                  <a:schemeClr val="bg1"/>
                </a:solidFill>
              </a:rPr>
              <a:t>art_rx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7846" y="3697996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</a:t>
            </a:r>
            <a:r>
              <a:rPr lang="en-US" dirty="0" err="1" smtClean="0">
                <a:solidFill>
                  <a:schemeClr val="bg1"/>
                </a:solidFill>
              </a:rPr>
              <a:t>art_tx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7846" y="2863801"/>
            <a:ext cx="57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ctsn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7912" y="4027646"/>
            <a:ext cx="55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dirty="0" err="1" smtClean="0">
                <a:solidFill>
                  <a:schemeClr val="bg1"/>
                </a:solidFill>
              </a:rPr>
              <a:t>tsn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4978" y="4741228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sys_clk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4060" y="5092265"/>
            <a:ext cx="95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ys_rstn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3271" y="2359825"/>
            <a:ext cx="9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pu_csn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3271" y="2679135"/>
            <a:ext cx="120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pu_rdwrn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3271" y="2968037"/>
            <a:ext cx="107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pu_addr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3271" y="3287347"/>
            <a:ext cx="93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cpu_din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6909" y="3964915"/>
            <a:ext cx="108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pu_valid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76909" y="425381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cpu_dout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909" y="4573127"/>
            <a:ext cx="89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cpu_int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0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4"/>
            <a:ext cx="8229600" cy="428380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Custom or 16550</a:t>
            </a:r>
          </a:p>
          <a:p>
            <a:pPr lvl="1"/>
            <a:r>
              <a:rPr lang="en-US" dirty="0" smtClean="0"/>
              <a:t>Custom was my first choice</a:t>
            </a:r>
          </a:p>
          <a:p>
            <a:pPr lvl="1"/>
            <a:r>
              <a:rPr lang="en-US" dirty="0" smtClean="0"/>
              <a:t>Easier testing</a:t>
            </a:r>
          </a:p>
          <a:p>
            <a:r>
              <a:rPr lang="en-US" dirty="0" smtClean="0"/>
              <a:t>16550 is industry standard with existing drivers</a:t>
            </a:r>
          </a:p>
          <a:p>
            <a:pPr lvl="1"/>
            <a:r>
              <a:rPr lang="en-US" dirty="0" smtClean="0"/>
              <a:t>Re-using this interface requires only minor changes</a:t>
            </a:r>
          </a:p>
          <a:p>
            <a:pPr lvl="2"/>
            <a:r>
              <a:rPr lang="en-US" dirty="0" smtClean="0"/>
              <a:t>2x Write Data or 2X read data</a:t>
            </a:r>
          </a:p>
          <a:p>
            <a:pPr lvl="2"/>
            <a:r>
              <a:rPr lang="en-US" dirty="0" smtClean="0"/>
              <a:t>Minor changes for unused registers and signaling</a:t>
            </a:r>
          </a:p>
          <a:p>
            <a:pPr lvl="2"/>
            <a:r>
              <a:rPr lang="en-US" dirty="0" smtClean="0"/>
              <a:t>FIFO levels are 8 values</a:t>
            </a:r>
          </a:p>
          <a:p>
            <a:pPr lvl="1"/>
            <a:r>
              <a:rPr lang="en-US" dirty="0" smtClean="0"/>
              <a:t>Simple 8 bit interface for reading and writing.</a:t>
            </a:r>
          </a:p>
          <a:p>
            <a:pPr lvl="2"/>
            <a:r>
              <a:rPr lang="en-US" dirty="0" smtClean="0"/>
              <a:t>Chip Select</a:t>
            </a:r>
          </a:p>
          <a:p>
            <a:pPr lvl="2"/>
            <a:r>
              <a:rPr lang="en-US" dirty="0"/>
              <a:t>3</a:t>
            </a:r>
            <a:r>
              <a:rPr lang="en-US" dirty="0" smtClean="0"/>
              <a:t> bit address for 16 registers</a:t>
            </a:r>
          </a:p>
          <a:p>
            <a:pPr lvl="2"/>
            <a:r>
              <a:rPr lang="en-US" dirty="0" smtClean="0"/>
              <a:t>Rd/</a:t>
            </a:r>
            <a:r>
              <a:rPr lang="en-US" dirty="0" err="1" smtClean="0"/>
              <a:t>Wrn</a:t>
            </a:r>
            <a:endParaRPr lang="en-US" dirty="0" smtClean="0"/>
          </a:p>
          <a:p>
            <a:pPr lvl="2"/>
            <a:r>
              <a:rPr lang="en-US" dirty="0" smtClean="0"/>
              <a:t>8 bit data in and out</a:t>
            </a:r>
            <a:endParaRPr lang="en-US" dirty="0"/>
          </a:p>
          <a:p>
            <a:pPr lvl="2"/>
            <a:r>
              <a:rPr lang="en-US" dirty="0" smtClean="0"/>
              <a:t>Interrupts</a:t>
            </a:r>
          </a:p>
          <a:p>
            <a:pPr lvl="3"/>
            <a:r>
              <a:rPr lang="en-US" dirty="0" smtClean="0"/>
              <a:t>Not asked for, but UART is very slow relative to system</a:t>
            </a:r>
          </a:p>
          <a:p>
            <a:pPr lvl="3"/>
            <a:r>
              <a:rPr lang="en-US" dirty="0" smtClean="0"/>
              <a:t>Avoid tying up CPU</a:t>
            </a:r>
          </a:p>
        </p:txBody>
      </p:sp>
    </p:spTree>
    <p:extLst>
      <p:ext uri="{BB962C8B-B14F-4D97-AF65-F5344CB8AC3E}">
        <p14:creationId xmlns:p14="http://schemas.microsoft.com/office/powerpoint/2010/main" val="24618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0162-dark-start-ppt-template-0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10162-dark-start-ppt-template-0001</Template>
  <TotalTime>10401</TotalTime>
  <Words>875</Words>
  <Application>Microsoft Macintosh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10162-dark-start-ppt-template-0001</vt:lpstr>
      <vt:lpstr>SpaceX Senior FPGA Engineer Interview Presentation: Simple Uart</vt:lpstr>
      <vt:lpstr>Background</vt:lpstr>
      <vt:lpstr>Definition</vt:lpstr>
      <vt:lpstr>Design Procedure</vt:lpstr>
      <vt:lpstr>Clocking choices</vt:lpstr>
      <vt:lpstr>Determine clocking requirements</vt:lpstr>
      <vt:lpstr>Protocol</vt:lpstr>
      <vt:lpstr>Architecture</vt:lpstr>
      <vt:lpstr>CPU interface</vt:lpstr>
      <vt:lpstr>FIFO</vt:lpstr>
      <vt:lpstr>Environment</vt:lpstr>
      <vt:lpstr>Testing</vt:lpstr>
      <vt:lpstr>Self checking tests</vt:lpstr>
      <vt:lpstr>2x UART Simulation</vt:lpstr>
      <vt:lpstr>Design Changes </vt:lpstr>
      <vt:lpstr>Thank You!</vt:lpstr>
      <vt:lpstr>Appendix: Asynchronous - Gray Code for FIFO levels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 Interview Presentation: Simple Uart</dc:title>
  <dc:creator>Francis Bruno</dc:creator>
  <cp:lastModifiedBy>Francis Bruno</cp:lastModifiedBy>
  <cp:revision>80</cp:revision>
  <dcterms:created xsi:type="dcterms:W3CDTF">2015-05-28T12:23:18Z</dcterms:created>
  <dcterms:modified xsi:type="dcterms:W3CDTF">2015-06-08T13:52:41Z</dcterms:modified>
</cp:coreProperties>
</file>