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64" r:id="rId8"/>
    <p:sldId id="268" r:id="rId9"/>
    <p:sldId id="261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0446B9-D8BB-42B1-8D28-3D217AC65C9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354579E-E240-4ED4-981C-358380059FDD}">
      <dgm:prSet/>
      <dgm:spPr/>
      <dgm:t>
        <a:bodyPr/>
        <a:lstStyle/>
        <a:p>
          <a:r>
            <a:rPr lang="en-US" b="0" i="0" dirty="0"/>
            <a:t>Which video categories trended most often?</a:t>
          </a:r>
          <a:endParaRPr lang="en-US" dirty="0"/>
        </a:p>
      </dgm:t>
    </dgm:pt>
    <dgm:pt modelId="{09BA9B33-A76C-4229-BCB6-063F5E730EB0}" type="parTrans" cxnId="{378AC66C-BA5D-424A-9336-7B50A0AF07DF}">
      <dgm:prSet/>
      <dgm:spPr/>
      <dgm:t>
        <a:bodyPr/>
        <a:lstStyle/>
        <a:p>
          <a:endParaRPr lang="en-US"/>
        </a:p>
      </dgm:t>
    </dgm:pt>
    <dgm:pt modelId="{48FE2157-BA45-4F87-A904-A3062C674830}" type="sibTrans" cxnId="{378AC66C-BA5D-424A-9336-7B50A0AF07DF}">
      <dgm:prSet/>
      <dgm:spPr/>
      <dgm:t>
        <a:bodyPr/>
        <a:lstStyle/>
        <a:p>
          <a:endParaRPr lang="en-US"/>
        </a:p>
      </dgm:t>
    </dgm:pt>
    <dgm:pt modelId="{DF13D7A9-BA66-4985-B076-14316BFC2016}">
      <dgm:prSet/>
      <dgm:spPr/>
      <dgm:t>
        <a:bodyPr/>
        <a:lstStyle/>
        <a:p>
          <a:r>
            <a:rPr lang="en-US" b="0" i="0" dirty="0"/>
            <a:t>How were they distributed among regions?</a:t>
          </a:r>
          <a:endParaRPr lang="en-US" dirty="0"/>
        </a:p>
      </dgm:t>
    </dgm:pt>
    <dgm:pt modelId="{C7C19789-9887-493E-A1B6-3624AE02A2CB}" type="parTrans" cxnId="{CC93185F-B31D-408D-8197-A5AF120201E6}">
      <dgm:prSet/>
      <dgm:spPr/>
      <dgm:t>
        <a:bodyPr/>
        <a:lstStyle/>
        <a:p>
          <a:endParaRPr lang="en-US"/>
        </a:p>
      </dgm:t>
    </dgm:pt>
    <dgm:pt modelId="{1FA72718-3F7D-4742-8154-146B6EB0856B}" type="sibTrans" cxnId="{CC93185F-B31D-408D-8197-A5AF120201E6}">
      <dgm:prSet/>
      <dgm:spPr/>
      <dgm:t>
        <a:bodyPr/>
        <a:lstStyle/>
        <a:p>
          <a:endParaRPr lang="en-US"/>
        </a:p>
      </dgm:t>
    </dgm:pt>
    <dgm:pt modelId="{CA24E433-76F6-47F8-8626-2EFD6C7C7A5C}">
      <dgm:prSet/>
      <dgm:spPr/>
      <dgm:t>
        <a:bodyPr/>
        <a:lstStyle/>
        <a:p>
          <a:r>
            <a:rPr lang="en-US" b="0" i="0" dirty="0"/>
            <a:t>What categories were especially popular in the United States? Were there any differences between the categories popular in the US and those popular elsewhere?</a:t>
          </a:r>
          <a:endParaRPr lang="en-US" dirty="0"/>
        </a:p>
      </dgm:t>
    </dgm:pt>
    <dgm:pt modelId="{A5E325BD-5A43-4FD2-838E-3F5BEC1677F7}" type="parTrans" cxnId="{A79E36D2-628E-44AD-9098-9BD7D0F123FA}">
      <dgm:prSet/>
      <dgm:spPr/>
      <dgm:t>
        <a:bodyPr/>
        <a:lstStyle/>
        <a:p>
          <a:endParaRPr lang="en-US"/>
        </a:p>
      </dgm:t>
    </dgm:pt>
    <dgm:pt modelId="{7CC30624-3727-4658-9D39-BE866A15AA73}" type="sibTrans" cxnId="{A79E36D2-628E-44AD-9098-9BD7D0F123FA}">
      <dgm:prSet/>
      <dgm:spPr/>
      <dgm:t>
        <a:bodyPr/>
        <a:lstStyle/>
        <a:p>
          <a:endParaRPr lang="en-US"/>
        </a:p>
      </dgm:t>
    </dgm:pt>
    <dgm:pt modelId="{01E6D805-5BBA-47C9-AC64-782D9E0A85B5}" type="pres">
      <dgm:prSet presAssocID="{E80446B9-D8BB-42B1-8D28-3D217AC65C9A}" presName="linear" presStyleCnt="0">
        <dgm:presLayoutVars>
          <dgm:animLvl val="lvl"/>
          <dgm:resizeHandles val="exact"/>
        </dgm:presLayoutVars>
      </dgm:prSet>
      <dgm:spPr/>
    </dgm:pt>
    <dgm:pt modelId="{42E82DC6-0953-481E-85A3-6A7F7ED23B9F}" type="pres">
      <dgm:prSet presAssocID="{B354579E-E240-4ED4-981C-358380059FD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FB62B68-14F9-45FA-86A7-07B0E14131CA}" type="pres">
      <dgm:prSet presAssocID="{48FE2157-BA45-4F87-A904-A3062C674830}" presName="spacer" presStyleCnt="0"/>
      <dgm:spPr/>
    </dgm:pt>
    <dgm:pt modelId="{E5D4E0EA-3BC0-4691-871A-0203DF4FCBF7}" type="pres">
      <dgm:prSet presAssocID="{DF13D7A9-BA66-4985-B076-14316BFC20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D25B94B-54CD-4828-BCAE-513E7B1E9569}" type="pres">
      <dgm:prSet presAssocID="{1FA72718-3F7D-4742-8154-146B6EB0856B}" presName="spacer" presStyleCnt="0"/>
      <dgm:spPr/>
    </dgm:pt>
    <dgm:pt modelId="{93E58920-067E-4F91-97FB-1F62D4343D99}" type="pres">
      <dgm:prSet presAssocID="{CA24E433-76F6-47F8-8626-2EFD6C7C7A5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A452309-CFCF-46E6-9E1C-AC6566E54852}" type="presOf" srcId="{E80446B9-D8BB-42B1-8D28-3D217AC65C9A}" destId="{01E6D805-5BBA-47C9-AC64-782D9E0A85B5}" srcOrd="0" destOrd="0" presId="urn:microsoft.com/office/officeart/2005/8/layout/vList2"/>
    <dgm:cxn modelId="{65AEC220-10FB-4222-A882-DC11C914ED54}" type="presOf" srcId="{B354579E-E240-4ED4-981C-358380059FDD}" destId="{42E82DC6-0953-481E-85A3-6A7F7ED23B9F}" srcOrd="0" destOrd="0" presId="urn:microsoft.com/office/officeart/2005/8/layout/vList2"/>
    <dgm:cxn modelId="{CC93185F-B31D-408D-8197-A5AF120201E6}" srcId="{E80446B9-D8BB-42B1-8D28-3D217AC65C9A}" destId="{DF13D7A9-BA66-4985-B076-14316BFC2016}" srcOrd="1" destOrd="0" parTransId="{C7C19789-9887-493E-A1B6-3624AE02A2CB}" sibTransId="{1FA72718-3F7D-4742-8154-146B6EB0856B}"/>
    <dgm:cxn modelId="{378AC66C-BA5D-424A-9336-7B50A0AF07DF}" srcId="{E80446B9-D8BB-42B1-8D28-3D217AC65C9A}" destId="{B354579E-E240-4ED4-981C-358380059FDD}" srcOrd="0" destOrd="0" parTransId="{09BA9B33-A76C-4229-BCB6-063F5E730EB0}" sibTransId="{48FE2157-BA45-4F87-A904-A3062C674830}"/>
    <dgm:cxn modelId="{6C130A51-3D58-46BC-845A-18C5CD7620AF}" type="presOf" srcId="{DF13D7A9-BA66-4985-B076-14316BFC2016}" destId="{E5D4E0EA-3BC0-4691-871A-0203DF4FCBF7}" srcOrd="0" destOrd="0" presId="urn:microsoft.com/office/officeart/2005/8/layout/vList2"/>
    <dgm:cxn modelId="{A79E36D2-628E-44AD-9098-9BD7D0F123FA}" srcId="{E80446B9-D8BB-42B1-8D28-3D217AC65C9A}" destId="{CA24E433-76F6-47F8-8626-2EFD6C7C7A5C}" srcOrd="2" destOrd="0" parTransId="{A5E325BD-5A43-4FD2-838E-3F5BEC1677F7}" sibTransId="{7CC30624-3727-4658-9D39-BE866A15AA73}"/>
    <dgm:cxn modelId="{3F2D92D9-16B0-4F7F-B337-22584A363CCB}" type="presOf" srcId="{CA24E433-76F6-47F8-8626-2EFD6C7C7A5C}" destId="{93E58920-067E-4F91-97FB-1F62D4343D99}" srcOrd="0" destOrd="0" presId="urn:microsoft.com/office/officeart/2005/8/layout/vList2"/>
    <dgm:cxn modelId="{C0713A43-9839-4334-9416-9F8936DB5A9D}" type="presParOf" srcId="{01E6D805-5BBA-47C9-AC64-782D9E0A85B5}" destId="{42E82DC6-0953-481E-85A3-6A7F7ED23B9F}" srcOrd="0" destOrd="0" presId="urn:microsoft.com/office/officeart/2005/8/layout/vList2"/>
    <dgm:cxn modelId="{1BA91EFD-1985-4449-873A-366379086FC2}" type="presParOf" srcId="{01E6D805-5BBA-47C9-AC64-782D9E0A85B5}" destId="{2FB62B68-14F9-45FA-86A7-07B0E14131CA}" srcOrd="1" destOrd="0" presId="urn:microsoft.com/office/officeart/2005/8/layout/vList2"/>
    <dgm:cxn modelId="{46829FEE-E206-4947-A81A-A973E321EC98}" type="presParOf" srcId="{01E6D805-5BBA-47C9-AC64-782D9E0A85B5}" destId="{E5D4E0EA-3BC0-4691-871A-0203DF4FCBF7}" srcOrd="2" destOrd="0" presId="urn:microsoft.com/office/officeart/2005/8/layout/vList2"/>
    <dgm:cxn modelId="{B2D6E87F-25D9-45E4-8495-BCF6A950BC23}" type="presParOf" srcId="{01E6D805-5BBA-47C9-AC64-782D9E0A85B5}" destId="{0D25B94B-54CD-4828-BCAE-513E7B1E9569}" srcOrd="3" destOrd="0" presId="urn:microsoft.com/office/officeart/2005/8/layout/vList2"/>
    <dgm:cxn modelId="{5D4F683A-54DC-4261-A3A5-08EB8C753B7B}" type="presParOf" srcId="{01E6D805-5BBA-47C9-AC64-782D9E0A85B5}" destId="{93E58920-067E-4F91-97FB-1F62D4343D9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82DC6-0953-481E-85A3-6A7F7ED23B9F}">
      <dsp:nvSpPr>
        <dsp:cNvPr id="0" name=""/>
        <dsp:cNvSpPr/>
      </dsp:nvSpPr>
      <dsp:spPr>
        <a:xfrm>
          <a:off x="0" y="42818"/>
          <a:ext cx="6364224" cy="176139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Which video categories trended most often?</a:t>
          </a:r>
          <a:endParaRPr lang="en-US" sz="2500" kern="1200" dirty="0"/>
        </a:p>
      </dsp:txBody>
      <dsp:txXfrm>
        <a:off x="85984" y="128802"/>
        <a:ext cx="6192256" cy="1589430"/>
      </dsp:txXfrm>
    </dsp:sp>
    <dsp:sp modelId="{E5D4E0EA-3BC0-4691-871A-0203DF4FCBF7}">
      <dsp:nvSpPr>
        <dsp:cNvPr id="0" name=""/>
        <dsp:cNvSpPr/>
      </dsp:nvSpPr>
      <dsp:spPr>
        <a:xfrm>
          <a:off x="0" y="1876216"/>
          <a:ext cx="6364224" cy="1761398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How were they distributed among regions?</a:t>
          </a:r>
          <a:endParaRPr lang="en-US" sz="2500" kern="1200" dirty="0"/>
        </a:p>
      </dsp:txBody>
      <dsp:txXfrm>
        <a:off x="85984" y="1962200"/>
        <a:ext cx="6192256" cy="1589430"/>
      </dsp:txXfrm>
    </dsp:sp>
    <dsp:sp modelId="{93E58920-067E-4F91-97FB-1F62D4343D99}">
      <dsp:nvSpPr>
        <dsp:cNvPr id="0" name=""/>
        <dsp:cNvSpPr/>
      </dsp:nvSpPr>
      <dsp:spPr>
        <a:xfrm>
          <a:off x="0" y="3709615"/>
          <a:ext cx="6364224" cy="176139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What categories were especially popular in the United States? Were there any differences between the categories popular in the US and those popular elsewhere?</a:t>
          </a:r>
          <a:endParaRPr lang="en-US" sz="2500" kern="1200" dirty="0"/>
        </a:p>
      </dsp:txBody>
      <dsp:txXfrm>
        <a:off x="85984" y="3795599"/>
        <a:ext cx="6192256" cy="1589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949F-EA19-4B7B-8E92-8456CAE63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F7C6C-D426-4956-9563-F2AA10CB0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D4705-FDE8-47CA-AB65-63B182B9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9CA2-E745-43E9-9A17-9EA7BE372687}" type="datetimeFigureOut">
              <a:rPr lang="pl-PL" smtClean="0"/>
              <a:t>21.10.2021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F7D52-C4F8-4693-AF84-459E2EF1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26075-B74C-4DF6-9901-7678658F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AC39-B069-4466-B8EC-98439D9C20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802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FD22-830E-4E69-8585-E8C42C61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53382-9A33-439A-899A-8D0C6DCA8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68253-64F3-4D97-A292-359B6B7D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9CA2-E745-43E9-9A17-9EA7BE372687}" type="datetimeFigureOut">
              <a:rPr lang="pl-PL" smtClean="0"/>
              <a:t>21.10.2021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E4D78-95F5-457B-8341-094D4B41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341C0-4FD3-4513-8EC2-3E909E10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AC39-B069-4466-B8EC-98439D9C20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307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B9610-08D5-46C3-B364-F1165361D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4C1B8-0BB0-4169-B9F0-ABD74045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39FE6-6DE5-4962-8C9D-C2831649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9CA2-E745-43E9-9A17-9EA7BE372687}" type="datetimeFigureOut">
              <a:rPr lang="pl-PL" smtClean="0"/>
              <a:t>21.10.2021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E727C-1E79-4F0C-96EA-241B23F7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83D8A-A650-4FC5-B377-725A0DDD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AC39-B069-4466-B8EC-98439D9C20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760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785F-BB4C-4333-88CD-075CFFEF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74578-C282-46E0-9185-992252A2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282E7-B82D-484B-BEEC-1790E071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9CA2-E745-43E9-9A17-9EA7BE372687}" type="datetimeFigureOut">
              <a:rPr lang="pl-PL" smtClean="0"/>
              <a:t>21.10.2021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BC28C-7D7D-434E-94EE-809BD51F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2C353-33AB-4223-9C87-6B3FA035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AC39-B069-4466-B8EC-98439D9C20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554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8D59-6201-49F1-AC4D-1E8FEB9B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2AEC5-22C7-4F21-BB5D-D900840F0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EC2E0-FBBA-426E-88F0-CDE91885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9CA2-E745-43E9-9A17-9EA7BE372687}" type="datetimeFigureOut">
              <a:rPr lang="pl-PL" smtClean="0"/>
              <a:t>21.10.2021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46808-8914-4DFC-BD27-722AB0F5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83AA-F138-4A67-A2EA-7C42D397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AC39-B069-4466-B8EC-98439D9C20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69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18A9-72DC-4963-9133-AA6557B2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C31A6-1436-4FD0-832D-16A515AA2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F1F21-BD25-4EEE-AA46-C78C549AD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FECD9-FE23-4DEA-9973-4FD253CF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9CA2-E745-43E9-9A17-9EA7BE372687}" type="datetimeFigureOut">
              <a:rPr lang="pl-PL" smtClean="0"/>
              <a:t>21.10.2021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330B0-BCD0-4088-A3E4-FBBC1DD2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DF157-D664-4B4A-94A2-1259563F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AC39-B069-4466-B8EC-98439D9C20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900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37EF-F8F0-4F2D-9570-C3EFB703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9C054-BABA-40F3-A073-29F6D2892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5D418-0EFB-4B8A-B6CE-FBF472DA4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8AB17-05D3-4BF4-9748-523FD0CA6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FD265-CAEC-4B74-888D-5E65CAB20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A9C29-942E-41D2-9DFA-71F4C906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9CA2-E745-43E9-9A17-9EA7BE372687}" type="datetimeFigureOut">
              <a:rPr lang="pl-PL" smtClean="0"/>
              <a:t>21.10.2021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8CE9B5-2395-4F9B-A2AC-76F4A41F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13F33-77CC-45BE-9E76-0618D04A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AC39-B069-4466-B8EC-98439D9C20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316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9B40-2425-40B0-83A1-70C7DBAE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57D19-D020-41EE-BB83-AE47E2D5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9CA2-E745-43E9-9A17-9EA7BE372687}" type="datetimeFigureOut">
              <a:rPr lang="pl-PL" smtClean="0"/>
              <a:t>21.10.2021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2FABD-C31D-475E-8F2E-23A8FFFA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6038F-5E70-44DF-8400-A627F219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AC39-B069-4466-B8EC-98439D9C20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954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460F2-4007-48BA-A73C-6CBDEE17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9CA2-E745-43E9-9A17-9EA7BE372687}" type="datetimeFigureOut">
              <a:rPr lang="pl-PL" smtClean="0"/>
              <a:t>21.10.2021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81043-A332-46F0-A9AB-0E4E7E43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B92EA-95A6-45C1-8ABA-C68A5DBB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AC39-B069-4466-B8EC-98439D9C20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171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167C-278D-4E0A-A0AA-DFE21AC7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3CE53-DB94-4F47-B0AC-944E6C5D6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DDA72-EE44-4AD8-A921-12322981E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B09F6-8B1D-410E-BA33-8EF11690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9CA2-E745-43E9-9A17-9EA7BE372687}" type="datetimeFigureOut">
              <a:rPr lang="pl-PL" smtClean="0"/>
              <a:t>21.10.2021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F795D-C318-4221-8E0D-E325BF86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38809-F3D6-4EA9-99FA-E1058A5C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AC39-B069-4466-B8EC-98439D9C20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993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741A-6A3D-4605-804F-919B4B3C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283E0-C30C-4EA2-916F-E2F102415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B9273-A1EB-46F8-85DE-56CC02304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2FABC-D532-44BB-B028-D8010004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9CA2-E745-43E9-9A17-9EA7BE372687}" type="datetimeFigureOut">
              <a:rPr lang="pl-PL" smtClean="0"/>
              <a:t>21.10.2021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9D02A-420F-4F5E-AB04-2625A7A4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5BF92-417B-4C0D-8D59-E667DCC1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AC39-B069-4466-B8EC-98439D9C20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0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F6034-DA76-4954-8E79-A0A0DEBD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DB302-0D9B-41E1-8856-29FCE718E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6847F-E693-4CD4-8FD6-99D6D7B44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39CA2-E745-43E9-9A17-9EA7BE372687}" type="datetimeFigureOut">
              <a:rPr lang="pl-PL" smtClean="0"/>
              <a:t>21.10.2021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23169-8A17-4FCD-9FE1-4721E2283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385D1-5D1C-4813-910E-09D8D5C68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DAC39-B069-4466-B8EC-98439D9C20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588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anafin.kamil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8E5BF-AA05-4D9E-9DAE-D2334D5F4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pl-PL" sz="8000" dirty="0">
                <a:solidFill>
                  <a:srgbClr val="FFFFFF"/>
                </a:solidFill>
              </a:rPr>
              <a:t>YouTube </a:t>
            </a:r>
            <a:r>
              <a:rPr lang="pl-PL" sz="8000" dirty="0" err="1">
                <a:solidFill>
                  <a:srgbClr val="FFFFFF"/>
                </a:solidFill>
              </a:rPr>
              <a:t>Trends</a:t>
            </a:r>
            <a:endParaRPr lang="pl-PL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263BC-3B0F-4C46-BF7C-9E04A4165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dirty="0"/>
              <a:t>Author: Kamil Kanafin.</a:t>
            </a:r>
            <a:br>
              <a:rPr lang="en-US" sz="1600" dirty="0"/>
            </a:br>
            <a:r>
              <a:rPr lang="en-US" sz="1600" dirty="0"/>
              <a:t>Email: </a:t>
            </a:r>
            <a:r>
              <a:rPr lang="en-US" sz="1600" dirty="0">
                <a:hlinkClick r:id="rId2"/>
              </a:rPr>
              <a:t>Kanafin.kamil@gmail.com</a:t>
            </a:r>
            <a:endParaRPr lang="pl-PL" sz="2000" dirty="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07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F7BF1-2CB4-481F-BCDB-C09FAE564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l-PL" sz="4000"/>
              <a:t>Main questions: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56AE4F-60C1-4B67-9E37-76B8268C79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68475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132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1DBE6-B4AC-4C23-8F33-A02164B8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 b="0" i="0"/>
              <a:t>Which video categories trended most often?</a:t>
            </a:r>
            <a:endParaRPr lang="pl-PL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F216-517A-4FF1-B502-5F12003A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sz="2000" dirty="0"/>
              <a:t>The most popular categories are</a:t>
            </a:r>
            <a:r>
              <a:rPr lang="ru-RU" sz="2000" dirty="0"/>
              <a:t> </a:t>
            </a:r>
            <a:r>
              <a:rPr lang="en-US" sz="2000" dirty="0" err="1"/>
              <a:t>People&amp;Blogs</a:t>
            </a:r>
            <a:r>
              <a:rPr lang="en-US" sz="2000" dirty="0"/>
              <a:t>, Entertainment, Sports, </a:t>
            </a:r>
            <a:r>
              <a:rPr lang="en-US" sz="2000" dirty="0" err="1"/>
              <a:t>Howto&amp;Style</a:t>
            </a:r>
            <a:r>
              <a:rPr lang="en-US" sz="2000" dirty="0"/>
              <a:t>,  Comedy, Film &amp; Animation, Music.</a:t>
            </a:r>
          </a:p>
          <a:p>
            <a:endParaRPr lang="pl-PL" sz="2000" dirty="0"/>
          </a:p>
        </p:txBody>
      </p:sp>
      <p:sp>
        <p:nvSpPr>
          <p:cNvPr id="26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lide2" descr="Table">
            <a:extLst>
              <a:ext uri="{FF2B5EF4-FFF2-40B4-BE49-F238E27FC236}">
                <a16:creationId xmlns:a16="http://schemas.microsoft.com/office/drawing/2014/main" id="{2DA05675-E694-48EA-9806-48D80293C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304" y="713127"/>
            <a:ext cx="5173737" cy="543174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041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2BFFC-5825-4C8F-A191-4D8D5C042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Which video categories trended most often?</a:t>
            </a:r>
            <a:endParaRPr lang="en-US" sz="37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AB0A9225-653E-4AA3-8C18-57A0A3B1A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slide2" descr="Time_category_abs">
            <a:extLst>
              <a:ext uri="{FF2B5EF4-FFF2-40B4-BE49-F238E27FC236}">
                <a16:creationId xmlns:a16="http://schemas.microsoft.com/office/drawing/2014/main" id="{2266368F-8B53-44BF-9D6A-43E8179AE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250"/>
            <a:ext cx="12192000" cy="588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8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D8853-9B82-489F-9C84-0D07FA97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300" b="0" i="0"/>
              <a:t>How were they distributed among regions?</a:t>
            </a:r>
            <a:endParaRPr lang="pl-PL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A7D0F-EAE7-4D46-A4F3-C5106BA4D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sz="2000" dirty="0"/>
              <a:t>By region, these categories mostly overlap, but there are exceptions.</a:t>
            </a:r>
            <a:endParaRPr lang="ru-RU" sz="2000" dirty="0"/>
          </a:p>
          <a:p>
            <a:r>
              <a:rPr lang="en-US" sz="2000" dirty="0"/>
              <a:t>An example of such an exception is the category Sports in India.</a:t>
            </a:r>
            <a:endParaRPr lang="ru-RU" sz="2000" dirty="0"/>
          </a:p>
          <a:p>
            <a:endParaRPr lang="ru-RU" sz="2000" dirty="0"/>
          </a:p>
          <a:p>
            <a:endParaRPr lang="pl-PL" sz="2000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2" descr="Table">
            <a:extLst>
              <a:ext uri="{FF2B5EF4-FFF2-40B4-BE49-F238E27FC236}">
                <a16:creationId xmlns:a16="http://schemas.microsoft.com/office/drawing/2014/main" id="{E025B67B-932E-456C-A28E-9F2B63AA1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304" y="713127"/>
            <a:ext cx="5173737" cy="543174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09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261A-0A7A-4D10-AE85-5D1FEEE0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Detailed trending by countries </a:t>
            </a:r>
            <a:endParaRPr lang="pl-PL" dirty="0"/>
          </a:p>
        </p:txBody>
      </p:sp>
      <p:pic>
        <p:nvPicPr>
          <p:cNvPr id="4" name="slide2" descr="Table">
            <a:extLst>
              <a:ext uri="{FF2B5EF4-FFF2-40B4-BE49-F238E27FC236}">
                <a16:creationId xmlns:a16="http://schemas.microsoft.com/office/drawing/2014/main" id="{B5793F32-04DD-4F7A-A98F-0CF28E867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388" y="1690688"/>
            <a:ext cx="2029108" cy="3734321"/>
          </a:xfrm>
          <a:prstGeom prst="rect">
            <a:avLst/>
          </a:prstGeom>
        </p:spPr>
      </p:pic>
      <p:pic>
        <p:nvPicPr>
          <p:cNvPr id="6" name="slide2" descr="Table">
            <a:extLst>
              <a:ext uri="{FF2B5EF4-FFF2-40B4-BE49-F238E27FC236}">
                <a16:creationId xmlns:a16="http://schemas.microsoft.com/office/drawing/2014/main" id="{0EFBF91A-A4AA-4FCC-90B3-1E76DCD54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65" y="1690688"/>
            <a:ext cx="2028825" cy="4114800"/>
          </a:xfrm>
          <a:prstGeom prst="rect">
            <a:avLst/>
          </a:prstGeom>
        </p:spPr>
      </p:pic>
      <p:pic>
        <p:nvPicPr>
          <p:cNvPr id="8" name="slide2" descr="Table">
            <a:extLst>
              <a:ext uri="{FF2B5EF4-FFF2-40B4-BE49-F238E27FC236}">
                <a16:creationId xmlns:a16="http://schemas.microsoft.com/office/drawing/2014/main" id="{E2340A78-FA04-4F06-B897-66D78BB44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719" y="1690688"/>
            <a:ext cx="2028825" cy="4305300"/>
          </a:xfrm>
          <a:prstGeom prst="rect">
            <a:avLst/>
          </a:prstGeom>
        </p:spPr>
      </p:pic>
      <p:pic>
        <p:nvPicPr>
          <p:cNvPr id="10" name="slide2" descr="Table">
            <a:extLst>
              <a:ext uri="{FF2B5EF4-FFF2-40B4-BE49-F238E27FC236}">
                <a16:creationId xmlns:a16="http://schemas.microsoft.com/office/drawing/2014/main" id="{2BF9AE99-C07A-48CC-AADC-B7241B62AC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695" y="1690688"/>
            <a:ext cx="2028825" cy="4114800"/>
          </a:xfrm>
          <a:prstGeom prst="rect">
            <a:avLst/>
          </a:prstGeom>
        </p:spPr>
      </p:pic>
      <p:pic>
        <p:nvPicPr>
          <p:cNvPr id="22" name="slide2" descr="Table">
            <a:extLst>
              <a:ext uri="{FF2B5EF4-FFF2-40B4-BE49-F238E27FC236}">
                <a16:creationId xmlns:a16="http://schemas.microsoft.com/office/drawing/2014/main" id="{795A89B1-7434-4FC4-BAD1-1D4A137295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1" y="1690688"/>
            <a:ext cx="20288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1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37703-8BA3-4883-8200-2F8701DF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2500" b="0" i="0"/>
              <a:t>What categories were especially popular in the United States? Were there any differences between the categories popular in the US and those popular elsewhere?</a:t>
            </a:r>
            <a:endParaRPr lang="pl-PL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5C3E-AAE2-46DE-8F2D-44FABE862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The most popular categories are</a:t>
            </a:r>
            <a:r>
              <a:rPr lang="ru-RU" sz="2000" dirty="0"/>
              <a:t> </a:t>
            </a:r>
            <a:r>
              <a:rPr lang="en-US" sz="2000" dirty="0"/>
              <a:t>Sport, </a:t>
            </a:r>
            <a:r>
              <a:rPr lang="en-US" sz="2000" dirty="0" err="1"/>
              <a:t>Science&amp;Technology</a:t>
            </a:r>
            <a:r>
              <a:rPr lang="en-US" sz="2000" dirty="0"/>
              <a:t>, </a:t>
            </a:r>
            <a:r>
              <a:rPr lang="en-US" sz="2000" dirty="0" err="1"/>
              <a:t>People&amp;Blogs</a:t>
            </a:r>
            <a:r>
              <a:rPr lang="en-US" sz="2000" dirty="0"/>
              <a:t>, </a:t>
            </a:r>
            <a:r>
              <a:rPr lang="en-US" sz="2000" dirty="0" err="1"/>
              <a:t>News&amp;Politics</a:t>
            </a:r>
            <a:r>
              <a:rPr lang="en-US" sz="2000" dirty="0"/>
              <a:t>, Music, </a:t>
            </a:r>
            <a:r>
              <a:rPr lang="en-US" sz="2000" dirty="0" err="1"/>
              <a:t>Howto&amp;Style</a:t>
            </a:r>
            <a:r>
              <a:rPr lang="en-US" sz="2000" dirty="0"/>
              <a:t>. </a:t>
            </a:r>
            <a:endParaRPr lang="ru-RU" sz="2000" dirty="0"/>
          </a:p>
          <a:p>
            <a:r>
              <a:rPr lang="en-US" sz="2000" dirty="0"/>
              <a:t>The main feature for the US is that the first place is taken by the video-sports category, compared with another countries.</a:t>
            </a:r>
            <a:endParaRPr lang="ru-RU" sz="2000" dirty="0"/>
          </a:p>
          <a:p>
            <a:r>
              <a:rPr lang="en-US" sz="2000" dirty="0"/>
              <a:t>The category which is not represented in other countries is</a:t>
            </a:r>
            <a:r>
              <a:rPr lang="ru-RU" sz="2000" dirty="0"/>
              <a:t> </a:t>
            </a:r>
            <a:r>
              <a:rPr lang="en-US" sz="2000" dirty="0"/>
              <a:t>Nonprofits &amp; Activism</a:t>
            </a:r>
            <a:endParaRPr lang="ru-RU" sz="2000" dirty="0"/>
          </a:p>
          <a:p>
            <a:r>
              <a:rPr lang="en-US" sz="2000" dirty="0"/>
              <a:t>Categories not represented such as</a:t>
            </a:r>
            <a:r>
              <a:rPr lang="ru-RU" sz="2000" dirty="0"/>
              <a:t> </a:t>
            </a:r>
            <a:r>
              <a:rPr lang="en-US" sz="2000" dirty="0"/>
              <a:t>Trailers and Movies.</a:t>
            </a:r>
            <a:endParaRPr lang="pl-PL" sz="2000" dirty="0"/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1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5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slide2" descr="Country_relative">
            <a:extLst>
              <a:ext uri="{FF2B5EF4-FFF2-40B4-BE49-F238E27FC236}">
                <a16:creationId xmlns:a16="http://schemas.microsoft.com/office/drawing/2014/main" id="{B5D7B26A-981E-4FD7-8BB8-457406EEC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3259300"/>
            <a:ext cx="3047033" cy="1409252"/>
          </a:xfrm>
          <a:prstGeom prst="rect">
            <a:avLst/>
          </a:prstGeom>
        </p:spPr>
      </p:pic>
      <p:pic>
        <p:nvPicPr>
          <p:cNvPr id="4" name="slide3" descr="Table">
            <a:extLst>
              <a:ext uri="{FF2B5EF4-FFF2-40B4-BE49-F238E27FC236}">
                <a16:creationId xmlns:a16="http://schemas.microsoft.com/office/drawing/2014/main" id="{BE7C07D7-9DFB-40DC-AFFC-F8DE2AFD7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197" y="1779204"/>
            <a:ext cx="1953636" cy="436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0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FE68-62A8-4246-9754-57440175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20853-71AC-47F5-B2BC-3E5D27CD4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typical for all countries that the first three categories always include the category </a:t>
            </a:r>
            <a:r>
              <a:rPr lang="en-US" dirty="0" err="1"/>
              <a:t>People&amp;Blogs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/>
              <a:t>I would suggest paying attention to this particular category for all countries.</a:t>
            </a:r>
          </a:p>
          <a:p>
            <a:r>
              <a:rPr lang="en-US" dirty="0"/>
              <a:t>Other most popular categories are</a:t>
            </a:r>
            <a:r>
              <a:rPr lang="ru-RU" dirty="0"/>
              <a:t> </a:t>
            </a:r>
            <a:r>
              <a:rPr lang="en-US" sz="2800" dirty="0" err="1"/>
              <a:t>People&amp;Blogs</a:t>
            </a:r>
            <a:r>
              <a:rPr lang="en-US" sz="2800" dirty="0"/>
              <a:t>, Entertainment, Sports, </a:t>
            </a:r>
            <a:r>
              <a:rPr lang="en-US" sz="2800" dirty="0" err="1"/>
              <a:t>Howto&amp;Style</a:t>
            </a:r>
            <a:r>
              <a:rPr lang="en-US" sz="2800" dirty="0"/>
              <a:t>,  Comedy, Film &amp; Animation, Music.</a:t>
            </a:r>
            <a:endParaRPr lang="ru-RU" sz="2800" dirty="0"/>
          </a:p>
          <a:p>
            <a:r>
              <a:rPr lang="en-US" sz="2800" dirty="0"/>
              <a:t>The Japanese YouTube market is not that popular compared to other countries on the list.</a:t>
            </a:r>
          </a:p>
          <a:p>
            <a:endParaRPr lang="en-US" dirty="0"/>
          </a:p>
          <a:p>
            <a:endParaRPr lang="ru-RU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9791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3A1CD572-8E8B-4B7B-ADAC-D8B99FFC7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7130F-802D-47B0-9EF1-30AED8D1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Q&amp;A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9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309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YouTube Trends</vt:lpstr>
      <vt:lpstr>Main questions:</vt:lpstr>
      <vt:lpstr>Which video categories trended most often?</vt:lpstr>
      <vt:lpstr>Which video categories trended most often?</vt:lpstr>
      <vt:lpstr>How were they distributed among regions?</vt:lpstr>
      <vt:lpstr>Detailed trending by countries </vt:lpstr>
      <vt:lpstr>What categories were especially popular in the United States? Were there any differences between the categories popular in the US and those popular elsewhere?</vt:lpstr>
      <vt:lpstr>Suggestions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Trends</dc:title>
  <dc:creator>Kanafin, Kamil (Nokia - PL/Krakow)</dc:creator>
  <cp:lastModifiedBy>Kanafin, Kamil (Nokia - PL/Krakow)</cp:lastModifiedBy>
  <cp:revision>16</cp:revision>
  <dcterms:created xsi:type="dcterms:W3CDTF">2021-10-20T18:52:19Z</dcterms:created>
  <dcterms:modified xsi:type="dcterms:W3CDTF">2021-10-21T19:52:14Z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327cfd9-47ed-48f1-9376-4ab3148935bb_Enabled">
    <vt:lpwstr>true</vt:lpwstr>
  </property>
  <property fmtid="{D5CDD505-2E9C-101B-9397-08002B2CF9AE}" pid="3" name="MSIP_Label_4327cfd9-47ed-48f1-9376-4ab3148935bb_SetDate">
    <vt:lpwstr>2021-10-20T18:55:10Z</vt:lpwstr>
  </property>
  <property fmtid="{D5CDD505-2E9C-101B-9397-08002B2CF9AE}" pid="4" name="MSIP_Label_4327cfd9-47ed-48f1-9376-4ab3148935bb_Method">
    <vt:lpwstr>Privileged</vt:lpwstr>
  </property>
  <property fmtid="{D5CDD505-2E9C-101B-9397-08002B2CF9AE}" pid="5" name="MSIP_Label_4327cfd9-47ed-48f1-9376-4ab3148935bb_Name">
    <vt:lpwstr>4327cfd9-47ed-48f1-9376-4ab3148935bb</vt:lpwstr>
  </property>
  <property fmtid="{D5CDD505-2E9C-101B-9397-08002B2CF9AE}" pid="6" name="MSIP_Label_4327cfd9-47ed-48f1-9376-4ab3148935bb_SiteId">
    <vt:lpwstr>5d471751-9675-428d-917b-70f44f9630b0</vt:lpwstr>
  </property>
  <property fmtid="{D5CDD505-2E9C-101B-9397-08002B2CF9AE}" pid="7" name="MSIP_Label_4327cfd9-47ed-48f1-9376-4ab3148935bb_ActionId">
    <vt:lpwstr>06066083-2eeb-44c2-963e-8714f7c047cb</vt:lpwstr>
  </property>
  <property fmtid="{D5CDD505-2E9C-101B-9397-08002B2CF9AE}" pid="8" name="MSIP_Label_4327cfd9-47ed-48f1-9376-4ab3148935bb_ContentBits">
    <vt:lpwstr>0</vt:lpwstr>
  </property>
</Properties>
</file>