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5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0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2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3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6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4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0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0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5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9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CF90AE3-2D68-448A-9BB9-B3CA8D2D85B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18C9-1D4F-4568-B35B-6ED2D088F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99"/>
            <a:ext cx="8564380" cy="2591633"/>
          </a:xfrm>
        </p:spPr>
        <p:txBody>
          <a:bodyPr>
            <a:normAutofit/>
          </a:bodyPr>
          <a:lstStyle/>
          <a:p>
            <a:r>
              <a:rPr lang="en-US" dirty="0"/>
              <a:t>HEALTH SPENDING IN           USA vs 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9376-292E-4657-BCC5-1EAA0E183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8825658" cy="61834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Why USA Has the Highest National Health Spending in the world?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A904-8151-4E09-AA1F-321F138D20FB}"/>
              </a:ext>
            </a:extLst>
          </p:cNvPr>
          <p:cNvSpPr txBox="1"/>
          <p:nvPr/>
        </p:nvSpPr>
        <p:spPr>
          <a:xfrm>
            <a:off x="6445770" y="4721902"/>
            <a:ext cx="499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AMANUEL SIDAMO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Data  Science Cohort2 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NASHVILLE SOFTWARE SCHOOL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7147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F211-B871-42D7-936E-702202E8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10057689" cy="960063"/>
          </a:xfrm>
        </p:spPr>
        <p:txBody>
          <a:bodyPr/>
          <a:lstStyle/>
          <a:p>
            <a:r>
              <a:rPr lang="en-US" sz="3000" b="1" dirty="0"/>
              <a:t>Overview of USA Health Policy and  Health Spending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0807-4FCE-4CD2-966E-A8BC0AA0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59" y="2413415"/>
            <a:ext cx="10237571" cy="40623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President  TRUMAN Proposed a National Health Insurance Plan in 1945, but it was lobbied against by AMA and other groups.</a:t>
            </a:r>
          </a:p>
          <a:p>
            <a:pPr>
              <a:lnSpc>
                <a:spcPct val="150000"/>
              </a:lnSpc>
            </a:pPr>
            <a:r>
              <a:rPr lang="en-US" dirty="0"/>
              <a:t> That is the diverging point for USA Health Spending from the rest of the world.</a:t>
            </a:r>
          </a:p>
          <a:p>
            <a:pPr>
              <a:lnSpc>
                <a:spcPct val="150000"/>
              </a:lnSpc>
            </a:pPr>
            <a:r>
              <a:rPr lang="en-US" dirty="0"/>
              <a:t>USA spent 17.9% of its GDP in 2017 on health which is $3.5 trillion .</a:t>
            </a:r>
          </a:p>
          <a:p>
            <a:pPr>
              <a:lnSpc>
                <a:spcPct val="150000"/>
              </a:lnSpc>
            </a:pPr>
            <a:r>
              <a:rPr lang="en-US" dirty="0"/>
              <a:t>Highest both in terms of per capita spending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and percentage share of GDP among developed countries.</a:t>
            </a:r>
          </a:p>
          <a:p>
            <a:pPr>
              <a:lnSpc>
                <a:spcPct val="150000"/>
              </a:lnSpc>
            </a:pPr>
            <a:r>
              <a:rPr lang="en-US" dirty="0"/>
              <a:t> However, USA health outcomes are not the best in measures like : Infant Mortality, Life Expectancy and  potential life years lost.</a:t>
            </a:r>
          </a:p>
        </p:txBody>
      </p:sp>
    </p:spTree>
    <p:extLst>
      <p:ext uri="{BB962C8B-B14F-4D97-AF65-F5344CB8AC3E}">
        <p14:creationId xmlns:p14="http://schemas.microsoft.com/office/powerpoint/2010/main" val="105217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F211-B871-42D7-936E-702202E8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 Affecting USA Health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0807-4FCE-4CD2-966E-A8BC0AA0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80" cy="4440264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Aging of baby boomers generation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Expansion of Medicare and Medicaid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Increase in Pharmaceutical Prices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Instance Health care spending increased by more than $900 billion from 1996 to 2013. 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than half of the spending increase was attributed to increased prices for health care services, with lesser contributions from growth and aging of the U.S. population.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Source:(Science Daily November 7,2017 )</a:t>
            </a:r>
          </a:p>
        </p:txBody>
      </p:sp>
    </p:spTree>
    <p:extLst>
      <p:ext uri="{BB962C8B-B14F-4D97-AF65-F5344CB8AC3E}">
        <p14:creationId xmlns:p14="http://schemas.microsoft.com/office/powerpoint/2010/main" val="242705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202C-ADA7-48CC-9039-AF07287B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OBJECTIVE OF THE PROJECT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0470-B877-4DC7-8101-FE0B3756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2578306"/>
            <a:ext cx="11210336" cy="4047345"/>
          </a:xfrm>
        </p:spPr>
        <p:txBody>
          <a:bodyPr>
            <a:normAutofit/>
          </a:bodyPr>
          <a:lstStyle/>
          <a:p>
            <a:r>
              <a:rPr lang="en-US" dirty="0"/>
              <a:t>To see what would explain the high health spending in USA compared with other developed countries by using selected health indicators.</a:t>
            </a:r>
          </a:p>
          <a:p>
            <a:pPr marL="0" indent="0" algn="ctr">
              <a:buNone/>
            </a:pPr>
            <a:r>
              <a:rPr lang="en-US" sz="3000" b="1" dirty="0"/>
              <a:t>Data Source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OECD Health Stats </a:t>
            </a:r>
          </a:p>
          <a:p>
            <a:pPr marL="400050" lvl="1" indent="0">
              <a:buNone/>
            </a:pPr>
            <a:r>
              <a:rPr lang="en-US" sz="1800" dirty="0"/>
              <a:t>      Health Spending , Healthcare Resources ,Healthcare Utilization and  Healthcare  Quality.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 Kaiser Family Foundation </a:t>
            </a:r>
          </a:p>
          <a:p>
            <a:pPr marL="400050" lvl="1" indent="0">
              <a:buNone/>
            </a:pPr>
            <a:r>
              <a:rPr lang="en-US" sz="1800" b="1" dirty="0"/>
              <a:t>      </a:t>
            </a:r>
            <a:r>
              <a:rPr lang="en-US" sz="1800" dirty="0"/>
              <a:t>Hospital Prices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 CMS</a:t>
            </a:r>
          </a:p>
          <a:p>
            <a:pPr marL="400050" lvl="1" indent="0">
              <a:buNone/>
            </a:pPr>
            <a:r>
              <a:rPr lang="en-US" sz="1800" dirty="0"/>
              <a:t>      Charge to Cost ratio by States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657600" lvl="8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6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202C-ADA7-48CC-9039-AF07287B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0470-B877-4DC7-8101-FE0B3756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4" y="2443397"/>
            <a:ext cx="11210336" cy="4062333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 Are People in USA Consuming Healthcare Service Excessively?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 Is USA Healthcare Technology Intensive?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 Is the  USA Healthcare  Best In Quality?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Are  USA Healthcare Providers Charging High Prices?</a:t>
            </a:r>
          </a:p>
          <a:p>
            <a:pPr lvl="8"/>
            <a:endParaRPr lang="en-US" sz="2000" dirty="0"/>
          </a:p>
          <a:p>
            <a:pPr marL="0" lvl="8" indent="0">
              <a:buNone/>
            </a:pPr>
            <a:r>
              <a:rPr lang="en-US" sz="2000" dirty="0"/>
              <a:t> </a:t>
            </a:r>
          </a:p>
          <a:p>
            <a:pPr marL="0" lvl="8" indent="0">
              <a:buNone/>
            </a:pPr>
            <a:r>
              <a:rPr lang="en-US" sz="2000" dirty="0"/>
              <a:t>Now Let’s Move to the App.</a:t>
            </a:r>
          </a:p>
          <a:p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3657600" lvl="8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B650CD0-F7E1-4453-AF84-48069F2C9333}"/>
              </a:ext>
            </a:extLst>
          </p:cNvPr>
          <p:cNvSpPr/>
          <p:nvPr/>
        </p:nvSpPr>
        <p:spPr>
          <a:xfrm>
            <a:off x="4302419" y="60210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202C-ADA7-48CC-9039-AF07287B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0470-B877-4DC7-8101-FE0B3756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084"/>
            <a:ext cx="9729866" cy="2866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Americans are Consuming Relatively Technology Intensive healthcare Services.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USA Healthcare Doesn’t Look Best in Quality, Except efficient in waiting time.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USA Healthcare Prices are Expensive and Providers are Charging  High Markups.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Administration of Healthcare is costing a lot in USA.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00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3577</TotalTime>
  <Words>373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 Boardroom</vt:lpstr>
      <vt:lpstr>HEALTH SPENDING IN           USA vs OECD COUNTRIES</vt:lpstr>
      <vt:lpstr>Overview of USA Health Policy and  Health Spending </vt:lpstr>
      <vt:lpstr>Factors Affecting USA Health Spending</vt:lpstr>
      <vt:lpstr>              OBJECTIVE OF THE PROJECT </vt:lpstr>
      <vt:lpstr>              Research Questions</vt:lpstr>
      <vt:lpstr>             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EXPENDITURE IN USA vs OECD COUNTRIES</dc:title>
  <dc:creator>Amanuel Sidamo</dc:creator>
  <cp:lastModifiedBy>Amanuel Sidamo</cp:lastModifiedBy>
  <cp:revision>42</cp:revision>
  <dcterms:created xsi:type="dcterms:W3CDTF">2019-01-21T21:50:51Z</dcterms:created>
  <dcterms:modified xsi:type="dcterms:W3CDTF">2019-01-26T05:36:57Z</dcterms:modified>
</cp:coreProperties>
</file>