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CF90AE3-2D68-448A-9BB9-B3CA8D2D85BE}" type="datetimeFigureOut">
              <a:rPr lang="en-US" smtClean="0"/>
              <a:t>1/23/2019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168477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F90AE3-2D68-448A-9BB9-B3CA8D2D85B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14908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CF90AE3-2D68-448A-9BB9-B3CA8D2D85B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261975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CF90AE3-2D68-448A-9BB9-B3CA8D2D85B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3489290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F90AE3-2D68-448A-9BB9-B3CA8D2D85B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159002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F90AE3-2D68-448A-9BB9-B3CA8D2D85BE}"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3762837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CF90AE3-2D68-448A-9BB9-B3CA8D2D85BE}" type="datetimeFigureOut">
              <a:rPr lang="en-US" smtClean="0"/>
              <a:t>1/23/2019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68174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CF90AE3-2D68-448A-9BB9-B3CA8D2D85B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600004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CF90AE3-2D68-448A-9BB9-B3CA8D2D85B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395790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F90AE3-2D68-448A-9BB9-B3CA8D2D85B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260910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F90AE3-2D68-448A-9BB9-B3CA8D2D85BE}" type="datetimeFigureOut">
              <a:rPr lang="en-US" smtClean="0"/>
              <a:t>1/23/2019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99342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90AE3-2D68-448A-9BB9-B3CA8D2D85B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110565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F90AE3-2D68-448A-9BB9-B3CA8D2D85BE}" type="datetimeFigureOut">
              <a:rPr lang="en-US" smtClean="0"/>
              <a:t>1/23/2019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192215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F90AE3-2D68-448A-9BB9-B3CA8D2D85BE}" type="datetimeFigureOut">
              <a:rPr lang="en-US" smtClean="0"/>
              <a:t>1/23/2019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44683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90AE3-2D68-448A-9BB9-B3CA8D2D85BE}" type="datetimeFigureOut">
              <a:rPr lang="en-US" smtClean="0"/>
              <a:t>1/23/2019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121472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F90AE3-2D68-448A-9BB9-B3CA8D2D85B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64829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CF90AE3-2D68-448A-9BB9-B3CA8D2D85BE}" type="datetimeFigureOut">
              <a:rPr lang="en-US" smtClean="0"/>
              <a:t>1/23/2019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BA9A026-90BB-4320-807C-798780CA6788}" type="slidenum">
              <a:rPr lang="en-US" smtClean="0"/>
              <a:t>‹#›</a:t>
            </a:fld>
            <a:endParaRPr lang="en-US"/>
          </a:p>
        </p:txBody>
      </p:sp>
    </p:spTree>
    <p:extLst>
      <p:ext uri="{BB962C8B-B14F-4D97-AF65-F5344CB8AC3E}">
        <p14:creationId xmlns:p14="http://schemas.microsoft.com/office/powerpoint/2010/main" val="258218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CF90AE3-2D68-448A-9BB9-B3CA8D2D85BE}" type="datetimeFigureOut">
              <a:rPr lang="en-US" smtClean="0"/>
              <a:t>1/23/2019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BA9A026-90BB-4320-807C-798780CA6788}" type="slidenum">
              <a:rPr lang="en-US" smtClean="0"/>
              <a:t>‹#›</a:t>
            </a:fld>
            <a:endParaRPr lang="en-US"/>
          </a:p>
        </p:txBody>
      </p:sp>
    </p:spTree>
    <p:extLst>
      <p:ext uri="{BB962C8B-B14F-4D97-AF65-F5344CB8AC3E}">
        <p14:creationId xmlns:p14="http://schemas.microsoft.com/office/powerpoint/2010/main" val="314164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A18C9-1D4F-4568-B35B-6ED2D088FBCB}"/>
              </a:ext>
            </a:extLst>
          </p:cNvPr>
          <p:cNvSpPr>
            <a:spLocks noGrp="1"/>
          </p:cNvSpPr>
          <p:nvPr>
            <p:ph type="ctrTitle"/>
          </p:nvPr>
        </p:nvSpPr>
        <p:spPr>
          <a:xfrm>
            <a:off x="1524000" y="406399"/>
            <a:ext cx="8564380" cy="2591633"/>
          </a:xfrm>
        </p:spPr>
        <p:txBody>
          <a:bodyPr>
            <a:normAutofit/>
          </a:bodyPr>
          <a:lstStyle/>
          <a:p>
            <a:r>
              <a:rPr lang="en-US" dirty="0"/>
              <a:t>HEALTH SPENDING IN           USA vs OECD COUNTRIES</a:t>
            </a:r>
          </a:p>
        </p:txBody>
      </p:sp>
      <p:sp>
        <p:nvSpPr>
          <p:cNvPr id="3" name="Subtitle 2">
            <a:extLst>
              <a:ext uri="{FF2B5EF4-FFF2-40B4-BE49-F238E27FC236}">
                <a16:creationId xmlns:a16="http://schemas.microsoft.com/office/drawing/2014/main" id="{3AAE9376-292E-4657-BCC5-1EAA0E183AAC}"/>
              </a:ext>
            </a:extLst>
          </p:cNvPr>
          <p:cNvSpPr>
            <a:spLocks noGrp="1"/>
          </p:cNvSpPr>
          <p:nvPr>
            <p:ph type="subTitle" idx="1"/>
          </p:nvPr>
        </p:nvSpPr>
        <p:spPr>
          <a:xfrm>
            <a:off x="1524000" y="3429000"/>
            <a:ext cx="8825658" cy="618344"/>
          </a:xfrm>
        </p:spPr>
        <p:txBody>
          <a:bodyPr/>
          <a:lstStyle/>
          <a:p>
            <a:r>
              <a:rPr lang="en-US" b="1" dirty="0">
                <a:solidFill>
                  <a:schemeClr val="bg1"/>
                </a:solidFill>
              </a:rPr>
              <a:t>Why USA Has the Highest National Health Expenditure in the world? </a:t>
            </a:r>
          </a:p>
        </p:txBody>
      </p:sp>
      <p:sp>
        <p:nvSpPr>
          <p:cNvPr id="4" name="TextBox 3">
            <a:extLst>
              <a:ext uri="{FF2B5EF4-FFF2-40B4-BE49-F238E27FC236}">
                <a16:creationId xmlns:a16="http://schemas.microsoft.com/office/drawing/2014/main" id="{6FF6A904-8151-4E09-AA1F-321F138D20FB}"/>
              </a:ext>
            </a:extLst>
          </p:cNvPr>
          <p:cNvSpPr txBox="1"/>
          <p:nvPr/>
        </p:nvSpPr>
        <p:spPr>
          <a:xfrm>
            <a:off x="6445770" y="4721902"/>
            <a:ext cx="4991725" cy="1200329"/>
          </a:xfrm>
          <a:prstGeom prst="rect">
            <a:avLst/>
          </a:prstGeom>
          <a:noFill/>
        </p:spPr>
        <p:txBody>
          <a:bodyPr wrap="square" rtlCol="0">
            <a:spAutoFit/>
          </a:bodyPr>
          <a:lstStyle/>
          <a:p>
            <a:r>
              <a:rPr lang="en-US" b="1" dirty="0">
                <a:solidFill>
                  <a:schemeClr val="bg1"/>
                </a:solidFill>
              </a:rPr>
              <a:t>AMANUEL SIDAMO </a:t>
            </a:r>
          </a:p>
          <a:p>
            <a:r>
              <a:rPr lang="en-US" b="1" dirty="0">
                <a:solidFill>
                  <a:schemeClr val="bg1"/>
                </a:solidFill>
              </a:rPr>
              <a:t>                    Data  Science Cohort2  </a:t>
            </a:r>
          </a:p>
          <a:p>
            <a:r>
              <a:rPr lang="en-US" b="1" dirty="0">
                <a:solidFill>
                  <a:schemeClr val="bg1"/>
                </a:solidFill>
              </a:rPr>
              <a:t>                    NASHVILLE SOFTWARE SCHOOL</a:t>
            </a:r>
          </a:p>
          <a:p>
            <a:r>
              <a:rPr lang="en-US" b="1" dirty="0">
                <a:solidFill>
                  <a:schemeClr val="bg1"/>
                </a:solidFill>
              </a:rPr>
              <a:t>                </a:t>
            </a:r>
          </a:p>
        </p:txBody>
      </p:sp>
    </p:spTree>
    <p:extLst>
      <p:ext uri="{BB962C8B-B14F-4D97-AF65-F5344CB8AC3E}">
        <p14:creationId xmlns:p14="http://schemas.microsoft.com/office/powerpoint/2010/main" val="5714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F211-B871-42D7-936E-702202E83F4C}"/>
              </a:ext>
            </a:extLst>
          </p:cNvPr>
          <p:cNvSpPr>
            <a:spLocks noGrp="1"/>
          </p:cNvSpPr>
          <p:nvPr>
            <p:ph type="title"/>
          </p:nvPr>
        </p:nvSpPr>
        <p:spPr/>
        <p:txBody>
          <a:bodyPr/>
          <a:lstStyle/>
          <a:p>
            <a:r>
              <a:rPr lang="en-US" b="1" dirty="0"/>
              <a:t>Overview of USA Health Spending </a:t>
            </a:r>
          </a:p>
        </p:txBody>
      </p:sp>
      <p:sp>
        <p:nvSpPr>
          <p:cNvPr id="3" name="Content Placeholder 2">
            <a:extLst>
              <a:ext uri="{FF2B5EF4-FFF2-40B4-BE49-F238E27FC236}">
                <a16:creationId xmlns:a16="http://schemas.microsoft.com/office/drawing/2014/main" id="{4C760807-4FCE-4CD2-966E-A8BC0AA0FA5C}"/>
              </a:ext>
            </a:extLst>
          </p:cNvPr>
          <p:cNvSpPr>
            <a:spLocks noGrp="1"/>
          </p:cNvSpPr>
          <p:nvPr>
            <p:ph idx="1"/>
          </p:nvPr>
        </p:nvSpPr>
        <p:spPr>
          <a:xfrm>
            <a:off x="254833" y="2248525"/>
            <a:ext cx="11632367" cy="4482059"/>
          </a:xfrm>
        </p:spPr>
        <p:txBody>
          <a:bodyPr>
            <a:normAutofit/>
          </a:bodyPr>
          <a:lstStyle/>
          <a:p>
            <a:r>
              <a:rPr lang="en-US" dirty="0"/>
              <a:t>President  TRUMAN Proposed a National Health Insurance Plan in 1945, but it was lobbied against by AMA and other groups. That is the diverging point for USA Health Spending from the rest of the world.</a:t>
            </a:r>
          </a:p>
          <a:p>
            <a:r>
              <a:rPr lang="en-US" dirty="0"/>
              <a:t>20 years later for the first time in 1965 USA passed a bill to establish Medicare and Medicaid.  President Truman received the first Medicare Card from the Hand of President  Johnson.</a:t>
            </a:r>
          </a:p>
          <a:p>
            <a:endParaRPr lang="en-US" dirty="0"/>
          </a:p>
          <a:p>
            <a:r>
              <a:rPr lang="en-US" dirty="0"/>
              <a:t>USA Spent 17.9% of its GDP in 2017 on Health which is $3.5 trillion .</a:t>
            </a:r>
          </a:p>
          <a:p>
            <a:pPr marL="0" indent="0">
              <a:buNone/>
            </a:pPr>
            <a:endParaRPr lang="en-US" dirty="0"/>
          </a:p>
          <a:p>
            <a:r>
              <a:rPr lang="en-US" dirty="0"/>
              <a:t>Highest both in terms of Per Capita Spending </a:t>
            </a:r>
          </a:p>
          <a:p>
            <a:pPr marL="0" indent="0">
              <a:buNone/>
            </a:pPr>
            <a:r>
              <a:rPr lang="en-US" dirty="0"/>
              <a:t>        and percentage share of GDP among developed countries.</a:t>
            </a:r>
          </a:p>
          <a:p>
            <a:r>
              <a:rPr lang="en-US" dirty="0"/>
              <a:t> However, USA health outcomes are not the best among developed countries  in measures like :Infant Mortality, Life Expectancy and  potential life years lost.</a:t>
            </a:r>
          </a:p>
        </p:txBody>
      </p:sp>
      <p:pic>
        <p:nvPicPr>
          <p:cNvPr id="4" name="Picture 3">
            <a:extLst>
              <a:ext uri="{FF2B5EF4-FFF2-40B4-BE49-F238E27FC236}">
                <a16:creationId xmlns:a16="http://schemas.microsoft.com/office/drawing/2014/main" id="{5D2AF5EF-7B34-4141-83F8-5C3B1D258537}"/>
              </a:ext>
            </a:extLst>
          </p:cNvPr>
          <p:cNvPicPr>
            <a:picLocks noChangeAspect="1"/>
          </p:cNvPicPr>
          <p:nvPr/>
        </p:nvPicPr>
        <p:blipFill>
          <a:blip r:embed="rId2"/>
          <a:stretch>
            <a:fillRect/>
          </a:stretch>
        </p:blipFill>
        <p:spPr>
          <a:xfrm>
            <a:off x="8640319" y="3957403"/>
            <a:ext cx="2876014" cy="1926929"/>
          </a:xfrm>
          <a:prstGeom prst="rect">
            <a:avLst/>
          </a:prstGeom>
        </p:spPr>
      </p:pic>
    </p:spTree>
    <p:extLst>
      <p:ext uri="{BB962C8B-B14F-4D97-AF65-F5344CB8AC3E}">
        <p14:creationId xmlns:p14="http://schemas.microsoft.com/office/powerpoint/2010/main" val="105217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F211-B871-42D7-936E-702202E83F4C}"/>
              </a:ext>
            </a:extLst>
          </p:cNvPr>
          <p:cNvSpPr>
            <a:spLocks noGrp="1"/>
          </p:cNvSpPr>
          <p:nvPr>
            <p:ph type="title"/>
          </p:nvPr>
        </p:nvSpPr>
        <p:spPr/>
        <p:txBody>
          <a:bodyPr/>
          <a:lstStyle/>
          <a:p>
            <a:r>
              <a:rPr lang="en-US" b="1" dirty="0"/>
              <a:t>Factors Affecting USA Health Spending</a:t>
            </a:r>
          </a:p>
        </p:txBody>
      </p:sp>
      <p:sp>
        <p:nvSpPr>
          <p:cNvPr id="3" name="Content Placeholder 2">
            <a:extLst>
              <a:ext uri="{FF2B5EF4-FFF2-40B4-BE49-F238E27FC236}">
                <a16:creationId xmlns:a16="http://schemas.microsoft.com/office/drawing/2014/main" id="{4C760807-4FCE-4CD2-966E-A8BC0AA0FA5C}"/>
              </a:ext>
            </a:extLst>
          </p:cNvPr>
          <p:cNvSpPr>
            <a:spLocks noGrp="1"/>
          </p:cNvSpPr>
          <p:nvPr>
            <p:ph idx="1"/>
          </p:nvPr>
        </p:nvSpPr>
        <p:spPr>
          <a:xfrm>
            <a:off x="838199" y="1825625"/>
            <a:ext cx="10929080" cy="4440264"/>
          </a:xfrm>
        </p:spPr>
        <p:txBody>
          <a:bodyPr>
            <a:normAutofit/>
          </a:bodyPr>
          <a:lstStyle/>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Aging of baby boomers generation</a:t>
            </a:r>
          </a:p>
          <a:p>
            <a:r>
              <a:rPr lang="en-US" sz="2400" dirty="0">
                <a:latin typeface="Calibri" panose="020F0502020204030204" pitchFamily="34" charset="0"/>
                <a:cs typeface="Calibri" panose="020F0502020204030204" pitchFamily="34" charset="0"/>
              </a:rPr>
              <a:t>Expansion of Medicare and Medicaid</a:t>
            </a:r>
          </a:p>
          <a:p>
            <a:r>
              <a:rPr lang="en-US" sz="2400" dirty="0">
                <a:latin typeface="Calibri" panose="020F0502020204030204" pitchFamily="34" charset="0"/>
                <a:cs typeface="Calibri" panose="020F0502020204030204" pitchFamily="34" charset="0"/>
              </a:rPr>
              <a:t>Increase in Pharmaceutical Prices</a:t>
            </a:r>
          </a:p>
          <a:p>
            <a:pPr lvl="2"/>
            <a:r>
              <a:rPr lang="en-US" sz="2000" dirty="0">
                <a:latin typeface="Calibri" panose="020F0502020204030204" pitchFamily="34" charset="0"/>
                <a:cs typeface="Calibri" panose="020F0502020204030204" pitchFamily="34" charset="0"/>
              </a:rPr>
              <a:t>For Instance Health care spending increased by more than $900 billion from 1996 to 2013. </a:t>
            </a:r>
          </a:p>
          <a:p>
            <a:pPr lvl="2"/>
            <a:r>
              <a:rPr lang="en-US" sz="2000" dirty="0">
                <a:latin typeface="Calibri" panose="020F0502020204030204" pitchFamily="34" charset="0"/>
                <a:cs typeface="Calibri" panose="020F0502020204030204" pitchFamily="34" charset="0"/>
              </a:rPr>
              <a:t>More than half of the spending increase was attributed to increased prices for health care services, with lesser contributions from growth and aging of the U.S. population.</a:t>
            </a:r>
          </a:p>
          <a:p>
            <a:pPr marL="0" indent="0">
              <a:buNone/>
            </a:pPr>
            <a:r>
              <a:rPr lang="en-US" sz="2400" dirty="0">
                <a:latin typeface="Calibri" panose="020F0502020204030204" pitchFamily="34" charset="0"/>
                <a:cs typeface="Calibri" panose="020F0502020204030204" pitchFamily="34" charset="0"/>
              </a:rPr>
              <a:t>Source:(Science Daily November 7,2017 )</a:t>
            </a:r>
          </a:p>
        </p:txBody>
      </p:sp>
    </p:spTree>
    <p:extLst>
      <p:ext uri="{BB962C8B-B14F-4D97-AF65-F5344CB8AC3E}">
        <p14:creationId xmlns:p14="http://schemas.microsoft.com/office/powerpoint/2010/main" val="242705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202C-ADA7-48CC-9039-AF07287B7FA4}"/>
              </a:ext>
            </a:extLst>
          </p:cNvPr>
          <p:cNvSpPr>
            <a:spLocks noGrp="1"/>
          </p:cNvSpPr>
          <p:nvPr>
            <p:ph type="title"/>
          </p:nvPr>
        </p:nvSpPr>
        <p:spPr/>
        <p:txBody>
          <a:bodyPr/>
          <a:lstStyle/>
          <a:p>
            <a:r>
              <a:rPr lang="en-US" b="1" dirty="0"/>
              <a:t>              OBJECTIVE OF THE PROJECT</a:t>
            </a:r>
            <a:r>
              <a:rPr lang="en-US" dirty="0"/>
              <a:t> </a:t>
            </a:r>
          </a:p>
        </p:txBody>
      </p:sp>
      <p:sp>
        <p:nvSpPr>
          <p:cNvPr id="3" name="Content Placeholder 2">
            <a:extLst>
              <a:ext uri="{FF2B5EF4-FFF2-40B4-BE49-F238E27FC236}">
                <a16:creationId xmlns:a16="http://schemas.microsoft.com/office/drawing/2014/main" id="{AE580470-B877-4DC7-8101-FE0B37566BA4}"/>
              </a:ext>
            </a:extLst>
          </p:cNvPr>
          <p:cNvSpPr>
            <a:spLocks noGrp="1"/>
          </p:cNvSpPr>
          <p:nvPr>
            <p:ph idx="1"/>
          </p:nvPr>
        </p:nvSpPr>
        <p:spPr>
          <a:xfrm>
            <a:off x="422031" y="2578306"/>
            <a:ext cx="11210336" cy="4047345"/>
          </a:xfrm>
        </p:spPr>
        <p:txBody>
          <a:bodyPr>
            <a:normAutofit/>
          </a:bodyPr>
          <a:lstStyle/>
          <a:p>
            <a:r>
              <a:rPr lang="en-US" dirty="0"/>
              <a:t>Motivation:  I Was Curious to Know What Would Explain this Outlying of USA Health Spending Among Developed Countries.</a:t>
            </a:r>
          </a:p>
          <a:p>
            <a:pPr marL="3200400" lvl="7" indent="0">
              <a:buNone/>
            </a:pPr>
            <a:r>
              <a:rPr lang="en-US" sz="2800" b="1" dirty="0"/>
              <a:t>Hypothesis</a:t>
            </a:r>
          </a:p>
          <a:p>
            <a:pPr>
              <a:buFont typeface="Wingdings" panose="05000000000000000000" pitchFamily="2" charset="2"/>
              <a:buChar char="Ø"/>
            </a:pPr>
            <a:r>
              <a:rPr lang="en-US" dirty="0"/>
              <a:t>  People are Consuming Healthcare Service Excessively.</a:t>
            </a:r>
          </a:p>
          <a:p>
            <a:pPr>
              <a:buFont typeface="Wingdings" panose="05000000000000000000" pitchFamily="2" charset="2"/>
              <a:buChar char="Ø"/>
            </a:pPr>
            <a:r>
              <a:rPr lang="en-US" dirty="0"/>
              <a:t>  USA Healthcare is Technology Intensive</a:t>
            </a:r>
          </a:p>
          <a:p>
            <a:pPr>
              <a:buFont typeface="Wingdings" panose="05000000000000000000" pitchFamily="2" charset="2"/>
              <a:buChar char="Ø"/>
            </a:pPr>
            <a:r>
              <a:rPr lang="en-US" dirty="0"/>
              <a:t>  USA Healthcare Has Best Quality</a:t>
            </a:r>
          </a:p>
          <a:p>
            <a:pPr>
              <a:buFont typeface="Wingdings" panose="05000000000000000000" pitchFamily="2" charset="2"/>
              <a:buChar char="Ø"/>
            </a:pPr>
            <a:r>
              <a:rPr lang="en-US" dirty="0"/>
              <a:t>  USA Healthcare Providers are Charging High Prices</a:t>
            </a:r>
          </a:p>
          <a:p>
            <a:pPr lvl="8"/>
            <a:endParaRPr lang="en-US" dirty="0"/>
          </a:p>
          <a:p>
            <a:pPr marL="0" lvl="8" indent="0">
              <a:buNone/>
            </a:pPr>
            <a:r>
              <a:rPr lang="en-US" sz="1800" dirty="0"/>
              <a:t> Now Let’s Move to the App.</a:t>
            </a:r>
          </a:p>
          <a:p>
            <a:pPr marL="3657600" lvl="8" indent="0">
              <a:buNone/>
            </a:pPr>
            <a:endParaRPr lang="en-US" dirty="0"/>
          </a:p>
          <a:p>
            <a:endParaRPr lang="en-US" dirty="0"/>
          </a:p>
        </p:txBody>
      </p:sp>
      <p:sp>
        <p:nvSpPr>
          <p:cNvPr id="4" name="Arrow: Right 3">
            <a:extLst>
              <a:ext uri="{FF2B5EF4-FFF2-40B4-BE49-F238E27FC236}">
                <a16:creationId xmlns:a16="http://schemas.microsoft.com/office/drawing/2014/main" id="{9B650CD0-F7E1-4453-AF84-48069F2C9333}"/>
              </a:ext>
            </a:extLst>
          </p:cNvPr>
          <p:cNvSpPr/>
          <p:nvPr/>
        </p:nvSpPr>
        <p:spPr>
          <a:xfrm>
            <a:off x="4557252" y="564201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06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202C-ADA7-48CC-9039-AF07287B7FA4}"/>
              </a:ext>
            </a:extLst>
          </p:cNvPr>
          <p:cNvSpPr>
            <a:spLocks noGrp="1"/>
          </p:cNvSpPr>
          <p:nvPr>
            <p:ph type="title"/>
          </p:nvPr>
        </p:nvSpPr>
        <p:spPr/>
        <p:txBody>
          <a:bodyPr/>
          <a:lstStyle/>
          <a:p>
            <a:r>
              <a:rPr lang="en-US" b="1" dirty="0"/>
              <a:t>              Conclusion </a:t>
            </a:r>
            <a:endParaRPr lang="en-US" dirty="0"/>
          </a:p>
        </p:txBody>
      </p:sp>
      <p:sp>
        <p:nvSpPr>
          <p:cNvPr id="3" name="Content Placeholder 2">
            <a:extLst>
              <a:ext uri="{FF2B5EF4-FFF2-40B4-BE49-F238E27FC236}">
                <a16:creationId xmlns:a16="http://schemas.microsoft.com/office/drawing/2014/main" id="{AE580470-B877-4DC7-8101-FE0B37566BA4}"/>
              </a:ext>
            </a:extLst>
          </p:cNvPr>
          <p:cNvSpPr>
            <a:spLocks noGrp="1"/>
          </p:cNvSpPr>
          <p:nvPr>
            <p:ph idx="1"/>
          </p:nvPr>
        </p:nvSpPr>
        <p:spPr>
          <a:xfrm>
            <a:off x="838200" y="2650084"/>
            <a:ext cx="9729866" cy="2866296"/>
          </a:xfrm>
        </p:spPr>
        <p:txBody>
          <a:bodyPr>
            <a:normAutofit/>
          </a:bodyPr>
          <a:lstStyle/>
          <a:p>
            <a:pPr>
              <a:buFont typeface="Wingdings" panose="05000000000000000000" pitchFamily="2" charset="2"/>
              <a:buChar char="q"/>
            </a:pPr>
            <a:r>
              <a:rPr lang="en-US" dirty="0"/>
              <a:t>  Americans are Consuming Relatively Technology Intensive healthcare Services.</a:t>
            </a:r>
          </a:p>
          <a:p>
            <a:pPr>
              <a:buFont typeface="Wingdings" panose="05000000000000000000" pitchFamily="2" charset="2"/>
              <a:buChar char="q"/>
            </a:pPr>
            <a:endParaRPr lang="en-US" dirty="0"/>
          </a:p>
          <a:p>
            <a:pPr>
              <a:buFont typeface="Wingdings" panose="05000000000000000000" pitchFamily="2" charset="2"/>
              <a:buChar char="q"/>
            </a:pPr>
            <a:r>
              <a:rPr lang="en-US" dirty="0"/>
              <a:t> USA Healthcare Doesn’t Look Best in Quality, Except in Cancer Treatment.</a:t>
            </a:r>
          </a:p>
          <a:p>
            <a:pPr>
              <a:buFont typeface="Wingdings" panose="05000000000000000000" pitchFamily="2" charset="2"/>
              <a:buChar char="q"/>
            </a:pPr>
            <a:endParaRPr lang="en-US" dirty="0"/>
          </a:p>
          <a:p>
            <a:pPr>
              <a:buFont typeface="Wingdings" panose="05000000000000000000" pitchFamily="2" charset="2"/>
              <a:buChar char="q"/>
            </a:pPr>
            <a:r>
              <a:rPr lang="en-US" dirty="0"/>
              <a:t>  USA Healthcare Prices are Expensive and Providers are Charging  High Markups.</a:t>
            </a:r>
          </a:p>
          <a:p>
            <a:pPr>
              <a:buFont typeface="Wingdings" panose="05000000000000000000" pitchFamily="2" charset="2"/>
              <a:buChar char="q"/>
            </a:pPr>
            <a:endParaRPr lang="en-US" dirty="0"/>
          </a:p>
          <a:p>
            <a:pPr>
              <a:buFont typeface="Wingdings" panose="05000000000000000000" pitchFamily="2" charset="2"/>
              <a:buChar char="q"/>
            </a:pPr>
            <a:r>
              <a:rPr lang="en-US" dirty="0"/>
              <a:t>  Administration of Healthcare is costing a lot in USA.</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180200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1860</TotalTime>
  <Words>356</Words>
  <Application>Microsoft Office PowerPoint</Application>
  <PresentationFormat>Widescreen</PresentationFormat>
  <Paragraphs>44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Century Gothic</vt:lpstr>
      <vt:lpstr>Wingdings</vt:lpstr>
      <vt:lpstr>Wingdings 3</vt:lpstr>
      <vt:lpstr>Ion Boardroom</vt:lpstr>
      <vt:lpstr>HEALTH SPENDING IN           USA vs OECD COUNTRIES</vt:lpstr>
      <vt:lpstr>Overview of USA Health Spending </vt:lpstr>
      <vt:lpstr>Factors Affecting USA Health Spending</vt:lpstr>
      <vt:lpstr>              OBJECTIVE OF THE PROJECT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EXPENDITURE IN USA vs OECD COUNTRIES</dc:title>
  <dc:creator>Amanuel Sidamo</dc:creator>
  <cp:lastModifiedBy>Amanuel Sidamo</cp:lastModifiedBy>
  <cp:revision>25</cp:revision>
  <dcterms:created xsi:type="dcterms:W3CDTF">2019-01-21T21:50:51Z</dcterms:created>
  <dcterms:modified xsi:type="dcterms:W3CDTF">2019-01-24T03:44:12Z</dcterms:modified>
</cp:coreProperties>
</file>