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23"/>
  </p:notesMasterIdLst>
  <p:sldIdLst>
    <p:sldId id="256" r:id="rId2"/>
    <p:sldId id="257" r:id="rId3"/>
    <p:sldId id="283" r:id="rId4"/>
    <p:sldId id="259" r:id="rId5"/>
    <p:sldId id="258" r:id="rId6"/>
    <p:sldId id="260" r:id="rId7"/>
    <p:sldId id="262" r:id="rId8"/>
    <p:sldId id="261" r:id="rId9"/>
    <p:sldId id="264" r:id="rId10"/>
    <p:sldId id="267" r:id="rId11"/>
    <p:sldId id="266" r:id="rId12"/>
    <p:sldId id="274" r:id="rId13"/>
    <p:sldId id="268" r:id="rId14"/>
    <p:sldId id="269" r:id="rId15"/>
    <p:sldId id="282" r:id="rId16"/>
    <p:sldId id="273" r:id="rId17"/>
    <p:sldId id="279"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varScale="1">
        <p:scale>
          <a:sx n="68" d="100"/>
          <a:sy n="68"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8013F-6934-4E98-866E-AF276756534F}" type="datetimeFigureOut">
              <a:rPr lang="en-US" smtClean="0"/>
              <a:t>5/17/2019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DB010-5797-403D-A847-99B5D66275AE}" type="slidenum">
              <a:rPr lang="en-US" smtClean="0"/>
              <a:t>‹#›</a:t>
            </a:fld>
            <a:endParaRPr lang="en-US"/>
          </a:p>
        </p:txBody>
      </p:sp>
    </p:spTree>
    <p:extLst>
      <p:ext uri="{BB962C8B-B14F-4D97-AF65-F5344CB8AC3E}">
        <p14:creationId xmlns:p14="http://schemas.microsoft.com/office/powerpoint/2010/main" val="2269396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DB010-5797-403D-A847-99B5D66275AE}" type="slidenum">
              <a:rPr lang="en-US" smtClean="0"/>
              <a:t>19</a:t>
            </a:fld>
            <a:endParaRPr lang="en-US"/>
          </a:p>
        </p:txBody>
      </p:sp>
    </p:spTree>
    <p:extLst>
      <p:ext uri="{BB962C8B-B14F-4D97-AF65-F5344CB8AC3E}">
        <p14:creationId xmlns:p14="http://schemas.microsoft.com/office/powerpoint/2010/main" val="2750941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CDC data</a:t>
            </a:r>
          </a:p>
        </p:txBody>
      </p:sp>
      <p:sp>
        <p:nvSpPr>
          <p:cNvPr id="4" name="Slide Number Placeholder 3"/>
          <p:cNvSpPr>
            <a:spLocks noGrp="1"/>
          </p:cNvSpPr>
          <p:nvPr>
            <p:ph type="sldNum" sz="quarter" idx="5"/>
          </p:nvPr>
        </p:nvSpPr>
        <p:spPr/>
        <p:txBody>
          <a:bodyPr/>
          <a:lstStyle/>
          <a:p>
            <a:fld id="{776DB010-5797-403D-A847-99B5D66275AE}" type="slidenum">
              <a:rPr lang="en-US" smtClean="0"/>
              <a:t>20</a:t>
            </a:fld>
            <a:endParaRPr lang="en-US"/>
          </a:p>
        </p:txBody>
      </p:sp>
    </p:spTree>
    <p:extLst>
      <p:ext uri="{BB962C8B-B14F-4D97-AF65-F5344CB8AC3E}">
        <p14:creationId xmlns:p14="http://schemas.microsoft.com/office/powerpoint/2010/main" val="3895977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C8C412-EFD4-402B-B224-F9C350D4ACD1}" type="datetimeFigureOut">
              <a:rPr lang="en-US" smtClean="0"/>
              <a:t>5/17/2019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B4CD378-F814-41FB-976E-91AE983E1623}"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8C412-EFD4-402B-B224-F9C350D4ACD1}"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214663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786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417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268850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4139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535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8C412-EFD4-402B-B224-F9C350D4ACD1}"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228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8C412-EFD4-402B-B224-F9C350D4ACD1}"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76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8C412-EFD4-402B-B224-F9C350D4ACD1}"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202508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8C412-EFD4-402B-B224-F9C350D4ACD1}"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CD378-F814-41FB-976E-91AE983E1623}"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104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8C412-EFD4-402B-B224-F9C350D4ACD1}"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217321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C8C412-EFD4-402B-B224-F9C350D4ACD1}"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4CD378-F814-41FB-976E-91AE983E1623}"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088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C8C412-EFD4-402B-B224-F9C350D4ACD1}"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4CD378-F814-41FB-976E-91AE983E1623}"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06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8C412-EFD4-402B-B224-F9C350D4ACD1}" type="datetimeFigureOut">
              <a:rPr lang="en-US" smtClean="0"/>
              <a:t>5/17/2019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300406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8C412-EFD4-402B-B224-F9C350D4ACD1}"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CD378-F814-41FB-976E-91AE983E1623}"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07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8C412-EFD4-402B-B224-F9C350D4ACD1}"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CD378-F814-41FB-976E-91AE983E1623}" type="slidenum">
              <a:rPr lang="en-US" smtClean="0"/>
              <a:t>‹#›</a:t>
            </a:fld>
            <a:endParaRPr lang="en-US"/>
          </a:p>
        </p:txBody>
      </p:sp>
    </p:spTree>
    <p:extLst>
      <p:ext uri="{BB962C8B-B14F-4D97-AF65-F5344CB8AC3E}">
        <p14:creationId xmlns:p14="http://schemas.microsoft.com/office/powerpoint/2010/main" val="372821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C8C412-EFD4-402B-B224-F9C350D4ACD1}" type="datetimeFigureOut">
              <a:rPr lang="en-US" smtClean="0"/>
              <a:t>5/17/2019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4CD378-F814-41FB-976E-91AE983E1623}" type="slidenum">
              <a:rPr lang="en-US" smtClean="0"/>
              <a:t>‹#›</a:t>
            </a:fld>
            <a:endParaRPr lang="en-US"/>
          </a:p>
        </p:txBody>
      </p:sp>
    </p:spTree>
    <p:extLst>
      <p:ext uri="{BB962C8B-B14F-4D97-AF65-F5344CB8AC3E}">
        <p14:creationId xmlns:p14="http://schemas.microsoft.com/office/powerpoint/2010/main" val="157787362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ctrTitle"/>
          </p:nvPr>
        </p:nvSpPr>
        <p:spPr>
          <a:xfrm>
            <a:off x="2692398" y="1871131"/>
            <a:ext cx="7084647" cy="1557869"/>
          </a:xfrm>
        </p:spPr>
        <p:txBody>
          <a:bodyPr>
            <a:normAutofit/>
          </a:bodyPr>
          <a:lstStyle/>
          <a:p>
            <a:r>
              <a:rPr lang="en-US" sz="4500" dirty="0"/>
              <a:t>Variations in Hospital Charge and Its Determinants</a:t>
            </a:r>
          </a:p>
        </p:txBody>
      </p:sp>
      <p:sp>
        <p:nvSpPr>
          <p:cNvPr id="3" name="Subtitle 2">
            <a:extLst>
              <a:ext uri="{FF2B5EF4-FFF2-40B4-BE49-F238E27FC236}">
                <a16:creationId xmlns:a16="http://schemas.microsoft.com/office/drawing/2014/main" id="{50287541-7128-4942-8D8A-3F37DC35086A}"/>
              </a:ext>
            </a:extLst>
          </p:cNvPr>
          <p:cNvSpPr>
            <a:spLocks noGrp="1"/>
          </p:cNvSpPr>
          <p:nvPr>
            <p:ph type="subTitle" idx="1"/>
          </p:nvPr>
        </p:nvSpPr>
        <p:spPr>
          <a:xfrm>
            <a:off x="2489982" y="3671667"/>
            <a:ext cx="7287063" cy="1557869"/>
          </a:xfrm>
        </p:spPr>
        <p:txBody>
          <a:bodyPr>
            <a:normAutofit fontScale="62500" lnSpcReduction="20000"/>
          </a:bodyPr>
          <a:lstStyle/>
          <a:p>
            <a:r>
              <a:rPr lang="en-US" sz="2900" b="1" dirty="0"/>
              <a:t>Capstone Project  By: Amanuel Sidamo</a:t>
            </a:r>
          </a:p>
          <a:p>
            <a:r>
              <a:rPr lang="en-US" sz="2900" b="1" dirty="0"/>
              <a:t>Data Science Cohort 2 </a:t>
            </a:r>
          </a:p>
          <a:p>
            <a:r>
              <a:rPr lang="en-US" sz="2900" b="1" dirty="0"/>
              <a:t>Nashville Software School</a:t>
            </a:r>
          </a:p>
          <a:p>
            <a:r>
              <a:rPr lang="en-US" sz="2900" b="1" dirty="0"/>
              <a:t>May,2019 </a:t>
            </a:r>
            <a:br>
              <a:rPr lang="en-US" dirty="0"/>
            </a:br>
            <a:endParaRPr lang="en-US" dirty="0"/>
          </a:p>
        </p:txBody>
      </p:sp>
    </p:spTree>
    <p:extLst>
      <p:ext uri="{BB962C8B-B14F-4D97-AF65-F5344CB8AC3E}">
        <p14:creationId xmlns:p14="http://schemas.microsoft.com/office/powerpoint/2010/main" val="3078353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548620" y="441320"/>
            <a:ext cx="9601196" cy="931074"/>
          </a:xfrm>
        </p:spPr>
        <p:txBody>
          <a:bodyPr>
            <a:normAutofit/>
          </a:bodyPr>
          <a:lstStyle/>
          <a:p>
            <a:r>
              <a:rPr lang="en-US" sz="3600" dirty="0"/>
              <a:t>Average Charge By State for Medicare Outpatient </a:t>
            </a:r>
          </a:p>
        </p:txBody>
      </p:sp>
      <p:sp>
        <p:nvSpPr>
          <p:cNvPr id="3" name="Rectangle 2">
            <a:extLst>
              <a:ext uri="{FF2B5EF4-FFF2-40B4-BE49-F238E27FC236}">
                <a16:creationId xmlns:a16="http://schemas.microsoft.com/office/drawing/2014/main" id="{C4BE70F4-B7C8-4B58-B8C3-28356F1C1AD6}"/>
              </a:ext>
            </a:extLst>
          </p:cNvPr>
          <p:cNvSpPr/>
          <p:nvPr/>
        </p:nvSpPr>
        <p:spPr>
          <a:xfrm>
            <a:off x="832644" y="1779388"/>
            <a:ext cx="2041853" cy="1477328"/>
          </a:xfrm>
          <a:prstGeom prst="rect">
            <a:avLst/>
          </a:prstGeom>
        </p:spPr>
        <p:txBody>
          <a:bodyPr wrap="square">
            <a:spAutoFit/>
          </a:bodyPr>
          <a:lstStyle/>
          <a:p>
            <a:r>
              <a:rPr lang="en-US" dirty="0"/>
              <a:t>States Like Nevada, California and Florida charged highest in Average in 2016.</a:t>
            </a:r>
          </a:p>
        </p:txBody>
      </p:sp>
      <p:pic>
        <p:nvPicPr>
          <p:cNvPr id="5" name="Content Placeholder 4">
            <a:extLst>
              <a:ext uri="{FF2B5EF4-FFF2-40B4-BE49-F238E27FC236}">
                <a16:creationId xmlns:a16="http://schemas.microsoft.com/office/drawing/2014/main" id="{BEFE9C81-53CD-4881-96C2-591CD88A3E51}"/>
              </a:ext>
            </a:extLst>
          </p:cNvPr>
          <p:cNvPicPr>
            <a:picLocks noGrp="1" noChangeAspect="1"/>
          </p:cNvPicPr>
          <p:nvPr>
            <p:ph idx="1"/>
          </p:nvPr>
        </p:nvPicPr>
        <p:blipFill>
          <a:blip r:embed="rId2"/>
          <a:stretch>
            <a:fillRect/>
          </a:stretch>
        </p:blipFill>
        <p:spPr>
          <a:xfrm>
            <a:off x="2874497" y="1372394"/>
            <a:ext cx="8102991" cy="4701391"/>
          </a:xfrm>
          <a:prstGeom prst="rect">
            <a:avLst/>
          </a:prstGeom>
        </p:spPr>
      </p:pic>
    </p:spTree>
    <p:extLst>
      <p:ext uri="{BB962C8B-B14F-4D97-AF65-F5344CB8AC3E}">
        <p14:creationId xmlns:p14="http://schemas.microsoft.com/office/powerpoint/2010/main" val="927452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6" y="686710"/>
            <a:ext cx="9601196" cy="590843"/>
          </a:xfrm>
        </p:spPr>
        <p:txBody>
          <a:bodyPr>
            <a:normAutofit fontScale="90000"/>
          </a:bodyPr>
          <a:lstStyle/>
          <a:p>
            <a:r>
              <a:rPr lang="en-US" sz="3600" dirty="0"/>
              <a:t>Median of Average Charge By Procedure Name </a:t>
            </a:r>
          </a:p>
        </p:txBody>
      </p:sp>
      <p:sp>
        <p:nvSpPr>
          <p:cNvPr id="12" name="TextBox 11">
            <a:extLst>
              <a:ext uri="{FF2B5EF4-FFF2-40B4-BE49-F238E27FC236}">
                <a16:creationId xmlns:a16="http://schemas.microsoft.com/office/drawing/2014/main" id="{9EA09640-2036-4399-A9A2-2B7D0C658540}"/>
              </a:ext>
            </a:extLst>
          </p:cNvPr>
          <p:cNvSpPr txBox="1"/>
          <p:nvPr/>
        </p:nvSpPr>
        <p:spPr>
          <a:xfrm>
            <a:off x="450167" y="1856936"/>
            <a:ext cx="2377439" cy="3970318"/>
          </a:xfrm>
          <a:prstGeom prst="rect">
            <a:avLst/>
          </a:prstGeom>
          <a:noFill/>
        </p:spPr>
        <p:txBody>
          <a:bodyPr wrap="square" rtlCol="0">
            <a:spAutoFit/>
          </a:bodyPr>
          <a:lstStyle/>
          <a:p>
            <a:r>
              <a:rPr lang="en-US" dirty="0"/>
              <a:t>ICD and Related Procedures are the highest charged Procedures, Compressive Observation Services were least charged </a:t>
            </a:r>
          </a:p>
          <a:p>
            <a:endParaRPr lang="en-US" b="1" dirty="0"/>
          </a:p>
          <a:p>
            <a:r>
              <a:rPr lang="en-US" b="1" dirty="0"/>
              <a:t>ICD</a:t>
            </a:r>
            <a:r>
              <a:rPr lang="en-US" dirty="0"/>
              <a:t>: Implantable Cardioverter Defibrillator Procedures and used to treat critical heart attack/failure.</a:t>
            </a:r>
          </a:p>
          <a:p>
            <a:endParaRPr lang="en-US" dirty="0"/>
          </a:p>
        </p:txBody>
      </p:sp>
      <p:pic>
        <p:nvPicPr>
          <p:cNvPr id="2050" name="Picture 2">
            <a:extLst>
              <a:ext uri="{FF2B5EF4-FFF2-40B4-BE49-F238E27FC236}">
                <a16:creationId xmlns:a16="http://schemas.microsoft.com/office/drawing/2014/main" id="{3FDBE592-B679-4AF8-9FF8-7E59547A70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9950" y="1579035"/>
            <a:ext cx="8761490" cy="425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317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6" y="686710"/>
            <a:ext cx="9601196" cy="590843"/>
          </a:xfrm>
        </p:spPr>
        <p:txBody>
          <a:bodyPr>
            <a:normAutofit fontScale="90000"/>
          </a:bodyPr>
          <a:lstStyle/>
          <a:p>
            <a:r>
              <a:rPr lang="en-US" sz="3600" dirty="0"/>
              <a:t>Distribution of Hospital Charge By Procedure Name </a:t>
            </a:r>
          </a:p>
        </p:txBody>
      </p:sp>
      <p:sp>
        <p:nvSpPr>
          <p:cNvPr id="12" name="TextBox 11">
            <a:extLst>
              <a:ext uri="{FF2B5EF4-FFF2-40B4-BE49-F238E27FC236}">
                <a16:creationId xmlns:a16="http://schemas.microsoft.com/office/drawing/2014/main" id="{9EA09640-2036-4399-A9A2-2B7D0C658540}"/>
              </a:ext>
            </a:extLst>
          </p:cNvPr>
          <p:cNvSpPr txBox="1"/>
          <p:nvPr/>
        </p:nvSpPr>
        <p:spPr>
          <a:xfrm>
            <a:off x="618979" y="1545424"/>
            <a:ext cx="2152356" cy="3416320"/>
          </a:xfrm>
          <a:prstGeom prst="rect">
            <a:avLst/>
          </a:prstGeom>
          <a:noFill/>
        </p:spPr>
        <p:txBody>
          <a:bodyPr wrap="square" rtlCol="0">
            <a:spAutoFit/>
          </a:bodyPr>
          <a:lstStyle/>
          <a:p>
            <a:r>
              <a:rPr lang="en-US" dirty="0"/>
              <a:t>Highest Charged </a:t>
            </a:r>
          </a:p>
          <a:p>
            <a:r>
              <a:rPr lang="en-US" dirty="0"/>
              <a:t>Procedures like ICD, Electrophysiologic Procedures, and Neurostimulator and Related Procedures have the highest variations.</a:t>
            </a:r>
          </a:p>
          <a:p>
            <a:endParaRPr lang="en-US" dirty="0"/>
          </a:p>
          <a:p>
            <a:r>
              <a:rPr lang="en-US" dirty="0"/>
              <a:t>While least charged procedures  have less variations</a:t>
            </a:r>
          </a:p>
        </p:txBody>
      </p:sp>
      <p:pic>
        <p:nvPicPr>
          <p:cNvPr id="3074" name="Picture 2">
            <a:extLst>
              <a:ext uri="{FF2B5EF4-FFF2-40B4-BE49-F238E27FC236}">
                <a16:creationId xmlns:a16="http://schemas.microsoft.com/office/drawing/2014/main" id="{E668092F-7EFE-4D19-AC8F-03B99FB22B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6470" y="1420838"/>
            <a:ext cx="8746551" cy="443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799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5" y="686710"/>
            <a:ext cx="10141631" cy="615865"/>
          </a:xfrm>
        </p:spPr>
        <p:txBody>
          <a:bodyPr>
            <a:normAutofit/>
          </a:bodyPr>
          <a:lstStyle/>
          <a:p>
            <a:r>
              <a:rPr lang="en-US" sz="2800" dirty="0"/>
              <a:t>Median of Average Charge For Level 3 Endovascular Procedures</a:t>
            </a:r>
          </a:p>
        </p:txBody>
      </p:sp>
      <p:sp>
        <p:nvSpPr>
          <p:cNvPr id="3" name="Rectangle 2">
            <a:extLst>
              <a:ext uri="{FF2B5EF4-FFF2-40B4-BE49-F238E27FC236}">
                <a16:creationId xmlns:a16="http://schemas.microsoft.com/office/drawing/2014/main" id="{C4BE70F4-B7C8-4B58-B8C3-28356F1C1AD6}"/>
              </a:ext>
            </a:extLst>
          </p:cNvPr>
          <p:cNvSpPr/>
          <p:nvPr/>
        </p:nvSpPr>
        <p:spPr>
          <a:xfrm>
            <a:off x="872196" y="1533377"/>
            <a:ext cx="2447779" cy="1477328"/>
          </a:xfrm>
          <a:prstGeom prst="rect">
            <a:avLst/>
          </a:prstGeom>
        </p:spPr>
        <p:txBody>
          <a:bodyPr wrap="square">
            <a:spAutoFit/>
          </a:bodyPr>
          <a:lstStyle/>
          <a:p>
            <a:r>
              <a:rPr lang="en-US" dirty="0"/>
              <a:t>States Like Nevada ,California and Florida  charged double of charges in lowest charging States.</a:t>
            </a:r>
          </a:p>
        </p:txBody>
      </p:sp>
      <p:pic>
        <p:nvPicPr>
          <p:cNvPr id="4100" name="Picture 4">
            <a:extLst>
              <a:ext uri="{FF2B5EF4-FFF2-40B4-BE49-F238E27FC236}">
                <a16:creationId xmlns:a16="http://schemas.microsoft.com/office/drawing/2014/main" id="{2CF77D1F-4233-490E-BE7E-8B3AFCDE5D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9976" y="1533377"/>
            <a:ext cx="7526216" cy="482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30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5" y="686710"/>
            <a:ext cx="10141631" cy="615865"/>
          </a:xfrm>
        </p:spPr>
        <p:txBody>
          <a:bodyPr>
            <a:normAutofit/>
          </a:bodyPr>
          <a:lstStyle/>
          <a:p>
            <a:r>
              <a:rPr lang="en-US" sz="2800" dirty="0"/>
              <a:t>Hospital Charge by Hospital Ownership Type</a:t>
            </a:r>
          </a:p>
        </p:txBody>
      </p:sp>
      <p:sp>
        <p:nvSpPr>
          <p:cNvPr id="3" name="Rectangle 2">
            <a:extLst>
              <a:ext uri="{FF2B5EF4-FFF2-40B4-BE49-F238E27FC236}">
                <a16:creationId xmlns:a16="http://schemas.microsoft.com/office/drawing/2014/main" id="{C4BE70F4-B7C8-4B58-B8C3-28356F1C1AD6}"/>
              </a:ext>
            </a:extLst>
          </p:cNvPr>
          <p:cNvSpPr/>
          <p:nvPr/>
        </p:nvSpPr>
        <p:spPr>
          <a:xfrm>
            <a:off x="590843" y="1302575"/>
            <a:ext cx="3376246" cy="2031325"/>
          </a:xfrm>
          <a:prstGeom prst="rect">
            <a:avLst/>
          </a:prstGeom>
        </p:spPr>
        <p:txBody>
          <a:bodyPr wrap="square">
            <a:spAutoFit/>
          </a:bodyPr>
          <a:lstStyle/>
          <a:p>
            <a:r>
              <a:rPr lang="en-US" dirty="0"/>
              <a:t>Proprietary Hospitals charged the highest amount , Local Government Hospitals  charged the lowest in average,</a:t>
            </a:r>
          </a:p>
          <a:p>
            <a:r>
              <a:rPr lang="en-US" dirty="0"/>
              <a:t>Federal Government and Voluntary non-profit hospitals charged comparable amount. </a:t>
            </a:r>
          </a:p>
        </p:txBody>
      </p:sp>
      <p:pic>
        <p:nvPicPr>
          <p:cNvPr id="1028" name="Picture 4">
            <a:extLst>
              <a:ext uri="{FF2B5EF4-FFF2-40B4-BE49-F238E27FC236}">
                <a16:creationId xmlns:a16="http://schemas.microsoft.com/office/drawing/2014/main" id="{CE6D7425-2095-4747-9962-B83010D89F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332" y="2078679"/>
            <a:ext cx="8305468" cy="374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485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7605" y="686710"/>
            <a:ext cx="10141631" cy="615865"/>
          </a:xfrm>
        </p:spPr>
        <p:txBody>
          <a:bodyPr>
            <a:normAutofit/>
          </a:bodyPr>
          <a:lstStyle/>
          <a:p>
            <a:r>
              <a:rPr lang="en-US" sz="2800" dirty="0"/>
              <a:t>Number of Hospitals By Ownership Type</a:t>
            </a:r>
          </a:p>
        </p:txBody>
      </p:sp>
      <p:sp>
        <p:nvSpPr>
          <p:cNvPr id="3" name="Rectangle 2">
            <a:extLst>
              <a:ext uri="{FF2B5EF4-FFF2-40B4-BE49-F238E27FC236}">
                <a16:creationId xmlns:a16="http://schemas.microsoft.com/office/drawing/2014/main" id="{C4BE70F4-B7C8-4B58-B8C3-28356F1C1AD6}"/>
              </a:ext>
            </a:extLst>
          </p:cNvPr>
          <p:cNvSpPr/>
          <p:nvPr/>
        </p:nvSpPr>
        <p:spPr>
          <a:xfrm>
            <a:off x="590843" y="1302575"/>
            <a:ext cx="2785403" cy="923330"/>
          </a:xfrm>
          <a:prstGeom prst="rect">
            <a:avLst/>
          </a:prstGeom>
        </p:spPr>
        <p:txBody>
          <a:bodyPr wrap="square">
            <a:spAutoFit/>
          </a:bodyPr>
          <a:lstStyle/>
          <a:p>
            <a:r>
              <a:rPr lang="en-US" dirty="0"/>
              <a:t>Over 1200 voluntary non-profit-private and followed by proprietary hospitals.</a:t>
            </a:r>
          </a:p>
        </p:txBody>
      </p:sp>
      <p:pic>
        <p:nvPicPr>
          <p:cNvPr id="7174" name="Picture 6">
            <a:extLst>
              <a:ext uri="{FF2B5EF4-FFF2-40B4-BE49-F238E27FC236}">
                <a16:creationId xmlns:a16="http://schemas.microsoft.com/office/drawing/2014/main" id="{534F4239-808C-4B10-AAC7-582C33EB1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061" y="1436083"/>
            <a:ext cx="8380748" cy="431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772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23537" y="504205"/>
            <a:ext cx="10141631" cy="478457"/>
          </a:xfrm>
        </p:spPr>
        <p:txBody>
          <a:bodyPr>
            <a:normAutofit fontScale="90000"/>
          </a:bodyPr>
          <a:lstStyle/>
          <a:p>
            <a:r>
              <a:rPr lang="en-US" sz="2800" dirty="0"/>
              <a:t>Median Charge by Level of Star</a:t>
            </a:r>
          </a:p>
        </p:txBody>
      </p:sp>
      <p:sp>
        <p:nvSpPr>
          <p:cNvPr id="3" name="Rectangle 2">
            <a:extLst>
              <a:ext uri="{FF2B5EF4-FFF2-40B4-BE49-F238E27FC236}">
                <a16:creationId xmlns:a16="http://schemas.microsoft.com/office/drawing/2014/main" id="{C4BE70F4-B7C8-4B58-B8C3-28356F1C1AD6}"/>
              </a:ext>
            </a:extLst>
          </p:cNvPr>
          <p:cNvSpPr/>
          <p:nvPr/>
        </p:nvSpPr>
        <p:spPr>
          <a:xfrm>
            <a:off x="844062" y="1533376"/>
            <a:ext cx="2475913" cy="923330"/>
          </a:xfrm>
          <a:prstGeom prst="rect">
            <a:avLst/>
          </a:prstGeom>
        </p:spPr>
        <p:txBody>
          <a:bodyPr wrap="square">
            <a:spAutoFit/>
          </a:bodyPr>
          <a:lstStyle/>
          <a:p>
            <a:r>
              <a:rPr lang="en-US" dirty="0"/>
              <a:t>Lower Star Hospitals Higher Median Charge, Except Star-3</a:t>
            </a:r>
          </a:p>
        </p:txBody>
      </p:sp>
      <p:pic>
        <p:nvPicPr>
          <p:cNvPr id="8194" name="Picture 2">
            <a:extLst>
              <a:ext uri="{FF2B5EF4-FFF2-40B4-BE49-F238E27FC236}">
                <a16:creationId xmlns:a16="http://schemas.microsoft.com/office/drawing/2014/main" id="{EBBE6B3B-4465-4FFE-A9A4-ED9522603A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6685" y="1172663"/>
            <a:ext cx="6404595" cy="470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629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67266" y="1024710"/>
            <a:ext cx="10141631" cy="478457"/>
          </a:xfrm>
        </p:spPr>
        <p:txBody>
          <a:bodyPr>
            <a:noAutofit/>
          </a:bodyPr>
          <a:lstStyle/>
          <a:p>
            <a:r>
              <a:rPr lang="en-US" sz="3000" b="1" dirty="0"/>
              <a:t>Test, Train data and Models </a:t>
            </a:r>
          </a:p>
        </p:txBody>
      </p:sp>
      <p:sp>
        <p:nvSpPr>
          <p:cNvPr id="3" name="Content Placeholder 2">
            <a:extLst>
              <a:ext uri="{FF2B5EF4-FFF2-40B4-BE49-F238E27FC236}">
                <a16:creationId xmlns:a16="http://schemas.microsoft.com/office/drawing/2014/main" id="{D53C412D-A6B7-4C32-A327-6CEC775C2CB3}"/>
              </a:ext>
            </a:extLst>
          </p:cNvPr>
          <p:cNvSpPr>
            <a:spLocks noGrp="1"/>
          </p:cNvSpPr>
          <p:nvPr>
            <p:ph idx="1"/>
          </p:nvPr>
        </p:nvSpPr>
        <p:spPr>
          <a:xfrm>
            <a:off x="647114" y="2447778"/>
            <a:ext cx="10944664" cy="3559126"/>
          </a:xfrm>
        </p:spPr>
        <p:txBody>
          <a:bodyPr>
            <a:noAutofit/>
          </a:bodyPr>
          <a:lstStyle/>
          <a:p>
            <a:r>
              <a:rPr lang="en-US" sz="2000" dirty="0"/>
              <a:t>Data Grouped by County (1121 counties) </a:t>
            </a:r>
          </a:p>
          <a:p>
            <a:r>
              <a:rPr lang="en-US" sz="2000" dirty="0"/>
              <a:t>0.33 % Test Data</a:t>
            </a:r>
          </a:p>
          <a:p>
            <a:r>
              <a:rPr lang="en-US" sz="2000" b="1" dirty="0"/>
              <a:t>Target Variable</a:t>
            </a:r>
            <a:r>
              <a:rPr lang="en-US" sz="2000" dirty="0"/>
              <a:t>: Mean of Average Submitted Hospital Charges</a:t>
            </a:r>
          </a:p>
          <a:p>
            <a:r>
              <a:rPr lang="en-US" sz="2000" b="1" dirty="0"/>
              <a:t>Features</a:t>
            </a:r>
            <a:r>
              <a:rPr lang="en-US" sz="2000" dirty="0"/>
              <a:t>: % 65 and over, % African American, % Non-Hispanic White, Household Income, other to PCP Rate, %Uninsured Adults, % Uninsured children,  # MV Deaths, #Drug Over  Deaths, Drug Overdose Mortality Rate, % Limited Access to Healthy Foods, % Diabetic, % Rural.</a:t>
            </a:r>
          </a:p>
          <a:p>
            <a:r>
              <a:rPr lang="en-US" sz="2000" dirty="0"/>
              <a:t>Lasso Regression Model, Linear Regression ,Random Forest</a:t>
            </a:r>
          </a:p>
        </p:txBody>
      </p:sp>
    </p:spTree>
    <p:extLst>
      <p:ext uri="{BB962C8B-B14F-4D97-AF65-F5344CB8AC3E}">
        <p14:creationId xmlns:p14="http://schemas.microsoft.com/office/powerpoint/2010/main" val="2267032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23537" y="504205"/>
            <a:ext cx="10141631" cy="478457"/>
          </a:xfrm>
        </p:spPr>
        <p:txBody>
          <a:bodyPr>
            <a:normAutofit fontScale="90000"/>
          </a:bodyPr>
          <a:lstStyle/>
          <a:p>
            <a:r>
              <a:rPr lang="en-US" sz="2800" dirty="0"/>
              <a:t>Correlation between Hospitals Charge and County Health Ranking Indicators</a:t>
            </a:r>
          </a:p>
        </p:txBody>
      </p:sp>
      <p:pic>
        <p:nvPicPr>
          <p:cNvPr id="6146" name="Picture 2">
            <a:extLst>
              <a:ext uri="{FF2B5EF4-FFF2-40B4-BE49-F238E27FC236}">
                <a16:creationId xmlns:a16="http://schemas.microsoft.com/office/drawing/2014/main" id="{2B9098CB-8B10-4421-9CBD-E51C4E57D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121" y="1049544"/>
            <a:ext cx="6313533" cy="530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431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23537" y="504205"/>
            <a:ext cx="10141631" cy="478457"/>
          </a:xfrm>
        </p:spPr>
        <p:txBody>
          <a:bodyPr>
            <a:normAutofit fontScale="90000"/>
          </a:bodyPr>
          <a:lstStyle/>
          <a:p>
            <a:r>
              <a:rPr lang="en-US" sz="2800" dirty="0"/>
              <a:t>Lasso Regression Result</a:t>
            </a:r>
          </a:p>
        </p:txBody>
      </p:sp>
      <p:sp>
        <p:nvSpPr>
          <p:cNvPr id="4" name="TextBox 3">
            <a:extLst>
              <a:ext uri="{FF2B5EF4-FFF2-40B4-BE49-F238E27FC236}">
                <a16:creationId xmlns:a16="http://schemas.microsoft.com/office/drawing/2014/main" id="{73FEFD2A-F3AC-400D-B9C6-93758502D165}"/>
              </a:ext>
            </a:extLst>
          </p:cNvPr>
          <p:cNvSpPr txBox="1"/>
          <p:nvPr/>
        </p:nvSpPr>
        <p:spPr>
          <a:xfrm>
            <a:off x="703385" y="2715065"/>
            <a:ext cx="2616591" cy="646331"/>
          </a:xfrm>
          <a:prstGeom prst="rect">
            <a:avLst/>
          </a:prstGeom>
          <a:noFill/>
        </p:spPr>
        <p:txBody>
          <a:bodyPr wrap="square" rtlCol="0">
            <a:spAutoFit/>
          </a:bodyPr>
          <a:lstStyle/>
          <a:p>
            <a:r>
              <a:rPr lang="en-US" dirty="0"/>
              <a:t>Lasso Regression didn’t drop any variables.</a:t>
            </a:r>
          </a:p>
        </p:txBody>
      </p:sp>
      <p:pic>
        <p:nvPicPr>
          <p:cNvPr id="1026" name="Picture 2">
            <a:extLst>
              <a:ext uri="{FF2B5EF4-FFF2-40B4-BE49-F238E27FC236}">
                <a16:creationId xmlns:a16="http://schemas.microsoft.com/office/drawing/2014/main" id="{672E4259-9262-4C48-AE17-423BF60F0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9625" y="1123339"/>
            <a:ext cx="4806463" cy="521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83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717452" y="1104313"/>
            <a:ext cx="10761783" cy="724487"/>
          </a:xfrm>
        </p:spPr>
        <p:txBody>
          <a:bodyPr>
            <a:normAutofit/>
          </a:bodyPr>
          <a:lstStyle/>
          <a:p>
            <a:r>
              <a:rPr lang="en-US" sz="3600" b="1" dirty="0"/>
              <a:t>Summary</a:t>
            </a:r>
            <a:endParaRPr lang="en-US" sz="3600" dirty="0"/>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37957" y="2489982"/>
            <a:ext cx="10241278" cy="3882683"/>
          </a:xfrm>
        </p:spPr>
        <p:txBody>
          <a:bodyPr>
            <a:noAutofit/>
          </a:bodyPr>
          <a:lstStyle/>
          <a:p>
            <a:pPr marL="0" indent="0">
              <a:buNone/>
            </a:pPr>
            <a:r>
              <a:rPr lang="en-US" sz="1650" b="1" dirty="0"/>
              <a:t>With an aim to understand what explains variations in hospital charge for similar or same procedure, Medicare outpatient charge data  is combined with hospital information data obtained from CMS website and visualized the charge data by state and by procedures and mapped by range of charge. Compared distribution of charge for different procedure types. The comparison shows inter state and intra state level variations in hospital charge. Complex and expensive procedures have more variations than simple or less expensive procedures. </a:t>
            </a:r>
            <a:endParaRPr lang="en-US" sz="1650" dirty="0"/>
          </a:p>
          <a:p>
            <a:pPr marL="0" indent="0">
              <a:buNone/>
            </a:pPr>
            <a:r>
              <a:rPr lang="en-US" sz="1650" b="1" dirty="0"/>
              <a:t>Estimated models using different statistical models mainly Lasso Regression using </a:t>
            </a:r>
            <a:r>
              <a:rPr lang="en-US" sz="1650" b="1" dirty="0" err="1"/>
              <a:t>sklearn</a:t>
            </a:r>
            <a:r>
              <a:rPr lang="en-US" sz="1650" b="1" dirty="0"/>
              <a:t> machine learning tool and OLS linear regression.</a:t>
            </a:r>
            <a:endParaRPr lang="en-US" sz="1650" dirty="0"/>
          </a:p>
          <a:p>
            <a:pPr marL="0" indent="0">
              <a:buNone/>
            </a:pPr>
            <a:r>
              <a:rPr lang="en-US" sz="1650" b="1" dirty="0"/>
              <a:t>The goal of the prediction models is to see if there are county level health, social and economic factors explaining variations in average charge in USA counties.  The result indicates that counties with more % of uninsured population , % of over 65   and % of African-American charged more to Medicare insured patients.  Hospitals are probably shifting cost. In contrary, counties with more % of rural communities charged less. However, the model explains only 1/3 of variations in the hospital charge. This may imply hospital charge is more about market power of hospitals and other factors.  Including cost to charge ratio  in the prediction  would be a good move to test effect of hospitals market power on hospital charge.</a:t>
            </a:r>
            <a:br>
              <a:rPr lang="en-US" sz="1650" dirty="0"/>
            </a:br>
            <a:endParaRPr lang="en-US" sz="1650" dirty="0">
              <a:cs typeface="Arial" panose="020B0604020202020204" pitchFamily="34" charset="0"/>
            </a:endParaRPr>
          </a:p>
        </p:txBody>
      </p:sp>
    </p:spTree>
    <p:extLst>
      <p:ext uri="{BB962C8B-B14F-4D97-AF65-F5344CB8AC3E}">
        <p14:creationId xmlns:p14="http://schemas.microsoft.com/office/powerpoint/2010/main" val="464912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23537" y="504205"/>
            <a:ext cx="10141631" cy="478457"/>
          </a:xfrm>
        </p:spPr>
        <p:txBody>
          <a:bodyPr>
            <a:normAutofit fontScale="90000"/>
          </a:bodyPr>
          <a:lstStyle/>
          <a:p>
            <a:r>
              <a:rPr lang="en-US" sz="2800" dirty="0"/>
              <a:t>OLS Regression for Selected Variables</a:t>
            </a:r>
          </a:p>
        </p:txBody>
      </p:sp>
      <p:graphicFrame>
        <p:nvGraphicFramePr>
          <p:cNvPr id="8" name="Content Placeholder 7">
            <a:extLst>
              <a:ext uri="{FF2B5EF4-FFF2-40B4-BE49-F238E27FC236}">
                <a16:creationId xmlns:a16="http://schemas.microsoft.com/office/drawing/2014/main" id="{0B4397F2-EA27-4E21-A304-1D82343540D8}"/>
              </a:ext>
            </a:extLst>
          </p:cNvPr>
          <p:cNvGraphicFramePr>
            <a:graphicFrameLocks noGrp="1"/>
          </p:cNvGraphicFramePr>
          <p:nvPr>
            <p:ph idx="1"/>
            <p:extLst>
              <p:ext uri="{D42A27DB-BD31-4B8C-83A1-F6EECF244321}">
                <p14:modId xmlns:p14="http://schemas.microsoft.com/office/powerpoint/2010/main" val="3220197590"/>
              </p:ext>
            </p:extLst>
          </p:nvPr>
        </p:nvGraphicFramePr>
        <p:xfrm>
          <a:off x="872199" y="2155430"/>
          <a:ext cx="9988061" cy="3719681"/>
        </p:xfrm>
        <a:graphic>
          <a:graphicData uri="http://schemas.openxmlformats.org/drawingml/2006/table">
            <a:tbl>
              <a:tblPr/>
              <a:tblGrid>
                <a:gridCol w="2549257">
                  <a:extLst>
                    <a:ext uri="{9D8B030D-6E8A-4147-A177-3AD203B41FA5}">
                      <a16:colId xmlns:a16="http://schemas.microsoft.com/office/drawing/2014/main" val="2411844328"/>
                    </a:ext>
                  </a:extLst>
                </a:gridCol>
                <a:gridCol w="1108341">
                  <a:extLst>
                    <a:ext uri="{9D8B030D-6E8A-4147-A177-3AD203B41FA5}">
                      <a16:colId xmlns:a16="http://schemas.microsoft.com/office/drawing/2014/main" val="3596975892"/>
                    </a:ext>
                  </a:extLst>
                </a:gridCol>
                <a:gridCol w="1066842">
                  <a:extLst>
                    <a:ext uri="{9D8B030D-6E8A-4147-A177-3AD203B41FA5}">
                      <a16:colId xmlns:a16="http://schemas.microsoft.com/office/drawing/2014/main" val="3737954944"/>
                    </a:ext>
                  </a:extLst>
                </a:gridCol>
                <a:gridCol w="1205356">
                  <a:extLst>
                    <a:ext uri="{9D8B030D-6E8A-4147-A177-3AD203B41FA5}">
                      <a16:colId xmlns:a16="http://schemas.microsoft.com/office/drawing/2014/main" val="3679508690"/>
                    </a:ext>
                  </a:extLst>
                </a:gridCol>
                <a:gridCol w="1357757">
                  <a:extLst>
                    <a:ext uri="{9D8B030D-6E8A-4147-A177-3AD203B41FA5}">
                      <a16:colId xmlns:a16="http://schemas.microsoft.com/office/drawing/2014/main" val="2976069986"/>
                    </a:ext>
                  </a:extLst>
                </a:gridCol>
                <a:gridCol w="1273642">
                  <a:extLst>
                    <a:ext uri="{9D8B030D-6E8A-4147-A177-3AD203B41FA5}">
                      <a16:colId xmlns:a16="http://schemas.microsoft.com/office/drawing/2014/main" val="604129654"/>
                    </a:ext>
                  </a:extLst>
                </a:gridCol>
                <a:gridCol w="1426866">
                  <a:extLst>
                    <a:ext uri="{9D8B030D-6E8A-4147-A177-3AD203B41FA5}">
                      <a16:colId xmlns:a16="http://schemas.microsoft.com/office/drawing/2014/main" val="2145977105"/>
                    </a:ext>
                  </a:extLst>
                </a:gridCol>
              </a:tblGrid>
              <a:tr h="287528">
                <a:tc gridSpan="7">
                  <a:txBody>
                    <a:bodyPr/>
                    <a:lstStyle/>
                    <a:p>
                      <a:pPr algn="l" fontAlgn="ctr"/>
                      <a:r>
                        <a:rPr lang="en-US" sz="1600" b="0" i="0" u="none" strike="noStrike" dirty="0">
                          <a:solidFill>
                            <a:srgbClr val="000000"/>
                          </a:solidFill>
                          <a:effectLst/>
                          <a:latin typeface="Courier New" panose="02070309020205020404" pitchFamily="49" charset="0"/>
                        </a:rPr>
                        <a:t>Dep. Variable:     Average Estimated Total Submitted Charges   R-squared: 0.355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9608790"/>
                  </a:ext>
                </a:extLst>
              </a:tr>
              <a:tr h="227980">
                <a:tc gridSpan="7">
                  <a:txBody>
                    <a:bodyPr/>
                    <a:lstStyle/>
                    <a:p>
                      <a:pPr algn="l" fontAlgn="ctr"/>
                      <a:r>
                        <a:rPr lang="en-US" sz="1600" b="0" i="0" u="none" strike="noStrike">
                          <a:solidFill>
                            <a:srgbClr val="000000"/>
                          </a:solidFill>
                          <a:effectLst/>
                          <a:latin typeface="Courier New" panose="02070309020205020404" pitchFamily="49" charset="0"/>
                        </a:rPr>
                        <a:t>Model:              OLS   Adj. R-squared:  0.352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9300498"/>
                  </a:ext>
                </a:extLst>
              </a:tr>
              <a:tr h="227980">
                <a:tc gridSpan="7">
                  <a:txBody>
                    <a:bodyPr/>
                    <a:lstStyle/>
                    <a:p>
                      <a:pPr algn="l" fontAlgn="ctr"/>
                      <a:r>
                        <a:rPr lang="en-US" sz="1600" b="0" i="0" u="none" strike="noStrike">
                          <a:solidFill>
                            <a:srgbClr val="000000"/>
                          </a:solidFill>
                          <a:effectLst/>
                          <a:latin typeface="Courier New" panose="02070309020205020404" pitchFamily="49" charset="0"/>
                        </a:rPr>
                        <a:t>Method:  Least Squares   F-statistic: 122.8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93554610"/>
                  </a:ext>
                </a:extLst>
              </a:tr>
              <a:tr h="227980">
                <a:tc gridSpan="7">
                  <a:txBody>
                    <a:bodyPr/>
                    <a:lstStyle/>
                    <a:p>
                      <a:pPr algn="l" fontAlgn="ctr"/>
                      <a:r>
                        <a:rPr lang="en-US" sz="1600" b="0" i="0" u="none" strike="noStrike" dirty="0">
                          <a:solidFill>
                            <a:srgbClr val="000000"/>
                          </a:solidFill>
                          <a:effectLst/>
                          <a:latin typeface="Courier New" panose="02070309020205020404" pitchFamily="49" charset="0"/>
                        </a:rPr>
                        <a:t>Date:  Sat, 11 May 2019   Prob (F-statistic): 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87515860"/>
                  </a:ext>
                </a:extLst>
              </a:tr>
              <a:tr h="227980">
                <a:tc>
                  <a:txBody>
                    <a:bodyPr/>
                    <a:lstStyle/>
                    <a:p>
                      <a:pPr algn="l" fontAlgn="ctr"/>
                      <a:endParaRPr lang="en-US" sz="1600" b="0" i="0" u="none" strike="noStrike">
                        <a:solidFill>
                          <a:srgbClr val="000000"/>
                        </a:solidFill>
                        <a:effectLst/>
                        <a:latin typeface="Courier New" panose="02070309020205020404" pitchFamily="49"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1209579"/>
                  </a:ext>
                </a:extLst>
              </a:tr>
              <a:tr h="246135">
                <a:tc>
                  <a:txBody>
                    <a:bodyPr/>
                    <a:lstStyle/>
                    <a:p>
                      <a:pPr algn="l" fontAlgn="ctr"/>
                      <a:r>
                        <a:rPr lang="en-US" sz="1600" b="1" i="0" u="none" strike="noStrike" dirty="0">
                          <a:solidFill>
                            <a:srgbClr val="000000"/>
                          </a:solidFill>
                          <a:effectLst/>
                          <a:latin typeface="Courier New" panose="02070309020205020404" pitchFamily="49" charset="0"/>
                        </a:rPr>
                        <a:t> features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coefficients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std err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T-stat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P&gt;|t|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600" b="1" i="0" u="none" strike="noStrike" dirty="0">
                          <a:solidFill>
                            <a:srgbClr val="000000"/>
                          </a:solidFill>
                          <a:effectLst/>
                          <a:latin typeface="Calibri" panose="020F0502020204030204" pitchFamily="34" charset="0"/>
                        </a:rPr>
                        <a:t>[0.025                                  0.975]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833084331"/>
                  </a:ext>
                </a:extLst>
              </a:tr>
              <a:tr h="227980">
                <a:tc>
                  <a:txBody>
                    <a:bodyPr/>
                    <a:lstStyle/>
                    <a:p>
                      <a:pPr algn="l" fontAlgn="ctr"/>
                      <a:r>
                        <a:rPr lang="en-US" sz="1600" b="1" i="0" u="none" strike="noStrike" dirty="0">
                          <a:solidFill>
                            <a:srgbClr val="000000"/>
                          </a:solidFill>
                          <a:effectLst/>
                          <a:latin typeface="Courier New" panose="02070309020205020404" pitchFamily="49" charset="0"/>
                        </a:rPr>
                        <a:t>constant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24360.000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2293.120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19900.000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28900.000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76048"/>
                  </a:ext>
                </a:extLst>
              </a:tr>
              <a:tr h="428538">
                <a:tc>
                  <a:txBody>
                    <a:bodyPr/>
                    <a:lstStyle/>
                    <a:p>
                      <a:pPr algn="l" fontAlgn="ctr"/>
                      <a:r>
                        <a:rPr lang="en-US" sz="1600" b="1" i="0" u="none" strike="noStrike" dirty="0">
                          <a:solidFill>
                            <a:srgbClr val="000000"/>
                          </a:solidFill>
                          <a:effectLst/>
                          <a:latin typeface="Courier New" panose="02070309020205020404" pitchFamily="49" charset="0"/>
                        </a:rPr>
                        <a:t>% Uninsured adults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350.482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114.147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3.070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126.514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574.449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8431764"/>
                  </a:ext>
                </a:extLst>
              </a:tr>
              <a:tr h="428538">
                <a:tc>
                  <a:txBody>
                    <a:bodyPr/>
                    <a:lstStyle/>
                    <a:p>
                      <a:pPr algn="l" fontAlgn="ctr"/>
                      <a:r>
                        <a:rPr lang="en-US" sz="1600" b="1" i="0" u="none" strike="noStrike" dirty="0">
                          <a:solidFill>
                            <a:srgbClr val="000000"/>
                          </a:solidFill>
                          <a:effectLst/>
                          <a:latin typeface="Courier New" panose="02070309020205020404" pitchFamily="49" charset="0"/>
                        </a:rPr>
                        <a:t>% Uninsured children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623.635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229.121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2.722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174.078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1073.193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9351881"/>
                  </a:ext>
                </a:extLst>
              </a:tr>
              <a:tr h="400761">
                <a:tc>
                  <a:txBody>
                    <a:bodyPr/>
                    <a:lstStyle/>
                    <a:p>
                      <a:pPr algn="l" fontAlgn="ctr"/>
                      <a:r>
                        <a:rPr lang="en-US" sz="1600" b="1" i="0" u="none" strike="noStrike" dirty="0">
                          <a:solidFill>
                            <a:srgbClr val="000000"/>
                          </a:solidFill>
                          <a:effectLst/>
                          <a:latin typeface="Courier New" panose="02070309020205020404" pitchFamily="49" charset="0"/>
                        </a:rPr>
                        <a:t>% 65 and over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592.680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122.531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4.837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352.263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833.098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4101358"/>
                  </a:ext>
                </a:extLst>
              </a:tr>
              <a:tr h="227980">
                <a:tc>
                  <a:txBody>
                    <a:bodyPr/>
                    <a:lstStyle/>
                    <a:p>
                      <a:pPr algn="l" fontAlgn="ctr"/>
                      <a:r>
                        <a:rPr lang="en-US" sz="1600" b="1" i="0" u="none" strike="noStrike" dirty="0">
                          <a:solidFill>
                            <a:srgbClr val="000000"/>
                          </a:solidFill>
                          <a:effectLst/>
                          <a:latin typeface="Courier New" panose="02070309020205020404" pitchFamily="49" charset="0"/>
                        </a:rPr>
                        <a:t>% Rural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-419.393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19.287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-21.745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-457.236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-381.550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1838802"/>
                  </a:ext>
                </a:extLst>
              </a:tr>
              <a:tr h="400761">
                <a:tc>
                  <a:txBody>
                    <a:bodyPr/>
                    <a:lstStyle/>
                    <a:p>
                      <a:pPr algn="l" fontAlgn="ctr"/>
                      <a:r>
                        <a:rPr lang="en-US" sz="1600" b="1" i="0" u="none" strike="noStrike" dirty="0">
                          <a:solidFill>
                            <a:srgbClr val="000000"/>
                          </a:solidFill>
                          <a:effectLst/>
                          <a:latin typeface="Courier New" panose="02070309020205020404" pitchFamily="49" charset="0"/>
                        </a:rPr>
                        <a:t>% African American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131.048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39.052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3.356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54.424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207.672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306386"/>
                  </a:ext>
                </a:extLst>
              </a:tr>
            </a:tbl>
          </a:graphicData>
        </a:graphic>
      </p:graphicFrame>
      <p:sp>
        <p:nvSpPr>
          <p:cNvPr id="9" name="TextBox 8">
            <a:extLst>
              <a:ext uri="{FF2B5EF4-FFF2-40B4-BE49-F238E27FC236}">
                <a16:creationId xmlns:a16="http://schemas.microsoft.com/office/drawing/2014/main" id="{4E7FF91D-32D2-41EB-9E35-D0E25A0129D8}"/>
              </a:ext>
            </a:extLst>
          </p:cNvPr>
          <p:cNvSpPr txBox="1"/>
          <p:nvPr/>
        </p:nvSpPr>
        <p:spPr>
          <a:xfrm>
            <a:off x="4079631" y="1083213"/>
            <a:ext cx="6780629" cy="923330"/>
          </a:xfrm>
          <a:prstGeom prst="rect">
            <a:avLst/>
          </a:prstGeom>
          <a:noFill/>
        </p:spPr>
        <p:txBody>
          <a:bodyPr wrap="square" rtlCol="0">
            <a:spAutoFit/>
          </a:bodyPr>
          <a:lstStyle/>
          <a:p>
            <a:r>
              <a:rPr lang="en-US" b="1" dirty="0">
                <a:solidFill>
                  <a:srgbClr val="FF0000"/>
                </a:solidFill>
              </a:rPr>
              <a:t>Only 35% of Hospital Charge variation is explained </a:t>
            </a:r>
            <a:r>
              <a:rPr lang="en-US" b="1">
                <a:solidFill>
                  <a:srgbClr val="FF0000"/>
                </a:solidFill>
              </a:rPr>
              <a:t>by these </a:t>
            </a:r>
            <a:r>
              <a:rPr lang="en-US" b="1" dirty="0">
                <a:solidFill>
                  <a:srgbClr val="FF0000"/>
                </a:solidFill>
              </a:rPr>
              <a:t>variables</a:t>
            </a:r>
            <a:r>
              <a:rPr lang="en-US" dirty="0"/>
              <a:t>. This may confirm the Hospital charge mostly determined by market power of the hospitals (Administrative Decision)</a:t>
            </a:r>
          </a:p>
        </p:txBody>
      </p:sp>
    </p:spTree>
    <p:extLst>
      <p:ext uri="{BB962C8B-B14F-4D97-AF65-F5344CB8AC3E}">
        <p14:creationId xmlns:p14="http://schemas.microsoft.com/office/powerpoint/2010/main" val="2883288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331740" y="1287053"/>
            <a:ext cx="10141631" cy="478457"/>
          </a:xfrm>
        </p:spPr>
        <p:txBody>
          <a:bodyPr>
            <a:normAutofit fontScale="90000"/>
          </a:bodyPr>
          <a:lstStyle/>
          <a:p>
            <a:r>
              <a:rPr lang="en-US" sz="2800" b="1" dirty="0"/>
              <a:t>Moving Forward </a:t>
            </a:r>
          </a:p>
        </p:txBody>
      </p:sp>
      <p:sp>
        <p:nvSpPr>
          <p:cNvPr id="9" name="TextBox 8">
            <a:extLst>
              <a:ext uri="{FF2B5EF4-FFF2-40B4-BE49-F238E27FC236}">
                <a16:creationId xmlns:a16="http://schemas.microsoft.com/office/drawing/2014/main" id="{4E7FF91D-32D2-41EB-9E35-D0E25A0129D8}"/>
              </a:ext>
            </a:extLst>
          </p:cNvPr>
          <p:cNvSpPr txBox="1"/>
          <p:nvPr/>
        </p:nvSpPr>
        <p:spPr>
          <a:xfrm>
            <a:off x="4079631" y="1083213"/>
            <a:ext cx="6780629" cy="369332"/>
          </a:xfrm>
          <a:prstGeom prst="rect">
            <a:avLst/>
          </a:prstGeom>
          <a:noFill/>
        </p:spPr>
        <p:txBody>
          <a:bodyPr wrap="square" rtlCol="0">
            <a:spAutoFit/>
          </a:bodyPr>
          <a:lstStyle/>
          <a:p>
            <a:endParaRPr lang="en-US" dirty="0"/>
          </a:p>
        </p:txBody>
      </p:sp>
      <p:sp>
        <p:nvSpPr>
          <p:cNvPr id="4" name="Content Placeholder 3">
            <a:extLst>
              <a:ext uri="{FF2B5EF4-FFF2-40B4-BE49-F238E27FC236}">
                <a16:creationId xmlns:a16="http://schemas.microsoft.com/office/drawing/2014/main" id="{5DC1CEF5-0234-413D-AC2F-D8C368B1CB13}"/>
              </a:ext>
            </a:extLst>
          </p:cNvPr>
          <p:cNvSpPr>
            <a:spLocks noGrp="1"/>
          </p:cNvSpPr>
          <p:nvPr>
            <p:ph idx="1"/>
          </p:nvPr>
        </p:nvSpPr>
        <p:spPr>
          <a:xfrm>
            <a:off x="1295401" y="2321170"/>
            <a:ext cx="9832144" cy="3453618"/>
          </a:xfrm>
        </p:spPr>
        <p:txBody>
          <a:bodyPr/>
          <a:lstStyle/>
          <a:p>
            <a:r>
              <a:rPr lang="en-US" sz="2600" dirty="0"/>
              <a:t>I will try to find market power indicators and include in the model(CCR data) to improve the goodness of fit for the models.</a:t>
            </a:r>
          </a:p>
          <a:p>
            <a:pPr marL="0" indent="0">
              <a:buNone/>
            </a:pPr>
            <a:endParaRPr lang="en-US" sz="2600" dirty="0"/>
          </a:p>
          <a:p>
            <a:endParaRPr lang="en-US" dirty="0"/>
          </a:p>
        </p:txBody>
      </p:sp>
    </p:spTree>
    <p:extLst>
      <p:ext uri="{BB962C8B-B14F-4D97-AF65-F5344CB8AC3E}">
        <p14:creationId xmlns:p14="http://schemas.microsoft.com/office/powerpoint/2010/main" val="211330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717452" y="1104313"/>
            <a:ext cx="10761783" cy="724487"/>
          </a:xfrm>
        </p:spPr>
        <p:txBody>
          <a:bodyPr>
            <a:normAutofit fontScale="90000"/>
          </a:bodyPr>
          <a:lstStyle/>
          <a:p>
            <a:r>
              <a:rPr lang="en-US" sz="3600" dirty="0"/>
              <a:t>Why there are variations in Hospital charge for same Procedures? </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069145" y="2447778"/>
            <a:ext cx="10199077" cy="3784209"/>
          </a:xfrm>
        </p:spPr>
        <p:txBody>
          <a:bodyPr>
            <a:normAutofit fontScale="77500" lnSpcReduction="20000"/>
          </a:bodyPr>
          <a:lstStyle/>
          <a:p>
            <a:pPr marL="0" indent="0">
              <a:buNone/>
            </a:pPr>
            <a:r>
              <a:rPr lang="en-US" dirty="0"/>
              <a:t> </a:t>
            </a:r>
            <a:r>
              <a:rPr lang="en-US" b="1" dirty="0"/>
              <a:t>Monopolistic Competition in Healthcare Sector</a:t>
            </a:r>
          </a:p>
          <a:p>
            <a:pPr lvl="1">
              <a:buFont typeface="Wingdings" panose="05000000000000000000" pitchFamily="2" charset="2"/>
              <a:buChar char="§"/>
            </a:pPr>
            <a:r>
              <a:rPr lang="en-US" sz="2600" dirty="0"/>
              <a:t>Allows providers to set their own prices for same procedures.</a:t>
            </a:r>
          </a:p>
          <a:p>
            <a:pPr lvl="1">
              <a:buFont typeface="Wingdings" panose="05000000000000000000" pitchFamily="2" charset="2"/>
              <a:buChar char="§"/>
            </a:pPr>
            <a:r>
              <a:rPr lang="en-US" sz="2600" dirty="0"/>
              <a:t> The monopolistic power to the providers comes from either real or perceived differences in quality of medical and related services. </a:t>
            </a:r>
          </a:p>
          <a:p>
            <a:pPr lvl="1">
              <a:buFont typeface="Wingdings" panose="05000000000000000000" pitchFamily="2" charset="2"/>
              <a:buChar char="§"/>
            </a:pPr>
            <a:r>
              <a:rPr lang="en-US" sz="2600" dirty="0"/>
              <a:t> In health sector new technologies can also be used to signal quality even when their clinical usefulness is not proven.</a:t>
            </a:r>
          </a:p>
          <a:p>
            <a:pPr marL="0" indent="0">
              <a:buNone/>
            </a:pPr>
            <a:r>
              <a:rPr lang="en-US" b="1" dirty="0"/>
              <a:t>Cost Shifting : </a:t>
            </a:r>
            <a:r>
              <a:rPr lang="en-US" dirty="0"/>
              <a:t>charging the insured patients more to compensate less collections from uninsured people</a:t>
            </a:r>
            <a:r>
              <a:rPr lang="en-US" b="1" dirty="0"/>
              <a:t>.</a:t>
            </a:r>
          </a:p>
          <a:p>
            <a:pPr marL="0" indent="0">
              <a:buNone/>
            </a:pPr>
            <a:r>
              <a:rPr lang="en-US" b="1" dirty="0"/>
              <a:t>Over Head Count Cost and Technology</a:t>
            </a:r>
            <a:r>
              <a:rPr lang="en-US" dirty="0"/>
              <a:t>: Facilities with more specialized headcounts or using latest technology may charge higher. </a:t>
            </a:r>
          </a:p>
          <a:p>
            <a:pPr marL="0" indent="0">
              <a:buNone/>
            </a:pPr>
            <a:r>
              <a:rPr lang="en-US" b="1" dirty="0"/>
              <a:t>Location of Operation: </a:t>
            </a:r>
            <a:r>
              <a:rPr lang="en-US" dirty="0"/>
              <a:t>Hospitals in Urban areas may charge higher to compensate cost of operations and wage differences. </a:t>
            </a:r>
          </a:p>
          <a:p>
            <a:pPr marL="0" indent="0">
              <a:buNone/>
            </a:pPr>
            <a:endParaRPr lang="en-US" b="1" dirty="0"/>
          </a:p>
          <a:p>
            <a:pPr marL="457200" lvl="1" indent="0">
              <a:buNone/>
            </a:pPr>
            <a:endParaRPr lang="en-US" dirty="0"/>
          </a:p>
        </p:txBody>
      </p:sp>
    </p:spTree>
    <p:extLst>
      <p:ext uri="{BB962C8B-B14F-4D97-AF65-F5344CB8AC3E}">
        <p14:creationId xmlns:p14="http://schemas.microsoft.com/office/powerpoint/2010/main" val="599468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717453" y="1104313"/>
            <a:ext cx="10550768" cy="865163"/>
          </a:xfrm>
        </p:spPr>
        <p:txBody>
          <a:bodyPr>
            <a:normAutofit/>
          </a:bodyPr>
          <a:lstStyle/>
          <a:p>
            <a:r>
              <a:rPr lang="en-US" sz="3600" dirty="0"/>
              <a:t>Objective of the Project</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95402" y="2567611"/>
            <a:ext cx="9156894" cy="2778112"/>
          </a:xfrm>
        </p:spPr>
        <p:txBody>
          <a:bodyPr>
            <a:normAutofit/>
          </a:bodyPr>
          <a:lstStyle/>
          <a:p>
            <a:pPr>
              <a:buFont typeface="Wingdings" panose="05000000000000000000" pitchFamily="2" charset="2"/>
              <a:buChar char="§"/>
            </a:pPr>
            <a:r>
              <a:rPr lang="en-US" b="1" dirty="0"/>
              <a:t>To explore the extent of variations in hospital charge geographically and by Procedures types </a:t>
            </a:r>
          </a:p>
          <a:p>
            <a:pPr>
              <a:buFont typeface="Wingdings" panose="05000000000000000000" pitchFamily="2" charset="2"/>
              <a:buChar char="§"/>
            </a:pPr>
            <a:endParaRPr lang="en-US" b="1" dirty="0"/>
          </a:p>
          <a:p>
            <a:pPr>
              <a:buFont typeface="Wingdings" panose="05000000000000000000" pitchFamily="2" charset="2"/>
              <a:buChar char="§"/>
            </a:pPr>
            <a:r>
              <a:rPr lang="en-US" b="1" dirty="0"/>
              <a:t>To validate if hospital charge is merely administrative decision or factors other than market power of hospitals explain it</a:t>
            </a:r>
          </a:p>
          <a:p>
            <a:pPr>
              <a:buFont typeface="Wingdings" panose="05000000000000000000" pitchFamily="2" charset="2"/>
              <a:buChar char="§"/>
            </a:pPr>
            <a:endParaRPr lang="en-US" b="1" dirty="0"/>
          </a:p>
          <a:p>
            <a:pPr>
              <a:buFont typeface="Wingdings" panose="05000000000000000000" pitchFamily="2" charset="2"/>
              <a:buChar char="§"/>
            </a:pPr>
            <a:endParaRPr lang="en-US" b="1" dirty="0"/>
          </a:p>
          <a:p>
            <a:pPr marL="0" indent="0">
              <a:buNone/>
            </a:pPr>
            <a:endParaRPr lang="en-US" b="1" dirty="0"/>
          </a:p>
          <a:p>
            <a:pPr marL="457200" lvl="1" indent="0">
              <a:buNone/>
            </a:pPr>
            <a:endParaRPr lang="en-US" dirty="0"/>
          </a:p>
        </p:txBody>
      </p:sp>
    </p:spTree>
    <p:extLst>
      <p:ext uri="{BB962C8B-B14F-4D97-AF65-F5344CB8AC3E}">
        <p14:creationId xmlns:p14="http://schemas.microsoft.com/office/powerpoint/2010/main" val="35088544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982133"/>
            <a:ext cx="9601196" cy="931074"/>
          </a:xfrm>
        </p:spPr>
        <p:txBody>
          <a:bodyPr>
            <a:normAutofit/>
          </a:bodyPr>
          <a:lstStyle/>
          <a:p>
            <a:r>
              <a:rPr lang="en-US" sz="3600" dirty="0"/>
              <a:t>Data Source and Description </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886265" y="2475913"/>
            <a:ext cx="10621107" cy="3685735"/>
          </a:xfrm>
        </p:spPr>
        <p:txBody>
          <a:bodyPr>
            <a:normAutofit/>
          </a:bodyPr>
          <a:lstStyle/>
          <a:p>
            <a:r>
              <a:rPr lang="en-US" dirty="0"/>
              <a:t>Hospital Charge and Hospital Information data are taken from </a:t>
            </a:r>
            <a:r>
              <a:rPr lang="en-US" b="1" dirty="0"/>
              <a:t>CMS website </a:t>
            </a:r>
          </a:p>
          <a:p>
            <a:r>
              <a:rPr lang="en-US" dirty="0"/>
              <a:t>County Health  data is taken from  </a:t>
            </a:r>
            <a:r>
              <a:rPr lang="en-US" b="1" dirty="0"/>
              <a:t>Robert Johnson Foundation County Health Ranking</a:t>
            </a:r>
          </a:p>
          <a:p>
            <a:r>
              <a:rPr lang="en-US" b="1" dirty="0"/>
              <a:t>35</a:t>
            </a:r>
            <a:r>
              <a:rPr lang="en-US" dirty="0"/>
              <a:t> Hospital Procedure and over 3000 Providers </a:t>
            </a:r>
          </a:p>
          <a:p>
            <a:r>
              <a:rPr lang="en-US" dirty="0"/>
              <a:t>The data represents </a:t>
            </a:r>
            <a:r>
              <a:rPr lang="en-US" b="1" dirty="0"/>
              <a:t>15.9</a:t>
            </a:r>
            <a:r>
              <a:rPr lang="en-US" dirty="0"/>
              <a:t>% (428 million) of Outpatient Prospective Payment System(OPPS) hospital services </a:t>
            </a:r>
          </a:p>
          <a:p>
            <a:r>
              <a:rPr lang="en-US" dirty="0"/>
              <a:t>Only 2016 data is used because of differences in data structure for previous years</a:t>
            </a:r>
            <a:br>
              <a:rPr lang="en-US" dirty="0"/>
            </a:br>
            <a:endParaRPr lang="en-US" dirty="0"/>
          </a:p>
        </p:txBody>
      </p:sp>
    </p:spTree>
    <p:extLst>
      <p:ext uri="{BB962C8B-B14F-4D97-AF65-F5344CB8AC3E}">
        <p14:creationId xmlns:p14="http://schemas.microsoft.com/office/powerpoint/2010/main" val="7676279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982133"/>
            <a:ext cx="9601196" cy="931074"/>
          </a:xfrm>
        </p:spPr>
        <p:txBody>
          <a:bodyPr>
            <a:normAutofit/>
          </a:bodyPr>
          <a:lstStyle/>
          <a:p>
            <a:r>
              <a:rPr lang="en-US" sz="3600" dirty="0"/>
              <a:t>Definition of Terms</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95402" y="2567611"/>
            <a:ext cx="9733670" cy="3678444"/>
          </a:xfrm>
        </p:spPr>
        <p:txBody>
          <a:bodyPr>
            <a:normAutofit fontScale="92500" lnSpcReduction="20000"/>
          </a:bodyPr>
          <a:lstStyle/>
          <a:p>
            <a:r>
              <a:rPr lang="en-US" b="1" dirty="0"/>
              <a:t>Average Estimated Submitted Charges </a:t>
            </a:r>
            <a:r>
              <a:rPr lang="en-US" dirty="0"/>
              <a:t>: The provider's average estimated submitted charge for services covered by Medicare for the Procedure(APC). </a:t>
            </a:r>
          </a:p>
          <a:p>
            <a:endParaRPr lang="en-US" dirty="0"/>
          </a:p>
          <a:p>
            <a:r>
              <a:rPr lang="en-US" b="1" dirty="0"/>
              <a:t>Average Total Payments : </a:t>
            </a:r>
            <a:r>
              <a:rPr lang="en-US" dirty="0"/>
              <a:t>The average amount Medicare paid to the hospitals plus co-payment and deductible amounts that the patient is responsible for. (Allowed Amount)</a:t>
            </a:r>
          </a:p>
          <a:p>
            <a:endParaRPr lang="en-US" dirty="0"/>
          </a:p>
          <a:p>
            <a:r>
              <a:rPr lang="en-US" b="1" dirty="0"/>
              <a:t>Average Medicare Payment Amount </a:t>
            </a:r>
            <a:r>
              <a:rPr lang="en-US" dirty="0"/>
              <a:t>: The average amount Medicare paid to the hospitals or providers.</a:t>
            </a:r>
            <a:br>
              <a:rPr lang="en-US" dirty="0"/>
            </a:br>
            <a:endParaRPr lang="en-US" dirty="0"/>
          </a:p>
        </p:txBody>
      </p:sp>
    </p:spTree>
    <p:extLst>
      <p:ext uri="{BB962C8B-B14F-4D97-AF65-F5344CB8AC3E}">
        <p14:creationId xmlns:p14="http://schemas.microsoft.com/office/powerpoint/2010/main" val="1544010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982133"/>
            <a:ext cx="9601196" cy="931074"/>
          </a:xfrm>
        </p:spPr>
        <p:txBody>
          <a:bodyPr>
            <a:normAutofit/>
          </a:bodyPr>
          <a:lstStyle/>
          <a:p>
            <a:r>
              <a:rPr lang="en-US" sz="3600" b="1" dirty="0"/>
              <a:t>Calculation</a:t>
            </a:r>
            <a:r>
              <a:rPr lang="en-US" sz="3600" dirty="0"/>
              <a:t> </a:t>
            </a:r>
            <a:r>
              <a:rPr lang="en-US" sz="3600" b="1" dirty="0"/>
              <a:t>of</a:t>
            </a:r>
            <a:r>
              <a:rPr lang="en-US" sz="3600" dirty="0"/>
              <a:t> </a:t>
            </a:r>
            <a:r>
              <a:rPr lang="en-US" sz="3600" b="1" dirty="0"/>
              <a:t>Average Total Payments </a:t>
            </a:r>
            <a:endParaRPr lang="en-US" sz="3600" dirty="0"/>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95402" y="2567611"/>
            <a:ext cx="9733670" cy="3678444"/>
          </a:xfrm>
        </p:spPr>
        <p:txBody>
          <a:bodyPr>
            <a:normAutofit/>
          </a:bodyPr>
          <a:lstStyle/>
          <a:p>
            <a:pPr marL="0" indent="0">
              <a:buNone/>
            </a:pPr>
            <a:br>
              <a:rPr lang="en-US" dirty="0"/>
            </a:br>
            <a:endParaRPr lang="en-US" dirty="0"/>
          </a:p>
        </p:txBody>
      </p:sp>
      <p:pic>
        <p:nvPicPr>
          <p:cNvPr id="4" name="Picture 3">
            <a:extLst>
              <a:ext uri="{FF2B5EF4-FFF2-40B4-BE49-F238E27FC236}">
                <a16:creationId xmlns:a16="http://schemas.microsoft.com/office/drawing/2014/main" id="{1A52E3A1-7D6A-415F-81DA-124D134FA903}"/>
              </a:ext>
            </a:extLst>
          </p:cNvPr>
          <p:cNvPicPr/>
          <p:nvPr/>
        </p:nvPicPr>
        <p:blipFill>
          <a:blip r:embed="rId2"/>
          <a:stretch>
            <a:fillRect/>
          </a:stretch>
        </p:blipFill>
        <p:spPr>
          <a:xfrm>
            <a:off x="3812345" y="1913207"/>
            <a:ext cx="4473526" cy="4332849"/>
          </a:xfrm>
          <a:prstGeom prst="rect">
            <a:avLst/>
          </a:prstGeom>
        </p:spPr>
      </p:pic>
    </p:spTree>
    <p:extLst>
      <p:ext uri="{BB962C8B-B14F-4D97-AF65-F5344CB8AC3E}">
        <p14:creationId xmlns:p14="http://schemas.microsoft.com/office/powerpoint/2010/main" val="4031295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982133"/>
            <a:ext cx="9601196" cy="931074"/>
          </a:xfrm>
        </p:spPr>
        <p:txBody>
          <a:bodyPr>
            <a:normAutofit fontScale="90000"/>
          </a:bodyPr>
          <a:lstStyle/>
          <a:p>
            <a:r>
              <a:rPr lang="en-US" sz="3600" dirty="0"/>
              <a:t>Exploration of Medicare Outpatient Charge Data 2016</a:t>
            </a:r>
          </a:p>
        </p:txBody>
      </p:sp>
      <p:sp>
        <p:nvSpPr>
          <p:cNvPr id="3" name="Subtitle 2">
            <a:extLst>
              <a:ext uri="{FF2B5EF4-FFF2-40B4-BE49-F238E27FC236}">
                <a16:creationId xmlns:a16="http://schemas.microsoft.com/office/drawing/2014/main" id="{50287541-7128-4942-8D8A-3F37DC35086A}"/>
              </a:ext>
            </a:extLst>
          </p:cNvPr>
          <p:cNvSpPr>
            <a:spLocks noGrp="1"/>
          </p:cNvSpPr>
          <p:nvPr>
            <p:ph idx="1"/>
          </p:nvPr>
        </p:nvSpPr>
        <p:spPr>
          <a:xfrm>
            <a:off x="1295402" y="2567611"/>
            <a:ext cx="9733670" cy="3678444"/>
          </a:xfrm>
        </p:spPr>
        <p:txBody>
          <a:bodyPr>
            <a:normAutofit/>
          </a:bodyPr>
          <a:lstStyle/>
          <a:p>
            <a:br>
              <a:rPr lang="en-US" dirty="0"/>
            </a:br>
            <a:endParaRPr lang="en-US" dirty="0"/>
          </a:p>
        </p:txBody>
      </p:sp>
      <p:graphicFrame>
        <p:nvGraphicFramePr>
          <p:cNvPr id="5" name="Table 4">
            <a:extLst>
              <a:ext uri="{FF2B5EF4-FFF2-40B4-BE49-F238E27FC236}">
                <a16:creationId xmlns:a16="http://schemas.microsoft.com/office/drawing/2014/main" id="{09FB3696-1C27-440B-8BDA-04DD9603FED8}"/>
              </a:ext>
            </a:extLst>
          </p:cNvPr>
          <p:cNvGraphicFramePr>
            <a:graphicFrameLocks noGrp="1"/>
          </p:cNvGraphicFramePr>
          <p:nvPr>
            <p:extLst>
              <p:ext uri="{D42A27DB-BD31-4B8C-83A1-F6EECF244321}">
                <p14:modId xmlns:p14="http://schemas.microsoft.com/office/powerpoint/2010/main" val="2961252668"/>
              </p:ext>
            </p:extLst>
          </p:nvPr>
        </p:nvGraphicFramePr>
        <p:xfrm>
          <a:off x="1295402" y="2518511"/>
          <a:ext cx="10069286" cy="3699056"/>
        </p:xfrm>
        <a:graphic>
          <a:graphicData uri="http://schemas.openxmlformats.org/drawingml/2006/table">
            <a:tbl>
              <a:tblPr>
                <a:tableStyleId>{16D9F66E-5EB9-4882-86FB-DCBF35E3C3E4}</a:tableStyleId>
              </a:tblPr>
              <a:tblGrid>
                <a:gridCol w="1026884">
                  <a:extLst>
                    <a:ext uri="{9D8B030D-6E8A-4147-A177-3AD203B41FA5}">
                      <a16:colId xmlns:a16="http://schemas.microsoft.com/office/drawing/2014/main" val="898521586"/>
                    </a:ext>
                  </a:extLst>
                </a:gridCol>
                <a:gridCol w="1828800">
                  <a:extLst>
                    <a:ext uri="{9D8B030D-6E8A-4147-A177-3AD203B41FA5}">
                      <a16:colId xmlns:a16="http://schemas.microsoft.com/office/drawing/2014/main" val="1727351127"/>
                    </a:ext>
                  </a:extLst>
                </a:gridCol>
                <a:gridCol w="1393371">
                  <a:extLst>
                    <a:ext uri="{9D8B030D-6E8A-4147-A177-3AD203B41FA5}">
                      <a16:colId xmlns:a16="http://schemas.microsoft.com/office/drawing/2014/main" val="3534918366"/>
                    </a:ext>
                  </a:extLst>
                </a:gridCol>
                <a:gridCol w="1436914">
                  <a:extLst>
                    <a:ext uri="{9D8B030D-6E8A-4147-A177-3AD203B41FA5}">
                      <a16:colId xmlns:a16="http://schemas.microsoft.com/office/drawing/2014/main" val="2236637318"/>
                    </a:ext>
                  </a:extLst>
                </a:gridCol>
                <a:gridCol w="1515515">
                  <a:extLst>
                    <a:ext uri="{9D8B030D-6E8A-4147-A177-3AD203B41FA5}">
                      <a16:colId xmlns:a16="http://schemas.microsoft.com/office/drawing/2014/main" val="1800830213"/>
                    </a:ext>
                  </a:extLst>
                </a:gridCol>
                <a:gridCol w="1285743">
                  <a:extLst>
                    <a:ext uri="{9D8B030D-6E8A-4147-A177-3AD203B41FA5}">
                      <a16:colId xmlns:a16="http://schemas.microsoft.com/office/drawing/2014/main" val="3444008939"/>
                    </a:ext>
                  </a:extLst>
                </a:gridCol>
                <a:gridCol w="1582059">
                  <a:extLst>
                    <a:ext uri="{9D8B030D-6E8A-4147-A177-3AD203B41FA5}">
                      <a16:colId xmlns:a16="http://schemas.microsoft.com/office/drawing/2014/main" val="2273304043"/>
                    </a:ext>
                  </a:extLst>
                </a:gridCol>
              </a:tblGrid>
              <a:tr h="1195360">
                <a:tc>
                  <a:txBody>
                    <a:bodyPr/>
                    <a:lstStyle/>
                    <a:p>
                      <a:pPr algn="r" fontAlgn="ctr"/>
                      <a:br>
                        <a:rPr lang="en-US" sz="1400" b="1" dirty="0">
                          <a:effectLst/>
                        </a:rPr>
                      </a:br>
                      <a:r>
                        <a:rPr lang="en-US" sz="1400" b="1" dirty="0">
                          <a:effectLst/>
                        </a:rPr>
                        <a:t>stats</a:t>
                      </a:r>
                    </a:p>
                  </a:txBody>
                  <a:tcPr marL="69122" marR="69122" marT="34561" marB="34561" anchor="ctr"/>
                </a:tc>
                <a:tc>
                  <a:txBody>
                    <a:bodyPr/>
                    <a:lstStyle/>
                    <a:p>
                      <a:pPr algn="r" fontAlgn="ctr"/>
                      <a:br>
                        <a:rPr lang="en-US" sz="1400" b="1" dirty="0">
                          <a:effectLst/>
                        </a:rPr>
                      </a:br>
                      <a:r>
                        <a:rPr lang="en-US" sz="1400" b="1" dirty="0">
                          <a:effectLst/>
                        </a:rPr>
                        <a:t>Comprehensive APC Services</a:t>
                      </a:r>
                    </a:p>
                  </a:txBody>
                  <a:tcPr marL="69122" marR="69122" marT="34561" marB="34561" anchor="ctr"/>
                </a:tc>
                <a:tc>
                  <a:txBody>
                    <a:bodyPr/>
                    <a:lstStyle/>
                    <a:p>
                      <a:pPr algn="r" fontAlgn="ctr"/>
                      <a:r>
                        <a:rPr lang="en-US" sz="1400" b="1" dirty="0">
                          <a:effectLst/>
                        </a:rPr>
                        <a:t>Average Estimated Total Submitted Charges</a:t>
                      </a:r>
                    </a:p>
                    <a:p>
                      <a:pPr algn="r" fontAlgn="ctr"/>
                      <a:r>
                        <a:rPr lang="en-US" sz="1400" b="1" dirty="0">
                          <a:effectLst/>
                        </a:rPr>
                        <a:t>(In US $)</a:t>
                      </a:r>
                    </a:p>
                  </a:txBody>
                  <a:tcPr marL="69122" marR="69122" marT="34561" marB="34561" anchor="ctr"/>
                </a:tc>
                <a:tc>
                  <a:txBody>
                    <a:bodyPr/>
                    <a:lstStyle/>
                    <a:p>
                      <a:pPr algn="r" fontAlgn="ctr"/>
                      <a:r>
                        <a:rPr lang="en-US" sz="1400" b="1" dirty="0">
                          <a:effectLst/>
                        </a:rPr>
                        <a:t>Average Medicare Allowed Amount (In US $)</a:t>
                      </a:r>
                    </a:p>
                  </a:txBody>
                  <a:tcPr marL="69122" marR="69122" marT="34561" marB="34561" anchor="ctr"/>
                </a:tc>
                <a:tc>
                  <a:txBody>
                    <a:bodyPr/>
                    <a:lstStyle/>
                    <a:p>
                      <a:pPr algn="r" fontAlgn="ctr"/>
                      <a:r>
                        <a:rPr lang="en-US" sz="1400" b="1" dirty="0">
                          <a:effectLst/>
                        </a:rPr>
                        <a:t>Average Medicare Payment Amount (In US $)</a:t>
                      </a:r>
                    </a:p>
                  </a:txBody>
                  <a:tcPr marL="69122" marR="69122" marT="34561" marB="34561" anchor="ctr"/>
                </a:tc>
                <a:tc>
                  <a:txBody>
                    <a:bodyPr/>
                    <a:lstStyle/>
                    <a:p>
                      <a:pPr algn="r" fontAlgn="ctr"/>
                      <a:r>
                        <a:rPr lang="en-US" sz="1400" b="1" dirty="0">
                          <a:effectLst/>
                        </a:rPr>
                        <a:t>Outlier Comprehensive APC Services</a:t>
                      </a:r>
                    </a:p>
                  </a:txBody>
                  <a:tcPr marL="69122" marR="69122" marT="34561" marB="34561" anchor="ctr"/>
                </a:tc>
                <a:tc>
                  <a:txBody>
                    <a:bodyPr/>
                    <a:lstStyle/>
                    <a:p>
                      <a:pPr algn="r" fontAlgn="ctr"/>
                      <a:r>
                        <a:rPr lang="en-US" sz="1400" b="1" dirty="0">
                          <a:effectLst/>
                        </a:rPr>
                        <a:t>Average Medicare Outlier Amount (In US $)</a:t>
                      </a:r>
                    </a:p>
                  </a:txBody>
                  <a:tcPr marL="69122" marR="69122" marT="34561" marB="34561" anchor="ctr"/>
                </a:tc>
                <a:extLst>
                  <a:ext uri="{0D108BD9-81ED-4DB2-BD59-A6C34878D82A}">
                    <a16:rowId xmlns:a16="http://schemas.microsoft.com/office/drawing/2014/main" val="3661096165"/>
                  </a:ext>
                </a:extLst>
              </a:tr>
              <a:tr h="266231">
                <a:tc>
                  <a:txBody>
                    <a:bodyPr/>
                    <a:lstStyle/>
                    <a:p>
                      <a:pPr algn="r" fontAlgn="ctr"/>
                      <a:r>
                        <a:rPr lang="en-US" sz="1600" b="1" dirty="0">
                          <a:effectLst/>
                        </a:rPr>
                        <a:t>count</a:t>
                      </a:r>
                    </a:p>
                  </a:txBody>
                  <a:tcPr marL="69122" marR="69122" marT="34561" marB="34561" anchor="ctr"/>
                </a:tc>
                <a:tc>
                  <a:txBody>
                    <a:bodyPr/>
                    <a:lstStyle/>
                    <a:p>
                      <a:pPr algn="r" fontAlgn="ctr"/>
                      <a:r>
                        <a:rPr lang="en-US" sz="1600" dirty="0">
                          <a:effectLst/>
                        </a:rPr>
                        <a:t>27652.00</a:t>
                      </a:r>
                    </a:p>
                  </a:txBody>
                  <a:tcPr marL="69122" marR="69122" marT="34561" marB="34561" anchor="ctr"/>
                </a:tc>
                <a:tc>
                  <a:txBody>
                    <a:bodyPr/>
                    <a:lstStyle/>
                    <a:p>
                      <a:pPr algn="r" fontAlgn="ctr"/>
                      <a:r>
                        <a:rPr lang="en-US" sz="1600" dirty="0">
                          <a:effectLst/>
                        </a:rPr>
                        <a:t>27652.00</a:t>
                      </a:r>
                    </a:p>
                  </a:txBody>
                  <a:tcPr marL="69122" marR="69122" marT="34561" marB="34561" anchor="ctr"/>
                </a:tc>
                <a:tc>
                  <a:txBody>
                    <a:bodyPr/>
                    <a:lstStyle/>
                    <a:p>
                      <a:pPr algn="r" fontAlgn="ctr"/>
                      <a:r>
                        <a:rPr lang="en-US" sz="1600">
                          <a:effectLst/>
                        </a:rPr>
                        <a:t>27652.00</a:t>
                      </a:r>
                    </a:p>
                  </a:txBody>
                  <a:tcPr marL="69122" marR="69122" marT="34561" marB="34561" anchor="ctr"/>
                </a:tc>
                <a:tc>
                  <a:txBody>
                    <a:bodyPr/>
                    <a:lstStyle/>
                    <a:p>
                      <a:pPr algn="r" fontAlgn="ctr"/>
                      <a:r>
                        <a:rPr lang="en-US" sz="1600" dirty="0">
                          <a:effectLst/>
                        </a:rPr>
                        <a:t>27652.00</a:t>
                      </a:r>
                    </a:p>
                  </a:txBody>
                  <a:tcPr marL="69122" marR="69122" marT="34561" marB="34561" anchor="ctr"/>
                </a:tc>
                <a:tc>
                  <a:txBody>
                    <a:bodyPr/>
                    <a:lstStyle/>
                    <a:p>
                      <a:pPr algn="r" fontAlgn="ctr"/>
                      <a:r>
                        <a:rPr lang="en-US" sz="1600">
                          <a:effectLst/>
                        </a:rPr>
                        <a:t>17130.00</a:t>
                      </a:r>
                    </a:p>
                  </a:txBody>
                  <a:tcPr marL="69122" marR="69122" marT="34561" marB="34561" anchor="ctr"/>
                </a:tc>
                <a:tc>
                  <a:txBody>
                    <a:bodyPr/>
                    <a:lstStyle/>
                    <a:p>
                      <a:pPr algn="r" fontAlgn="ctr"/>
                      <a:r>
                        <a:rPr lang="en-US" sz="1600">
                          <a:effectLst/>
                        </a:rPr>
                        <a:t>3387.00</a:t>
                      </a:r>
                    </a:p>
                  </a:txBody>
                  <a:tcPr marL="69122" marR="69122" marT="34561" marB="34561" anchor="ctr"/>
                </a:tc>
                <a:extLst>
                  <a:ext uri="{0D108BD9-81ED-4DB2-BD59-A6C34878D82A}">
                    <a16:rowId xmlns:a16="http://schemas.microsoft.com/office/drawing/2014/main" val="492908257"/>
                  </a:ext>
                </a:extLst>
              </a:tr>
              <a:tr h="266231">
                <a:tc>
                  <a:txBody>
                    <a:bodyPr/>
                    <a:lstStyle/>
                    <a:p>
                      <a:pPr algn="r" fontAlgn="ctr"/>
                      <a:r>
                        <a:rPr lang="en-US" sz="1600" b="1" dirty="0">
                          <a:effectLst/>
                        </a:rPr>
                        <a:t>mean</a:t>
                      </a:r>
                    </a:p>
                  </a:txBody>
                  <a:tcPr marL="69122" marR="69122" marT="34561" marB="34561" anchor="ctr"/>
                </a:tc>
                <a:tc>
                  <a:txBody>
                    <a:bodyPr/>
                    <a:lstStyle/>
                    <a:p>
                      <a:pPr algn="r" fontAlgn="ctr"/>
                      <a:r>
                        <a:rPr lang="en-US" sz="1600" dirty="0">
                          <a:effectLst/>
                        </a:rPr>
                        <a:t>101.38</a:t>
                      </a:r>
                    </a:p>
                  </a:txBody>
                  <a:tcPr marL="69122" marR="69122" marT="34561" marB="34561" anchor="ctr"/>
                </a:tc>
                <a:tc>
                  <a:txBody>
                    <a:bodyPr/>
                    <a:lstStyle/>
                    <a:p>
                      <a:pPr algn="r" fontAlgn="ctr"/>
                      <a:r>
                        <a:rPr lang="en-US" sz="1600" b="1" dirty="0">
                          <a:effectLst/>
                        </a:rPr>
                        <a:t>41633.24</a:t>
                      </a:r>
                    </a:p>
                  </a:txBody>
                  <a:tcPr marL="69122" marR="69122" marT="34561" marB="34561" anchor="ctr"/>
                </a:tc>
                <a:tc>
                  <a:txBody>
                    <a:bodyPr/>
                    <a:lstStyle/>
                    <a:p>
                      <a:pPr algn="r" fontAlgn="ctr"/>
                      <a:r>
                        <a:rPr lang="en-US" sz="1600" dirty="0">
                          <a:effectLst/>
                        </a:rPr>
                        <a:t>7755.54</a:t>
                      </a:r>
                    </a:p>
                  </a:txBody>
                  <a:tcPr marL="69122" marR="69122" marT="34561" marB="34561" anchor="ctr"/>
                </a:tc>
                <a:tc>
                  <a:txBody>
                    <a:bodyPr/>
                    <a:lstStyle/>
                    <a:p>
                      <a:pPr algn="r" fontAlgn="ctr"/>
                      <a:r>
                        <a:rPr lang="en-US" sz="1600">
                          <a:effectLst/>
                        </a:rPr>
                        <a:t>6756.04</a:t>
                      </a:r>
                    </a:p>
                  </a:txBody>
                  <a:tcPr marL="69122" marR="69122" marT="34561" marB="34561" anchor="ctr"/>
                </a:tc>
                <a:tc>
                  <a:txBody>
                    <a:bodyPr/>
                    <a:lstStyle/>
                    <a:p>
                      <a:pPr algn="r" fontAlgn="ctr"/>
                      <a:r>
                        <a:rPr lang="en-US" sz="1600">
                          <a:effectLst/>
                        </a:rPr>
                        <a:t>7.50</a:t>
                      </a:r>
                    </a:p>
                  </a:txBody>
                  <a:tcPr marL="69122" marR="69122" marT="34561" marB="34561" anchor="ctr"/>
                </a:tc>
                <a:tc>
                  <a:txBody>
                    <a:bodyPr/>
                    <a:lstStyle/>
                    <a:p>
                      <a:pPr algn="r" fontAlgn="ctr"/>
                      <a:r>
                        <a:rPr lang="en-US" sz="1600">
                          <a:effectLst/>
                        </a:rPr>
                        <a:t>1550.50</a:t>
                      </a:r>
                    </a:p>
                  </a:txBody>
                  <a:tcPr marL="69122" marR="69122" marT="34561" marB="34561" anchor="ctr"/>
                </a:tc>
                <a:extLst>
                  <a:ext uri="{0D108BD9-81ED-4DB2-BD59-A6C34878D82A}">
                    <a16:rowId xmlns:a16="http://schemas.microsoft.com/office/drawing/2014/main" val="2034933762"/>
                  </a:ext>
                </a:extLst>
              </a:tr>
              <a:tr h="266231">
                <a:tc>
                  <a:txBody>
                    <a:bodyPr/>
                    <a:lstStyle/>
                    <a:p>
                      <a:pPr algn="r" fontAlgn="ctr"/>
                      <a:r>
                        <a:rPr lang="en-US" sz="1600" b="1" dirty="0">
                          <a:effectLst/>
                        </a:rPr>
                        <a:t>std</a:t>
                      </a:r>
                    </a:p>
                  </a:txBody>
                  <a:tcPr marL="69122" marR="69122" marT="34561" marB="34561" anchor="ctr"/>
                </a:tc>
                <a:tc>
                  <a:txBody>
                    <a:bodyPr/>
                    <a:lstStyle/>
                    <a:p>
                      <a:pPr algn="r" fontAlgn="ctr"/>
                      <a:r>
                        <a:rPr lang="en-US" sz="1600">
                          <a:effectLst/>
                        </a:rPr>
                        <a:t>225.45</a:t>
                      </a:r>
                    </a:p>
                  </a:txBody>
                  <a:tcPr marL="69122" marR="69122" marT="34561" marB="34561" anchor="ctr"/>
                </a:tc>
                <a:tc>
                  <a:txBody>
                    <a:bodyPr/>
                    <a:lstStyle/>
                    <a:p>
                      <a:pPr algn="r" fontAlgn="ctr"/>
                      <a:r>
                        <a:rPr lang="en-US" sz="1600" dirty="0">
                          <a:effectLst/>
                        </a:rPr>
                        <a:t>36341.61</a:t>
                      </a:r>
                    </a:p>
                  </a:txBody>
                  <a:tcPr marL="69122" marR="69122" marT="34561" marB="34561" anchor="ctr"/>
                </a:tc>
                <a:tc>
                  <a:txBody>
                    <a:bodyPr/>
                    <a:lstStyle/>
                    <a:p>
                      <a:pPr algn="r" fontAlgn="ctr"/>
                      <a:r>
                        <a:rPr lang="en-US" sz="1600">
                          <a:effectLst/>
                        </a:rPr>
                        <a:t>6696.64</a:t>
                      </a:r>
                    </a:p>
                  </a:txBody>
                  <a:tcPr marL="69122" marR="69122" marT="34561" marB="34561" anchor="ctr"/>
                </a:tc>
                <a:tc>
                  <a:txBody>
                    <a:bodyPr/>
                    <a:lstStyle/>
                    <a:p>
                      <a:pPr algn="r" fontAlgn="ctr"/>
                      <a:r>
                        <a:rPr lang="en-US" sz="1600">
                          <a:effectLst/>
                        </a:rPr>
                        <a:t>6508.88</a:t>
                      </a:r>
                    </a:p>
                  </a:txBody>
                  <a:tcPr marL="69122" marR="69122" marT="34561" marB="34561" anchor="ctr"/>
                </a:tc>
                <a:tc>
                  <a:txBody>
                    <a:bodyPr/>
                    <a:lstStyle/>
                    <a:p>
                      <a:pPr algn="r" fontAlgn="ctr"/>
                      <a:r>
                        <a:rPr lang="en-US" sz="1600">
                          <a:effectLst/>
                        </a:rPr>
                        <a:t>30.15</a:t>
                      </a:r>
                    </a:p>
                  </a:txBody>
                  <a:tcPr marL="69122" marR="69122" marT="34561" marB="34561" anchor="ctr"/>
                </a:tc>
                <a:tc>
                  <a:txBody>
                    <a:bodyPr/>
                    <a:lstStyle/>
                    <a:p>
                      <a:pPr algn="r" fontAlgn="ctr"/>
                      <a:r>
                        <a:rPr lang="en-US" sz="1600">
                          <a:effectLst/>
                        </a:rPr>
                        <a:t>1079.98</a:t>
                      </a:r>
                    </a:p>
                  </a:txBody>
                  <a:tcPr marL="69122" marR="69122" marT="34561" marB="34561" anchor="ctr"/>
                </a:tc>
                <a:extLst>
                  <a:ext uri="{0D108BD9-81ED-4DB2-BD59-A6C34878D82A}">
                    <a16:rowId xmlns:a16="http://schemas.microsoft.com/office/drawing/2014/main" val="3557089028"/>
                  </a:ext>
                </a:extLst>
              </a:tr>
              <a:tr h="266231">
                <a:tc>
                  <a:txBody>
                    <a:bodyPr/>
                    <a:lstStyle/>
                    <a:p>
                      <a:pPr algn="r" fontAlgn="ctr"/>
                      <a:r>
                        <a:rPr lang="en-US" sz="1600" b="1" dirty="0">
                          <a:effectLst/>
                        </a:rPr>
                        <a:t>min</a:t>
                      </a:r>
                    </a:p>
                  </a:txBody>
                  <a:tcPr marL="69122" marR="69122" marT="34561" marB="34561" anchor="ctr"/>
                </a:tc>
                <a:tc>
                  <a:txBody>
                    <a:bodyPr/>
                    <a:lstStyle/>
                    <a:p>
                      <a:pPr algn="r" fontAlgn="ctr"/>
                      <a:r>
                        <a:rPr lang="en-US" sz="1600">
                          <a:effectLst/>
                        </a:rPr>
                        <a:t>11.00</a:t>
                      </a:r>
                    </a:p>
                  </a:txBody>
                  <a:tcPr marL="69122" marR="69122" marT="34561" marB="34561" anchor="ctr"/>
                </a:tc>
                <a:tc>
                  <a:txBody>
                    <a:bodyPr/>
                    <a:lstStyle/>
                    <a:p>
                      <a:pPr algn="r" fontAlgn="ctr"/>
                      <a:r>
                        <a:rPr lang="en-US" sz="1600">
                          <a:effectLst/>
                        </a:rPr>
                        <a:t>214.43</a:t>
                      </a:r>
                    </a:p>
                  </a:txBody>
                  <a:tcPr marL="69122" marR="69122" marT="34561" marB="34561" anchor="ctr"/>
                </a:tc>
                <a:tc>
                  <a:txBody>
                    <a:bodyPr/>
                    <a:lstStyle/>
                    <a:p>
                      <a:pPr algn="r" fontAlgn="ctr"/>
                      <a:r>
                        <a:rPr lang="en-US" sz="1600" dirty="0">
                          <a:effectLst/>
                        </a:rPr>
                        <a:t>105.81</a:t>
                      </a:r>
                    </a:p>
                  </a:txBody>
                  <a:tcPr marL="69122" marR="69122" marT="34561" marB="34561" anchor="ctr"/>
                </a:tc>
                <a:tc>
                  <a:txBody>
                    <a:bodyPr/>
                    <a:lstStyle/>
                    <a:p>
                      <a:pPr algn="r" fontAlgn="ctr"/>
                      <a:r>
                        <a:rPr lang="en-US" sz="1600">
                          <a:effectLst/>
                        </a:rPr>
                        <a:t>101.96</a:t>
                      </a:r>
                    </a:p>
                  </a:txBody>
                  <a:tcPr marL="69122" marR="69122" marT="34561" marB="34561" anchor="ctr"/>
                </a:tc>
                <a:tc>
                  <a:txBody>
                    <a:bodyPr/>
                    <a:lstStyle/>
                    <a:p>
                      <a:pPr algn="r" fontAlgn="ctr"/>
                      <a:r>
                        <a:rPr lang="en-US" sz="1600">
                          <a:effectLst/>
                        </a:rPr>
                        <a:t>0.00</a:t>
                      </a:r>
                    </a:p>
                  </a:txBody>
                  <a:tcPr marL="69122" marR="69122" marT="34561" marB="34561" anchor="ctr"/>
                </a:tc>
                <a:tc>
                  <a:txBody>
                    <a:bodyPr/>
                    <a:lstStyle/>
                    <a:p>
                      <a:pPr algn="r" fontAlgn="ctr"/>
                      <a:r>
                        <a:rPr lang="en-US" sz="1600">
                          <a:effectLst/>
                        </a:rPr>
                        <a:t>137.63</a:t>
                      </a:r>
                    </a:p>
                  </a:txBody>
                  <a:tcPr marL="69122" marR="69122" marT="34561" marB="34561" anchor="ctr"/>
                </a:tc>
                <a:extLst>
                  <a:ext uri="{0D108BD9-81ED-4DB2-BD59-A6C34878D82A}">
                    <a16:rowId xmlns:a16="http://schemas.microsoft.com/office/drawing/2014/main" val="1078422799"/>
                  </a:ext>
                </a:extLst>
              </a:tr>
              <a:tr h="266231">
                <a:tc>
                  <a:txBody>
                    <a:bodyPr/>
                    <a:lstStyle/>
                    <a:p>
                      <a:pPr algn="r" fontAlgn="ctr"/>
                      <a:r>
                        <a:rPr lang="en-US" sz="1600" b="1" dirty="0">
                          <a:effectLst/>
                        </a:rPr>
                        <a:t>25%</a:t>
                      </a:r>
                    </a:p>
                  </a:txBody>
                  <a:tcPr marL="69122" marR="69122" marT="34561" marB="34561" anchor="ctr"/>
                </a:tc>
                <a:tc>
                  <a:txBody>
                    <a:bodyPr/>
                    <a:lstStyle/>
                    <a:p>
                      <a:pPr algn="r" fontAlgn="ctr"/>
                      <a:r>
                        <a:rPr lang="en-US" sz="1600">
                          <a:effectLst/>
                        </a:rPr>
                        <a:t>19.00</a:t>
                      </a:r>
                    </a:p>
                  </a:txBody>
                  <a:tcPr marL="69122" marR="69122" marT="34561" marB="34561" anchor="ctr"/>
                </a:tc>
                <a:tc>
                  <a:txBody>
                    <a:bodyPr/>
                    <a:lstStyle/>
                    <a:p>
                      <a:pPr algn="r" fontAlgn="ctr"/>
                      <a:r>
                        <a:rPr lang="en-US" sz="1600">
                          <a:effectLst/>
                        </a:rPr>
                        <a:t>18362.50</a:t>
                      </a:r>
                    </a:p>
                  </a:txBody>
                  <a:tcPr marL="69122" marR="69122" marT="34561" marB="34561" anchor="ctr"/>
                </a:tc>
                <a:tc>
                  <a:txBody>
                    <a:bodyPr/>
                    <a:lstStyle/>
                    <a:p>
                      <a:pPr algn="r" fontAlgn="ctr"/>
                      <a:r>
                        <a:rPr lang="en-US" sz="1600" dirty="0">
                          <a:effectLst/>
                        </a:rPr>
                        <a:t>3557.55</a:t>
                      </a:r>
                    </a:p>
                  </a:txBody>
                  <a:tcPr marL="69122" marR="69122" marT="34561" marB="34561" anchor="ctr"/>
                </a:tc>
                <a:tc>
                  <a:txBody>
                    <a:bodyPr/>
                    <a:lstStyle/>
                    <a:p>
                      <a:pPr algn="r" fontAlgn="ctr"/>
                      <a:r>
                        <a:rPr lang="en-US" sz="1600">
                          <a:effectLst/>
                        </a:rPr>
                        <a:t>2805.68</a:t>
                      </a:r>
                    </a:p>
                  </a:txBody>
                  <a:tcPr marL="69122" marR="69122" marT="34561" marB="34561" anchor="ctr"/>
                </a:tc>
                <a:tc>
                  <a:txBody>
                    <a:bodyPr/>
                    <a:lstStyle/>
                    <a:p>
                      <a:pPr algn="r" fontAlgn="ctr"/>
                      <a:r>
                        <a:rPr lang="en-US" sz="1600">
                          <a:effectLst/>
                        </a:rPr>
                        <a:t>0.00</a:t>
                      </a:r>
                    </a:p>
                  </a:txBody>
                  <a:tcPr marL="69122" marR="69122" marT="34561" marB="34561" anchor="ctr"/>
                </a:tc>
                <a:tc>
                  <a:txBody>
                    <a:bodyPr/>
                    <a:lstStyle/>
                    <a:p>
                      <a:pPr algn="r" fontAlgn="ctr"/>
                      <a:r>
                        <a:rPr lang="en-US" sz="1600">
                          <a:effectLst/>
                        </a:rPr>
                        <a:t>1016.61</a:t>
                      </a:r>
                    </a:p>
                  </a:txBody>
                  <a:tcPr marL="69122" marR="69122" marT="34561" marB="34561" anchor="ctr"/>
                </a:tc>
                <a:extLst>
                  <a:ext uri="{0D108BD9-81ED-4DB2-BD59-A6C34878D82A}">
                    <a16:rowId xmlns:a16="http://schemas.microsoft.com/office/drawing/2014/main" val="1355614735"/>
                  </a:ext>
                </a:extLst>
              </a:tr>
              <a:tr h="266231">
                <a:tc>
                  <a:txBody>
                    <a:bodyPr/>
                    <a:lstStyle/>
                    <a:p>
                      <a:pPr algn="r" fontAlgn="ctr"/>
                      <a:r>
                        <a:rPr lang="en-US" sz="1600" b="1" dirty="0">
                          <a:effectLst/>
                        </a:rPr>
                        <a:t>50%</a:t>
                      </a:r>
                    </a:p>
                  </a:txBody>
                  <a:tcPr marL="69122" marR="69122" marT="34561" marB="34561" anchor="ctr"/>
                </a:tc>
                <a:tc>
                  <a:txBody>
                    <a:bodyPr/>
                    <a:lstStyle/>
                    <a:p>
                      <a:pPr algn="r" fontAlgn="ctr"/>
                      <a:r>
                        <a:rPr lang="en-US" sz="1600">
                          <a:effectLst/>
                        </a:rPr>
                        <a:t>37.00</a:t>
                      </a:r>
                    </a:p>
                  </a:txBody>
                  <a:tcPr marL="69122" marR="69122" marT="34561" marB="34561" anchor="ctr"/>
                </a:tc>
                <a:tc>
                  <a:txBody>
                    <a:bodyPr/>
                    <a:lstStyle/>
                    <a:p>
                      <a:pPr algn="r" fontAlgn="ctr"/>
                      <a:r>
                        <a:rPr lang="en-US" sz="1600">
                          <a:effectLst/>
                        </a:rPr>
                        <a:t>29937.88</a:t>
                      </a:r>
                    </a:p>
                  </a:txBody>
                  <a:tcPr marL="69122" marR="69122" marT="34561" marB="34561" anchor="ctr"/>
                </a:tc>
                <a:tc>
                  <a:txBody>
                    <a:bodyPr/>
                    <a:lstStyle/>
                    <a:p>
                      <a:pPr algn="r" fontAlgn="ctr"/>
                      <a:r>
                        <a:rPr lang="en-US" sz="1600">
                          <a:effectLst/>
                        </a:rPr>
                        <a:t>5010.95</a:t>
                      </a:r>
                    </a:p>
                  </a:txBody>
                  <a:tcPr marL="69122" marR="69122" marT="34561" marB="34561" anchor="ctr"/>
                </a:tc>
                <a:tc>
                  <a:txBody>
                    <a:bodyPr/>
                    <a:lstStyle/>
                    <a:p>
                      <a:pPr algn="r" fontAlgn="ctr"/>
                      <a:r>
                        <a:rPr lang="en-US" sz="1600" dirty="0">
                          <a:effectLst/>
                        </a:rPr>
                        <a:t>3959.43</a:t>
                      </a:r>
                    </a:p>
                  </a:txBody>
                  <a:tcPr marL="69122" marR="69122" marT="34561" marB="34561" anchor="ctr"/>
                </a:tc>
                <a:tc>
                  <a:txBody>
                    <a:bodyPr/>
                    <a:lstStyle/>
                    <a:p>
                      <a:pPr algn="r" fontAlgn="ctr"/>
                      <a:r>
                        <a:rPr lang="en-US" sz="1600">
                          <a:effectLst/>
                        </a:rPr>
                        <a:t>0.00</a:t>
                      </a:r>
                    </a:p>
                  </a:txBody>
                  <a:tcPr marL="69122" marR="69122" marT="34561" marB="34561" anchor="ctr"/>
                </a:tc>
                <a:tc>
                  <a:txBody>
                    <a:bodyPr/>
                    <a:lstStyle/>
                    <a:p>
                      <a:pPr algn="r" fontAlgn="ctr"/>
                      <a:r>
                        <a:rPr lang="en-US" sz="1600">
                          <a:effectLst/>
                        </a:rPr>
                        <a:t>1293.52</a:t>
                      </a:r>
                    </a:p>
                  </a:txBody>
                  <a:tcPr marL="69122" marR="69122" marT="34561" marB="34561" anchor="ctr"/>
                </a:tc>
                <a:extLst>
                  <a:ext uri="{0D108BD9-81ED-4DB2-BD59-A6C34878D82A}">
                    <a16:rowId xmlns:a16="http://schemas.microsoft.com/office/drawing/2014/main" val="908847626"/>
                  </a:ext>
                </a:extLst>
              </a:tr>
              <a:tr h="266231">
                <a:tc>
                  <a:txBody>
                    <a:bodyPr/>
                    <a:lstStyle/>
                    <a:p>
                      <a:pPr algn="r" fontAlgn="ctr"/>
                      <a:r>
                        <a:rPr lang="en-US" sz="1600" b="1" dirty="0">
                          <a:effectLst/>
                        </a:rPr>
                        <a:t>75%</a:t>
                      </a:r>
                    </a:p>
                  </a:txBody>
                  <a:tcPr marL="69122" marR="69122" marT="34561" marB="34561" anchor="ctr"/>
                </a:tc>
                <a:tc>
                  <a:txBody>
                    <a:bodyPr/>
                    <a:lstStyle/>
                    <a:p>
                      <a:pPr algn="r" fontAlgn="ctr"/>
                      <a:r>
                        <a:rPr lang="en-US" sz="1600">
                          <a:effectLst/>
                        </a:rPr>
                        <a:t>85.00</a:t>
                      </a:r>
                    </a:p>
                  </a:txBody>
                  <a:tcPr marL="69122" marR="69122" marT="34561" marB="34561" anchor="ctr"/>
                </a:tc>
                <a:tc>
                  <a:txBody>
                    <a:bodyPr/>
                    <a:lstStyle/>
                    <a:p>
                      <a:pPr algn="r" fontAlgn="ctr"/>
                      <a:r>
                        <a:rPr lang="en-US" sz="1600" dirty="0">
                          <a:effectLst/>
                        </a:rPr>
                        <a:t>52103.52</a:t>
                      </a:r>
                    </a:p>
                  </a:txBody>
                  <a:tcPr marL="69122" marR="69122" marT="34561" marB="34561" anchor="ctr"/>
                </a:tc>
                <a:tc>
                  <a:txBody>
                    <a:bodyPr/>
                    <a:lstStyle/>
                    <a:p>
                      <a:pPr algn="r" fontAlgn="ctr"/>
                      <a:r>
                        <a:rPr lang="en-US" sz="1600">
                          <a:effectLst/>
                        </a:rPr>
                        <a:t>9000.21</a:t>
                      </a:r>
                    </a:p>
                  </a:txBody>
                  <a:tcPr marL="69122" marR="69122" marT="34561" marB="34561" anchor="ctr"/>
                </a:tc>
                <a:tc>
                  <a:txBody>
                    <a:bodyPr/>
                    <a:lstStyle/>
                    <a:p>
                      <a:pPr algn="r" fontAlgn="ctr"/>
                      <a:r>
                        <a:rPr lang="en-US" sz="1600" dirty="0">
                          <a:effectLst/>
                        </a:rPr>
                        <a:t>7717.88</a:t>
                      </a:r>
                    </a:p>
                  </a:txBody>
                  <a:tcPr marL="69122" marR="69122" marT="34561" marB="34561" anchor="ctr"/>
                </a:tc>
                <a:tc>
                  <a:txBody>
                    <a:bodyPr/>
                    <a:lstStyle/>
                    <a:p>
                      <a:pPr algn="r" fontAlgn="ctr"/>
                      <a:r>
                        <a:rPr lang="en-US" sz="1600" dirty="0">
                          <a:effectLst/>
                        </a:rPr>
                        <a:t>0.00</a:t>
                      </a:r>
                    </a:p>
                  </a:txBody>
                  <a:tcPr marL="69122" marR="69122" marT="34561" marB="34561" anchor="ctr"/>
                </a:tc>
                <a:tc>
                  <a:txBody>
                    <a:bodyPr/>
                    <a:lstStyle/>
                    <a:p>
                      <a:pPr algn="r" fontAlgn="ctr"/>
                      <a:r>
                        <a:rPr lang="en-US" sz="1600">
                          <a:effectLst/>
                        </a:rPr>
                        <a:t>1727.71</a:t>
                      </a:r>
                    </a:p>
                  </a:txBody>
                  <a:tcPr marL="69122" marR="69122" marT="34561" marB="34561" anchor="ctr"/>
                </a:tc>
                <a:extLst>
                  <a:ext uri="{0D108BD9-81ED-4DB2-BD59-A6C34878D82A}">
                    <a16:rowId xmlns:a16="http://schemas.microsoft.com/office/drawing/2014/main" val="1659954302"/>
                  </a:ext>
                </a:extLst>
              </a:tr>
              <a:tr h="266231">
                <a:tc>
                  <a:txBody>
                    <a:bodyPr/>
                    <a:lstStyle/>
                    <a:p>
                      <a:pPr algn="r" fontAlgn="ctr"/>
                      <a:r>
                        <a:rPr lang="en-US" sz="1600" b="1" dirty="0">
                          <a:effectLst/>
                        </a:rPr>
                        <a:t>max</a:t>
                      </a:r>
                    </a:p>
                  </a:txBody>
                  <a:tcPr marL="69122" marR="69122" marT="34561" marB="34561" anchor="ctr"/>
                </a:tc>
                <a:tc>
                  <a:txBody>
                    <a:bodyPr/>
                    <a:lstStyle/>
                    <a:p>
                      <a:pPr algn="r" fontAlgn="ctr"/>
                      <a:r>
                        <a:rPr lang="en-US" sz="1600">
                          <a:effectLst/>
                        </a:rPr>
                        <a:t>4959.00</a:t>
                      </a:r>
                    </a:p>
                  </a:txBody>
                  <a:tcPr marL="69122" marR="69122" marT="34561" marB="34561" anchor="ctr"/>
                </a:tc>
                <a:tc>
                  <a:txBody>
                    <a:bodyPr/>
                    <a:lstStyle/>
                    <a:p>
                      <a:pPr algn="r" fontAlgn="ctr"/>
                      <a:r>
                        <a:rPr lang="en-US" sz="1600" dirty="0">
                          <a:effectLst/>
                        </a:rPr>
                        <a:t>512630.39</a:t>
                      </a:r>
                    </a:p>
                  </a:txBody>
                  <a:tcPr marL="69122" marR="69122" marT="34561" marB="34561" anchor="ctr"/>
                </a:tc>
                <a:tc>
                  <a:txBody>
                    <a:bodyPr/>
                    <a:lstStyle/>
                    <a:p>
                      <a:pPr algn="r" fontAlgn="ctr"/>
                      <a:r>
                        <a:rPr lang="en-US" sz="1600">
                          <a:effectLst/>
                        </a:rPr>
                        <a:t>43837.58</a:t>
                      </a:r>
                    </a:p>
                  </a:txBody>
                  <a:tcPr marL="69122" marR="69122" marT="34561" marB="34561" anchor="ctr"/>
                </a:tc>
                <a:tc>
                  <a:txBody>
                    <a:bodyPr/>
                    <a:lstStyle/>
                    <a:p>
                      <a:pPr algn="r" fontAlgn="ctr"/>
                      <a:r>
                        <a:rPr lang="en-US" sz="1600">
                          <a:effectLst/>
                        </a:rPr>
                        <a:t>42549.58</a:t>
                      </a:r>
                    </a:p>
                  </a:txBody>
                  <a:tcPr marL="69122" marR="69122" marT="34561" marB="34561" anchor="ctr"/>
                </a:tc>
                <a:tc>
                  <a:txBody>
                    <a:bodyPr/>
                    <a:lstStyle/>
                    <a:p>
                      <a:pPr algn="r" fontAlgn="ctr"/>
                      <a:r>
                        <a:rPr lang="en-US" sz="1600">
                          <a:effectLst/>
                        </a:rPr>
                        <a:t>1067.00</a:t>
                      </a:r>
                    </a:p>
                  </a:txBody>
                  <a:tcPr marL="69122" marR="69122" marT="34561" marB="34561" anchor="ctr"/>
                </a:tc>
                <a:tc>
                  <a:txBody>
                    <a:bodyPr/>
                    <a:lstStyle/>
                    <a:p>
                      <a:pPr algn="r" fontAlgn="ctr"/>
                      <a:r>
                        <a:rPr lang="en-US" sz="1600" dirty="0">
                          <a:effectLst/>
                        </a:rPr>
                        <a:t>18819.48</a:t>
                      </a:r>
                    </a:p>
                  </a:txBody>
                  <a:tcPr marL="69122" marR="69122" marT="34561" marB="34561" anchor="ctr"/>
                </a:tc>
                <a:extLst>
                  <a:ext uri="{0D108BD9-81ED-4DB2-BD59-A6C34878D82A}">
                    <a16:rowId xmlns:a16="http://schemas.microsoft.com/office/drawing/2014/main" val="499883693"/>
                  </a:ext>
                </a:extLst>
              </a:tr>
            </a:tbl>
          </a:graphicData>
        </a:graphic>
      </p:graphicFrame>
    </p:spTree>
    <p:extLst>
      <p:ext uri="{BB962C8B-B14F-4D97-AF65-F5344CB8AC3E}">
        <p14:creationId xmlns:p14="http://schemas.microsoft.com/office/powerpoint/2010/main" val="2975674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208-6BC1-4D7F-825D-4B9C6AEF3B4E}"/>
              </a:ext>
            </a:extLst>
          </p:cNvPr>
          <p:cNvSpPr>
            <a:spLocks noGrp="1"/>
          </p:cNvSpPr>
          <p:nvPr>
            <p:ph type="title"/>
          </p:nvPr>
        </p:nvSpPr>
        <p:spPr>
          <a:xfrm>
            <a:off x="1295402" y="262784"/>
            <a:ext cx="9601196" cy="931074"/>
          </a:xfrm>
        </p:spPr>
        <p:txBody>
          <a:bodyPr>
            <a:normAutofit/>
          </a:bodyPr>
          <a:lstStyle/>
          <a:p>
            <a:r>
              <a:rPr lang="en-US" sz="3600" dirty="0"/>
              <a:t>Submitted Charge vs Medicare Allowed Charges</a:t>
            </a:r>
          </a:p>
        </p:txBody>
      </p:sp>
      <p:pic>
        <p:nvPicPr>
          <p:cNvPr id="1032" name="Picture 8">
            <a:extLst>
              <a:ext uri="{FF2B5EF4-FFF2-40B4-BE49-F238E27FC236}">
                <a16:creationId xmlns:a16="http://schemas.microsoft.com/office/drawing/2014/main" id="{0F35C946-59E4-4F2F-BC13-7D066B0D2B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92501" y="1601640"/>
            <a:ext cx="7952447" cy="4266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4BE70F4-B7C8-4B58-B8C3-28356F1C1AD6}"/>
              </a:ext>
            </a:extLst>
          </p:cNvPr>
          <p:cNvSpPr/>
          <p:nvPr/>
        </p:nvSpPr>
        <p:spPr>
          <a:xfrm>
            <a:off x="8744948" y="1601640"/>
            <a:ext cx="3048000" cy="931074"/>
          </a:xfrm>
          <a:prstGeom prst="rect">
            <a:avLst/>
          </a:prstGeom>
        </p:spPr>
        <p:txBody>
          <a:bodyPr wrap="square">
            <a:spAutoFit/>
          </a:bodyPr>
          <a:lstStyle/>
          <a:p>
            <a:r>
              <a:rPr lang="en-US" dirty="0"/>
              <a:t>Large gap between Medicare Allowed charges and what the Providers charge</a:t>
            </a:r>
          </a:p>
        </p:txBody>
      </p:sp>
    </p:spTree>
    <p:extLst>
      <p:ext uri="{BB962C8B-B14F-4D97-AF65-F5344CB8AC3E}">
        <p14:creationId xmlns:p14="http://schemas.microsoft.com/office/powerpoint/2010/main" val="8554627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themeOverride>
</file>

<file path=ppt/theme/themeOverride2.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themeOverride>
</file>

<file path=ppt/theme/themeOverride3.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themeOverride>
</file>

<file path=ppt/theme/themeOverride4.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themeOverride>
</file>

<file path=ppt/theme/themeOverride5.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themeOverride>
</file>

<file path=docProps/app.xml><?xml version="1.0" encoding="utf-8"?>
<Properties xmlns="http://schemas.openxmlformats.org/officeDocument/2006/extended-properties" xmlns:vt="http://schemas.openxmlformats.org/officeDocument/2006/docPropsVTypes">
  <Template/>
  <TotalTime>12634</TotalTime>
  <Words>922</Words>
  <Application>Microsoft Office PowerPoint</Application>
  <PresentationFormat>Widescreen</PresentationFormat>
  <Paragraphs>193</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Garamond</vt:lpstr>
      <vt:lpstr>Wingdings</vt:lpstr>
      <vt:lpstr>Organic</vt:lpstr>
      <vt:lpstr>Variations in Hospital Charge and Its Determinants</vt:lpstr>
      <vt:lpstr>Summary</vt:lpstr>
      <vt:lpstr>Why there are variations in Hospital charge for same Procedures? </vt:lpstr>
      <vt:lpstr>Objective of the Project</vt:lpstr>
      <vt:lpstr>Data Source and Description </vt:lpstr>
      <vt:lpstr>Definition of Terms</vt:lpstr>
      <vt:lpstr>Calculation of Average Total Payments </vt:lpstr>
      <vt:lpstr>Exploration of Medicare Outpatient Charge Data 2016</vt:lpstr>
      <vt:lpstr>Submitted Charge vs Medicare Allowed Charges</vt:lpstr>
      <vt:lpstr>Average Charge By State for Medicare Outpatient </vt:lpstr>
      <vt:lpstr>Median of Average Charge By Procedure Name </vt:lpstr>
      <vt:lpstr>Distribution of Hospital Charge By Procedure Name </vt:lpstr>
      <vt:lpstr>Median of Average Charge For Level 3 Endovascular Procedures</vt:lpstr>
      <vt:lpstr>Hospital Charge by Hospital Ownership Type</vt:lpstr>
      <vt:lpstr>Number of Hospitals By Ownership Type</vt:lpstr>
      <vt:lpstr>Median Charge by Level of Star</vt:lpstr>
      <vt:lpstr>Test, Train data and Models </vt:lpstr>
      <vt:lpstr>Correlation between Hospitals Charge and County Health Ranking Indicators</vt:lpstr>
      <vt:lpstr>Lasso Regression Result</vt:lpstr>
      <vt:lpstr>OLS Regression for Selected Variables</vt:lpstr>
      <vt:lpstr>Moving Forward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 in Hospital Charge and Its Determinants</dc:title>
  <dc:creator>Amanuel Sidamo</dc:creator>
  <cp:lastModifiedBy>Amanuel Sidamo</cp:lastModifiedBy>
  <cp:revision>111</cp:revision>
  <dcterms:created xsi:type="dcterms:W3CDTF">2019-05-07T02:13:21Z</dcterms:created>
  <dcterms:modified xsi:type="dcterms:W3CDTF">2019-05-18T04:08:06Z</dcterms:modified>
</cp:coreProperties>
</file>