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4" r:id="rId9"/>
    <p:sldId id="267" r:id="rId10"/>
    <p:sldId id="266" r:id="rId11"/>
    <p:sldId id="274" r:id="rId12"/>
    <p:sldId id="268" r:id="rId13"/>
    <p:sldId id="269" r:id="rId14"/>
    <p:sldId id="282" r:id="rId15"/>
    <p:sldId id="270" r:id="rId16"/>
    <p:sldId id="271" r:id="rId17"/>
    <p:sldId id="272" r:id="rId18"/>
    <p:sldId id="273" r:id="rId19"/>
    <p:sldId id="275" r:id="rId20"/>
    <p:sldId id="279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3C8C412-EFD4-402B-B224-F9C350D4ACD1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B4CD378-F814-41FB-976E-91AE983E16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C412-EFD4-402B-B224-F9C350D4ACD1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D378-F814-41FB-976E-91AE983E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33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C412-EFD4-402B-B224-F9C350D4ACD1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D378-F814-41FB-976E-91AE983E16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786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C412-EFD4-402B-B224-F9C350D4ACD1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D378-F814-41FB-976E-91AE983E162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417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C412-EFD4-402B-B224-F9C350D4ACD1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D378-F814-41FB-976E-91AE983E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0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C412-EFD4-402B-B224-F9C350D4ACD1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D378-F814-41FB-976E-91AE983E162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139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C412-EFD4-402B-B224-F9C350D4ACD1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D378-F814-41FB-976E-91AE983E16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535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C412-EFD4-402B-B224-F9C350D4ACD1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D378-F814-41FB-976E-91AE983E162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281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C412-EFD4-402B-B224-F9C350D4ACD1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D378-F814-41FB-976E-91AE983E162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76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C412-EFD4-402B-B224-F9C350D4ACD1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D378-F814-41FB-976E-91AE983E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8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C412-EFD4-402B-B224-F9C350D4ACD1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D378-F814-41FB-976E-91AE983E162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04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C412-EFD4-402B-B224-F9C350D4ACD1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D378-F814-41FB-976E-91AE983E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1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C412-EFD4-402B-B224-F9C350D4ACD1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D378-F814-41FB-976E-91AE983E162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88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C412-EFD4-402B-B224-F9C350D4ACD1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D378-F814-41FB-976E-91AE983E162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6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C412-EFD4-402B-B224-F9C350D4ACD1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D378-F814-41FB-976E-91AE983E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6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C412-EFD4-402B-B224-F9C350D4ACD1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D378-F814-41FB-976E-91AE983E162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07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C412-EFD4-402B-B224-F9C350D4ACD1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D378-F814-41FB-976E-91AE983E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1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C8C412-EFD4-402B-B224-F9C350D4ACD1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4CD378-F814-41FB-976E-91AE983E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7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  <p:sldLayoutId id="214748389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A208-6BC1-4D7F-825D-4B9C6AEF3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7084647" cy="1557869"/>
          </a:xfrm>
        </p:spPr>
        <p:txBody>
          <a:bodyPr>
            <a:normAutofit/>
          </a:bodyPr>
          <a:lstStyle/>
          <a:p>
            <a:r>
              <a:rPr lang="en-US" sz="4500" dirty="0"/>
              <a:t>Variations in Hospital Charge and Its Determinants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87541-7128-4942-8D8A-3F37DC350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9982" y="3671667"/>
            <a:ext cx="7287063" cy="1557869"/>
          </a:xfrm>
        </p:spPr>
        <p:txBody>
          <a:bodyPr>
            <a:normAutofit fontScale="62500" lnSpcReduction="20000"/>
          </a:bodyPr>
          <a:lstStyle/>
          <a:p>
            <a:r>
              <a:rPr lang="en-US" sz="2900" b="1" dirty="0"/>
              <a:t>Capstone Project  By: Amanuel Sidamo</a:t>
            </a:r>
          </a:p>
          <a:p>
            <a:r>
              <a:rPr lang="en-US" sz="2900" b="1" dirty="0"/>
              <a:t>Data Science Cohort 2 </a:t>
            </a:r>
          </a:p>
          <a:p>
            <a:r>
              <a:rPr lang="en-US" sz="2900" b="1" dirty="0"/>
              <a:t>Nashville Software School</a:t>
            </a:r>
          </a:p>
          <a:p>
            <a:r>
              <a:rPr lang="en-US" sz="2900" b="1" dirty="0"/>
              <a:t>May,2019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53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A208-6BC1-4D7F-825D-4B9C6AEF3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606" y="686710"/>
            <a:ext cx="9601196" cy="59084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Median of Average Charge By Procedure Name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A09640-2036-4399-A9A2-2B7D0C658540}"/>
              </a:ext>
            </a:extLst>
          </p:cNvPr>
          <p:cNvSpPr txBox="1"/>
          <p:nvPr/>
        </p:nvSpPr>
        <p:spPr>
          <a:xfrm>
            <a:off x="450167" y="1856936"/>
            <a:ext cx="23774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ICD and Related Procedures are the highest charged Procedures, Compressive Observation Services were least charged </a:t>
            </a:r>
          </a:p>
          <a:p>
            <a:endParaRPr lang="en-US" b="1" dirty="0"/>
          </a:p>
          <a:p>
            <a:r>
              <a:rPr lang="en-US" b="1" dirty="0"/>
              <a:t>ICD</a:t>
            </a:r>
            <a:r>
              <a:rPr lang="en-US" dirty="0"/>
              <a:t>: Implantable Cardioverter Defibrillator Procedures</a:t>
            </a:r>
          </a:p>
          <a:p>
            <a:endParaRPr lang="en-US" dirty="0"/>
          </a:p>
        </p:txBody>
      </p:sp>
      <p:pic>
        <p:nvPicPr>
          <p:cNvPr id="5132" name="Picture 12">
            <a:extLst>
              <a:ext uri="{FF2B5EF4-FFF2-40B4-BE49-F238E27FC236}">
                <a16:creationId xmlns:a16="http://schemas.microsoft.com/office/drawing/2014/main" id="{8A1DDFCE-62BB-4EF3-9121-C24EFAB53B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979" y="1277553"/>
            <a:ext cx="8433806" cy="459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317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A208-6BC1-4D7F-825D-4B9C6AEF3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606" y="686710"/>
            <a:ext cx="9601196" cy="59084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Distribution of Hospital Charge By Procedure Name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A09640-2036-4399-A9A2-2B7D0C658540}"/>
              </a:ext>
            </a:extLst>
          </p:cNvPr>
          <p:cNvSpPr txBox="1"/>
          <p:nvPr/>
        </p:nvSpPr>
        <p:spPr>
          <a:xfrm>
            <a:off x="618979" y="1545424"/>
            <a:ext cx="21523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Highest Charged </a:t>
            </a:r>
          </a:p>
          <a:p>
            <a:r>
              <a:rPr lang="en-US" dirty="0"/>
              <a:t>Procedures like ICD, Electrophysiologic Procedures, and Neurostimulator and Related Procedures have the highest variations.</a:t>
            </a:r>
          </a:p>
          <a:p>
            <a:endParaRPr lang="en-US" dirty="0"/>
          </a:p>
          <a:p>
            <a:r>
              <a:rPr lang="en-US" dirty="0"/>
              <a:t>While least charged procedures  have less variations in Charge amounts</a:t>
            </a:r>
          </a:p>
        </p:txBody>
      </p:sp>
      <p:pic>
        <p:nvPicPr>
          <p:cNvPr id="13320" name="Picture 8">
            <a:extLst>
              <a:ext uri="{FF2B5EF4-FFF2-40B4-BE49-F238E27FC236}">
                <a16:creationId xmlns:a16="http://schemas.microsoft.com/office/drawing/2014/main" id="{FBAFF85B-54EC-4D7F-8307-0AF3D81C6D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568" y="1406769"/>
            <a:ext cx="8836453" cy="445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799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A208-6BC1-4D7F-825D-4B9C6AEF3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605" y="686710"/>
            <a:ext cx="10141631" cy="615865"/>
          </a:xfrm>
        </p:spPr>
        <p:txBody>
          <a:bodyPr>
            <a:normAutofit/>
          </a:bodyPr>
          <a:lstStyle/>
          <a:p>
            <a:r>
              <a:rPr lang="en-US" sz="2800" dirty="0"/>
              <a:t>Median of Average Charge For Level 3 Endovascular Procedures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BE70F4-B7C8-4B58-B8C3-28356F1C1AD6}"/>
              </a:ext>
            </a:extLst>
          </p:cNvPr>
          <p:cNvSpPr/>
          <p:nvPr/>
        </p:nvSpPr>
        <p:spPr>
          <a:xfrm>
            <a:off x="872196" y="1533377"/>
            <a:ext cx="24477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States Like Nevada ,California and Florida  charged double of charges in lowest charging States.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B9187F04-FC13-4EA7-9A35-FB5160CDE1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039" y="1288507"/>
            <a:ext cx="7310356" cy="475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030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A208-6BC1-4D7F-825D-4B9C6AEF3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605" y="686710"/>
            <a:ext cx="10141631" cy="615865"/>
          </a:xfrm>
        </p:spPr>
        <p:txBody>
          <a:bodyPr>
            <a:normAutofit/>
          </a:bodyPr>
          <a:lstStyle/>
          <a:p>
            <a:r>
              <a:rPr lang="en-US" sz="2800" dirty="0"/>
              <a:t>Hospital Charge by Hospital Ownership Type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BE70F4-B7C8-4B58-B8C3-28356F1C1AD6}"/>
              </a:ext>
            </a:extLst>
          </p:cNvPr>
          <p:cNvSpPr/>
          <p:nvPr/>
        </p:nvSpPr>
        <p:spPr>
          <a:xfrm>
            <a:off x="590843" y="1302575"/>
            <a:ext cx="33762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Proprietary Hospitals charged the highest amount , Local Government Hospitals  charged the lowest in average,</a:t>
            </a:r>
          </a:p>
          <a:p>
            <a:r>
              <a:rPr lang="en-US" dirty="0"/>
              <a:t>Federal Government and Voluntary non-profit hospitals charged comparable amount.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E6D7425-2095-4747-9962-B83010D89F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332" y="2078679"/>
            <a:ext cx="8305468" cy="374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85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A208-6BC1-4D7F-825D-4B9C6AEF3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605" y="686710"/>
            <a:ext cx="10141631" cy="615865"/>
          </a:xfrm>
        </p:spPr>
        <p:txBody>
          <a:bodyPr>
            <a:normAutofit/>
          </a:bodyPr>
          <a:lstStyle/>
          <a:p>
            <a:r>
              <a:rPr lang="en-US" sz="2800" dirty="0"/>
              <a:t>Number of Hospitals By Ownership Type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BE70F4-B7C8-4B58-B8C3-28356F1C1AD6}"/>
              </a:ext>
            </a:extLst>
          </p:cNvPr>
          <p:cNvSpPr/>
          <p:nvPr/>
        </p:nvSpPr>
        <p:spPr>
          <a:xfrm>
            <a:off x="590843" y="1302575"/>
            <a:ext cx="27854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Over 1200 voluntary non-profit-private and followed by proprietary hospitals.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7D50B48-1FFD-4198-990B-9C6C314DB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46" y="1354483"/>
            <a:ext cx="7948026" cy="452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772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A208-6BC1-4D7F-825D-4B9C6AEF3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605" y="686710"/>
            <a:ext cx="10324512" cy="756439"/>
          </a:xfrm>
        </p:spPr>
        <p:txBody>
          <a:bodyPr>
            <a:noAutofit/>
          </a:bodyPr>
          <a:lstStyle/>
          <a:p>
            <a:r>
              <a:rPr lang="en-US" sz="2200" dirty="0"/>
              <a:t>Is there Quality Difference by Ownership Type? </a:t>
            </a:r>
            <a:br>
              <a:rPr lang="en-US" sz="2200" dirty="0"/>
            </a:br>
            <a:r>
              <a:rPr lang="en-US" sz="2200" dirty="0"/>
              <a:t>Quality of Care by Ownership Type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BE70F4-B7C8-4B58-B8C3-28356F1C1AD6}"/>
              </a:ext>
            </a:extLst>
          </p:cNvPr>
          <p:cNvSpPr/>
          <p:nvPr/>
        </p:nvSpPr>
        <p:spPr>
          <a:xfrm>
            <a:off x="844062" y="1533375"/>
            <a:ext cx="19835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Proprietary Hospitals had highest percentage rated as Above National Average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DDE1B682-847C-4984-9B47-EDD1E59BFD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338" y="2103461"/>
            <a:ext cx="8555056" cy="377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65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A208-6BC1-4D7F-825D-4B9C6AEF3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605" y="686710"/>
            <a:ext cx="10141631" cy="615865"/>
          </a:xfrm>
        </p:spPr>
        <p:txBody>
          <a:bodyPr>
            <a:normAutofit/>
          </a:bodyPr>
          <a:lstStyle/>
          <a:p>
            <a:r>
              <a:rPr lang="en-US" sz="2800" dirty="0"/>
              <a:t>Readmission Type by Ownership Type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BE70F4-B7C8-4B58-B8C3-28356F1C1AD6}"/>
              </a:ext>
            </a:extLst>
          </p:cNvPr>
          <p:cNvSpPr/>
          <p:nvPr/>
        </p:nvSpPr>
        <p:spPr>
          <a:xfrm>
            <a:off x="844062" y="1533376"/>
            <a:ext cx="8996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State Owned Hospitals had highest percentage rated as Below National Average,</a:t>
            </a:r>
          </a:p>
          <a:p>
            <a:r>
              <a:rPr lang="en-US" dirty="0"/>
              <a:t>Physician Owned Hospitals had the highest readmission rate in 2016</a:t>
            </a:r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id="{DA8A866E-8490-426D-AF53-08BC1D2EEB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403" y="2179707"/>
            <a:ext cx="8103510" cy="3695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140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A208-6BC1-4D7F-825D-4B9C6AEF3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605" y="686710"/>
            <a:ext cx="10141631" cy="615865"/>
          </a:xfrm>
        </p:spPr>
        <p:txBody>
          <a:bodyPr>
            <a:normAutofit/>
          </a:bodyPr>
          <a:lstStyle/>
          <a:p>
            <a:r>
              <a:rPr lang="en-US" sz="2800" dirty="0"/>
              <a:t>Patient Satisfaction by Ownership Type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BE70F4-B7C8-4B58-B8C3-28356F1C1AD6}"/>
              </a:ext>
            </a:extLst>
          </p:cNvPr>
          <p:cNvSpPr/>
          <p:nvPr/>
        </p:nvSpPr>
        <p:spPr>
          <a:xfrm>
            <a:off x="844062" y="1533375"/>
            <a:ext cx="21101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Physicians Owned Hospitals had highest percentage rated above national average in terms of patient  satisfaction  </a:t>
            </a:r>
          </a:p>
        </p:txBody>
      </p:sp>
      <p:pic>
        <p:nvPicPr>
          <p:cNvPr id="11274" name="Picture 10">
            <a:extLst>
              <a:ext uri="{FF2B5EF4-FFF2-40B4-BE49-F238E27FC236}">
                <a16:creationId xmlns:a16="http://schemas.microsoft.com/office/drawing/2014/main" id="{D03867F4-A4D3-4A5B-8029-6A0901B89E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850" y="2166425"/>
            <a:ext cx="8361912" cy="370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270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A208-6BC1-4D7F-825D-4B9C6AEF3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537" y="504205"/>
            <a:ext cx="10141631" cy="478457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Median Charge by Level of Star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BE70F4-B7C8-4B58-B8C3-28356F1C1AD6}"/>
              </a:ext>
            </a:extLst>
          </p:cNvPr>
          <p:cNvSpPr/>
          <p:nvPr/>
        </p:nvSpPr>
        <p:spPr>
          <a:xfrm>
            <a:off x="844062" y="1533376"/>
            <a:ext cx="24759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Lower Star Hospitals Higher Median Charge, Except Star-3</a:t>
            </a:r>
          </a:p>
        </p:txBody>
      </p:sp>
      <p:pic>
        <p:nvPicPr>
          <p:cNvPr id="12296" name="Picture 8">
            <a:extLst>
              <a:ext uri="{FF2B5EF4-FFF2-40B4-BE49-F238E27FC236}">
                <a16:creationId xmlns:a16="http://schemas.microsoft.com/office/drawing/2014/main" id="{D3CAD3DA-57EB-4811-B7DF-5B1F7B70FE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693" y="2111947"/>
            <a:ext cx="5549578" cy="376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629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A208-6BC1-4D7F-825D-4B9C6AEF3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537" y="504205"/>
            <a:ext cx="10141631" cy="478457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Correlation between Hospitals Charge Data County Health Ranking Data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3ED31245-BA8F-4EFC-BBB1-AC1D6668CB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074" y="925474"/>
            <a:ext cx="6203853" cy="506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431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A208-6BC1-4D7F-825D-4B9C6AEF3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2" y="1104313"/>
            <a:ext cx="10761783" cy="72448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Why there are variations in Hospital charge for same Procedures?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87541-7128-4942-8D8A-3F37DC350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145" y="2447778"/>
            <a:ext cx="10199077" cy="378420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Monopolistic Competition in Healthcare Sector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Monopolistic competition that allows providers to set their own prices for same procedures.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 The monopolistic power to the providers comes from either real or perceived differences in quality of medical and related services.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In health sector new technologies can also be used to signal quality even when their clinical usefulness is not proven.</a:t>
            </a:r>
          </a:p>
          <a:p>
            <a:pPr marL="0" indent="0">
              <a:buNone/>
            </a:pPr>
            <a:r>
              <a:rPr lang="en-US" b="1" dirty="0"/>
              <a:t>Cost Shifting : </a:t>
            </a:r>
            <a:r>
              <a:rPr lang="en-US" dirty="0"/>
              <a:t>charging the insured patients more to compensate less collections from uninsured people</a:t>
            </a:r>
            <a:r>
              <a:rPr lang="en-US" b="1" dirty="0"/>
              <a:t>.</a:t>
            </a:r>
          </a:p>
          <a:p>
            <a:pPr marL="0" indent="0">
              <a:buNone/>
            </a:pPr>
            <a:r>
              <a:rPr lang="en-US" b="1" dirty="0"/>
              <a:t>Over Head Cost and Technology</a:t>
            </a:r>
            <a:r>
              <a:rPr lang="en-US" dirty="0"/>
              <a:t>: Facilities with more specialized headcounts or using latest technology may charge higher. </a:t>
            </a:r>
          </a:p>
          <a:p>
            <a:pPr marL="0" indent="0">
              <a:buNone/>
            </a:pPr>
            <a:r>
              <a:rPr lang="en-US" b="1" dirty="0"/>
              <a:t>Location of Operation: </a:t>
            </a:r>
            <a:r>
              <a:rPr lang="en-US" dirty="0"/>
              <a:t>Hospitals in Urban areas may charge higher to compensate cost of operations and wage differences. </a:t>
            </a:r>
          </a:p>
          <a:p>
            <a:pPr marL="0" indent="0">
              <a:buNone/>
            </a:pPr>
            <a:endParaRPr lang="en-US" b="1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912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A208-6BC1-4D7F-825D-4B9C6AEF3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537" y="504205"/>
            <a:ext cx="10141631" cy="478457"/>
          </a:xfrm>
        </p:spPr>
        <p:txBody>
          <a:bodyPr>
            <a:noAutofit/>
          </a:bodyPr>
          <a:lstStyle/>
          <a:p>
            <a:r>
              <a:rPr lang="en-US" sz="2800" b="1" dirty="0"/>
              <a:t>Test, Train data and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C412D-A6B7-4C32-A327-6CEC775C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23886"/>
            <a:ext cx="9648370" cy="3451982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Data Grouped by County (1121 counties) </a:t>
            </a:r>
          </a:p>
          <a:p>
            <a:r>
              <a:rPr lang="en-US" sz="2000" dirty="0"/>
              <a:t>0.33 % Test Data</a:t>
            </a:r>
          </a:p>
          <a:p>
            <a:r>
              <a:rPr lang="en-US" sz="2000" b="1" dirty="0"/>
              <a:t>Target Variable</a:t>
            </a:r>
            <a:r>
              <a:rPr lang="en-US" sz="2000" dirty="0"/>
              <a:t>: Mean of Average Submitted Hospital Charges</a:t>
            </a:r>
          </a:p>
          <a:p>
            <a:r>
              <a:rPr lang="en-US" sz="2000" b="1" dirty="0"/>
              <a:t>Features</a:t>
            </a:r>
            <a:r>
              <a:rPr lang="en-US" sz="2000" dirty="0"/>
              <a:t>: % 65 and over, % African American, % Non-Hispanic White, Household Income, other to PCP Rate, %Uninsured Adults, % Uninsured children,  # MV Deaths, #Drug Over  Deaths, Drug Overdose Mortality Rate, % Limited Access to Healthy Foods, % Diabetic, % Rural.</a:t>
            </a:r>
          </a:p>
          <a:p>
            <a:r>
              <a:rPr lang="en-US" sz="2000" dirty="0"/>
              <a:t>Lasso Model</a:t>
            </a:r>
          </a:p>
          <a:p>
            <a:r>
              <a:rPr lang="en-US" sz="2000" dirty="0"/>
              <a:t>Linear Regression in sklearn </a:t>
            </a:r>
          </a:p>
          <a:p>
            <a:r>
              <a:rPr lang="en-US" sz="2000" dirty="0"/>
              <a:t>OLS Model</a:t>
            </a:r>
          </a:p>
          <a:p>
            <a:r>
              <a:rPr lang="en-US" sz="2000" dirty="0"/>
              <a:t>Random Forest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032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A208-6BC1-4D7F-825D-4B9C6AEF3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537" y="504205"/>
            <a:ext cx="10141631" cy="478457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Lasso Regression Result</a:t>
            </a:r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3057218A-603F-4061-BACF-87B6DB6FAE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668" y="973752"/>
            <a:ext cx="5725551" cy="538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83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A208-6BC1-4D7F-825D-4B9C6AEF3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537" y="504205"/>
            <a:ext cx="10141631" cy="478457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OLS Regression for Selected Variables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B4397F2-EA27-4E21-A304-1D82343540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0197590"/>
              </p:ext>
            </p:extLst>
          </p:nvPr>
        </p:nvGraphicFramePr>
        <p:xfrm>
          <a:off x="872199" y="2155430"/>
          <a:ext cx="9988061" cy="3719681"/>
        </p:xfrm>
        <a:graphic>
          <a:graphicData uri="http://schemas.openxmlformats.org/drawingml/2006/table">
            <a:tbl>
              <a:tblPr/>
              <a:tblGrid>
                <a:gridCol w="2549257">
                  <a:extLst>
                    <a:ext uri="{9D8B030D-6E8A-4147-A177-3AD203B41FA5}">
                      <a16:colId xmlns:a16="http://schemas.microsoft.com/office/drawing/2014/main" val="2411844328"/>
                    </a:ext>
                  </a:extLst>
                </a:gridCol>
                <a:gridCol w="1108341">
                  <a:extLst>
                    <a:ext uri="{9D8B030D-6E8A-4147-A177-3AD203B41FA5}">
                      <a16:colId xmlns:a16="http://schemas.microsoft.com/office/drawing/2014/main" val="3596975892"/>
                    </a:ext>
                  </a:extLst>
                </a:gridCol>
                <a:gridCol w="1066842">
                  <a:extLst>
                    <a:ext uri="{9D8B030D-6E8A-4147-A177-3AD203B41FA5}">
                      <a16:colId xmlns:a16="http://schemas.microsoft.com/office/drawing/2014/main" val="3737954944"/>
                    </a:ext>
                  </a:extLst>
                </a:gridCol>
                <a:gridCol w="1205356">
                  <a:extLst>
                    <a:ext uri="{9D8B030D-6E8A-4147-A177-3AD203B41FA5}">
                      <a16:colId xmlns:a16="http://schemas.microsoft.com/office/drawing/2014/main" val="3679508690"/>
                    </a:ext>
                  </a:extLst>
                </a:gridCol>
                <a:gridCol w="1357757">
                  <a:extLst>
                    <a:ext uri="{9D8B030D-6E8A-4147-A177-3AD203B41FA5}">
                      <a16:colId xmlns:a16="http://schemas.microsoft.com/office/drawing/2014/main" val="2976069986"/>
                    </a:ext>
                  </a:extLst>
                </a:gridCol>
                <a:gridCol w="1273642">
                  <a:extLst>
                    <a:ext uri="{9D8B030D-6E8A-4147-A177-3AD203B41FA5}">
                      <a16:colId xmlns:a16="http://schemas.microsoft.com/office/drawing/2014/main" val="604129654"/>
                    </a:ext>
                  </a:extLst>
                </a:gridCol>
                <a:gridCol w="1426866">
                  <a:extLst>
                    <a:ext uri="{9D8B030D-6E8A-4147-A177-3AD203B41FA5}">
                      <a16:colId xmlns:a16="http://schemas.microsoft.com/office/drawing/2014/main" val="2145977105"/>
                    </a:ext>
                  </a:extLst>
                </a:gridCol>
              </a:tblGrid>
              <a:tr h="287528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Dep. Variable:     Average Estimated Total Submitted Charges   R-squared: 0.355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608790"/>
                  </a:ext>
                </a:extLst>
              </a:tr>
              <a:tr h="227980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Model:              OLS   Adj. R-squared:  0.352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00498"/>
                  </a:ext>
                </a:extLst>
              </a:tr>
              <a:tr h="227980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Method:  Least Squares   F-statistic: 122.8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554610"/>
                  </a:ext>
                </a:extLst>
              </a:tr>
              <a:tr h="227980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Date:  Sat, 11 May 2019   Prob (F-statistic): 0.000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515860"/>
                  </a:ext>
                </a:extLst>
              </a:tr>
              <a:tr h="227980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209579"/>
                  </a:ext>
                </a:extLst>
              </a:tr>
              <a:tr h="2461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features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coefficients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 err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T-stat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P&gt;|t|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[0.025                                  0.975]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084331"/>
                  </a:ext>
                </a:extLst>
              </a:tr>
              <a:tr h="227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constant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24360.000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2293.120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19900.000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28900.000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6048"/>
                  </a:ext>
                </a:extLst>
              </a:tr>
              <a:tr h="4285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% Uninsured adults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350.482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114.147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126.514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574.449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8431764"/>
                  </a:ext>
                </a:extLst>
              </a:tr>
              <a:tr h="4285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% Uninsured children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623.635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229.121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174.078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1073.193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351881"/>
                  </a:ext>
                </a:extLst>
              </a:tr>
              <a:tr h="400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% 65 and over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592.680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122.531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352.263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833.098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101358"/>
                  </a:ext>
                </a:extLst>
              </a:tr>
              <a:tr h="227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% Rural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-419.393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19.287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-21.745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-457.236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-381.550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838802"/>
                  </a:ext>
                </a:extLst>
              </a:tr>
              <a:tr h="400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% African American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131.048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39.052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54.424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207.672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30638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E7FF91D-32D2-41EB-9E35-D0E25A0129D8}"/>
              </a:ext>
            </a:extLst>
          </p:cNvPr>
          <p:cNvSpPr txBox="1"/>
          <p:nvPr/>
        </p:nvSpPr>
        <p:spPr>
          <a:xfrm>
            <a:off x="4079631" y="1083213"/>
            <a:ext cx="6780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Only 35% of Hospital Charge variation is explained </a:t>
            </a:r>
            <a:r>
              <a:rPr lang="en-US" b="1">
                <a:solidFill>
                  <a:srgbClr val="FF0000"/>
                </a:solidFill>
              </a:rPr>
              <a:t>by these </a:t>
            </a:r>
            <a:r>
              <a:rPr lang="en-US" b="1" dirty="0">
                <a:solidFill>
                  <a:srgbClr val="FF0000"/>
                </a:solidFill>
              </a:rPr>
              <a:t>variables</a:t>
            </a:r>
            <a:r>
              <a:rPr lang="en-US" dirty="0"/>
              <a:t>. This may confirm the Hospital charge mostly determined by market power of the hospitals (Administrative Decision)</a:t>
            </a:r>
          </a:p>
        </p:txBody>
      </p:sp>
    </p:spTree>
    <p:extLst>
      <p:ext uri="{BB962C8B-B14F-4D97-AF65-F5344CB8AC3E}">
        <p14:creationId xmlns:p14="http://schemas.microsoft.com/office/powerpoint/2010/main" val="2883288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A208-6BC1-4D7F-825D-4B9C6AEF3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740" y="1287053"/>
            <a:ext cx="10141631" cy="478457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Moving Forward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7FF91D-32D2-41EB-9E35-D0E25A0129D8}"/>
              </a:ext>
            </a:extLst>
          </p:cNvPr>
          <p:cNvSpPr txBox="1"/>
          <p:nvPr/>
        </p:nvSpPr>
        <p:spPr>
          <a:xfrm>
            <a:off x="4079631" y="1083213"/>
            <a:ext cx="678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1CEF5-0234-413D-AC2F-D8C368B1C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21170"/>
            <a:ext cx="9832144" cy="3453618"/>
          </a:xfrm>
        </p:spPr>
        <p:txBody>
          <a:bodyPr/>
          <a:lstStyle/>
          <a:p>
            <a:r>
              <a:rPr lang="en-US" sz="2600" dirty="0"/>
              <a:t>Take one Procedure and Do the whole Analysis for specific Procedure.</a:t>
            </a:r>
          </a:p>
          <a:p>
            <a:r>
              <a:rPr lang="en-US" sz="2600" dirty="0"/>
              <a:t>Trying to find market power indicator and include in the model(CCR data).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308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A208-6BC1-4D7F-825D-4B9C6AEF3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1104313"/>
            <a:ext cx="10550768" cy="865163"/>
          </a:xfrm>
        </p:spPr>
        <p:txBody>
          <a:bodyPr>
            <a:normAutofit/>
          </a:bodyPr>
          <a:lstStyle/>
          <a:p>
            <a:r>
              <a:rPr lang="en-US" sz="3600" dirty="0"/>
              <a:t>Objective of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87541-7128-4942-8D8A-3F37DC350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67611"/>
            <a:ext cx="9156894" cy="27781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To explore the extent of variations in hospital charge geographically and by </a:t>
            </a:r>
            <a:r>
              <a:rPr lang="en-US" b="1"/>
              <a:t>Procedures types 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To validate if hospital charge is merely administrative decision or there are market factors explaining hospital charge other than market power of hospitals to set their own prices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854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A208-6BC1-4D7F-825D-4B9C6AEF3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931074"/>
          </a:xfrm>
        </p:spPr>
        <p:txBody>
          <a:bodyPr>
            <a:normAutofit/>
          </a:bodyPr>
          <a:lstStyle/>
          <a:p>
            <a:r>
              <a:rPr lang="en-US" sz="3600" dirty="0"/>
              <a:t>Data Source and Description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87541-7128-4942-8D8A-3F37DC350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67611"/>
            <a:ext cx="9972820" cy="31860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Medicare outpatient Hospital Charge and Hospital Information data are taken from </a:t>
            </a:r>
            <a:r>
              <a:rPr lang="en-US" b="1" dirty="0"/>
              <a:t>CMS website </a:t>
            </a:r>
          </a:p>
          <a:p>
            <a:r>
              <a:rPr lang="en-US" dirty="0"/>
              <a:t>County Health  data is taken from  </a:t>
            </a:r>
            <a:r>
              <a:rPr lang="en-US" b="1" dirty="0"/>
              <a:t>Robert Johnson Foundation County Health Ranking</a:t>
            </a:r>
          </a:p>
          <a:p>
            <a:r>
              <a:rPr lang="en-US" dirty="0"/>
              <a:t>49 States and DC, excluding Maryland, over 1121 counties </a:t>
            </a:r>
          </a:p>
          <a:p>
            <a:r>
              <a:rPr lang="en-US" dirty="0"/>
              <a:t> 35 Procedures(Ambulatory Payment Classifications), over 3000 Providers </a:t>
            </a:r>
          </a:p>
          <a:p>
            <a:r>
              <a:rPr lang="en-US" dirty="0"/>
              <a:t>The data represents 15.9% (428 million) of Outpatient Prospective Payment System(OPPS) hospital services and 23.3% ($14.3 billion) of the total Medicare allowed amount charges in a year.</a:t>
            </a:r>
          </a:p>
          <a:p>
            <a:r>
              <a:rPr lang="en-US" dirty="0"/>
              <a:t> Only One year Data is used because of differences in data structure for previous years.</a:t>
            </a:r>
          </a:p>
          <a:p>
            <a:r>
              <a:rPr lang="en-US" dirty="0"/>
              <a:t>All inferences and conclusions are based on and for 2016 Only.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627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A208-6BC1-4D7F-825D-4B9C6AEF3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931074"/>
          </a:xfrm>
        </p:spPr>
        <p:txBody>
          <a:bodyPr>
            <a:normAutofit/>
          </a:bodyPr>
          <a:lstStyle/>
          <a:p>
            <a:r>
              <a:rPr lang="en-US" sz="3600" dirty="0"/>
              <a:t>Definition of Terms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87541-7128-4942-8D8A-3F37DC350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67611"/>
            <a:ext cx="9733670" cy="367844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Average Estimated Submitted Charges </a:t>
            </a:r>
            <a:r>
              <a:rPr lang="en-US" dirty="0"/>
              <a:t>: The provider's average estimated submitted charge for services covered by Medicare for the Procedure(APC). </a:t>
            </a:r>
          </a:p>
          <a:p>
            <a:endParaRPr lang="en-US" dirty="0"/>
          </a:p>
          <a:p>
            <a:r>
              <a:rPr lang="en-US" b="1" dirty="0"/>
              <a:t>Average Total Payments : </a:t>
            </a:r>
            <a:r>
              <a:rPr lang="en-US" dirty="0"/>
              <a:t>The average amount Medicare paid to the hospitals plus co-payment and deductible amounts that the patient is responsible for. (Allowed Amount)</a:t>
            </a:r>
          </a:p>
          <a:p>
            <a:endParaRPr lang="en-US" dirty="0"/>
          </a:p>
          <a:p>
            <a:r>
              <a:rPr lang="en-US" b="1" dirty="0"/>
              <a:t>Average Medicare Payment Amount </a:t>
            </a:r>
            <a:r>
              <a:rPr lang="en-US" dirty="0"/>
              <a:t>: The average amount Medicare paid to the hospitals or providers.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1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A208-6BC1-4D7F-825D-4B9C6AEF3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931074"/>
          </a:xfrm>
        </p:spPr>
        <p:txBody>
          <a:bodyPr>
            <a:normAutofit/>
          </a:bodyPr>
          <a:lstStyle/>
          <a:p>
            <a:r>
              <a:rPr lang="en-US" sz="3600" b="1" dirty="0"/>
              <a:t>Calculation</a:t>
            </a:r>
            <a:r>
              <a:rPr lang="en-US" sz="3600" dirty="0"/>
              <a:t> </a:t>
            </a:r>
            <a:r>
              <a:rPr lang="en-US" sz="3600" b="1" dirty="0"/>
              <a:t>of</a:t>
            </a:r>
            <a:r>
              <a:rPr lang="en-US" sz="3600" dirty="0"/>
              <a:t> </a:t>
            </a:r>
            <a:r>
              <a:rPr lang="en-US" sz="3600" b="1" dirty="0"/>
              <a:t>Average Total Payments 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87541-7128-4942-8D8A-3F37DC350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67611"/>
            <a:ext cx="9733670" cy="3678444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52E3A1-7D6A-415F-81DA-124D134FA9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12345" y="1913207"/>
            <a:ext cx="4473526" cy="433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95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A208-6BC1-4D7F-825D-4B9C6AEF3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931074"/>
          </a:xfrm>
        </p:spPr>
        <p:txBody>
          <a:bodyPr>
            <a:normAutofit/>
          </a:bodyPr>
          <a:lstStyle/>
          <a:p>
            <a:r>
              <a:rPr lang="en-US" sz="3600" dirty="0"/>
              <a:t>Exploration of Medicare Outpatient Charge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87541-7128-4942-8D8A-3F37DC350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67611"/>
            <a:ext cx="9733670" cy="3678444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FB3696-1C27-440B-8BDA-04DD9603F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747896"/>
              </p:ext>
            </p:extLst>
          </p:nvPr>
        </p:nvGraphicFramePr>
        <p:xfrm>
          <a:off x="1295402" y="2518511"/>
          <a:ext cx="10069286" cy="3699056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026884">
                  <a:extLst>
                    <a:ext uri="{9D8B030D-6E8A-4147-A177-3AD203B41FA5}">
                      <a16:colId xmlns:a16="http://schemas.microsoft.com/office/drawing/2014/main" val="89852158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727351127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353491836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236637318"/>
                    </a:ext>
                  </a:extLst>
                </a:gridCol>
                <a:gridCol w="1451429">
                  <a:extLst>
                    <a:ext uri="{9D8B030D-6E8A-4147-A177-3AD203B41FA5}">
                      <a16:colId xmlns:a16="http://schemas.microsoft.com/office/drawing/2014/main" val="1800830213"/>
                    </a:ext>
                  </a:extLst>
                </a:gridCol>
                <a:gridCol w="1349829">
                  <a:extLst>
                    <a:ext uri="{9D8B030D-6E8A-4147-A177-3AD203B41FA5}">
                      <a16:colId xmlns:a16="http://schemas.microsoft.com/office/drawing/2014/main" val="3444008939"/>
                    </a:ext>
                  </a:extLst>
                </a:gridCol>
                <a:gridCol w="1582059">
                  <a:extLst>
                    <a:ext uri="{9D8B030D-6E8A-4147-A177-3AD203B41FA5}">
                      <a16:colId xmlns:a16="http://schemas.microsoft.com/office/drawing/2014/main" val="2273304043"/>
                    </a:ext>
                  </a:extLst>
                </a:gridCol>
              </a:tblGrid>
              <a:tr h="1195360">
                <a:tc>
                  <a:txBody>
                    <a:bodyPr/>
                    <a:lstStyle/>
                    <a:p>
                      <a:pPr algn="r" fontAlgn="ctr"/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stats</a:t>
                      </a:r>
                    </a:p>
                  </a:txBody>
                  <a:tcPr marL="69122" marR="69122" marT="34561" marB="34561" anchor="ctr"/>
                </a:tc>
                <a:tc>
                  <a:txBody>
                    <a:bodyPr/>
                    <a:lstStyle/>
                    <a:p>
                      <a:pPr algn="r" fontAlgn="ctr"/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Comprehensive APC Services</a:t>
                      </a:r>
                    </a:p>
                  </a:txBody>
                  <a:tcPr marL="69122" marR="69122" marT="34561" marB="345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Average Estimated Total Submitted Charges</a:t>
                      </a:r>
                    </a:p>
                  </a:txBody>
                  <a:tcPr marL="69122" marR="69122" marT="34561" marB="345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Average Medicare Allowed Amount</a:t>
                      </a:r>
                    </a:p>
                  </a:txBody>
                  <a:tcPr marL="69122" marR="69122" marT="34561" marB="345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Average Medicare Payment Amount</a:t>
                      </a:r>
                    </a:p>
                  </a:txBody>
                  <a:tcPr marL="69122" marR="69122" marT="34561" marB="345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Outlier Comprehensive APC Services</a:t>
                      </a:r>
                    </a:p>
                  </a:txBody>
                  <a:tcPr marL="69122" marR="69122" marT="34561" marB="345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Average Medicare Outlier Amount</a:t>
                      </a:r>
                    </a:p>
                  </a:txBody>
                  <a:tcPr marL="69122" marR="69122" marT="34561" marB="34561" anchor="ctr"/>
                </a:tc>
                <a:extLst>
                  <a:ext uri="{0D108BD9-81ED-4DB2-BD59-A6C34878D82A}">
                    <a16:rowId xmlns:a16="http://schemas.microsoft.com/office/drawing/2014/main" val="3661096165"/>
                  </a:ext>
                </a:extLst>
              </a:tr>
              <a:tr h="26623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dirty="0">
                          <a:effectLst/>
                        </a:rPr>
                        <a:t>count</a:t>
                      </a:r>
                    </a:p>
                  </a:txBody>
                  <a:tcPr marL="69122" marR="69122" marT="34561" marB="345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27652.00</a:t>
                      </a:r>
                    </a:p>
                  </a:txBody>
                  <a:tcPr marL="69122" marR="69122" marT="34561" marB="345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27652.00</a:t>
                      </a:r>
                    </a:p>
                  </a:txBody>
                  <a:tcPr marL="69122" marR="69122" marT="34561" marB="345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27652.00</a:t>
                      </a:r>
                    </a:p>
                  </a:txBody>
                  <a:tcPr marL="69122" marR="69122" marT="34561" marB="345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27652.00</a:t>
                      </a:r>
                    </a:p>
                  </a:txBody>
                  <a:tcPr marL="69122" marR="69122" marT="34561" marB="345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17130.00</a:t>
                      </a:r>
                    </a:p>
                  </a:txBody>
                  <a:tcPr marL="69122" marR="69122" marT="34561" marB="345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3387.00</a:t>
                      </a:r>
                    </a:p>
                  </a:txBody>
                  <a:tcPr marL="69122" marR="69122" marT="34561" marB="34561" anchor="ctr"/>
                </a:tc>
                <a:extLst>
                  <a:ext uri="{0D108BD9-81ED-4DB2-BD59-A6C34878D82A}">
                    <a16:rowId xmlns:a16="http://schemas.microsoft.com/office/drawing/2014/main" val="492908257"/>
                  </a:ext>
                </a:extLst>
              </a:tr>
              <a:tr h="26623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dirty="0">
                          <a:effectLst/>
                        </a:rPr>
                        <a:t>mean</a:t>
                      </a:r>
                    </a:p>
                  </a:txBody>
                  <a:tcPr marL="69122" marR="69122" marT="34561" marB="345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101.38</a:t>
                      </a:r>
                    </a:p>
                  </a:txBody>
                  <a:tcPr marL="69122" marR="69122" marT="34561" marB="345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dirty="0">
                          <a:effectLst/>
                        </a:rPr>
                        <a:t>41633.24</a:t>
                      </a:r>
                    </a:p>
                  </a:txBody>
                  <a:tcPr marL="69122" marR="69122" marT="34561" marB="345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7755.54</a:t>
                      </a:r>
                    </a:p>
                  </a:txBody>
                  <a:tcPr marL="69122" marR="69122" marT="34561" marB="345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6756.04</a:t>
                      </a:r>
                    </a:p>
                  </a:txBody>
                  <a:tcPr marL="69122" marR="69122" marT="34561" marB="345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7.50</a:t>
                      </a:r>
                    </a:p>
                  </a:txBody>
                  <a:tcPr marL="69122" marR="69122" marT="34561" marB="345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1550.50</a:t>
                      </a:r>
                    </a:p>
                  </a:txBody>
                  <a:tcPr marL="69122" marR="69122" marT="34561" marB="34561" anchor="ctr"/>
                </a:tc>
                <a:extLst>
                  <a:ext uri="{0D108BD9-81ED-4DB2-BD59-A6C34878D82A}">
                    <a16:rowId xmlns:a16="http://schemas.microsoft.com/office/drawing/2014/main" val="2034933762"/>
                  </a:ext>
                </a:extLst>
              </a:tr>
              <a:tr h="26623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dirty="0">
                          <a:effectLst/>
                        </a:rPr>
                        <a:t>std</a:t>
                      </a:r>
                    </a:p>
                  </a:txBody>
                  <a:tcPr marL="69122" marR="69122" marT="34561" marB="345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225.45</a:t>
                      </a:r>
                    </a:p>
                  </a:txBody>
                  <a:tcPr marL="69122" marR="69122" marT="34561" marB="345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36341.61</a:t>
                      </a:r>
                    </a:p>
                  </a:txBody>
                  <a:tcPr marL="69122" marR="69122" marT="34561" marB="345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6696.64</a:t>
                      </a:r>
                    </a:p>
                  </a:txBody>
                  <a:tcPr marL="69122" marR="69122" marT="34561" marB="345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6508.88</a:t>
                      </a:r>
                    </a:p>
                  </a:txBody>
                  <a:tcPr marL="69122" marR="69122" marT="34561" marB="345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30.15</a:t>
                      </a:r>
                    </a:p>
                  </a:txBody>
                  <a:tcPr marL="69122" marR="69122" marT="34561" marB="345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1079.98</a:t>
                      </a:r>
                    </a:p>
                  </a:txBody>
                  <a:tcPr marL="69122" marR="69122" marT="34561" marB="34561" anchor="ctr"/>
                </a:tc>
                <a:extLst>
                  <a:ext uri="{0D108BD9-81ED-4DB2-BD59-A6C34878D82A}">
                    <a16:rowId xmlns:a16="http://schemas.microsoft.com/office/drawing/2014/main" val="3557089028"/>
                  </a:ext>
                </a:extLst>
              </a:tr>
              <a:tr h="26623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dirty="0">
                          <a:effectLst/>
                        </a:rPr>
                        <a:t>min</a:t>
                      </a:r>
                    </a:p>
                  </a:txBody>
                  <a:tcPr marL="69122" marR="69122" marT="34561" marB="345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11.00</a:t>
                      </a:r>
                    </a:p>
                  </a:txBody>
                  <a:tcPr marL="69122" marR="69122" marT="34561" marB="345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214.43</a:t>
                      </a:r>
                    </a:p>
                  </a:txBody>
                  <a:tcPr marL="69122" marR="69122" marT="34561" marB="345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105.81</a:t>
                      </a:r>
                    </a:p>
                  </a:txBody>
                  <a:tcPr marL="69122" marR="69122" marT="34561" marB="345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101.96</a:t>
                      </a:r>
                    </a:p>
                  </a:txBody>
                  <a:tcPr marL="69122" marR="69122" marT="34561" marB="345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0.00</a:t>
                      </a:r>
                    </a:p>
                  </a:txBody>
                  <a:tcPr marL="69122" marR="69122" marT="34561" marB="345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137.63</a:t>
                      </a:r>
                    </a:p>
                  </a:txBody>
                  <a:tcPr marL="69122" marR="69122" marT="34561" marB="34561" anchor="ctr"/>
                </a:tc>
                <a:extLst>
                  <a:ext uri="{0D108BD9-81ED-4DB2-BD59-A6C34878D82A}">
                    <a16:rowId xmlns:a16="http://schemas.microsoft.com/office/drawing/2014/main" val="1078422799"/>
                  </a:ext>
                </a:extLst>
              </a:tr>
              <a:tr h="26623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dirty="0">
                          <a:effectLst/>
                        </a:rPr>
                        <a:t>25%</a:t>
                      </a:r>
                    </a:p>
                  </a:txBody>
                  <a:tcPr marL="69122" marR="69122" marT="34561" marB="345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19.00</a:t>
                      </a:r>
                    </a:p>
                  </a:txBody>
                  <a:tcPr marL="69122" marR="69122" marT="34561" marB="345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18362.50</a:t>
                      </a:r>
                    </a:p>
                  </a:txBody>
                  <a:tcPr marL="69122" marR="69122" marT="34561" marB="345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3557.55</a:t>
                      </a:r>
                    </a:p>
                  </a:txBody>
                  <a:tcPr marL="69122" marR="69122" marT="34561" marB="345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2805.68</a:t>
                      </a:r>
                    </a:p>
                  </a:txBody>
                  <a:tcPr marL="69122" marR="69122" marT="34561" marB="345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0.00</a:t>
                      </a:r>
                    </a:p>
                  </a:txBody>
                  <a:tcPr marL="69122" marR="69122" marT="34561" marB="345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1016.61</a:t>
                      </a:r>
                    </a:p>
                  </a:txBody>
                  <a:tcPr marL="69122" marR="69122" marT="34561" marB="34561" anchor="ctr"/>
                </a:tc>
                <a:extLst>
                  <a:ext uri="{0D108BD9-81ED-4DB2-BD59-A6C34878D82A}">
                    <a16:rowId xmlns:a16="http://schemas.microsoft.com/office/drawing/2014/main" val="1355614735"/>
                  </a:ext>
                </a:extLst>
              </a:tr>
              <a:tr h="26623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dirty="0">
                          <a:effectLst/>
                        </a:rPr>
                        <a:t>50%</a:t>
                      </a:r>
                    </a:p>
                  </a:txBody>
                  <a:tcPr marL="69122" marR="69122" marT="34561" marB="345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37.00</a:t>
                      </a:r>
                    </a:p>
                  </a:txBody>
                  <a:tcPr marL="69122" marR="69122" marT="34561" marB="345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29937.88</a:t>
                      </a:r>
                    </a:p>
                  </a:txBody>
                  <a:tcPr marL="69122" marR="69122" marT="34561" marB="345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5010.95</a:t>
                      </a:r>
                    </a:p>
                  </a:txBody>
                  <a:tcPr marL="69122" marR="69122" marT="34561" marB="345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3959.43</a:t>
                      </a:r>
                    </a:p>
                  </a:txBody>
                  <a:tcPr marL="69122" marR="69122" marT="34561" marB="345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0.00</a:t>
                      </a:r>
                    </a:p>
                  </a:txBody>
                  <a:tcPr marL="69122" marR="69122" marT="34561" marB="345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1293.52</a:t>
                      </a:r>
                    </a:p>
                  </a:txBody>
                  <a:tcPr marL="69122" marR="69122" marT="34561" marB="34561" anchor="ctr"/>
                </a:tc>
                <a:extLst>
                  <a:ext uri="{0D108BD9-81ED-4DB2-BD59-A6C34878D82A}">
                    <a16:rowId xmlns:a16="http://schemas.microsoft.com/office/drawing/2014/main" val="908847626"/>
                  </a:ext>
                </a:extLst>
              </a:tr>
              <a:tr h="26623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dirty="0">
                          <a:effectLst/>
                        </a:rPr>
                        <a:t>75%</a:t>
                      </a:r>
                    </a:p>
                  </a:txBody>
                  <a:tcPr marL="69122" marR="69122" marT="34561" marB="345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85.00</a:t>
                      </a:r>
                    </a:p>
                  </a:txBody>
                  <a:tcPr marL="69122" marR="69122" marT="34561" marB="345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52103.52</a:t>
                      </a:r>
                    </a:p>
                  </a:txBody>
                  <a:tcPr marL="69122" marR="69122" marT="34561" marB="345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9000.21</a:t>
                      </a:r>
                    </a:p>
                  </a:txBody>
                  <a:tcPr marL="69122" marR="69122" marT="34561" marB="345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7717.88</a:t>
                      </a:r>
                    </a:p>
                  </a:txBody>
                  <a:tcPr marL="69122" marR="69122" marT="34561" marB="345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0.00</a:t>
                      </a:r>
                    </a:p>
                  </a:txBody>
                  <a:tcPr marL="69122" marR="69122" marT="34561" marB="345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1727.71</a:t>
                      </a:r>
                    </a:p>
                  </a:txBody>
                  <a:tcPr marL="69122" marR="69122" marT="34561" marB="34561" anchor="ctr"/>
                </a:tc>
                <a:extLst>
                  <a:ext uri="{0D108BD9-81ED-4DB2-BD59-A6C34878D82A}">
                    <a16:rowId xmlns:a16="http://schemas.microsoft.com/office/drawing/2014/main" val="1659954302"/>
                  </a:ext>
                </a:extLst>
              </a:tr>
              <a:tr h="26623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dirty="0">
                          <a:effectLst/>
                        </a:rPr>
                        <a:t>max</a:t>
                      </a:r>
                    </a:p>
                  </a:txBody>
                  <a:tcPr marL="69122" marR="69122" marT="34561" marB="345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4959.00</a:t>
                      </a:r>
                    </a:p>
                  </a:txBody>
                  <a:tcPr marL="69122" marR="69122" marT="34561" marB="345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512630.39</a:t>
                      </a:r>
                    </a:p>
                  </a:txBody>
                  <a:tcPr marL="69122" marR="69122" marT="34561" marB="345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43837.58</a:t>
                      </a:r>
                    </a:p>
                  </a:txBody>
                  <a:tcPr marL="69122" marR="69122" marT="34561" marB="345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42549.58</a:t>
                      </a:r>
                    </a:p>
                  </a:txBody>
                  <a:tcPr marL="69122" marR="69122" marT="34561" marB="345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1067.00</a:t>
                      </a:r>
                    </a:p>
                  </a:txBody>
                  <a:tcPr marL="69122" marR="69122" marT="34561" marB="345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18819.48</a:t>
                      </a:r>
                    </a:p>
                  </a:txBody>
                  <a:tcPr marL="69122" marR="69122" marT="34561" marB="34561" anchor="ctr"/>
                </a:tc>
                <a:extLst>
                  <a:ext uri="{0D108BD9-81ED-4DB2-BD59-A6C34878D82A}">
                    <a16:rowId xmlns:a16="http://schemas.microsoft.com/office/drawing/2014/main" val="499883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674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A208-6BC1-4D7F-825D-4B9C6AEF3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62784"/>
            <a:ext cx="9601196" cy="931074"/>
          </a:xfrm>
        </p:spPr>
        <p:txBody>
          <a:bodyPr>
            <a:normAutofit/>
          </a:bodyPr>
          <a:lstStyle/>
          <a:p>
            <a:r>
              <a:rPr lang="en-US" sz="3600" dirty="0"/>
              <a:t>Submitted Charge vs Medicare Allowed Charges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BE70F4-B7C8-4B58-B8C3-28356F1C1AD6}"/>
              </a:ext>
            </a:extLst>
          </p:cNvPr>
          <p:cNvSpPr/>
          <p:nvPr/>
        </p:nvSpPr>
        <p:spPr>
          <a:xfrm>
            <a:off x="8744948" y="1601640"/>
            <a:ext cx="3048000" cy="931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Large gap between Medicare Allowed charges and what the Providers charge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A32048B0-A911-425C-989B-C70776F5BC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06" y="1451451"/>
            <a:ext cx="7711114" cy="395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462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A208-6BC1-4D7F-825D-4B9C6AEF3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620" y="441320"/>
            <a:ext cx="9601196" cy="931074"/>
          </a:xfrm>
        </p:spPr>
        <p:txBody>
          <a:bodyPr>
            <a:normAutofit/>
          </a:bodyPr>
          <a:lstStyle/>
          <a:p>
            <a:r>
              <a:rPr lang="en-US" sz="3600" dirty="0"/>
              <a:t>Average Charge By State for Medicare Outpatient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BE70F4-B7C8-4B58-B8C3-28356F1C1AD6}"/>
              </a:ext>
            </a:extLst>
          </p:cNvPr>
          <p:cNvSpPr/>
          <p:nvPr/>
        </p:nvSpPr>
        <p:spPr>
          <a:xfrm>
            <a:off x="2294208" y="1372394"/>
            <a:ext cx="3048000" cy="931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States Like Nevada, California and Florida charged highest in Average in 2016.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FE9C81-53CD-4881-96C2-591CD88A3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9974" y="2744788"/>
            <a:ext cx="5702837" cy="337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452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6649</TotalTime>
  <Words>1010</Words>
  <Application>Microsoft Office PowerPoint</Application>
  <PresentationFormat>Widescreen</PresentationFormat>
  <Paragraphs>198</Paragraphs>
  <Slides>23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Garamond</vt:lpstr>
      <vt:lpstr>Wingdings</vt:lpstr>
      <vt:lpstr>Organic</vt:lpstr>
      <vt:lpstr>Variations in Hospital Charge and Its Determinants</vt:lpstr>
      <vt:lpstr>Why there are variations in Hospital charge for same Procedures? </vt:lpstr>
      <vt:lpstr>Objective of the Project</vt:lpstr>
      <vt:lpstr>Data Source and Description </vt:lpstr>
      <vt:lpstr>Definition of Terms</vt:lpstr>
      <vt:lpstr>Calculation of Average Total Payments </vt:lpstr>
      <vt:lpstr>Exploration of Medicare Outpatient Charge Data</vt:lpstr>
      <vt:lpstr>Submitted Charge vs Medicare Allowed Charges</vt:lpstr>
      <vt:lpstr>Average Charge By State for Medicare Outpatient </vt:lpstr>
      <vt:lpstr>Median of Average Charge By Procedure Name </vt:lpstr>
      <vt:lpstr>Distribution of Hospital Charge By Procedure Name </vt:lpstr>
      <vt:lpstr>Median of Average Charge For Level 3 Endovascular Procedures</vt:lpstr>
      <vt:lpstr>Hospital Charge by Hospital Ownership Type</vt:lpstr>
      <vt:lpstr>Number of Hospitals By Ownership Type</vt:lpstr>
      <vt:lpstr>Is there Quality Difference by Ownership Type?  Quality of Care by Ownership Type</vt:lpstr>
      <vt:lpstr>Readmission Type by Ownership Type</vt:lpstr>
      <vt:lpstr>Patient Satisfaction by Ownership Type</vt:lpstr>
      <vt:lpstr>Median Charge by Level of Star</vt:lpstr>
      <vt:lpstr>Correlation between Hospitals Charge Data County Health Ranking Data</vt:lpstr>
      <vt:lpstr>Test, Train data and Models </vt:lpstr>
      <vt:lpstr>Lasso Regression Result</vt:lpstr>
      <vt:lpstr>OLS Regression for Selected Variables</vt:lpstr>
      <vt:lpstr>Moving Forward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Variation in Hospital Charge and Its Determinants</dc:title>
  <dc:creator>Amanuel Sidamo</dc:creator>
  <cp:lastModifiedBy>Amanuel Sidamo</cp:lastModifiedBy>
  <cp:revision>70</cp:revision>
  <dcterms:created xsi:type="dcterms:W3CDTF">2019-05-07T02:13:21Z</dcterms:created>
  <dcterms:modified xsi:type="dcterms:W3CDTF">2019-05-11T18:57:13Z</dcterms:modified>
</cp:coreProperties>
</file>