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60" r:id="rId5"/>
    <p:sldId id="261" r:id="rId6"/>
    <p:sldId id="262" r:id="rId7"/>
    <p:sldId id="263" r:id="rId8"/>
    <p:sldId id="266" r:id="rId9"/>
    <p:sldId id="264" r:id="rId10"/>
    <p:sldId id="265" r:id="rId11"/>
    <p:sldId id="268" r:id="rId12"/>
    <p:sldId id="277" r:id="rId13"/>
    <p:sldId id="278" r:id="rId14"/>
    <p:sldId id="301" r:id="rId15"/>
    <p:sldId id="302" r:id="rId16"/>
    <p:sldId id="303" r:id="rId17"/>
    <p:sldId id="300" r:id="rId18"/>
    <p:sldId id="280" r:id="rId19"/>
    <p:sldId id="281" r:id="rId20"/>
    <p:sldId id="282" r:id="rId21"/>
    <p:sldId id="284" r:id="rId22"/>
    <p:sldId id="285" r:id="rId23"/>
    <p:sldId id="304" r:id="rId24"/>
    <p:sldId id="286" r:id="rId25"/>
    <p:sldId id="299" r:id="rId26"/>
    <p:sldId id="297" r:id="rId27"/>
    <p:sldId id="291" r:id="rId28"/>
    <p:sldId id="287" r:id="rId29"/>
    <p:sldId id="288" r:id="rId30"/>
    <p:sldId id="289" r:id="rId31"/>
    <p:sldId id="270" r:id="rId32"/>
    <p:sldId id="292" r:id="rId33"/>
    <p:sldId id="296" r:id="rId34"/>
    <p:sldId id="29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ITYA\Desktop\INSURANCE\sum2.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TYA\Desktop\INSURANCE\sum2.csv"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DITYA\Desktop\INSURANCE\all_graphs.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ITYA\Desktop\INSURANCE\cluster.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sz="1600" dirty="0" smtClean="0"/>
              <a:t>BAR PLOT ‘NUM_SAFETY_DEVICES;</a:t>
            </a:r>
            <a:endParaRPr lang="en-IN" sz="1600"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'sum2'!$A$3</c:f>
              <c:strCache>
                <c:ptCount val="1"/>
                <c:pt idx="0">
                  <c:v>Non-Conv</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'sum2'!$B$2:$E$2</c:f>
              <c:numCache>
                <c:formatCode>General</c:formatCode>
                <c:ptCount val="4"/>
                <c:pt idx="0">
                  <c:v>0</c:v>
                </c:pt>
                <c:pt idx="1">
                  <c:v>1</c:v>
                </c:pt>
                <c:pt idx="2">
                  <c:v>2</c:v>
                </c:pt>
                <c:pt idx="3">
                  <c:v>3</c:v>
                </c:pt>
              </c:numCache>
            </c:numRef>
          </c:cat>
          <c:val>
            <c:numRef>
              <c:f>'sum2'!$B$3:$E$3</c:f>
              <c:numCache>
                <c:formatCode>General</c:formatCode>
                <c:ptCount val="4"/>
                <c:pt idx="0">
                  <c:v>19072</c:v>
                </c:pt>
                <c:pt idx="1">
                  <c:v>926</c:v>
                </c:pt>
                <c:pt idx="2">
                  <c:v>2707</c:v>
                </c:pt>
                <c:pt idx="3">
                  <c:v>5710</c:v>
                </c:pt>
              </c:numCache>
            </c:numRef>
          </c:val>
        </c:ser>
        <c:ser>
          <c:idx val="1"/>
          <c:order val="1"/>
          <c:tx>
            <c:strRef>
              <c:f>'sum2'!$A$4</c:f>
              <c:strCache>
                <c:ptCount val="1"/>
                <c:pt idx="0">
                  <c:v>Conv</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'sum2'!$B$2:$E$2</c:f>
              <c:numCache>
                <c:formatCode>General</c:formatCode>
                <c:ptCount val="4"/>
                <c:pt idx="0">
                  <c:v>0</c:v>
                </c:pt>
                <c:pt idx="1">
                  <c:v>1</c:v>
                </c:pt>
                <c:pt idx="2">
                  <c:v>2</c:v>
                </c:pt>
                <c:pt idx="3">
                  <c:v>3</c:v>
                </c:pt>
              </c:numCache>
            </c:numRef>
          </c:cat>
          <c:val>
            <c:numRef>
              <c:f>'sum2'!$B$4:$E$4</c:f>
              <c:numCache>
                <c:formatCode>General</c:formatCode>
                <c:ptCount val="4"/>
                <c:pt idx="0">
                  <c:v>2781</c:v>
                </c:pt>
                <c:pt idx="1">
                  <c:v>120</c:v>
                </c:pt>
                <c:pt idx="2">
                  <c:v>1147</c:v>
                </c:pt>
                <c:pt idx="3">
                  <c:v>2557</c:v>
                </c:pt>
              </c:numCache>
            </c:numRef>
          </c:val>
        </c:ser>
        <c:dLbls>
          <c:dLblPos val="ctr"/>
          <c:showLegendKey val="0"/>
          <c:showVal val="1"/>
          <c:showCatName val="0"/>
          <c:showSerName val="0"/>
          <c:showPercent val="0"/>
          <c:showBubbleSize val="0"/>
        </c:dLbls>
        <c:gapWidth val="79"/>
        <c:overlap val="100"/>
        <c:axId val="-1405160112"/>
        <c:axId val="-1405170992"/>
      </c:barChart>
      <c:catAx>
        <c:axId val="-1405160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70992"/>
        <c:crosses val="autoZero"/>
        <c:auto val="1"/>
        <c:lblAlgn val="ctr"/>
        <c:lblOffset val="100"/>
        <c:noMultiLvlLbl val="0"/>
      </c:catAx>
      <c:valAx>
        <c:axId val="-1405170992"/>
        <c:scaling>
          <c:orientation val="minMax"/>
        </c:scaling>
        <c:delete val="1"/>
        <c:axPos val="l"/>
        <c:numFmt formatCode="0%" sourceLinked="1"/>
        <c:majorTickMark val="none"/>
        <c:minorTickMark val="none"/>
        <c:tickLblPos val="nextTo"/>
        <c:crossAx val="-14051601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a:t>
            </a:r>
            <a:r>
              <a:rPr lang="en-IN" baseline="0" dirty="0" smtClean="0"/>
              <a:t> PLOT ‘COVERAGE_BINS’</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cluster!$I$23</c:f>
              <c:strCache>
                <c:ptCount val="1"/>
                <c:pt idx="0">
                  <c:v>Non-Conv</c:v>
                </c:pt>
              </c:strCache>
            </c:strRef>
          </c:tx>
          <c:spPr>
            <a:solidFill>
              <a:schemeClr val="accent3">
                <a:shade val="76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cluster!$J$22:$K$22</c:f>
              <c:strCache>
                <c:ptCount val="2"/>
                <c:pt idx="0">
                  <c:v>"1-4"</c:v>
                </c:pt>
                <c:pt idx="1">
                  <c:v>"5-7"</c:v>
                </c:pt>
              </c:strCache>
            </c:strRef>
          </c:cat>
          <c:val>
            <c:numRef>
              <c:f>cluster!$J$23:$K$23</c:f>
              <c:numCache>
                <c:formatCode>General</c:formatCode>
                <c:ptCount val="2"/>
                <c:pt idx="0">
                  <c:v>10221</c:v>
                </c:pt>
                <c:pt idx="1">
                  <c:v>18194</c:v>
                </c:pt>
              </c:numCache>
            </c:numRef>
          </c:val>
        </c:ser>
        <c:ser>
          <c:idx val="1"/>
          <c:order val="1"/>
          <c:tx>
            <c:strRef>
              <c:f>cluster!$I$24</c:f>
              <c:strCache>
                <c:ptCount val="1"/>
                <c:pt idx="0">
                  <c:v>Conv</c:v>
                </c:pt>
              </c:strCache>
            </c:strRef>
          </c:tx>
          <c:spPr>
            <a:solidFill>
              <a:schemeClr val="accent3">
                <a:tint val="77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cluster!$J$22:$K$22</c:f>
              <c:strCache>
                <c:ptCount val="2"/>
                <c:pt idx="0">
                  <c:v>"1-4"</c:v>
                </c:pt>
                <c:pt idx="1">
                  <c:v>"5-7"</c:v>
                </c:pt>
              </c:strCache>
            </c:strRef>
          </c:cat>
          <c:val>
            <c:numRef>
              <c:f>cluster!$J$24:$K$24</c:f>
              <c:numCache>
                <c:formatCode>General</c:formatCode>
                <c:ptCount val="2"/>
                <c:pt idx="0">
                  <c:v>920</c:v>
                </c:pt>
                <c:pt idx="1">
                  <c:v>5685</c:v>
                </c:pt>
              </c:numCache>
            </c:numRef>
          </c:val>
        </c:ser>
        <c:dLbls>
          <c:showLegendKey val="0"/>
          <c:showVal val="1"/>
          <c:showCatName val="0"/>
          <c:showSerName val="0"/>
          <c:showPercent val="0"/>
          <c:showBubbleSize val="0"/>
        </c:dLbls>
        <c:gapWidth val="79"/>
        <c:shape val="box"/>
        <c:axId val="-1405138368"/>
        <c:axId val="-1405149248"/>
        <c:axId val="0"/>
      </c:bar3DChart>
      <c:catAx>
        <c:axId val="-140513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49248"/>
        <c:crosses val="autoZero"/>
        <c:auto val="1"/>
        <c:lblAlgn val="ctr"/>
        <c:lblOffset val="100"/>
        <c:noMultiLvlLbl val="0"/>
      </c:catAx>
      <c:valAx>
        <c:axId val="-1405149248"/>
        <c:scaling>
          <c:orientation val="minMax"/>
        </c:scaling>
        <c:delete val="1"/>
        <c:axPos val="b"/>
        <c:numFmt formatCode="0%" sourceLinked="1"/>
        <c:majorTickMark val="none"/>
        <c:minorTickMark val="none"/>
        <c:tickLblPos val="nextTo"/>
        <c:crossAx val="-14051383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 PLOT ‘IND_PETS</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cluster!$A$32</c:f>
              <c:strCache>
                <c:ptCount val="1"/>
                <c:pt idx="0">
                  <c:v>Non-Conv</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cluster!$B$31:$C$31</c:f>
              <c:numCache>
                <c:formatCode>General</c:formatCode>
                <c:ptCount val="2"/>
                <c:pt idx="0">
                  <c:v>0</c:v>
                </c:pt>
                <c:pt idx="1">
                  <c:v>1</c:v>
                </c:pt>
              </c:numCache>
            </c:numRef>
          </c:cat>
          <c:val>
            <c:numRef>
              <c:f>cluster!$B$32:$C$32</c:f>
              <c:numCache>
                <c:formatCode>General</c:formatCode>
                <c:ptCount val="2"/>
                <c:pt idx="0">
                  <c:v>13561</c:v>
                </c:pt>
                <c:pt idx="1">
                  <c:v>14854</c:v>
                </c:pt>
              </c:numCache>
            </c:numRef>
          </c:val>
        </c:ser>
        <c:ser>
          <c:idx val="1"/>
          <c:order val="1"/>
          <c:tx>
            <c:strRef>
              <c:f>cluster!$A$33</c:f>
              <c:strCache>
                <c:ptCount val="1"/>
                <c:pt idx="0">
                  <c:v>Conv</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cluster!$B$31:$C$31</c:f>
              <c:numCache>
                <c:formatCode>General</c:formatCode>
                <c:ptCount val="2"/>
                <c:pt idx="0">
                  <c:v>0</c:v>
                </c:pt>
                <c:pt idx="1">
                  <c:v>1</c:v>
                </c:pt>
              </c:numCache>
            </c:numRef>
          </c:cat>
          <c:val>
            <c:numRef>
              <c:f>cluster!$B$33:$C$33</c:f>
              <c:numCache>
                <c:formatCode>General</c:formatCode>
                <c:ptCount val="2"/>
                <c:pt idx="0">
                  <c:v>3415</c:v>
                </c:pt>
                <c:pt idx="1">
                  <c:v>3190</c:v>
                </c:pt>
              </c:numCache>
            </c:numRef>
          </c:val>
        </c:ser>
        <c:dLbls>
          <c:dLblPos val="ctr"/>
          <c:showLegendKey val="0"/>
          <c:showVal val="1"/>
          <c:showCatName val="0"/>
          <c:showSerName val="0"/>
          <c:showPercent val="0"/>
          <c:showBubbleSize val="0"/>
        </c:dLbls>
        <c:gapWidth val="79"/>
        <c:overlap val="100"/>
        <c:axId val="-1405148704"/>
        <c:axId val="-1405136192"/>
      </c:barChart>
      <c:catAx>
        <c:axId val="-1405148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36192"/>
        <c:crosses val="autoZero"/>
        <c:auto val="1"/>
        <c:lblAlgn val="ctr"/>
        <c:lblOffset val="100"/>
        <c:noMultiLvlLbl val="0"/>
      </c:catAx>
      <c:valAx>
        <c:axId val="-1405136192"/>
        <c:scaling>
          <c:orientation val="minMax"/>
        </c:scaling>
        <c:delete val="1"/>
        <c:axPos val="l"/>
        <c:numFmt formatCode="0%" sourceLinked="1"/>
        <c:majorTickMark val="none"/>
        <c:minorTickMark val="none"/>
        <c:tickLblPos val="nextTo"/>
        <c:crossAx val="-14051487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 PLOT ‘NUM_FAMILY’</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cluster!$A$28</c:f>
              <c:strCache>
                <c:ptCount val="1"/>
                <c:pt idx="0">
                  <c:v>Non-Conv</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cluster!$B$27:$D$27</c:f>
              <c:strCache>
                <c:ptCount val="3"/>
                <c:pt idx="0">
                  <c:v>1</c:v>
                </c:pt>
                <c:pt idx="1">
                  <c:v>2</c:v>
                </c:pt>
                <c:pt idx="2">
                  <c:v>&gt; 2</c:v>
                </c:pt>
              </c:strCache>
            </c:strRef>
          </c:cat>
          <c:val>
            <c:numRef>
              <c:f>cluster!$B$28:$D$28</c:f>
              <c:numCache>
                <c:formatCode>General</c:formatCode>
                <c:ptCount val="3"/>
                <c:pt idx="0">
                  <c:v>11833</c:v>
                </c:pt>
                <c:pt idx="1">
                  <c:v>15142</c:v>
                </c:pt>
                <c:pt idx="2">
                  <c:v>1440</c:v>
                </c:pt>
              </c:numCache>
            </c:numRef>
          </c:val>
        </c:ser>
        <c:ser>
          <c:idx val="1"/>
          <c:order val="1"/>
          <c:tx>
            <c:strRef>
              <c:f>cluster!$A$29</c:f>
              <c:strCache>
                <c:ptCount val="1"/>
                <c:pt idx="0">
                  <c:v>Conv</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cluster!$B$27:$D$27</c:f>
              <c:strCache>
                <c:ptCount val="3"/>
                <c:pt idx="0">
                  <c:v>1</c:v>
                </c:pt>
                <c:pt idx="1">
                  <c:v>2</c:v>
                </c:pt>
                <c:pt idx="2">
                  <c:v>&gt; 2</c:v>
                </c:pt>
              </c:strCache>
            </c:strRef>
          </c:cat>
          <c:val>
            <c:numRef>
              <c:f>cluster!$B$29:$D$29</c:f>
              <c:numCache>
                <c:formatCode>General</c:formatCode>
                <c:ptCount val="3"/>
                <c:pt idx="0">
                  <c:v>2882</c:v>
                </c:pt>
                <c:pt idx="1">
                  <c:v>3373</c:v>
                </c:pt>
                <c:pt idx="2">
                  <c:v>350</c:v>
                </c:pt>
              </c:numCache>
            </c:numRef>
          </c:val>
        </c:ser>
        <c:dLbls>
          <c:dLblPos val="ctr"/>
          <c:showLegendKey val="0"/>
          <c:showVal val="1"/>
          <c:showCatName val="0"/>
          <c:showSerName val="0"/>
          <c:showPercent val="0"/>
          <c:showBubbleSize val="0"/>
        </c:dLbls>
        <c:gapWidth val="79"/>
        <c:overlap val="100"/>
        <c:axId val="-1405147072"/>
        <c:axId val="-1405146528"/>
      </c:barChart>
      <c:catAx>
        <c:axId val="-1405147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46528"/>
        <c:crosses val="autoZero"/>
        <c:auto val="1"/>
        <c:lblAlgn val="ctr"/>
        <c:lblOffset val="100"/>
        <c:noMultiLvlLbl val="0"/>
      </c:catAx>
      <c:valAx>
        <c:axId val="-1405146528"/>
        <c:scaling>
          <c:orientation val="minMax"/>
        </c:scaling>
        <c:delete val="1"/>
        <c:axPos val="l"/>
        <c:numFmt formatCode="0%" sourceLinked="1"/>
        <c:majorTickMark val="none"/>
        <c:minorTickMark val="none"/>
        <c:tickLblPos val="nextTo"/>
        <c:crossAx val="-14051470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600" dirty="0" smtClean="0"/>
              <a:t>CONVERSION RATE IN DIFFERENT BINS OF COMBINATION</a:t>
            </a:r>
            <a:r>
              <a:rPr lang="en-IN" sz="1600" baseline="0" dirty="0" smtClean="0"/>
              <a:t> OF PROPERTY AGE AND NUM OF SAFETY DEVICES</a:t>
            </a:r>
            <a:endParaRPr lang="en-IN" sz="1600"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cluster!$A$44</c:f>
              <c:strCache>
                <c:ptCount val="1"/>
                <c:pt idx="0">
                  <c:v>1</c:v>
                </c:pt>
              </c:strCache>
            </c:strRef>
          </c:tx>
          <c:spPr>
            <a:gradFill rotWithShape="1">
              <a:gsLst>
                <a:gs pos="0">
                  <a:schemeClr val="accent3">
                    <a:shade val="58000"/>
                    <a:satMod val="103000"/>
                    <a:lumMod val="102000"/>
                    <a:tint val="94000"/>
                  </a:schemeClr>
                </a:gs>
                <a:gs pos="50000">
                  <a:schemeClr val="accent3">
                    <a:shade val="58000"/>
                    <a:satMod val="110000"/>
                    <a:lumMod val="100000"/>
                    <a:shade val="100000"/>
                  </a:schemeClr>
                </a:gs>
                <a:gs pos="100000">
                  <a:schemeClr val="accent3">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cluster!$B$43:$E$43</c:f>
              <c:numCache>
                <c:formatCode>General</c:formatCode>
                <c:ptCount val="4"/>
                <c:pt idx="0">
                  <c:v>0</c:v>
                </c:pt>
                <c:pt idx="1">
                  <c:v>1</c:v>
                </c:pt>
                <c:pt idx="2">
                  <c:v>2</c:v>
                </c:pt>
                <c:pt idx="3">
                  <c:v>3</c:v>
                </c:pt>
              </c:numCache>
            </c:numRef>
          </c:cat>
          <c:val>
            <c:numRef>
              <c:f>cluster!$B$44:$E$44</c:f>
              <c:numCache>
                <c:formatCode>General</c:formatCode>
                <c:ptCount val="4"/>
                <c:pt idx="0">
                  <c:v>0.43675417999999999</c:v>
                </c:pt>
                <c:pt idx="1">
                  <c:v>0.44776118999999998</c:v>
                </c:pt>
                <c:pt idx="2">
                  <c:v>0.41444867000000002</c:v>
                </c:pt>
                <c:pt idx="3">
                  <c:v>0.36586231000000002</c:v>
                </c:pt>
              </c:numCache>
            </c:numRef>
          </c:val>
        </c:ser>
        <c:ser>
          <c:idx val="1"/>
          <c:order val="1"/>
          <c:tx>
            <c:strRef>
              <c:f>cluster!$A$45</c:f>
              <c:strCache>
                <c:ptCount val="1"/>
                <c:pt idx="0">
                  <c:v>2</c:v>
                </c:pt>
              </c:strCache>
            </c:strRef>
          </c:tx>
          <c:spPr>
            <a:gradFill rotWithShape="1">
              <a:gsLst>
                <a:gs pos="0">
                  <a:schemeClr val="accent3">
                    <a:shade val="86000"/>
                    <a:satMod val="103000"/>
                    <a:lumMod val="102000"/>
                    <a:tint val="94000"/>
                  </a:schemeClr>
                </a:gs>
                <a:gs pos="50000">
                  <a:schemeClr val="accent3">
                    <a:shade val="86000"/>
                    <a:satMod val="110000"/>
                    <a:lumMod val="100000"/>
                    <a:shade val="100000"/>
                  </a:schemeClr>
                </a:gs>
                <a:gs pos="100000">
                  <a:schemeClr val="accent3">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cluster!$B$43:$E$43</c:f>
              <c:numCache>
                <c:formatCode>General</c:formatCode>
                <c:ptCount val="4"/>
                <c:pt idx="0">
                  <c:v>0</c:v>
                </c:pt>
                <c:pt idx="1">
                  <c:v>1</c:v>
                </c:pt>
                <c:pt idx="2">
                  <c:v>2</c:v>
                </c:pt>
                <c:pt idx="3">
                  <c:v>3</c:v>
                </c:pt>
              </c:numCache>
            </c:numRef>
          </c:cat>
          <c:val>
            <c:numRef>
              <c:f>cluster!$B$45:$E$45</c:f>
              <c:numCache>
                <c:formatCode>General</c:formatCode>
                <c:ptCount val="4"/>
                <c:pt idx="0">
                  <c:v>0.34635938999999999</c:v>
                </c:pt>
                <c:pt idx="1">
                  <c:v>0.29411765000000001</c:v>
                </c:pt>
                <c:pt idx="2">
                  <c:v>0.39607200999999997</c:v>
                </c:pt>
                <c:pt idx="3">
                  <c:v>0.33394495000000002</c:v>
                </c:pt>
              </c:numCache>
            </c:numRef>
          </c:val>
        </c:ser>
        <c:ser>
          <c:idx val="2"/>
          <c:order val="2"/>
          <c:tx>
            <c:strRef>
              <c:f>cluster!$A$46</c:f>
              <c:strCache>
                <c:ptCount val="1"/>
                <c:pt idx="0">
                  <c:v>3</c:v>
                </c:pt>
              </c:strCache>
            </c:strRef>
          </c:tx>
          <c:spPr>
            <a:gradFill rotWithShape="1">
              <a:gsLst>
                <a:gs pos="0">
                  <a:schemeClr val="accent3">
                    <a:tint val="86000"/>
                    <a:satMod val="103000"/>
                    <a:lumMod val="102000"/>
                    <a:tint val="94000"/>
                  </a:schemeClr>
                </a:gs>
                <a:gs pos="50000">
                  <a:schemeClr val="accent3">
                    <a:tint val="86000"/>
                    <a:satMod val="110000"/>
                    <a:lumMod val="100000"/>
                    <a:shade val="100000"/>
                  </a:schemeClr>
                </a:gs>
                <a:gs pos="100000">
                  <a:schemeClr val="accent3">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cluster!$B$43:$E$43</c:f>
              <c:numCache>
                <c:formatCode>General</c:formatCode>
                <c:ptCount val="4"/>
                <c:pt idx="0">
                  <c:v>0</c:v>
                </c:pt>
                <c:pt idx="1">
                  <c:v>1</c:v>
                </c:pt>
                <c:pt idx="2">
                  <c:v>2</c:v>
                </c:pt>
                <c:pt idx="3">
                  <c:v>3</c:v>
                </c:pt>
              </c:numCache>
            </c:numRef>
          </c:cat>
          <c:val>
            <c:numRef>
              <c:f>cluster!$B$46:$E$46</c:f>
              <c:numCache>
                <c:formatCode>General</c:formatCode>
                <c:ptCount val="4"/>
                <c:pt idx="0">
                  <c:v>0.23173804000000001</c:v>
                </c:pt>
                <c:pt idx="1">
                  <c:v>0.21739130000000001</c:v>
                </c:pt>
                <c:pt idx="2">
                  <c:v>0.31261425999999998</c:v>
                </c:pt>
                <c:pt idx="3">
                  <c:v>0.24078624000000001</c:v>
                </c:pt>
              </c:numCache>
            </c:numRef>
          </c:val>
        </c:ser>
        <c:ser>
          <c:idx val="3"/>
          <c:order val="3"/>
          <c:tx>
            <c:strRef>
              <c:f>cluster!$A$47</c:f>
              <c:strCache>
                <c:ptCount val="1"/>
                <c:pt idx="0">
                  <c:v>4</c:v>
                </c:pt>
              </c:strCache>
            </c:strRef>
          </c:tx>
          <c:spPr>
            <a:gradFill rotWithShape="1">
              <a:gsLst>
                <a:gs pos="0">
                  <a:schemeClr val="accent3">
                    <a:tint val="58000"/>
                    <a:satMod val="103000"/>
                    <a:lumMod val="102000"/>
                    <a:tint val="94000"/>
                  </a:schemeClr>
                </a:gs>
                <a:gs pos="50000">
                  <a:schemeClr val="accent3">
                    <a:tint val="58000"/>
                    <a:satMod val="110000"/>
                    <a:lumMod val="100000"/>
                    <a:shade val="100000"/>
                  </a:schemeClr>
                </a:gs>
                <a:gs pos="100000">
                  <a:schemeClr val="accent3">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cluster!$B$43:$E$43</c:f>
              <c:numCache>
                <c:formatCode>General</c:formatCode>
                <c:ptCount val="4"/>
                <c:pt idx="0">
                  <c:v>0</c:v>
                </c:pt>
                <c:pt idx="1">
                  <c:v>1</c:v>
                </c:pt>
                <c:pt idx="2">
                  <c:v>2</c:v>
                </c:pt>
                <c:pt idx="3">
                  <c:v>3</c:v>
                </c:pt>
              </c:numCache>
            </c:numRef>
          </c:cat>
          <c:val>
            <c:numRef>
              <c:f>cluster!$B$47:$E$47</c:f>
              <c:numCache>
                <c:formatCode>General</c:formatCode>
                <c:ptCount val="4"/>
                <c:pt idx="0">
                  <c:v>4.5029630000000001E-2</c:v>
                </c:pt>
                <c:pt idx="1">
                  <c:v>3.9011700000000003E-2</c:v>
                </c:pt>
                <c:pt idx="2">
                  <c:v>0.12731481</c:v>
                </c:pt>
                <c:pt idx="3">
                  <c:v>9.1981129999999994E-2</c:v>
                </c:pt>
              </c:numCache>
            </c:numRef>
          </c:val>
        </c:ser>
        <c:dLbls>
          <c:showLegendKey val="0"/>
          <c:showVal val="1"/>
          <c:showCatName val="0"/>
          <c:showSerName val="0"/>
          <c:showPercent val="0"/>
          <c:showBubbleSize val="0"/>
        </c:dLbls>
        <c:gapWidth val="150"/>
        <c:shape val="box"/>
        <c:axId val="-1405144352"/>
        <c:axId val="-1405143808"/>
        <c:axId val="-1215248688"/>
      </c:bar3DChart>
      <c:catAx>
        <c:axId val="-14051443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NUMBER OF SAFETY DEVICES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5143808"/>
        <c:crosses val="autoZero"/>
        <c:auto val="1"/>
        <c:lblAlgn val="ctr"/>
        <c:lblOffset val="100"/>
        <c:noMultiLvlLbl val="0"/>
      </c:catAx>
      <c:valAx>
        <c:axId val="-1405143808"/>
        <c:scaling>
          <c:orientation val="minMax"/>
        </c:scaling>
        <c:delete val="1"/>
        <c:axPos val="l"/>
        <c:numFmt formatCode="General" sourceLinked="1"/>
        <c:majorTickMark val="none"/>
        <c:minorTickMark val="none"/>
        <c:tickLblPos val="nextTo"/>
        <c:crossAx val="-1405144352"/>
        <c:crosses val="autoZero"/>
        <c:crossBetween val="between"/>
      </c:valAx>
      <c:serAx>
        <c:axId val="-1215248688"/>
        <c:scaling>
          <c:orientation val="maxMin"/>
        </c:scaling>
        <c:delete val="0"/>
        <c:axPos val="b"/>
        <c:title>
          <c:tx>
            <c:rich>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PRPOPERTY AGE</a:t>
                </a:r>
              </a:p>
            </c:rich>
          </c:tx>
          <c:layout/>
          <c:overlay val="0"/>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5143808"/>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800" b="1" i="0" baseline="0" dirty="0" smtClean="0">
                <a:effectLst/>
              </a:rPr>
              <a:t>CONVERSION RATE IN DIFFERENT BINS OF COMBINATION OF AGENCY NAME AND INSURANCE SCORE</a:t>
            </a:r>
            <a:endParaRPr lang="en-IN" dirty="0">
              <a:effectLs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cluster!$A$61</c:f>
              <c:strCache>
                <c:ptCount val="1"/>
                <c:pt idx="0">
                  <c:v>[ 3, 9)</c:v>
                </c:pt>
              </c:strCache>
            </c:strRef>
          </c:tx>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cluster!$B$60:$E$60</c:f>
              <c:strCache>
                <c:ptCount val="4"/>
                <c:pt idx="0">
                  <c:v>B</c:v>
                </c:pt>
                <c:pt idx="1">
                  <c:v>C</c:v>
                </c:pt>
                <c:pt idx="2">
                  <c:v>D</c:v>
                </c:pt>
                <c:pt idx="3">
                  <c:v>E</c:v>
                </c:pt>
              </c:strCache>
            </c:strRef>
          </c:cat>
          <c:val>
            <c:numRef>
              <c:f>cluster!$B$61:$E$61</c:f>
              <c:numCache>
                <c:formatCode>General</c:formatCode>
                <c:ptCount val="4"/>
                <c:pt idx="0">
                  <c:v>0.19930876</c:v>
                </c:pt>
                <c:pt idx="1">
                  <c:v>0.32467531999999999</c:v>
                </c:pt>
                <c:pt idx="2">
                  <c:v>0.25553176</c:v>
                </c:pt>
                <c:pt idx="3">
                  <c:v>6.7084729999999995E-2</c:v>
                </c:pt>
              </c:numCache>
            </c:numRef>
          </c:val>
        </c:ser>
        <c:ser>
          <c:idx val="1"/>
          <c:order val="1"/>
          <c:tx>
            <c:strRef>
              <c:f>cluster!$A$62</c:f>
              <c:strCache>
                <c:ptCount val="1"/>
                <c:pt idx="0">
                  <c:v>[ 9,12)</c:v>
                </c:pt>
              </c:strCache>
            </c:strRef>
          </c:tx>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cluster!$B$60:$E$60</c:f>
              <c:strCache>
                <c:ptCount val="4"/>
                <c:pt idx="0">
                  <c:v>B</c:v>
                </c:pt>
                <c:pt idx="1">
                  <c:v>C</c:v>
                </c:pt>
                <c:pt idx="2">
                  <c:v>D</c:v>
                </c:pt>
                <c:pt idx="3">
                  <c:v>E</c:v>
                </c:pt>
              </c:strCache>
            </c:strRef>
          </c:cat>
          <c:val>
            <c:numRef>
              <c:f>cluster!$B$62:$E$62</c:f>
              <c:numCache>
                <c:formatCode>General</c:formatCode>
                <c:ptCount val="4"/>
                <c:pt idx="0">
                  <c:v>0.19607843</c:v>
                </c:pt>
                <c:pt idx="1">
                  <c:v>0.30187320000000001</c:v>
                </c:pt>
                <c:pt idx="2">
                  <c:v>0.27566320999999999</c:v>
                </c:pt>
                <c:pt idx="3">
                  <c:v>7.0719019999999994E-2</c:v>
                </c:pt>
              </c:numCache>
            </c:numRef>
          </c:val>
        </c:ser>
        <c:ser>
          <c:idx val="2"/>
          <c:order val="2"/>
          <c:tx>
            <c:strRef>
              <c:f>cluster!$A$63</c:f>
              <c:strCache>
                <c:ptCount val="1"/>
                <c:pt idx="0">
                  <c:v>[12,21)</c:v>
                </c:pt>
              </c:strCache>
            </c:strRef>
          </c:tx>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cluster!$B$60:$E$60</c:f>
              <c:strCache>
                <c:ptCount val="4"/>
                <c:pt idx="0">
                  <c:v>B</c:v>
                </c:pt>
                <c:pt idx="1">
                  <c:v>C</c:v>
                </c:pt>
                <c:pt idx="2">
                  <c:v>D</c:v>
                </c:pt>
                <c:pt idx="3">
                  <c:v>E</c:v>
                </c:pt>
              </c:strCache>
            </c:strRef>
          </c:cat>
          <c:val>
            <c:numRef>
              <c:f>cluster!$B$63:$E$63</c:f>
              <c:numCache>
                <c:formatCode>General</c:formatCode>
                <c:ptCount val="4"/>
                <c:pt idx="0">
                  <c:v>0.24298056000000001</c:v>
                </c:pt>
                <c:pt idx="1">
                  <c:v>0.33051225000000001</c:v>
                </c:pt>
                <c:pt idx="2">
                  <c:v>0.28101890000000002</c:v>
                </c:pt>
                <c:pt idx="3">
                  <c:v>7.9582879999999995E-2</c:v>
                </c:pt>
              </c:numCache>
            </c:numRef>
          </c:val>
        </c:ser>
        <c:ser>
          <c:idx val="3"/>
          <c:order val="3"/>
          <c:tx>
            <c:strRef>
              <c:f>cluster!$A$64</c:f>
              <c:strCache>
                <c:ptCount val="1"/>
                <c:pt idx="0">
                  <c:v>[21,25]</c:v>
                </c:pt>
              </c:strCache>
            </c:strRef>
          </c:tx>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cluster!$B$60:$E$60</c:f>
              <c:strCache>
                <c:ptCount val="4"/>
                <c:pt idx="0">
                  <c:v>B</c:v>
                </c:pt>
                <c:pt idx="1">
                  <c:v>C</c:v>
                </c:pt>
                <c:pt idx="2">
                  <c:v>D</c:v>
                </c:pt>
                <c:pt idx="3">
                  <c:v>E</c:v>
                </c:pt>
              </c:strCache>
            </c:strRef>
          </c:cat>
          <c:val>
            <c:numRef>
              <c:f>cluster!$B$64:$E$64</c:f>
              <c:numCache>
                <c:formatCode>General</c:formatCode>
                <c:ptCount val="4"/>
                <c:pt idx="0">
                  <c:v>0.27091632999999998</c:v>
                </c:pt>
                <c:pt idx="1">
                  <c:v>0.45007564</c:v>
                </c:pt>
                <c:pt idx="2">
                  <c:v>0.48205128000000003</c:v>
                </c:pt>
                <c:pt idx="3">
                  <c:v>0.14985212000000001</c:v>
                </c:pt>
              </c:numCache>
            </c:numRef>
          </c:val>
        </c:ser>
        <c:dLbls>
          <c:showLegendKey val="0"/>
          <c:showVal val="1"/>
          <c:showCatName val="0"/>
          <c:showSerName val="0"/>
          <c:showPercent val="0"/>
          <c:showBubbleSize val="0"/>
        </c:dLbls>
        <c:gapWidth val="150"/>
        <c:shape val="box"/>
        <c:axId val="-1170091360"/>
        <c:axId val="-1170085376"/>
        <c:axId val="-1215251184"/>
      </c:bar3DChart>
      <c:catAx>
        <c:axId val="-117009136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dirty="0" smtClean="0"/>
                  <a:t>AGENCY NAME</a:t>
                </a:r>
                <a:endParaRPr lang="en-IN"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0085376"/>
        <c:crosses val="autoZero"/>
        <c:auto val="1"/>
        <c:lblAlgn val="ctr"/>
        <c:lblOffset val="100"/>
        <c:noMultiLvlLbl val="0"/>
      </c:catAx>
      <c:valAx>
        <c:axId val="-1170085376"/>
        <c:scaling>
          <c:orientation val="minMax"/>
        </c:scaling>
        <c:delete val="1"/>
        <c:axPos val="l"/>
        <c:numFmt formatCode="General" sourceLinked="1"/>
        <c:majorTickMark val="none"/>
        <c:minorTickMark val="none"/>
        <c:tickLblPos val="nextTo"/>
        <c:crossAx val="-1170091360"/>
        <c:crosses val="autoZero"/>
        <c:crossBetween val="between"/>
      </c:valAx>
      <c:serAx>
        <c:axId val="-1215251184"/>
        <c:scaling>
          <c:orientation val="minMax"/>
        </c:scaling>
        <c:delete val="0"/>
        <c:axPos val="b"/>
        <c:title>
          <c:tx>
            <c:rich>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dirty="0" smtClean="0"/>
                  <a:t>INSURANCE</a:t>
                </a:r>
                <a:r>
                  <a:rPr lang="en-IN" baseline="0" dirty="0" smtClean="0"/>
                  <a:t> SCORE</a:t>
                </a:r>
                <a:endParaRPr lang="en-IN" dirty="0"/>
              </a:p>
            </c:rich>
          </c:tx>
          <c:layout/>
          <c:overlay val="0"/>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0085376"/>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800" b="1" i="0" baseline="0" dirty="0" smtClean="0">
                <a:effectLst/>
              </a:rPr>
              <a:t>CONVERSION RATE IN DIFFERENT BINS OF COMBINATION OF COASTAL AREA AND SMOKE ALARM</a:t>
            </a:r>
            <a:endParaRPr lang="en-IN" sz="2000"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cluster!$A$57</c:f>
              <c:strCache>
                <c:ptCount val="1"/>
                <c:pt idx="0">
                  <c:v>0</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cluster!$B$56:$C$56</c:f>
              <c:numCache>
                <c:formatCode>General</c:formatCode>
                <c:ptCount val="2"/>
                <c:pt idx="0">
                  <c:v>0</c:v>
                </c:pt>
                <c:pt idx="1">
                  <c:v>1</c:v>
                </c:pt>
              </c:numCache>
            </c:numRef>
          </c:cat>
          <c:val>
            <c:numRef>
              <c:f>cluster!$B$57:$C$57</c:f>
              <c:numCache>
                <c:formatCode>General</c:formatCode>
                <c:ptCount val="2"/>
                <c:pt idx="0">
                  <c:v>0.1379331</c:v>
                </c:pt>
                <c:pt idx="1">
                  <c:v>4.9049200000000001E-2</c:v>
                </c:pt>
              </c:numCache>
            </c:numRef>
          </c:val>
        </c:ser>
        <c:ser>
          <c:idx val="1"/>
          <c:order val="1"/>
          <c:tx>
            <c:strRef>
              <c:f>cluster!$A$58</c:f>
              <c:strCache>
                <c:ptCount val="1"/>
                <c:pt idx="0">
                  <c: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cluster!$B$56:$C$56</c:f>
              <c:numCache>
                <c:formatCode>General</c:formatCode>
                <c:ptCount val="2"/>
                <c:pt idx="0">
                  <c:v>0</c:v>
                </c:pt>
                <c:pt idx="1">
                  <c:v>1</c:v>
                </c:pt>
              </c:numCache>
            </c:numRef>
          </c:cat>
          <c:val>
            <c:numRef>
              <c:f>cluster!$B$58:$C$58</c:f>
              <c:numCache>
                <c:formatCode>General</c:formatCode>
                <c:ptCount val="2"/>
                <c:pt idx="0">
                  <c:v>0.4058601</c:v>
                </c:pt>
                <c:pt idx="1">
                  <c:v>0.14601929999999999</c:v>
                </c:pt>
              </c:numCache>
            </c:numRef>
          </c:val>
        </c:ser>
        <c:dLbls>
          <c:showLegendKey val="0"/>
          <c:showVal val="1"/>
          <c:showCatName val="0"/>
          <c:showSerName val="0"/>
          <c:showPercent val="0"/>
          <c:showBubbleSize val="0"/>
        </c:dLbls>
        <c:gapWidth val="150"/>
        <c:shape val="box"/>
        <c:axId val="-1170092992"/>
        <c:axId val="-1170088640"/>
        <c:axId val="-1215249312"/>
      </c:bar3DChart>
      <c:catAx>
        <c:axId val="-117009299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200" dirty="0" smtClean="0"/>
                  <a:t>COASTAL</a:t>
                </a:r>
                <a:r>
                  <a:rPr lang="en-IN" sz="1200" baseline="0" dirty="0" smtClean="0"/>
                  <a:t> AREA</a:t>
                </a:r>
                <a:endParaRPr lang="en-IN" sz="12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088640"/>
        <c:crosses val="autoZero"/>
        <c:auto val="1"/>
        <c:lblAlgn val="ctr"/>
        <c:lblOffset val="100"/>
        <c:noMultiLvlLbl val="0"/>
      </c:catAx>
      <c:valAx>
        <c:axId val="-1170088640"/>
        <c:scaling>
          <c:orientation val="minMax"/>
        </c:scaling>
        <c:delete val="1"/>
        <c:axPos val="l"/>
        <c:numFmt formatCode="General" sourceLinked="1"/>
        <c:majorTickMark val="none"/>
        <c:minorTickMark val="none"/>
        <c:tickLblPos val="nextTo"/>
        <c:crossAx val="-1170092992"/>
        <c:crosses val="autoZero"/>
        <c:crossBetween val="between"/>
      </c:valAx>
      <c:serAx>
        <c:axId val="-1215249312"/>
        <c:scaling>
          <c:orientation val="minMax"/>
        </c:scaling>
        <c:delete val="0"/>
        <c:axPos val="b"/>
        <c:title>
          <c:tx>
            <c:rich>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200" dirty="0" smtClean="0"/>
                  <a:t>SMOKE ALARM</a:t>
                </a:r>
                <a:endParaRPr lang="en-IN" sz="1200" dirty="0"/>
              </a:p>
            </c:rich>
          </c:tx>
          <c:layout>
            <c:manualLayout>
              <c:xMode val="edge"/>
              <c:yMode val="edge"/>
              <c:x val="0.91335532927134044"/>
              <c:y val="0.63940912368009251"/>
            </c:manualLayout>
          </c:layout>
          <c:overlay val="0"/>
          <c:spPr>
            <a:noFill/>
            <a:ln>
              <a:noFill/>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088640"/>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sz="1800" dirty="0" smtClean="0">
                <a:solidFill>
                  <a:schemeClr val="tx1"/>
                </a:solidFill>
              </a:rPr>
              <a:t>QUOTES CONVERTED BY AGENCY NAME AND STATE</a:t>
            </a:r>
            <a:endParaRPr lang="en-IN" sz="1800" dirty="0">
              <a:solidFill>
                <a:schemeClr val="tx1"/>
              </a:solidFill>
            </a:endParaRP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Sheet1!$A$6</c:f>
              <c:strCache>
                <c:ptCount val="1"/>
                <c:pt idx="0">
                  <c:v>B</c:v>
                </c:pt>
              </c:strCache>
            </c:strRef>
          </c:tx>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Sheet1!$B$5:$E$5</c:f>
              <c:strCache>
                <c:ptCount val="4"/>
                <c:pt idx="0">
                  <c:v>CA</c:v>
                </c:pt>
                <c:pt idx="1">
                  <c:v>IL</c:v>
                </c:pt>
                <c:pt idx="2">
                  <c:v>NJ</c:v>
                </c:pt>
                <c:pt idx="3">
                  <c:v>TX</c:v>
                </c:pt>
              </c:strCache>
            </c:strRef>
          </c:cat>
          <c:val>
            <c:numRef>
              <c:f>Sheet1!$B$6:$E$6</c:f>
              <c:numCache>
                <c:formatCode>General</c:formatCode>
                <c:ptCount val="4"/>
                <c:pt idx="0">
                  <c:v>0.24347211999999999</c:v>
                </c:pt>
                <c:pt idx="1">
                  <c:v>0.20754717</c:v>
                </c:pt>
                <c:pt idx="2">
                  <c:v>0.25898204000000002</c:v>
                </c:pt>
                <c:pt idx="3">
                  <c:v>0.11838791</c:v>
                </c:pt>
              </c:numCache>
            </c:numRef>
          </c:val>
        </c:ser>
        <c:ser>
          <c:idx val="1"/>
          <c:order val="1"/>
          <c:tx>
            <c:strRef>
              <c:f>Sheet1!$A$7</c:f>
              <c:strCache>
                <c:ptCount val="1"/>
                <c:pt idx="0">
                  <c:v>C</c:v>
                </c:pt>
              </c:strCache>
            </c:strRef>
          </c:tx>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Sheet1!$B$5:$E$5</c:f>
              <c:strCache>
                <c:ptCount val="4"/>
                <c:pt idx="0">
                  <c:v>CA</c:v>
                </c:pt>
                <c:pt idx="1">
                  <c:v>IL</c:v>
                </c:pt>
                <c:pt idx="2">
                  <c:v>NJ</c:v>
                </c:pt>
                <c:pt idx="3">
                  <c:v>TX</c:v>
                </c:pt>
              </c:strCache>
            </c:strRef>
          </c:cat>
          <c:val>
            <c:numRef>
              <c:f>Sheet1!$B$7:$E$7</c:f>
              <c:numCache>
                <c:formatCode>General</c:formatCode>
                <c:ptCount val="4"/>
                <c:pt idx="0">
                  <c:v>0.37305698999999998</c:v>
                </c:pt>
                <c:pt idx="1">
                  <c:v>0.21580547</c:v>
                </c:pt>
                <c:pt idx="2">
                  <c:v>0.43357933999999998</c:v>
                </c:pt>
                <c:pt idx="3">
                  <c:v>0.12755101999999999</c:v>
                </c:pt>
              </c:numCache>
            </c:numRef>
          </c:val>
        </c:ser>
        <c:ser>
          <c:idx val="2"/>
          <c:order val="2"/>
          <c:tx>
            <c:strRef>
              <c:f>Sheet1!$A$8</c:f>
              <c:strCache>
                <c:ptCount val="1"/>
                <c:pt idx="0">
                  <c:v>D</c:v>
                </c:pt>
              </c:strCache>
            </c:strRef>
          </c:tx>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Sheet1!$B$5:$E$5</c:f>
              <c:strCache>
                <c:ptCount val="4"/>
                <c:pt idx="0">
                  <c:v>CA</c:v>
                </c:pt>
                <c:pt idx="1">
                  <c:v>IL</c:v>
                </c:pt>
                <c:pt idx="2">
                  <c:v>NJ</c:v>
                </c:pt>
                <c:pt idx="3">
                  <c:v>TX</c:v>
                </c:pt>
              </c:strCache>
            </c:strRef>
          </c:cat>
          <c:val>
            <c:numRef>
              <c:f>Sheet1!$B$8:$E$8</c:f>
              <c:numCache>
                <c:formatCode>General</c:formatCode>
                <c:ptCount val="4"/>
                <c:pt idx="0">
                  <c:v>0.36230109999999999</c:v>
                </c:pt>
                <c:pt idx="1">
                  <c:v>0.25426945000000001</c:v>
                </c:pt>
                <c:pt idx="2">
                  <c:v>0.44727694000000001</c:v>
                </c:pt>
                <c:pt idx="3">
                  <c:v>0.16357775999999999</c:v>
                </c:pt>
              </c:numCache>
            </c:numRef>
          </c:val>
        </c:ser>
        <c:ser>
          <c:idx val="3"/>
          <c:order val="3"/>
          <c:tx>
            <c:strRef>
              <c:f>Sheet1!$A$9</c:f>
              <c:strCache>
                <c:ptCount val="1"/>
                <c:pt idx="0">
                  <c:v>E</c:v>
                </c:pt>
              </c:strCache>
            </c:strRef>
          </c:tx>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Sheet1!$B$5:$E$5</c:f>
              <c:strCache>
                <c:ptCount val="4"/>
                <c:pt idx="0">
                  <c:v>CA</c:v>
                </c:pt>
                <c:pt idx="1">
                  <c:v>IL</c:v>
                </c:pt>
                <c:pt idx="2">
                  <c:v>NJ</c:v>
                </c:pt>
                <c:pt idx="3">
                  <c:v>TX</c:v>
                </c:pt>
              </c:strCache>
            </c:strRef>
          </c:cat>
          <c:val>
            <c:numRef>
              <c:f>Sheet1!$B$9:$E$9</c:f>
              <c:numCache>
                <c:formatCode>General</c:formatCode>
                <c:ptCount val="4"/>
                <c:pt idx="0">
                  <c:v>0.11077347999999999</c:v>
                </c:pt>
                <c:pt idx="1">
                  <c:v>5.5142749999999997E-2</c:v>
                </c:pt>
                <c:pt idx="2">
                  <c:v>0.14384177000000001</c:v>
                </c:pt>
                <c:pt idx="3">
                  <c:v>3.5139320000000002E-2</c:v>
                </c:pt>
              </c:numCache>
            </c:numRef>
          </c:val>
        </c:ser>
        <c:dLbls>
          <c:showLegendKey val="0"/>
          <c:showVal val="1"/>
          <c:showCatName val="0"/>
          <c:showSerName val="0"/>
          <c:showPercent val="0"/>
          <c:showBubbleSize val="0"/>
        </c:dLbls>
        <c:gapWidth val="150"/>
        <c:shape val="box"/>
        <c:axId val="-1170098432"/>
        <c:axId val="-1170085920"/>
        <c:axId val="-1215250560"/>
      </c:bar3DChart>
      <c:catAx>
        <c:axId val="-117009843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200" dirty="0" smtClean="0"/>
                  <a:t>STATE</a:t>
                </a:r>
                <a:endParaRPr lang="en-IN" sz="12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085920"/>
        <c:crosses val="autoZero"/>
        <c:auto val="1"/>
        <c:lblAlgn val="ctr"/>
        <c:lblOffset val="100"/>
        <c:noMultiLvlLbl val="0"/>
      </c:catAx>
      <c:valAx>
        <c:axId val="-1170085920"/>
        <c:scaling>
          <c:orientation val="minMax"/>
        </c:scaling>
        <c:delete val="1"/>
        <c:axPos val="l"/>
        <c:numFmt formatCode="General" sourceLinked="1"/>
        <c:majorTickMark val="none"/>
        <c:minorTickMark val="none"/>
        <c:tickLblPos val="nextTo"/>
        <c:crossAx val="-1170098432"/>
        <c:crosses val="autoZero"/>
        <c:crossBetween val="between"/>
      </c:valAx>
      <c:serAx>
        <c:axId val="-1215250560"/>
        <c:scaling>
          <c:orientation val="maxMin"/>
        </c:scaling>
        <c:delete val="0"/>
        <c:axPos val="b"/>
        <c:title>
          <c:tx>
            <c:rich>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200" dirty="0" smtClean="0"/>
                  <a:t>AGENCY</a:t>
                </a:r>
                <a:endParaRPr lang="en-IN" sz="1200" dirty="0"/>
              </a:p>
            </c:rich>
          </c:tx>
          <c:layout/>
          <c:overlay val="0"/>
          <c:spPr>
            <a:noFill/>
            <a:ln>
              <a:noFill/>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085920"/>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800" dirty="0" smtClean="0"/>
              <a:t>CONVERSION</a:t>
            </a:r>
            <a:r>
              <a:rPr lang="en-IN" sz="1800" baseline="0" dirty="0" smtClean="0"/>
              <a:t> RATE BY COMBINATION OF PROPERTY AGE AND ORIGINAL ROOF</a:t>
            </a:r>
            <a:endParaRPr lang="en-IN" sz="1800"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Sheet1!$B$16</c:f>
              <c:strCache>
                <c:ptCount val="1"/>
                <c:pt idx="0">
                  <c:v>0</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Sheet1!$A$17:$A$20</c:f>
              <c:numCache>
                <c:formatCode>General</c:formatCode>
                <c:ptCount val="4"/>
                <c:pt idx="0">
                  <c:v>1</c:v>
                </c:pt>
                <c:pt idx="1">
                  <c:v>2</c:v>
                </c:pt>
                <c:pt idx="2">
                  <c:v>3</c:v>
                </c:pt>
                <c:pt idx="3">
                  <c:v>4</c:v>
                </c:pt>
              </c:numCache>
            </c:numRef>
          </c:cat>
          <c:val>
            <c:numRef>
              <c:f>Sheet1!$B$17:$B$20</c:f>
              <c:numCache>
                <c:formatCode>General</c:formatCode>
                <c:ptCount val="4"/>
                <c:pt idx="0">
                  <c:v>0.37119329000000001</c:v>
                </c:pt>
                <c:pt idx="1">
                  <c:v>0.37415730000000003</c:v>
                </c:pt>
                <c:pt idx="2">
                  <c:v>0.26965466999999999</c:v>
                </c:pt>
                <c:pt idx="3">
                  <c:v>0.10854503</c:v>
                </c:pt>
              </c:numCache>
            </c:numRef>
          </c:val>
        </c:ser>
        <c:ser>
          <c:idx val="1"/>
          <c:order val="1"/>
          <c:tx>
            <c:strRef>
              <c:f>Sheet1!$C$16</c:f>
              <c:strCache>
                <c:ptCount val="1"/>
                <c:pt idx="0">
                  <c: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Sheet1!$A$17:$A$20</c:f>
              <c:numCache>
                <c:formatCode>General</c:formatCode>
                <c:ptCount val="4"/>
                <c:pt idx="0">
                  <c:v>1</c:v>
                </c:pt>
                <c:pt idx="1">
                  <c:v>2</c:v>
                </c:pt>
                <c:pt idx="2">
                  <c:v>3</c:v>
                </c:pt>
                <c:pt idx="3">
                  <c:v>4</c:v>
                </c:pt>
              </c:numCache>
            </c:numRef>
          </c:cat>
          <c:val>
            <c:numRef>
              <c:f>Sheet1!$C$17:$C$20</c:f>
              <c:numCache>
                <c:formatCode>General</c:formatCode>
                <c:ptCount val="4"/>
                <c:pt idx="0">
                  <c:v>0.43933053999999999</c:v>
                </c:pt>
                <c:pt idx="1">
                  <c:v>0.34469696999999999</c:v>
                </c:pt>
                <c:pt idx="2">
                  <c:v>0.23095238000000001</c:v>
                </c:pt>
                <c:pt idx="3">
                  <c:v>4.4838070000000001E-2</c:v>
                </c:pt>
              </c:numCache>
            </c:numRef>
          </c:val>
        </c:ser>
        <c:dLbls>
          <c:showLegendKey val="0"/>
          <c:showVal val="1"/>
          <c:showCatName val="0"/>
          <c:showSerName val="0"/>
          <c:showPercent val="0"/>
          <c:showBubbleSize val="0"/>
        </c:dLbls>
        <c:gapWidth val="150"/>
        <c:shape val="box"/>
        <c:axId val="-1170090272"/>
        <c:axId val="-1170087008"/>
        <c:axId val="-1215248064"/>
      </c:bar3DChart>
      <c:catAx>
        <c:axId val="-11700902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200" dirty="0" smtClean="0"/>
                  <a:t>PROPERTY AGE</a:t>
                </a:r>
                <a:endParaRPr lang="en-IN" sz="12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087008"/>
        <c:crosses val="autoZero"/>
        <c:auto val="1"/>
        <c:lblAlgn val="ctr"/>
        <c:lblOffset val="100"/>
        <c:noMultiLvlLbl val="0"/>
      </c:catAx>
      <c:valAx>
        <c:axId val="-1170087008"/>
        <c:scaling>
          <c:orientation val="minMax"/>
        </c:scaling>
        <c:delete val="1"/>
        <c:axPos val="l"/>
        <c:numFmt formatCode="General" sourceLinked="1"/>
        <c:majorTickMark val="none"/>
        <c:minorTickMark val="none"/>
        <c:tickLblPos val="nextTo"/>
        <c:crossAx val="-1170090272"/>
        <c:crosses val="autoZero"/>
        <c:crossBetween val="between"/>
      </c:valAx>
      <c:serAx>
        <c:axId val="-1215248064"/>
        <c:scaling>
          <c:orientation val="maxMin"/>
        </c:scaling>
        <c:delete val="0"/>
        <c:axPos val="b"/>
        <c:title>
          <c:tx>
            <c:rich>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200" dirty="0" smtClean="0"/>
                  <a:t>ORIGINAL</a:t>
                </a:r>
                <a:r>
                  <a:rPr lang="en-IN" sz="1200" baseline="0" dirty="0" smtClean="0"/>
                  <a:t> ROOF INDICATOR</a:t>
                </a:r>
                <a:endParaRPr lang="en-IN" sz="1200" dirty="0"/>
              </a:p>
            </c:rich>
          </c:tx>
          <c:layout/>
          <c:overlay val="0"/>
          <c:spPr>
            <a:noFill/>
            <a:ln>
              <a:noFill/>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087008"/>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Cluster 1</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8"/>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cluster!$A$72:$A$73</c:f>
              <c:strCache>
                <c:ptCount val="2"/>
                <c:pt idx="0">
                  <c:v>Non-Conv</c:v>
                </c:pt>
                <c:pt idx="1">
                  <c:v>Conv</c:v>
                </c:pt>
              </c:strCache>
            </c:strRef>
          </c:cat>
          <c:val>
            <c:numRef>
              <c:f>cluster!$B$72:$B$73</c:f>
              <c:numCache>
                <c:formatCode>General</c:formatCode>
                <c:ptCount val="2"/>
                <c:pt idx="0">
                  <c:v>12496</c:v>
                </c:pt>
                <c:pt idx="1">
                  <c:v>24</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smtClean="0"/>
              <a:t>Cluster 2</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cluster!$A$69:$A$70</c:f>
              <c:strCache>
                <c:ptCount val="2"/>
                <c:pt idx="0">
                  <c:v>Non-Conv</c:v>
                </c:pt>
                <c:pt idx="1">
                  <c:v>Conv</c:v>
                </c:pt>
              </c:strCache>
            </c:strRef>
          </c:cat>
          <c:val>
            <c:numRef>
              <c:f>cluster!$B$69:$B$70</c:f>
              <c:numCache>
                <c:formatCode>General</c:formatCode>
                <c:ptCount val="2"/>
                <c:pt idx="0">
                  <c:v>15919</c:v>
                </c:pt>
                <c:pt idx="1">
                  <c:v>6581</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 plot ‘PROPERTY_AGE’</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'sum2'!$A$8</c:f>
              <c:strCache>
                <c:ptCount val="1"/>
                <c:pt idx="0">
                  <c:v>Non-Conv</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'sum2'!$B$7:$E$7</c:f>
              <c:numCache>
                <c:formatCode>General</c:formatCode>
                <c:ptCount val="4"/>
                <c:pt idx="0">
                  <c:v>1</c:v>
                </c:pt>
                <c:pt idx="1">
                  <c:v>2</c:v>
                </c:pt>
                <c:pt idx="2">
                  <c:v>3</c:v>
                </c:pt>
                <c:pt idx="3">
                  <c:v>4</c:v>
                </c:pt>
              </c:numCache>
            </c:numRef>
          </c:cat>
          <c:val>
            <c:numRef>
              <c:f>'sum2'!$B$8:$E$8</c:f>
              <c:numCache>
                <c:formatCode>General</c:formatCode>
                <c:ptCount val="4"/>
                <c:pt idx="0">
                  <c:v>5253</c:v>
                </c:pt>
                <c:pt idx="1">
                  <c:v>3190</c:v>
                </c:pt>
                <c:pt idx="2">
                  <c:v>1317</c:v>
                </c:pt>
                <c:pt idx="3">
                  <c:v>18655</c:v>
                </c:pt>
              </c:numCache>
            </c:numRef>
          </c:val>
        </c:ser>
        <c:ser>
          <c:idx val="1"/>
          <c:order val="1"/>
          <c:tx>
            <c:strRef>
              <c:f>'sum2'!$A$9</c:f>
              <c:strCache>
                <c:ptCount val="1"/>
                <c:pt idx="0">
                  <c:v>Conv</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'sum2'!$B$7:$E$7</c:f>
              <c:numCache>
                <c:formatCode>General</c:formatCode>
                <c:ptCount val="4"/>
                <c:pt idx="0">
                  <c:v>1</c:v>
                </c:pt>
                <c:pt idx="1">
                  <c:v>2</c:v>
                </c:pt>
                <c:pt idx="2">
                  <c:v>3</c:v>
                </c:pt>
                <c:pt idx="3">
                  <c:v>4</c:v>
                </c:pt>
              </c:numCache>
            </c:numRef>
          </c:cat>
          <c:val>
            <c:numRef>
              <c:f>'sum2'!$B$9:$E$9</c:f>
              <c:numCache>
                <c:formatCode>General</c:formatCode>
                <c:ptCount val="4"/>
                <c:pt idx="0">
                  <c:v>3334</c:v>
                </c:pt>
                <c:pt idx="1">
                  <c:v>1758</c:v>
                </c:pt>
                <c:pt idx="2">
                  <c:v>464</c:v>
                </c:pt>
                <c:pt idx="3">
                  <c:v>1049</c:v>
                </c:pt>
              </c:numCache>
            </c:numRef>
          </c:val>
        </c:ser>
        <c:dLbls>
          <c:dLblPos val="ctr"/>
          <c:showLegendKey val="0"/>
          <c:showVal val="1"/>
          <c:showCatName val="0"/>
          <c:showSerName val="0"/>
          <c:showPercent val="0"/>
          <c:showBubbleSize val="0"/>
        </c:dLbls>
        <c:gapWidth val="79"/>
        <c:overlap val="100"/>
        <c:axId val="-1405167184"/>
        <c:axId val="-1405169360"/>
      </c:barChart>
      <c:catAx>
        <c:axId val="-1405167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69360"/>
        <c:crosses val="autoZero"/>
        <c:auto val="1"/>
        <c:lblAlgn val="ctr"/>
        <c:lblOffset val="100"/>
        <c:noMultiLvlLbl val="0"/>
      </c:catAx>
      <c:valAx>
        <c:axId val="-1405169360"/>
        <c:scaling>
          <c:orientation val="minMax"/>
        </c:scaling>
        <c:delete val="1"/>
        <c:axPos val="l"/>
        <c:numFmt formatCode="0%" sourceLinked="1"/>
        <c:majorTickMark val="none"/>
        <c:minorTickMark val="none"/>
        <c:tickLblPos val="nextTo"/>
        <c:crossAx val="-1405167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SEGMENTATION OF CLUSTER 1 BASED</a:t>
            </a:r>
            <a:r>
              <a:rPr lang="en-IN" baseline="0" dirty="0" smtClean="0"/>
              <a:t> ON PROPERTY AGE</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cluster!$A$77</c:f>
              <c:strCache>
                <c:ptCount val="1"/>
                <c:pt idx="0">
                  <c:v>Non-Conv</c:v>
                </c:pt>
              </c:strCache>
            </c:strRef>
          </c:tx>
          <c:spPr>
            <a:solidFill>
              <a:schemeClr val="accent3">
                <a:shade val="76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cluster!$B$76:$C$76</c:f>
              <c:strCache>
                <c:ptCount val="2"/>
                <c:pt idx="0">
                  <c:v>[1,3]</c:v>
                </c:pt>
                <c:pt idx="1">
                  <c:v>4</c:v>
                </c:pt>
              </c:strCache>
            </c:strRef>
          </c:cat>
          <c:val>
            <c:numRef>
              <c:f>cluster!$B$77:$C$77</c:f>
              <c:numCache>
                <c:formatCode>General</c:formatCode>
                <c:ptCount val="2"/>
                <c:pt idx="0">
                  <c:v>0.49854993655972446</c:v>
                </c:pt>
                <c:pt idx="1">
                  <c:v>0.9085993371707658</c:v>
                </c:pt>
              </c:numCache>
            </c:numRef>
          </c:val>
        </c:ser>
        <c:ser>
          <c:idx val="1"/>
          <c:order val="1"/>
          <c:tx>
            <c:strRef>
              <c:f>cluster!$A$78</c:f>
              <c:strCache>
                <c:ptCount val="1"/>
                <c:pt idx="0">
                  <c:v>Conv</c:v>
                </c:pt>
              </c:strCache>
            </c:strRef>
          </c:tx>
          <c:spPr>
            <a:solidFill>
              <a:schemeClr val="accent3">
                <a:tint val="77000"/>
              </a:schemeClr>
            </a:solidFill>
            <a:ln>
              <a:noFill/>
            </a:ln>
            <a:effectLst/>
          </c:spPr>
          <c:invertIfNegative val="0"/>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cluster!$B$76:$C$76</c:f>
              <c:strCache>
                <c:ptCount val="2"/>
                <c:pt idx="0">
                  <c:v>[1,3]</c:v>
                </c:pt>
                <c:pt idx="1">
                  <c:v>4</c:v>
                </c:pt>
              </c:strCache>
            </c:strRef>
          </c:cat>
          <c:val>
            <c:numRef>
              <c:f>cluster!$B$78:$C$78</c:f>
              <c:numCache>
                <c:formatCode>General</c:formatCode>
                <c:ptCount val="2"/>
                <c:pt idx="0">
                  <c:v>0.50145006344027554</c:v>
                </c:pt>
                <c:pt idx="1">
                  <c:v>9.1400662829234258E-2</c:v>
                </c:pt>
              </c:numCache>
            </c:numRef>
          </c:val>
        </c:ser>
        <c:dLbls>
          <c:dLblPos val="ctr"/>
          <c:showLegendKey val="0"/>
          <c:showVal val="1"/>
          <c:showCatName val="0"/>
          <c:showSerName val="0"/>
          <c:showPercent val="0"/>
          <c:showBubbleSize val="0"/>
        </c:dLbls>
        <c:gapWidth val="79"/>
        <c:overlap val="100"/>
        <c:axId val="-1170092448"/>
        <c:axId val="-1170087552"/>
      </c:barChart>
      <c:catAx>
        <c:axId val="-1170092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70087552"/>
        <c:crosses val="autoZero"/>
        <c:auto val="1"/>
        <c:lblAlgn val="ctr"/>
        <c:lblOffset val="100"/>
        <c:noMultiLvlLbl val="0"/>
      </c:catAx>
      <c:valAx>
        <c:axId val="-1170087552"/>
        <c:scaling>
          <c:orientation val="minMax"/>
        </c:scaling>
        <c:delete val="1"/>
        <c:axPos val="l"/>
        <c:numFmt formatCode="0%" sourceLinked="1"/>
        <c:majorTickMark val="none"/>
        <c:minorTickMark val="none"/>
        <c:tickLblPos val="nextTo"/>
        <c:crossAx val="-11700924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SEGMENTATION OF REST</a:t>
            </a:r>
            <a:r>
              <a:rPr lang="en-IN" baseline="0" dirty="0" smtClean="0"/>
              <a:t> BASED ON PREMIUM AMOUNT</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cluster!$A$81</c:f>
              <c:strCache>
                <c:ptCount val="1"/>
                <c:pt idx="0">
                  <c:v>Non-Conv</c:v>
                </c:pt>
              </c:strCache>
            </c:strRef>
          </c:tx>
          <c:spPr>
            <a:solidFill>
              <a:schemeClr val="accent3">
                <a:shade val="76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cluster!$B$80:$C$80</c:f>
              <c:strCache>
                <c:ptCount val="2"/>
                <c:pt idx="0">
                  <c:v>&lt;16k</c:v>
                </c:pt>
                <c:pt idx="1">
                  <c:v>&gt;16k</c:v>
                </c:pt>
              </c:strCache>
            </c:strRef>
          </c:cat>
          <c:val>
            <c:numRef>
              <c:f>cluster!$B$81:$C$81</c:f>
              <c:numCache>
                <c:formatCode>General</c:formatCode>
                <c:ptCount val="2"/>
                <c:pt idx="0">
                  <c:v>0.92551892551892556</c:v>
                </c:pt>
                <c:pt idx="1">
                  <c:v>0.42411664538101318</c:v>
                </c:pt>
              </c:numCache>
            </c:numRef>
          </c:val>
        </c:ser>
        <c:ser>
          <c:idx val="1"/>
          <c:order val="1"/>
          <c:tx>
            <c:strRef>
              <c:f>cluster!$A$82</c:f>
              <c:strCache>
                <c:ptCount val="1"/>
                <c:pt idx="0">
                  <c:v>Conv</c:v>
                </c:pt>
              </c:strCache>
            </c:strRef>
          </c:tx>
          <c:spPr>
            <a:solidFill>
              <a:schemeClr val="accent3">
                <a:tint val="77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cluster!$B$80:$C$80</c:f>
              <c:strCache>
                <c:ptCount val="2"/>
                <c:pt idx="0">
                  <c:v>&lt;16k</c:v>
                </c:pt>
                <c:pt idx="1">
                  <c:v>&gt;16k</c:v>
                </c:pt>
              </c:strCache>
            </c:strRef>
          </c:cat>
          <c:val>
            <c:numRef>
              <c:f>cluster!$B$82:$C$82</c:f>
              <c:numCache>
                <c:formatCode>General</c:formatCode>
                <c:ptCount val="2"/>
                <c:pt idx="0">
                  <c:v>7.448107448107448E-2</c:v>
                </c:pt>
                <c:pt idx="1">
                  <c:v>0.57588335461898676</c:v>
                </c:pt>
              </c:numCache>
            </c:numRef>
          </c:val>
        </c:ser>
        <c:dLbls>
          <c:dLblPos val="ctr"/>
          <c:showLegendKey val="0"/>
          <c:showVal val="1"/>
          <c:showCatName val="0"/>
          <c:showSerName val="0"/>
          <c:showPercent val="0"/>
          <c:showBubbleSize val="0"/>
        </c:dLbls>
        <c:gapWidth val="79"/>
        <c:overlap val="100"/>
        <c:axId val="-1170096256"/>
        <c:axId val="-1170095168"/>
      </c:barChart>
      <c:catAx>
        <c:axId val="-1170096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70095168"/>
        <c:crosses val="autoZero"/>
        <c:auto val="1"/>
        <c:lblAlgn val="ctr"/>
        <c:lblOffset val="100"/>
        <c:noMultiLvlLbl val="0"/>
      </c:catAx>
      <c:valAx>
        <c:axId val="-1170095168"/>
        <c:scaling>
          <c:orientation val="minMax"/>
        </c:scaling>
        <c:delete val="1"/>
        <c:axPos val="l"/>
        <c:numFmt formatCode="0%" sourceLinked="1"/>
        <c:majorTickMark val="none"/>
        <c:minorTickMark val="none"/>
        <c:tickLblPos val="nextTo"/>
        <c:crossAx val="-11700962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128" b="1" i="0" u="none" strike="noStrike" kern="1200" cap="all" spc="120" normalizeH="0" baseline="0">
                <a:solidFill>
                  <a:prstClr val="white">
                    <a:lumMod val="65000"/>
                    <a:lumOff val="35000"/>
                  </a:prstClr>
                </a:solidFill>
                <a:latin typeface="+mn-lt"/>
                <a:ea typeface="+mn-ea"/>
                <a:cs typeface="+mn-cs"/>
              </a:defRPr>
            </a:pPr>
            <a:r>
              <a:rPr lang="en-IN" sz="1800" b="1" i="0" cap="all" baseline="0" dirty="0" smtClean="0">
                <a:effectLst/>
              </a:rPr>
              <a:t>SEGMENTATION OF REST BASED ON PREMIUM AMOUNT</a:t>
            </a:r>
            <a:endParaRPr lang="en-IN" dirty="0" smtClean="0">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128" b="1" i="0" u="none" strike="noStrike" kern="1200" cap="all" spc="120" normalizeH="0" baseline="0">
              <a:solidFill>
                <a:prstClr val="white">
                  <a:lumMod val="65000"/>
                  <a:lumOff val="35000"/>
                </a:prstClr>
              </a:solidFill>
              <a:latin typeface="+mn-lt"/>
              <a:ea typeface="+mn-ea"/>
              <a:cs typeface="+mn-cs"/>
            </a:defRPr>
          </a:pPr>
          <a:endParaRPr lang="en-US"/>
        </a:p>
      </c:txPr>
    </c:title>
    <c:autoTitleDeleted val="0"/>
    <c:plotArea>
      <c:layout/>
      <c:barChart>
        <c:barDir val="col"/>
        <c:grouping val="percentStacked"/>
        <c:varyColors val="0"/>
        <c:ser>
          <c:idx val="0"/>
          <c:order val="0"/>
          <c:tx>
            <c:strRef>
              <c:f>cluster!$A$105</c:f>
              <c:strCache>
                <c:ptCount val="1"/>
                <c:pt idx="0">
                  <c:v>Non-Conv</c:v>
                </c:pt>
              </c:strCache>
            </c:strRef>
          </c:tx>
          <c:spPr>
            <a:solidFill>
              <a:schemeClr val="accent1">
                <a:shade val="76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cluster!$B$104:$C$104</c:f>
              <c:strCache>
                <c:ptCount val="2"/>
                <c:pt idx="0">
                  <c:v>&lt; 19k</c:v>
                </c:pt>
                <c:pt idx="1">
                  <c:v>&gt; 19k</c:v>
                </c:pt>
              </c:strCache>
            </c:strRef>
          </c:cat>
          <c:val>
            <c:numRef>
              <c:f>cluster!$B$105:$C$105</c:f>
              <c:numCache>
                <c:formatCode>General</c:formatCode>
                <c:ptCount val="2"/>
                <c:pt idx="0">
                  <c:v>0.34498259860788866</c:v>
                </c:pt>
                <c:pt idx="1">
                  <c:v>0.64239999999999997</c:v>
                </c:pt>
              </c:numCache>
            </c:numRef>
          </c:val>
        </c:ser>
        <c:ser>
          <c:idx val="1"/>
          <c:order val="1"/>
          <c:tx>
            <c:strRef>
              <c:f>cluster!$A$106</c:f>
              <c:strCache>
                <c:ptCount val="1"/>
                <c:pt idx="0">
                  <c:v>Conv</c:v>
                </c:pt>
              </c:strCache>
            </c:strRef>
          </c:tx>
          <c:spPr>
            <a:solidFill>
              <a:schemeClr val="accent1">
                <a:tint val="77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cluster!$B$104:$C$104</c:f>
              <c:strCache>
                <c:ptCount val="2"/>
                <c:pt idx="0">
                  <c:v>&lt; 19k</c:v>
                </c:pt>
                <c:pt idx="1">
                  <c:v>&gt; 19k</c:v>
                </c:pt>
              </c:strCache>
            </c:strRef>
          </c:cat>
          <c:val>
            <c:numRef>
              <c:f>cluster!$B$106:$C$106</c:f>
              <c:numCache>
                <c:formatCode>General</c:formatCode>
                <c:ptCount val="2"/>
                <c:pt idx="0">
                  <c:v>0.6550174013921114</c:v>
                </c:pt>
                <c:pt idx="1">
                  <c:v>0.35759999999999997</c:v>
                </c:pt>
              </c:numCache>
            </c:numRef>
          </c:val>
        </c:ser>
        <c:dLbls>
          <c:dLblPos val="ctr"/>
          <c:showLegendKey val="0"/>
          <c:showVal val="1"/>
          <c:showCatName val="0"/>
          <c:showSerName val="0"/>
          <c:showPercent val="0"/>
          <c:showBubbleSize val="0"/>
        </c:dLbls>
        <c:gapWidth val="79"/>
        <c:overlap val="100"/>
        <c:axId val="-1169287040"/>
        <c:axId val="-1169285408"/>
      </c:barChart>
      <c:catAx>
        <c:axId val="-1169287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69285408"/>
        <c:crosses val="autoZero"/>
        <c:auto val="1"/>
        <c:lblAlgn val="ctr"/>
        <c:lblOffset val="100"/>
        <c:noMultiLvlLbl val="0"/>
      </c:catAx>
      <c:valAx>
        <c:axId val="-1169285408"/>
        <c:scaling>
          <c:orientation val="minMax"/>
        </c:scaling>
        <c:delete val="1"/>
        <c:axPos val="l"/>
        <c:numFmt formatCode="0%" sourceLinked="1"/>
        <c:majorTickMark val="none"/>
        <c:minorTickMark val="none"/>
        <c:tickLblPos val="nextTo"/>
        <c:crossAx val="-11692870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sz="1800" dirty="0" smtClean="0"/>
              <a:t>SEGMENTATION OF REST BASED ON COASTAL</a:t>
            </a:r>
            <a:r>
              <a:rPr lang="en-IN" sz="1800" baseline="0" dirty="0" smtClean="0"/>
              <a:t> AREA</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cluster!$A$119</c:f>
              <c:strCache>
                <c:ptCount val="1"/>
                <c:pt idx="0">
                  <c:v>Non-Conv</c:v>
                </c:pt>
              </c:strCache>
            </c:strRef>
          </c:tx>
          <c:spPr>
            <a:solidFill>
              <a:schemeClr val="accent1">
                <a:shade val="76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cluster!$B$118:$C$118</c:f>
              <c:numCache>
                <c:formatCode>General</c:formatCode>
                <c:ptCount val="2"/>
                <c:pt idx="0">
                  <c:v>0</c:v>
                </c:pt>
                <c:pt idx="1">
                  <c:v>1</c:v>
                </c:pt>
              </c:numCache>
            </c:numRef>
          </c:cat>
          <c:val>
            <c:numRef>
              <c:f>cluster!$B$119:$C$119</c:f>
              <c:numCache>
                <c:formatCode>General</c:formatCode>
                <c:ptCount val="2"/>
                <c:pt idx="0">
                  <c:v>0.28870513722730473</c:v>
                </c:pt>
                <c:pt idx="1">
                  <c:v>0.60941370767960368</c:v>
                </c:pt>
              </c:numCache>
            </c:numRef>
          </c:val>
        </c:ser>
        <c:ser>
          <c:idx val="1"/>
          <c:order val="1"/>
          <c:tx>
            <c:strRef>
              <c:f>cluster!$A$120</c:f>
              <c:strCache>
                <c:ptCount val="1"/>
                <c:pt idx="0">
                  <c:v>Conv</c:v>
                </c:pt>
              </c:strCache>
            </c:strRef>
          </c:tx>
          <c:spPr>
            <a:solidFill>
              <a:schemeClr val="accent1">
                <a:tint val="77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cluster!$B$118:$C$118</c:f>
              <c:numCache>
                <c:formatCode>General</c:formatCode>
                <c:ptCount val="2"/>
                <c:pt idx="0">
                  <c:v>0</c:v>
                </c:pt>
                <c:pt idx="1">
                  <c:v>1</c:v>
                </c:pt>
              </c:numCache>
            </c:numRef>
          </c:cat>
          <c:val>
            <c:numRef>
              <c:f>cluster!$B$120:$C$120</c:f>
              <c:numCache>
                <c:formatCode>General</c:formatCode>
                <c:ptCount val="2"/>
                <c:pt idx="0">
                  <c:v>0.71129486277269527</c:v>
                </c:pt>
                <c:pt idx="1">
                  <c:v>0.39058629232039638</c:v>
                </c:pt>
              </c:numCache>
            </c:numRef>
          </c:val>
        </c:ser>
        <c:dLbls>
          <c:dLblPos val="ctr"/>
          <c:showLegendKey val="0"/>
          <c:showVal val="1"/>
          <c:showCatName val="0"/>
          <c:showSerName val="0"/>
          <c:showPercent val="0"/>
          <c:showBubbleSize val="0"/>
        </c:dLbls>
        <c:gapWidth val="79"/>
        <c:overlap val="100"/>
        <c:axId val="-1169282144"/>
        <c:axId val="-1169285952"/>
      </c:barChart>
      <c:catAx>
        <c:axId val="-1169282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69285952"/>
        <c:crosses val="autoZero"/>
        <c:auto val="1"/>
        <c:lblAlgn val="ctr"/>
        <c:lblOffset val="100"/>
        <c:noMultiLvlLbl val="0"/>
      </c:catAx>
      <c:valAx>
        <c:axId val="-1169285952"/>
        <c:scaling>
          <c:orientation val="minMax"/>
        </c:scaling>
        <c:delete val="1"/>
        <c:axPos val="l"/>
        <c:numFmt formatCode="0%" sourceLinked="1"/>
        <c:majorTickMark val="none"/>
        <c:minorTickMark val="none"/>
        <c:tickLblPos val="nextTo"/>
        <c:crossAx val="-11692821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cluster!$B$127</c:f>
              <c:strCache>
                <c:ptCount val="1"/>
                <c:pt idx="0">
                  <c:v>Segment1</c:v>
                </c:pt>
              </c:strCache>
            </c:strRef>
          </c:tx>
          <c:dPt>
            <c:idx val="0"/>
            <c:bubble3D val="0"/>
            <c:spPr>
              <a:solidFill>
                <a:schemeClr val="accent3">
                  <a:shade val="76000"/>
                </a:schemeClr>
              </a:solidFill>
              <a:ln>
                <a:noFill/>
              </a:ln>
              <a:effectLst>
                <a:outerShdw blurRad="254000" sx="102000" sy="102000" algn="ctr" rotWithShape="0">
                  <a:prstClr val="black">
                    <a:alpha val="20000"/>
                  </a:prstClr>
                </a:outerShdw>
              </a:effectLst>
              <a:sp3d/>
            </c:spPr>
          </c:dPt>
          <c:dPt>
            <c:idx val="1"/>
            <c:bubble3D val="0"/>
            <c:spPr>
              <a:solidFill>
                <a:schemeClr val="accent3">
                  <a:tint val="77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cluster!$A$128:$A$129</c:f>
              <c:strCache>
                <c:ptCount val="2"/>
                <c:pt idx="0">
                  <c:v>Conv</c:v>
                </c:pt>
                <c:pt idx="1">
                  <c:v>Non Conv</c:v>
                </c:pt>
              </c:strCache>
            </c:strRef>
          </c:cat>
          <c:val>
            <c:numRef>
              <c:f>cluster!$B$128:$B$129</c:f>
              <c:numCache>
                <c:formatCode>General</c:formatCode>
                <c:ptCount val="2"/>
                <c:pt idx="0">
                  <c:v>24</c:v>
                </c:pt>
                <c:pt idx="1">
                  <c:v>12496</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cluster!$B$131</c:f>
              <c:strCache>
                <c:ptCount val="1"/>
                <c:pt idx="0">
                  <c:v>Segment2</c:v>
                </c:pt>
              </c:strCache>
            </c:strRef>
          </c:tx>
          <c:dPt>
            <c:idx val="0"/>
            <c:bubble3D val="0"/>
            <c:spPr>
              <a:solidFill>
                <a:schemeClr val="accent3">
                  <a:shade val="76000"/>
                </a:schemeClr>
              </a:solidFill>
              <a:ln>
                <a:noFill/>
              </a:ln>
              <a:effectLst>
                <a:outerShdw blurRad="254000" sx="102000" sy="102000" algn="ctr" rotWithShape="0">
                  <a:prstClr val="black">
                    <a:alpha val="20000"/>
                  </a:prstClr>
                </a:outerShdw>
              </a:effectLst>
              <a:sp3d/>
            </c:spPr>
          </c:dPt>
          <c:dPt>
            <c:idx val="1"/>
            <c:bubble3D val="0"/>
            <c:spPr>
              <a:solidFill>
                <a:schemeClr val="accent3">
                  <a:tint val="77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cluster!$A$132:$A$133</c:f>
              <c:strCache>
                <c:ptCount val="2"/>
                <c:pt idx="0">
                  <c:v>Conv</c:v>
                </c:pt>
                <c:pt idx="1">
                  <c:v>Non Conv</c:v>
                </c:pt>
              </c:strCache>
            </c:strRef>
          </c:cat>
          <c:val>
            <c:numRef>
              <c:f>cluster!$B$132:$B$133</c:f>
              <c:numCache>
                <c:formatCode>General</c:formatCode>
                <c:ptCount val="2"/>
                <c:pt idx="0">
                  <c:v>1170</c:v>
                </c:pt>
                <c:pt idx="1">
                  <c:v>11934</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cluster!$B$135</c:f>
              <c:strCache>
                <c:ptCount val="1"/>
                <c:pt idx="0">
                  <c:v>Segment3</c:v>
                </c:pt>
              </c:strCache>
            </c:strRef>
          </c:tx>
          <c:dPt>
            <c:idx val="0"/>
            <c:bubble3D val="0"/>
            <c:spPr>
              <a:solidFill>
                <a:schemeClr val="accent3">
                  <a:shade val="76000"/>
                </a:schemeClr>
              </a:solidFill>
              <a:ln>
                <a:noFill/>
              </a:ln>
              <a:effectLst>
                <a:outerShdw blurRad="254000" sx="102000" sy="102000" algn="ctr" rotWithShape="0">
                  <a:prstClr val="black">
                    <a:alpha val="20000"/>
                  </a:prstClr>
                </a:outerShdw>
              </a:effectLst>
              <a:sp3d/>
            </c:spPr>
          </c:dPt>
          <c:dPt>
            <c:idx val="1"/>
            <c:bubble3D val="0"/>
            <c:spPr>
              <a:solidFill>
                <a:schemeClr val="accent3">
                  <a:tint val="77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cluster!$A$136:$A$137</c:f>
              <c:strCache>
                <c:ptCount val="2"/>
                <c:pt idx="0">
                  <c:v>Conv</c:v>
                </c:pt>
                <c:pt idx="1">
                  <c:v>Non Conv</c:v>
                </c:pt>
              </c:strCache>
            </c:strRef>
          </c:cat>
          <c:val>
            <c:numRef>
              <c:f>cluster!$B$136:$B$137</c:f>
              <c:numCache>
                <c:formatCode>General</c:formatCode>
                <c:ptCount val="2"/>
                <c:pt idx="0">
                  <c:v>1368</c:v>
                </c:pt>
                <c:pt idx="1">
                  <c:v>2344</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cluster!$B$139</c:f>
              <c:strCache>
                <c:ptCount val="1"/>
                <c:pt idx="0">
                  <c:v>Segment4</c:v>
                </c:pt>
              </c:strCache>
            </c:strRef>
          </c:tx>
          <c:dPt>
            <c:idx val="0"/>
            <c:bubble3D val="0"/>
            <c:spPr>
              <a:solidFill>
                <a:schemeClr val="accent3">
                  <a:shade val="76000"/>
                </a:schemeClr>
              </a:solidFill>
              <a:ln>
                <a:noFill/>
              </a:ln>
              <a:effectLst>
                <a:outerShdw blurRad="254000" sx="102000" sy="102000" algn="ctr" rotWithShape="0">
                  <a:prstClr val="black">
                    <a:alpha val="20000"/>
                  </a:prstClr>
                </a:outerShdw>
              </a:effectLst>
              <a:sp3d/>
            </c:spPr>
          </c:dPt>
          <c:dPt>
            <c:idx val="1"/>
            <c:bubble3D val="0"/>
            <c:spPr>
              <a:solidFill>
                <a:schemeClr val="accent3">
                  <a:tint val="77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cluster!$A$140:$A$141</c:f>
              <c:strCache>
                <c:ptCount val="2"/>
                <c:pt idx="0">
                  <c:v>Conv</c:v>
                </c:pt>
                <c:pt idx="1">
                  <c:v>Non Conv</c:v>
                </c:pt>
              </c:strCache>
            </c:strRef>
          </c:cat>
          <c:val>
            <c:numRef>
              <c:f>cluster!$B$140:$B$141</c:f>
              <c:numCache>
                <c:formatCode>General</c:formatCode>
                <c:ptCount val="2"/>
                <c:pt idx="0">
                  <c:v>4043</c:v>
                </c:pt>
                <c:pt idx="1">
                  <c:v>1641</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Number</a:t>
            </a:r>
            <a:r>
              <a:rPr lang="en-IN" baseline="0" dirty="0" smtClean="0"/>
              <a:t> of Quotes and Quote Conversion Rate - 3 years (Weekly)</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cluster!$A$158</c:f>
              <c:strCache>
                <c:ptCount val="1"/>
                <c:pt idx="0">
                  <c:v>#Quotes</c:v>
                </c:pt>
              </c:strCache>
            </c:strRef>
          </c:tx>
          <c:spPr>
            <a:ln w="28575" cap="rnd">
              <a:solidFill>
                <a:schemeClr val="accent2"/>
              </a:solidFill>
              <a:round/>
            </a:ln>
            <a:effectLst/>
          </c:spPr>
          <c:marker>
            <c:symbol val="none"/>
          </c:marker>
          <c:cat>
            <c:numRef>
              <c:f>cluster!$B$157:$DW$157</c:f>
              <c:numCache>
                <c:formatCode>General</c:formatCode>
                <c:ptCount val="126"/>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201313</c:v>
                </c:pt>
                <c:pt idx="13">
                  <c:v>201314</c:v>
                </c:pt>
                <c:pt idx="14">
                  <c:v>201315</c:v>
                </c:pt>
                <c:pt idx="15">
                  <c:v>201316</c:v>
                </c:pt>
                <c:pt idx="16">
                  <c:v>201317</c:v>
                </c:pt>
                <c:pt idx="17">
                  <c:v>201318</c:v>
                </c:pt>
                <c:pt idx="18">
                  <c:v>201319</c:v>
                </c:pt>
                <c:pt idx="19">
                  <c:v>201320</c:v>
                </c:pt>
                <c:pt idx="20">
                  <c:v>201321</c:v>
                </c:pt>
                <c:pt idx="21">
                  <c:v>201322</c:v>
                </c:pt>
                <c:pt idx="22">
                  <c:v>201323</c:v>
                </c:pt>
                <c:pt idx="23">
                  <c:v>201324</c:v>
                </c:pt>
                <c:pt idx="24">
                  <c:v>201325</c:v>
                </c:pt>
                <c:pt idx="25">
                  <c:v>201326</c:v>
                </c:pt>
                <c:pt idx="26">
                  <c:v>201327</c:v>
                </c:pt>
                <c:pt idx="27">
                  <c:v>201328</c:v>
                </c:pt>
                <c:pt idx="28">
                  <c:v>201329</c:v>
                </c:pt>
                <c:pt idx="29">
                  <c:v>201330</c:v>
                </c:pt>
                <c:pt idx="30">
                  <c:v>201331</c:v>
                </c:pt>
                <c:pt idx="31">
                  <c:v>201332</c:v>
                </c:pt>
                <c:pt idx="32">
                  <c:v>201333</c:v>
                </c:pt>
                <c:pt idx="33">
                  <c:v>201334</c:v>
                </c:pt>
                <c:pt idx="34">
                  <c:v>201335</c:v>
                </c:pt>
                <c:pt idx="35">
                  <c:v>201336</c:v>
                </c:pt>
                <c:pt idx="36">
                  <c:v>201337</c:v>
                </c:pt>
                <c:pt idx="37">
                  <c:v>201338</c:v>
                </c:pt>
                <c:pt idx="38">
                  <c:v>201339</c:v>
                </c:pt>
                <c:pt idx="39">
                  <c:v>201340</c:v>
                </c:pt>
                <c:pt idx="40">
                  <c:v>201341</c:v>
                </c:pt>
                <c:pt idx="41">
                  <c:v>201342</c:v>
                </c:pt>
                <c:pt idx="42">
                  <c:v>201343</c:v>
                </c:pt>
                <c:pt idx="43">
                  <c:v>201344</c:v>
                </c:pt>
                <c:pt idx="44">
                  <c:v>201345</c:v>
                </c:pt>
                <c:pt idx="45">
                  <c:v>201346</c:v>
                </c:pt>
                <c:pt idx="46">
                  <c:v>201347</c:v>
                </c:pt>
                <c:pt idx="47">
                  <c:v>201348</c:v>
                </c:pt>
                <c:pt idx="48">
                  <c:v>201349</c:v>
                </c:pt>
                <c:pt idx="49">
                  <c:v>201350</c:v>
                </c:pt>
                <c:pt idx="50">
                  <c:v>201351</c:v>
                </c:pt>
                <c:pt idx="51">
                  <c:v>201352</c:v>
                </c:pt>
                <c:pt idx="52">
                  <c:v>201353</c:v>
                </c:pt>
                <c:pt idx="53">
                  <c:v>201401</c:v>
                </c:pt>
                <c:pt idx="54">
                  <c:v>201402</c:v>
                </c:pt>
                <c:pt idx="55">
                  <c:v>201403</c:v>
                </c:pt>
                <c:pt idx="56">
                  <c:v>201404</c:v>
                </c:pt>
                <c:pt idx="57">
                  <c:v>201405</c:v>
                </c:pt>
                <c:pt idx="58">
                  <c:v>201406</c:v>
                </c:pt>
                <c:pt idx="59">
                  <c:v>201407</c:v>
                </c:pt>
                <c:pt idx="60">
                  <c:v>201408</c:v>
                </c:pt>
                <c:pt idx="61">
                  <c:v>201409</c:v>
                </c:pt>
                <c:pt idx="62">
                  <c:v>201410</c:v>
                </c:pt>
                <c:pt idx="63">
                  <c:v>201411</c:v>
                </c:pt>
                <c:pt idx="64">
                  <c:v>201412</c:v>
                </c:pt>
                <c:pt idx="65">
                  <c:v>201413</c:v>
                </c:pt>
                <c:pt idx="66">
                  <c:v>201414</c:v>
                </c:pt>
                <c:pt idx="67">
                  <c:v>201415</c:v>
                </c:pt>
                <c:pt idx="68">
                  <c:v>201416</c:v>
                </c:pt>
                <c:pt idx="69">
                  <c:v>201417</c:v>
                </c:pt>
                <c:pt idx="70">
                  <c:v>201418</c:v>
                </c:pt>
                <c:pt idx="71">
                  <c:v>201419</c:v>
                </c:pt>
                <c:pt idx="72">
                  <c:v>201420</c:v>
                </c:pt>
                <c:pt idx="73">
                  <c:v>201421</c:v>
                </c:pt>
                <c:pt idx="74">
                  <c:v>201422</c:v>
                </c:pt>
                <c:pt idx="75">
                  <c:v>201423</c:v>
                </c:pt>
                <c:pt idx="76">
                  <c:v>201424</c:v>
                </c:pt>
                <c:pt idx="77">
                  <c:v>201425</c:v>
                </c:pt>
                <c:pt idx="78">
                  <c:v>201426</c:v>
                </c:pt>
                <c:pt idx="79">
                  <c:v>201427</c:v>
                </c:pt>
                <c:pt idx="80">
                  <c:v>201428</c:v>
                </c:pt>
                <c:pt idx="81">
                  <c:v>201429</c:v>
                </c:pt>
                <c:pt idx="82">
                  <c:v>201430</c:v>
                </c:pt>
                <c:pt idx="83">
                  <c:v>201431</c:v>
                </c:pt>
                <c:pt idx="84">
                  <c:v>201432</c:v>
                </c:pt>
                <c:pt idx="85">
                  <c:v>201433</c:v>
                </c:pt>
                <c:pt idx="86">
                  <c:v>201434</c:v>
                </c:pt>
                <c:pt idx="87">
                  <c:v>201435</c:v>
                </c:pt>
                <c:pt idx="88">
                  <c:v>201436</c:v>
                </c:pt>
                <c:pt idx="89">
                  <c:v>201437</c:v>
                </c:pt>
                <c:pt idx="90">
                  <c:v>201438</c:v>
                </c:pt>
                <c:pt idx="91">
                  <c:v>201439</c:v>
                </c:pt>
                <c:pt idx="92">
                  <c:v>201440</c:v>
                </c:pt>
                <c:pt idx="93">
                  <c:v>201441</c:v>
                </c:pt>
                <c:pt idx="94">
                  <c:v>201442</c:v>
                </c:pt>
                <c:pt idx="95">
                  <c:v>201443</c:v>
                </c:pt>
                <c:pt idx="96">
                  <c:v>201444</c:v>
                </c:pt>
                <c:pt idx="97">
                  <c:v>201445</c:v>
                </c:pt>
                <c:pt idx="98">
                  <c:v>201446</c:v>
                </c:pt>
                <c:pt idx="99">
                  <c:v>201447</c:v>
                </c:pt>
                <c:pt idx="100">
                  <c:v>201448</c:v>
                </c:pt>
                <c:pt idx="101">
                  <c:v>201449</c:v>
                </c:pt>
                <c:pt idx="102">
                  <c:v>201450</c:v>
                </c:pt>
                <c:pt idx="103">
                  <c:v>201451</c:v>
                </c:pt>
                <c:pt idx="104">
                  <c:v>201452</c:v>
                </c:pt>
                <c:pt idx="105">
                  <c:v>201453</c:v>
                </c:pt>
                <c:pt idx="106">
                  <c:v>201501</c:v>
                </c:pt>
                <c:pt idx="107">
                  <c:v>201502</c:v>
                </c:pt>
                <c:pt idx="108">
                  <c:v>201503</c:v>
                </c:pt>
                <c:pt idx="109">
                  <c:v>201504</c:v>
                </c:pt>
                <c:pt idx="110">
                  <c:v>201505</c:v>
                </c:pt>
                <c:pt idx="111">
                  <c:v>201506</c:v>
                </c:pt>
                <c:pt idx="112">
                  <c:v>201507</c:v>
                </c:pt>
                <c:pt idx="113">
                  <c:v>201508</c:v>
                </c:pt>
                <c:pt idx="114">
                  <c:v>201509</c:v>
                </c:pt>
                <c:pt idx="115">
                  <c:v>201510</c:v>
                </c:pt>
                <c:pt idx="116">
                  <c:v>201511</c:v>
                </c:pt>
                <c:pt idx="117">
                  <c:v>201512</c:v>
                </c:pt>
                <c:pt idx="118">
                  <c:v>201513</c:v>
                </c:pt>
                <c:pt idx="119">
                  <c:v>201514</c:v>
                </c:pt>
                <c:pt idx="120">
                  <c:v>201515</c:v>
                </c:pt>
                <c:pt idx="121">
                  <c:v>201516</c:v>
                </c:pt>
                <c:pt idx="122">
                  <c:v>201517</c:v>
                </c:pt>
                <c:pt idx="123">
                  <c:v>201518</c:v>
                </c:pt>
                <c:pt idx="124">
                  <c:v>201519</c:v>
                </c:pt>
                <c:pt idx="125">
                  <c:v>201520</c:v>
                </c:pt>
              </c:numCache>
            </c:numRef>
          </c:cat>
          <c:val>
            <c:numRef>
              <c:f>cluster!$B$158:$DW$158</c:f>
              <c:numCache>
                <c:formatCode>General</c:formatCode>
                <c:ptCount val="126"/>
                <c:pt idx="0">
                  <c:v>188</c:v>
                </c:pt>
                <c:pt idx="1">
                  <c:v>190</c:v>
                </c:pt>
                <c:pt idx="2">
                  <c:v>230</c:v>
                </c:pt>
                <c:pt idx="3">
                  <c:v>255</c:v>
                </c:pt>
                <c:pt idx="4">
                  <c:v>223</c:v>
                </c:pt>
                <c:pt idx="5">
                  <c:v>246</c:v>
                </c:pt>
                <c:pt idx="6">
                  <c:v>232</c:v>
                </c:pt>
                <c:pt idx="7">
                  <c:v>250</c:v>
                </c:pt>
                <c:pt idx="8">
                  <c:v>252</c:v>
                </c:pt>
                <c:pt idx="9">
                  <c:v>228</c:v>
                </c:pt>
                <c:pt idx="10">
                  <c:v>241</c:v>
                </c:pt>
                <c:pt idx="11">
                  <c:v>242</c:v>
                </c:pt>
                <c:pt idx="12">
                  <c:v>212</c:v>
                </c:pt>
                <c:pt idx="13">
                  <c:v>240</c:v>
                </c:pt>
                <c:pt idx="14">
                  <c:v>293</c:v>
                </c:pt>
                <c:pt idx="15">
                  <c:v>280</c:v>
                </c:pt>
                <c:pt idx="16">
                  <c:v>264</c:v>
                </c:pt>
                <c:pt idx="17">
                  <c:v>317</c:v>
                </c:pt>
                <c:pt idx="18">
                  <c:v>263</c:v>
                </c:pt>
                <c:pt idx="19">
                  <c:v>294</c:v>
                </c:pt>
                <c:pt idx="20">
                  <c:v>253</c:v>
                </c:pt>
                <c:pt idx="21">
                  <c:v>340</c:v>
                </c:pt>
                <c:pt idx="22">
                  <c:v>316</c:v>
                </c:pt>
                <c:pt idx="23">
                  <c:v>318</c:v>
                </c:pt>
                <c:pt idx="24">
                  <c:v>327</c:v>
                </c:pt>
                <c:pt idx="25">
                  <c:v>363</c:v>
                </c:pt>
                <c:pt idx="26">
                  <c:v>268</c:v>
                </c:pt>
                <c:pt idx="27">
                  <c:v>389</c:v>
                </c:pt>
                <c:pt idx="28">
                  <c:v>306</c:v>
                </c:pt>
                <c:pt idx="29">
                  <c:v>329</c:v>
                </c:pt>
                <c:pt idx="30">
                  <c:v>357</c:v>
                </c:pt>
                <c:pt idx="31">
                  <c:v>388</c:v>
                </c:pt>
                <c:pt idx="32">
                  <c:v>345</c:v>
                </c:pt>
                <c:pt idx="33">
                  <c:v>355</c:v>
                </c:pt>
                <c:pt idx="34">
                  <c:v>298</c:v>
                </c:pt>
                <c:pt idx="35">
                  <c:v>322</c:v>
                </c:pt>
                <c:pt idx="36">
                  <c:v>335</c:v>
                </c:pt>
                <c:pt idx="37">
                  <c:v>328</c:v>
                </c:pt>
                <c:pt idx="38">
                  <c:v>289</c:v>
                </c:pt>
                <c:pt idx="39">
                  <c:v>323</c:v>
                </c:pt>
                <c:pt idx="40">
                  <c:v>307</c:v>
                </c:pt>
                <c:pt idx="41">
                  <c:v>291</c:v>
                </c:pt>
                <c:pt idx="42">
                  <c:v>280</c:v>
                </c:pt>
                <c:pt idx="43">
                  <c:v>287</c:v>
                </c:pt>
                <c:pt idx="44">
                  <c:v>247</c:v>
                </c:pt>
                <c:pt idx="45">
                  <c:v>225</c:v>
                </c:pt>
                <c:pt idx="46">
                  <c:v>202</c:v>
                </c:pt>
                <c:pt idx="47">
                  <c:v>140</c:v>
                </c:pt>
                <c:pt idx="48">
                  <c:v>204</c:v>
                </c:pt>
                <c:pt idx="49">
                  <c:v>192</c:v>
                </c:pt>
                <c:pt idx="50">
                  <c:v>176</c:v>
                </c:pt>
                <c:pt idx="51">
                  <c:v>176</c:v>
                </c:pt>
                <c:pt idx="52">
                  <c:v>36</c:v>
                </c:pt>
                <c:pt idx="53">
                  <c:v>282</c:v>
                </c:pt>
                <c:pt idx="54">
                  <c:v>342</c:v>
                </c:pt>
                <c:pt idx="55">
                  <c:v>372</c:v>
                </c:pt>
                <c:pt idx="56">
                  <c:v>371</c:v>
                </c:pt>
                <c:pt idx="57">
                  <c:v>319</c:v>
                </c:pt>
                <c:pt idx="58">
                  <c:v>272</c:v>
                </c:pt>
                <c:pt idx="59">
                  <c:v>351</c:v>
                </c:pt>
                <c:pt idx="60">
                  <c:v>350</c:v>
                </c:pt>
                <c:pt idx="61">
                  <c:v>437</c:v>
                </c:pt>
                <c:pt idx="62">
                  <c:v>393</c:v>
                </c:pt>
                <c:pt idx="63">
                  <c:v>342</c:v>
                </c:pt>
                <c:pt idx="64">
                  <c:v>304</c:v>
                </c:pt>
                <c:pt idx="65">
                  <c:v>356</c:v>
                </c:pt>
                <c:pt idx="66">
                  <c:v>347</c:v>
                </c:pt>
                <c:pt idx="67">
                  <c:v>307</c:v>
                </c:pt>
                <c:pt idx="68">
                  <c:v>274</c:v>
                </c:pt>
                <c:pt idx="69">
                  <c:v>268</c:v>
                </c:pt>
                <c:pt idx="70">
                  <c:v>284</c:v>
                </c:pt>
                <c:pt idx="71">
                  <c:v>304</c:v>
                </c:pt>
                <c:pt idx="72">
                  <c:v>268</c:v>
                </c:pt>
                <c:pt idx="73">
                  <c:v>238</c:v>
                </c:pt>
                <c:pt idx="74">
                  <c:v>305</c:v>
                </c:pt>
                <c:pt idx="75">
                  <c:v>317</c:v>
                </c:pt>
                <c:pt idx="76">
                  <c:v>309</c:v>
                </c:pt>
                <c:pt idx="77">
                  <c:v>362</c:v>
                </c:pt>
                <c:pt idx="78">
                  <c:v>327</c:v>
                </c:pt>
                <c:pt idx="79">
                  <c:v>261</c:v>
                </c:pt>
                <c:pt idx="80">
                  <c:v>303</c:v>
                </c:pt>
                <c:pt idx="81">
                  <c:v>276</c:v>
                </c:pt>
                <c:pt idx="82">
                  <c:v>281</c:v>
                </c:pt>
                <c:pt idx="83">
                  <c:v>281</c:v>
                </c:pt>
                <c:pt idx="84">
                  <c:v>231</c:v>
                </c:pt>
                <c:pt idx="85">
                  <c:v>256</c:v>
                </c:pt>
                <c:pt idx="86">
                  <c:v>252</c:v>
                </c:pt>
                <c:pt idx="87">
                  <c:v>210</c:v>
                </c:pt>
                <c:pt idx="88">
                  <c:v>277</c:v>
                </c:pt>
                <c:pt idx="89">
                  <c:v>235</c:v>
                </c:pt>
                <c:pt idx="90">
                  <c:v>241</c:v>
                </c:pt>
                <c:pt idx="91">
                  <c:v>204</c:v>
                </c:pt>
                <c:pt idx="92">
                  <c:v>252</c:v>
                </c:pt>
                <c:pt idx="93">
                  <c:v>234</c:v>
                </c:pt>
                <c:pt idx="94">
                  <c:v>211</c:v>
                </c:pt>
                <c:pt idx="95">
                  <c:v>235</c:v>
                </c:pt>
                <c:pt idx="96">
                  <c:v>247</c:v>
                </c:pt>
                <c:pt idx="97">
                  <c:v>260</c:v>
                </c:pt>
                <c:pt idx="98">
                  <c:v>255</c:v>
                </c:pt>
                <c:pt idx="99">
                  <c:v>212</c:v>
                </c:pt>
                <c:pt idx="100">
                  <c:v>211</c:v>
                </c:pt>
                <c:pt idx="101">
                  <c:v>230</c:v>
                </c:pt>
                <c:pt idx="102">
                  <c:v>218</c:v>
                </c:pt>
                <c:pt idx="103">
                  <c:v>168</c:v>
                </c:pt>
                <c:pt idx="104">
                  <c:v>193</c:v>
                </c:pt>
                <c:pt idx="105">
                  <c:v>47</c:v>
                </c:pt>
                <c:pt idx="106">
                  <c:v>374</c:v>
                </c:pt>
                <c:pt idx="107">
                  <c:v>311</c:v>
                </c:pt>
                <c:pt idx="108">
                  <c:v>246</c:v>
                </c:pt>
                <c:pt idx="109">
                  <c:v>301</c:v>
                </c:pt>
                <c:pt idx="110">
                  <c:v>235</c:v>
                </c:pt>
                <c:pt idx="111">
                  <c:v>266</c:v>
                </c:pt>
                <c:pt idx="112">
                  <c:v>263</c:v>
                </c:pt>
                <c:pt idx="113">
                  <c:v>270</c:v>
                </c:pt>
                <c:pt idx="114">
                  <c:v>262</c:v>
                </c:pt>
                <c:pt idx="115">
                  <c:v>360</c:v>
                </c:pt>
                <c:pt idx="116">
                  <c:v>371</c:v>
                </c:pt>
                <c:pt idx="117">
                  <c:v>384</c:v>
                </c:pt>
                <c:pt idx="118">
                  <c:v>352</c:v>
                </c:pt>
                <c:pt idx="119">
                  <c:v>314</c:v>
                </c:pt>
                <c:pt idx="120">
                  <c:v>294</c:v>
                </c:pt>
                <c:pt idx="121">
                  <c:v>289</c:v>
                </c:pt>
                <c:pt idx="122">
                  <c:v>323</c:v>
                </c:pt>
                <c:pt idx="123">
                  <c:v>326</c:v>
                </c:pt>
                <c:pt idx="124">
                  <c:v>340</c:v>
                </c:pt>
                <c:pt idx="125">
                  <c:v>205</c:v>
                </c:pt>
              </c:numCache>
            </c:numRef>
          </c:val>
          <c:smooth val="0"/>
        </c:ser>
        <c:dLbls>
          <c:showLegendKey val="0"/>
          <c:showVal val="0"/>
          <c:showCatName val="0"/>
          <c:showSerName val="0"/>
          <c:showPercent val="0"/>
          <c:showBubbleSize val="0"/>
        </c:dLbls>
        <c:marker val="1"/>
        <c:smooth val="0"/>
        <c:axId val="-1168387168"/>
        <c:axId val="-1168388256"/>
      </c:lineChart>
      <c:lineChart>
        <c:grouping val="standard"/>
        <c:varyColors val="0"/>
        <c:ser>
          <c:idx val="1"/>
          <c:order val="1"/>
          <c:tx>
            <c:strRef>
              <c:f>cluster!$A$159</c:f>
              <c:strCache>
                <c:ptCount val="1"/>
                <c:pt idx="0">
                  <c:v>%Conv</c:v>
                </c:pt>
              </c:strCache>
            </c:strRef>
          </c:tx>
          <c:spPr>
            <a:ln w="28575" cap="rnd">
              <a:solidFill>
                <a:schemeClr val="accent4"/>
              </a:solidFill>
              <a:round/>
            </a:ln>
            <a:effectLst/>
          </c:spPr>
          <c:marker>
            <c:symbol val="none"/>
          </c:marker>
          <c:cat>
            <c:numRef>
              <c:f>cluster!$B$157:$DW$157</c:f>
              <c:numCache>
                <c:formatCode>General</c:formatCode>
                <c:ptCount val="126"/>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201313</c:v>
                </c:pt>
                <c:pt idx="13">
                  <c:v>201314</c:v>
                </c:pt>
                <c:pt idx="14">
                  <c:v>201315</c:v>
                </c:pt>
                <c:pt idx="15">
                  <c:v>201316</c:v>
                </c:pt>
                <c:pt idx="16">
                  <c:v>201317</c:v>
                </c:pt>
                <c:pt idx="17">
                  <c:v>201318</c:v>
                </c:pt>
                <c:pt idx="18">
                  <c:v>201319</c:v>
                </c:pt>
                <c:pt idx="19">
                  <c:v>201320</c:v>
                </c:pt>
                <c:pt idx="20">
                  <c:v>201321</c:v>
                </c:pt>
                <c:pt idx="21">
                  <c:v>201322</c:v>
                </c:pt>
                <c:pt idx="22">
                  <c:v>201323</c:v>
                </c:pt>
                <c:pt idx="23">
                  <c:v>201324</c:v>
                </c:pt>
                <c:pt idx="24">
                  <c:v>201325</c:v>
                </c:pt>
                <c:pt idx="25">
                  <c:v>201326</c:v>
                </c:pt>
                <c:pt idx="26">
                  <c:v>201327</c:v>
                </c:pt>
                <c:pt idx="27">
                  <c:v>201328</c:v>
                </c:pt>
                <c:pt idx="28">
                  <c:v>201329</c:v>
                </c:pt>
                <c:pt idx="29">
                  <c:v>201330</c:v>
                </c:pt>
                <c:pt idx="30">
                  <c:v>201331</c:v>
                </c:pt>
                <c:pt idx="31">
                  <c:v>201332</c:v>
                </c:pt>
                <c:pt idx="32">
                  <c:v>201333</c:v>
                </c:pt>
                <c:pt idx="33">
                  <c:v>201334</c:v>
                </c:pt>
                <c:pt idx="34">
                  <c:v>201335</c:v>
                </c:pt>
                <c:pt idx="35">
                  <c:v>201336</c:v>
                </c:pt>
                <c:pt idx="36">
                  <c:v>201337</c:v>
                </c:pt>
                <c:pt idx="37">
                  <c:v>201338</c:v>
                </c:pt>
                <c:pt idx="38">
                  <c:v>201339</c:v>
                </c:pt>
                <c:pt idx="39">
                  <c:v>201340</c:v>
                </c:pt>
                <c:pt idx="40">
                  <c:v>201341</c:v>
                </c:pt>
                <c:pt idx="41">
                  <c:v>201342</c:v>
                </c:pt>
                <c:pt idx="42">
                  <c:v>201343</c:v>
                </c:pt>
                <c:pt idx="43">
                  <c:v>201344</c:v>
                </c:pt>
                <c:pt idx="44">
                  <c:v>201345</c:v>
                </c:pt>
                <c:pt idx="45">
                  <c:v>201346</c:v>
                </c:pt>
                <c:pt idx="46">
                  <c:v>201347</c:v>
                </c:pt>
                <c:pt idx="47">
                  <c:v>201348</c:v>
                </c:pt>
                <c:pt idx="48">
                  <c:v>201349</c:v>
                </c:pt>
                <c:pt idx="49">
                  <c:v>201350</c:v>
                </c:pt>
                <c:pt idx="50">
                  <c:v>201351</c:v>
                </c:pt>
                <c:pt idx="51">
                  <c:v>201352</c:v>
                </c:pt>
                <c:pt idx="52">
                  <c:v>201353</c:v>
                </c:pt>
                <c:pt idx="53">
                  <c:v>201401</c:v>
                </c:pt>
                <c:pt idx="54">
                  <c:v>201402</c:v>
                </c:pt>
                <c:pt idx="55">
                  <c:v>201403</c:v>
                </c:pt>
                <c:pt idx="56">
                  <c:v>201404</c:v>
                </c:pt>
                <c:pt idx="57">
                  <c:v>201405</c:v>
                </c:pt>
                <c:pt idx="58">
                  <c:v>201406</c:v>
                </c:pt>
                <c:pt idx="59">
                  <c:v>201407</c:v>
                </c:pt>
                <c:pt idx="60">
                  <c:v>201408</c:v>
                </c:pt>
                <c:pt idx="61">
                  <c:v>201409</c:v>
                </c:pt>
                <c:pt idx="62">
                  <c:v>201410</c:v>
                </c:pt>
                <c:pt idx="63">
                  <c:v>201411</c:v>
                </c:pt>
                <c:pt idx="64">
                  <c:v>201412</c:v>
                </c:pt>
                <c:pt idx="65">
                  <c:v>201413</c:v>
                </c:pt>
                <c:pt idx="66">
                  <c:v>201414</c:v>
                </c:pt>
                <c:pt idx="67">
                  <c:v>201415</c:v>
                </c:pt>
                <c:pt idx="68">
                  <c:v>201416</c:v>
                </c:pt>
                <c:pt idx="69">
                  <c:v>201417</c:v>
                </c:pt>
                <c:pt idx="70">
                  <c:v>201418</c:v>
                </c:pt>
                <c:pt idx="71">
                  <c:v>201419</c:v>
                </c:pt>
                <c:pt idx="72">
                  <c:v>201420</c:v>
                </c:pt>
                <c:pt idx="73">
                  <c:v>201421</c:v>
                </c:pt>
                <c:pt idx="74">
                  <c:v>201422</c:v>
                </c:pt>
                <c:pt idx="75">
                  <c:v>201423</c:v>
                </c:pt>
                <c:pt idx="76">
                  <c:v>201424</c:v>
                </c:pt>
                <c:pt idx="77">
                  <c:v>201425</c:v>
                </c:pt>
                <c:pt idx="78">
                  <c:v>201426</c:v>
                </c:pt>
                <c:pt idx="79">
                  <c:v>201427</c:v>
                </c:pt>
                <c:pt idx="80">
                  <c:v>201428</c:v>
                </c:pt>
                <c:pt idx="81">
                  <c:v>201429</c:v>
                </c:pt>
                <c:pt idx="82">
                  <c:v>201430</c:v>
                </c:pt>
                <c:pt idx="83">
                  <c:v>201431</c:v>
                </c:pt>
                <c:pt idx="84">
                  <c:v>201432</c:v>
                </c:pt>
                <c:pt idx="85">
                  <c:v>201433</c:v>
                </c:pt>
                <c:pt idx="86">
                  <c:v>201434</c:v>
                </c:pt>
                <c:pt idx="87">
                  <c:v>201435</c:v>
                </c:pt>
                <c:pt idx="88">
                  <c:v>201436</c:v>
                </c:pt>
                <c:pt idx="89">
                  <c:v>201437</c:v>
                </c:pt>
                <c:pt idx="90">
                  <c:v>201438</c:v>
                </c:pt>
                <c:pt idx="91">
                  <c:v>201439</c:v>
                </c:pt>
                <c:pt idx="92">
                  <c:v>201440</c:v>
                </c:pt>
                <c:pt idx="93">
                  <c:v>201441</c:v>
                </c:pt>
                <c:pt idx="94">
                  <c:v>201442</c:v>
                </c:pt>
                <c:pt idx="95">
                  <c:v>201443</c:v>
                </c:pt>
                <c:pt idx="96">
                  <c:v>201444</c:v>
                </c:pt>
                <c:pt idx="97">
                  <c:v>201445</c:v>
                </c:pt>
                <c:pt idx="98">
                  <c:v>201446</c:v>
                </c:pt>
                <c:pt idx="99">
                  <c:v>201447</c:v>
                </c:pt>
                <c:pt idx="100">
                  <c:v>201448</c:v>
                </c:pt>
                <c:pt idx="101">
                  <c:v>201449</c:v>
                </c:pt>
                <c:pt idx="102">
                  <c:v>201450</c:v>
                </c:pt>
                <c:pt idx="103">
                  <c:v>201451</c:v>
                </c:pt>
                <c:pt idx="104">
                  <c:v>201452</c:v>
                </c:pt>
                <c:pt idx="105">
                  <c:v>201453</c:v>
                </c:pt>
                <c:pt idx="106">
                  <c:v>201501</c:v>
                </c:pt>
                <c:pt idx="107">
                  <c:v>201502</c:v>
                </c:pt>
                <c:pt idx="108">
                  <c:v>201503</c:v>
                </c:pt>
                <c:pt idx="109">
                  <c:v>201504</c:v>
                </c:pt>
                <c:pt idx="110">
                  <c:v>201505</c:v>
                </c:pt>
                <c:pt idx="111">
                  <c:v>201506</c:v>
                </c:pt>
                <c:pt idx="112">
                  <c:v>201507</c:v>
                </c:pt>
                <c:pt idx="113">
                  <c:v>201508</c:v>
                </c:pt>
                <c:pt idx="114">
                  <c:v>201509</c:v>
                </c:pt>
                <c:pt idx="115">
                  <c:v>201510</c:v>
                </c:pt>
                <c:pt idx="116">
                  <c:v>201511</c:v>
                </c:pt>
                <c:pt idx="117">
                  <c:v>201512</c:v>
                </c:pt>
                <c:pt idx="118">
                  <c:v>201513</c:v>
                </c:pt>
                <c:pt idx="119">
                  <c:v>201514</c:v>
                </c:pt>
                <c:pt idx="120">
                  <c:v>201515</c:v>
                </c:pt>
                <c:pt idx="121">
                  <c:v>201516</c:v>
                </c:pt>
                <c:pt idx="122">
                  <c:v>201517</c:v>
                </c:pt>
                <c:pt idx="123">
                  <c:v>201518</c:v>
                </c:pt>
                <c:pt idx="124">
                  <c:v>201519</c:v>
                </c:pt>
                <c:pt idx="125">
                  <c:v>201520</c:v>
                </c:pt>
              </c:numCache>
            </c:numRef>
          </c:cat>
          <c:val>
            <c:numRef>
              <c:f>cluster!$B$159:$DW$159</c:f>
              <c:numCache>
                <c:formatCode>General</c:formatCode>
                <c:ptCount val="126"/>
                <c:pt idx="0">
                  <c:v>20.74468085106383</c:v>
                </c:pt>
                <c:pt idx="1">
                  <c:v>22.631578947368421</c:v>
                </c:pt>
                <c:pt idx="2">
                  <c:v>23.043478260869566</c:v>
                </c:pt>
                <c:pt idx="3">
                  <c:v>18.03921568627451</c:v>
                </c:pt>
                <c:pt idx="4">
                  <c:v>23.318385650224215</c:v>
                </c:pt>
                <c:pt idx="5">
                  <c:v>19.512195121951219</c:v>
                </c:pt>
                <c:pt idx="6">
                  <c:v>12.931034482758621</c:v>
                </c:pt>
                <c:pt idx="7">
                  <c:v>23.599999999999998</c:v>
                </c:pt>
                <c:pt idx="8">
                  <c:v>24.603174603174601</c:v>
                </c:pt>
                <c:pt idx="9">
                  <c:v>23.684210526315788</c:v>
                </c:pt>
                <c:pt idx="10">
                  <c:v>20.331950207468878</c:v>
                </c:pt>
                <c:pt idx="11">
                  <c:v>18.595041322314049</c:v>
                </c:pt>
                <c:pt idx="12">
                  <c:v>23.584905660377359</c:v>
                </c:pt>
                <c:pt idx="13">
                  <c:v>19.583333333333332</c:v>
                </c:pt>
                <c:pt idx="14">
                  <c:v>22.525597269624573</c:v>
                </c:pt>
                <c:pt idx="15">
                  <c:v>25</c:v>
                </c:pt>
                <c:pt idx="16">
                  <c:v>20.833333333333336</c:v>
                </c:pt>
                <c:pt idx="17">
                  <c:v>18.296529968454259</c:v>
                </c:pt>
                <c:pt idx="18">
                  <c:v>19.771863117870723</c:v>
                </c:pt>
                <c:pt idx="19">
                  <c:v>15.306122448979592</c:v>
                </c:pt>
                <c:pt idx="20">
                  <c:v>17.391304347826086</c:v>
                </c:pt>
                <c:pt idx="21">
                  <c:v>19.117647058823529</c:v>
                </c:pt>
                <c:pt idx="22">
                  <c:v>18.354430379746837</c:v>
                </c:pt>
                <c:pt idx="23">
                  <c:v>25.786163522012579</c:v>
                </c:pt>
                <c:pt idx="24">
                  <c:v>23.24159021406728</c:v>
                </c:pt>
                <c:pt idx="25">
                  <c:v>22.314049586776861</c:v>
                </c:pt>
                <c:pt idx="26">
                  <c:v>17.537313432835823</c:v>
                </c:pt>
                <c:pt idx="27">
                  <c:v>19.280205655526991</c:v>
                </c:pt>
                <c:pt idx="28">
                  <c:v>18.627450980392158</c:v>
                </c:pt>
                <c:pt idx="29">
                  <c:v>20.668693009118542</c:v>
                </c:pt>
                <c:pt idx="30">
                  <c:v>18.487394957983195</c:v>
                </c:pt>
                <c:pt idx="31">
                  <c:v>20.876288659793815</c:v>
                </c:pt>
                <c:pt idx="32">
                  <c:v>17.971014492753625</c:v>
                </c:pt>
                <c:pt idx="33">
                  <c:v>19.718309859154928</c:v>
                </c:pt>
                <c:pt idx="34">
                  <c:v>18.120805369127517</c:v>
                </c:pt>
                <c:pt idx="35">
                  <c:v>22.049689440993788</c:v>
                </c:pt>
                <c:pt idx="36">
                  <c:v>22.985074626865671</c:v>
                </c:pt>
                <c:pt idx="37">
                  <c:v>18.902439024390244</c:v>
                </c:pt>
                <c:pt idx="38">
                  <c:v>17.993079584775089</c:v>
                </c:pt>
                <c:pt idx="39">
                  <c:v>19.504643962848299</c:v>
                </c:pt>
                <c:pt idx="40">
                  <c:v>21.172638436482085</c:v>
                </c:pt>
                <c:pt idx="41">
                  <c:v>19.587628865979383</c:v>
                </c:pt>
                <c:pt idx="42">
                  <c:v>20.714285714285715</c:v>
                </c:pt>
                <c:pt idx="43">
                  <c:v>19.860627177700348</c:v>
                </c:pt>
                <c:pt idx="44">
                  <c:v>14.17004048582996</c:v>
                </c:pt>
                <c:pt idx="45">
                  <c:v>20</c:v>
                </c:pt>
                <c:pt idx="46">
                  <c:v>22.772277227722775</c:v>
                </c:pt>
                <c:pt idx="47">
                  <c:v>21.428571428571427</c:v>
                </c:pt>
                <c:pt idx="48">
                  <c:v>23.52941176470588</c:v>
                </c:pt>
                <c:pt idx="49">
                  <c:v>25.520833333333332</c:v>
                </c:pt>
                <c:pt idx="50">
                  <c:v>21.022727272727273</c:v>
                </c:pt>
                <c:pt idx="51">
                  <c:v>22.727272727272727</c:v>
                </c:pt>
                <c:pt idx="52">
                  <c:v>27.777777777777779</c:v>
                </c:pt>
                <c:pt idx="53">
                  <c:v>18.439716312056735</c:v>
                </c:pt>
                <c:pt idx="54">
                  <c:v>17.543859649122805</c:v>
                </c:pt>
                <c:pt idx="55">
                  <c:v>18.010752688172044</c:v>
                </c:pt>
                <c:pt idx="56">
                  <c:v>16.172506738544474</c:v>
                </c:pt>
                <c:pt idx="57">
                  <c:v>18.808777429467085</c:v>
                </c:pt>
                <c:pt idx="58">
                  <c:v>16.544117647058822</c:v>
                </c:pt>
                <c:pt idx="59">
                  <c:v>16.809116809116809</c:v>
                </c:pt>
                <c:pt idx="60">
                  <c:v>15.428571428571427</c:v>
                </c:pt>
                <c:pt idx="61">
                  <c:v>16.247139588100687</c:v>
                </c:pt>
                <c:pt idx="62">
                  <c:v>15.521628498727736</c:v>
                </c:pt>
                <c:pt idx="63">
                  <c:v>19.298245614035086</c:v>
                </c:pt>
                <c:pt idx="64">
                  <c:v>18.092105263157894</c:v>
                </c:pt>
                <c:pt idx="65">
                  <c:v>17.415730337078653</c:v>
                </c:pt>
                <c:pt idx="66">
                  <c:v>17.002881844380404</c:v>
                </c:pt>
                <c:pt idx="67">
                  <c:v>14.983713355048861</c:v>
                </c:pt>
                <c:pt idx="68">
                  <c:v>18.613138686131386</c:v>
                </c:pt>
                <c:pt idx="69">
                  <c:v>21.268656716417912</c:v>
                </c:pt>
                <c:pt idx="70">
                  <c:v>14.788732394366196</c:v>
                </c:pt>
                <c:pt idx="71">
                  <c:v>22.039473684210524</c:v>
                </c:pt>
                <c:pt idx="72">
                  <c:v>21.268656716417912</c:v>
                </c:pt>
                <c:pt idx="73">
                  <c:v>19.747899159663866</c:v>
                </c:pt>
                <c:pt idx="74">
                  <c:v>19.672131147540984</c:v>
                </c:pt>
                <c:pt idx="75">
                  <c:v>18.611987381703472</c:v>
                </c:pt>
                <c:pt idx="76">
                  <c:v>19.417475728155338</c:v>
                </c:pt>
                <c:pt idx="77">
                  <c:v>16.298342541436465</c:v>
                </c:pt>
                <c:pt idx="78">
                  <c:v>17.737003058103976</c:v>
                </c:pt>
                <c:pt idx="79">
                  <c:v>21.839080459770116</c:v>
                </c:pt>
                <c:pt idx="80">
                  <c:v>19.471947194719473</c:v>
                </c:pt>
                <c:pt idx="81">
                  <c:v>17.028985507246379</c:v>
                </c:pt>
                <c:pt idx="82">
                  <c:v>13.87900355871886</c:v>
                </c:pt>
                <c:pt idx="83">
                  <c:v>18.505338078291814</c:v>
                </c:pt>
                <c:pt idx="84">
                  <c:v>20.346320346320347</c:v>
                </c:pt>
                <c:pt idx="85">
                  <c:v>19.140625</c:v>
                </c:pt>
                <c:pt idx="86">
                  <c:v>15.079365079365079</c:v>
                </c:pt>
                <c:pt idx="87">
                  <c:v>20.952380952380953</c:v>
                </c:pt>
                <c:pt idx="88">
                  <c:v>16.967509025270758</c:v>
                </c:pt>
                <c:pt idx="89">
                  <c:v>19.148936170212767</c:v>
                </c:pt>
                <c:pt idx="90">
                  <c:v>14.107883817427386</c:v>
                </c:pt>
                <c:pt idx="91">
                  <c:v>15.686274509803921</c:v>
                </c:pt>
                <c:pt idx="92">
                  <c:v>17.063492063492063</c:v>
                </c:pt>
                <c:pt idx="93">
                  <c:v>20.512820512820511</c:v>
                </c:pt>
                <c:pt idx="94">
                  <c:v>17.061611374407583</c:v>
                </c:pt>
                <c:pt idx="95">
                  <c:v>17.872340425531917</c:v>
                </c:pt>
                <c:pt idx="96">
                  <c:v>19.838056680161944</c:v>
                </c:pt>
                <c:pt idx="97">
                  <c:v>20.384615384615383</c:v>
                </c:pt>
                <c:pt idx="98">
                  <c:v>23.52941176470588</c:v>
                </c:pt>
                <c:pt idx="99">
                  <c:v>17.924528301886792</c:v>
                </c:pt>
                <c:pt idx="100">
                  <c:v>18.009478672985782</c:v>
                </c:pt>
                <c:pt idx="101">
                  <c:v>16.956521739130434</c:v>
                </c:pt>
                <c:pt idx="102">
                  <c:v>17.431192660550458</c:v>
                </c:pt>
                <c:pt idx="103">
                  <c:v>22.023809523809522</c:v>
                </c:pt>
                <c:pt idx="104">
                  <c:v>11.398963730569948</c:v>
                </c:pt>
                <c:pt idx="105">
                  <c:v>23.404255319148938</c:v>
                </c:pt>
                <c:pt idx="106">
                  <c:v>13.636363636363635</c:v>
                </c:pt>
                <c:pt idx="107">
                  <c:v>14.14790996784566</c:v>
                </c:pt>
                <c:pt idx="108">
                  <c:v>17.886178861788618</c:v>
                </c:pt>
                <c:pt idx="109">
                  <c:v>17.275747508305646</c:v>
                </c:pt>
                <c:pt idx="110">
                  <c:v>20.425531914893615</c:v>
                </c:pt>
                <c:pt idx="111">
                  <c:v>15.037593984962406</c:v>
                </c:pt>
                <c:pt idx="112">
                  <c:v>14.068441064638785</c:v>
                </c:pt>
                <c:pt idx="113">
                  <c:v>17.407407407407408</c:v>
                </c:pt>
                <c:pt idx="114">
                  <c:v>17.175572519083971</c:v>
                </c:pt>
                <c:pt idx="115">
                  <c:v>16.944444444444446</c:v>
                </c:pt>
                <c:pt idx="116">
                  <c:v>18.059299191374663</c:v>
                </c:pt>
                <c:pt idx="117">
                  <c:v>16.40625</c:v>
                </c:pt>
                <c:pt idx="118">
                  <c:v>16.193181818181817</c:v>
                </c:pt>
                <c:pt idx="119">
                  <c:v>23.885350318471339</c:v>
                </c:pt>
                <c:pt idx="120">
                  <c:v>19.047619047619047</c:v>
                </c:pt>
                <c:pt idx="121">
                  <c:v>17.301038062283737</c:v>
                </c:pt>
                <c:pt idx="122">
                  <c:v>18.575851393188856</c:v>
                </c:pt>
                <c:pt idx="123">
                  <c:v>17.177914110429448</c:v>
                </c:pt>
                <c:pt idx="124">
                  <c:v>17.941176470588236</c:v>
                </c:pt>
                <c:pt idx="125">
                  <c:v>20.487804878048781</c:v>
                </c:pt>
              </c:numCache>
            </c:numRef>
          </c:val>
          <c:smooth val="0"/>
        </c:ser>
        <c:dLbls>
          <c:showLegendKey val="0"/>
          <c:showVal val="0"/>
          <c:showCatName val="0"/>
          <c:showSerName val="0"/>
          <c:showPercent val="0"/>
          <c:showBubbleSize val="0"/>
        </c:dLbls>
        <c:marker val="1"/>
        <c:smooth val="0"/>
        <c:axId val="-1168383904"/>
        <c:axId val="-1168380640"/>
      </c:lineChart>
      <c:catAx>
        <c:axId val="-116838716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8388256"/>
        <c:crosses val="autoZero"/>
        <c:auto val="1"/>
        <c:lblAlgn val="ctr"/>
        <c:lblOffset val="100"/>
        <c:tickLblSkip val="20"/>
        <c:noMultiLvlLbl val="0"/>
      </c:catAx>
      <c:valAx>
        <c:axId val="-1168388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8387168"/>
        <c:crosses val="autoZero"/>
        <c:crossBetween val="between"/>
      </c:valAx>
      <c:valAx>
        <c:axId val="-116838064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8383904"/>
        <c:crosses val="max"/>
        <c:crossBetween val="between"/>
      </c:valAx>
      <c:catAx>
        <c:axId val="-1168383904"/>
        <c:scaling>
          <c:orientation val="minMax"/>
        </c:scaling>
        <c:delete val="1"/>
        <c:axPos val="b"/>
        <c:numFmt formatCode="General" sourceLinked="1"/>
        <c:majorTickMark val="none"/>
        <c:minorTickMark val="none"/>
        <c:tickLblPos val="nextTo"/>
        <c:crossAx val="-116838064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err="1" smtClean="0"/>
              <a:t>Ind</a:t>
            </a:r>
            <a:r>
              <a:rPr lang="en-IN" baseline="0" dirty="0" smtClean="0"/>
              <a:t> </a:t>
            </a:r>
            <a:r>
              <a:rPr lang="en-IN" dirty="0" smtClean="0"/>
              <a:t>coastal</a:t>
            </a:r>
            <a:r>
              <a:rPr lang="en-IN" baseline="0" dirty="0" smtClean="0"/>
              <a:t> </a:t>
            </a:r>
            <a:r>
              <a:rPr lang="en-IN" dirty="0" smtClean="0"/>
              <a:t>area</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cluster!$A$146</c:f>
              <c:strCache>
                <c:ptCount val="1"/>
                <c:pt idx="0">
                  <c:v>Non Conv</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cluster!$B$145:$E$145</c:f>
              <c:strCache>
                <c:ptCount val="4"/>
                <c:pt idx="0">
                  <c:v>FN</c:v>
                </c:pt>
                <c:pt idx="1">
                  <c:v>TN</c:v>
                </c:pt>
                <c:pt idx="2">
                  <c:v>FP</c:v>
                </c:pt>
                <c:pt idx="3">
                  <c:v>TP</c:v>
                </c:pt>
              </c:strCache>
            </c:strRef>
          </c:cat>
          <c:val>
            <c:numRef>
              <c:f>cluster!$B$146:$E$146</c:f>
              <c:numCache>
                <c:formatCode>General</c:formatCode>
                <c:ptCount val="4"/>
                <c:pt idx="0">
                  <c:v>528</c:v>
                </c:pt>
                <c:pt idx="1">
                  <c:v>5569</c:v>
                </c:pt>
                <c:pt idx="2">
                  <c:v>370</c:v>
                </c:pt>
                <c:pt idx="3">
                  <c:v>1227</c:v>
                </c:pt>
              </c:numCache>
            </c:numRef>
          </c:val>
        </c:ser>
        <c:ser>
          <c:idx val="1"/>
          <c:order val="1"/>
          <c:tx>
            <c:strRef>
              <c:f>cluster!$A$147</c:f>
              <c:strCache>
                <c:ptCount val="1"/>
                <c:pt idx="0">
                  <c:v>Conv</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cluster!$B$145:$E$145</c:f>
              <c:strCache>
                <c:ptCount val="4"/>
                <c:pt idx="0">
                  <c:v>FN</c:v>
                </c:pt>
                <c:pt idx="1">
                  <c:v>TN</c:v>
                </c:pt>
                <c:pt idx="2">
                  <c:v>FP</c:v>
                </c:pt>
                <c:pt idx="3">
                  <c:v>TP</c:v>
                </c:pt>
              </c:strCache>
            </c:strRef>
          </c:cat>
          <c:val>
            <c:numRef>
              <c:f>cluster!$B$147:$E$147</c:f>
              <c:numCache>
                <c:formatCode>General</c:formatCode>
                <c:ptCount val="4"/>
                <c:pt idx="0">
                  <c:v>179</c:v>
                </c:pt>
                <c:pt idx="1">
                  <c:v>2558</c:v>
                </c:pt>
                <c:pt idx="2">
                  <c:v>28</c:v>
                </c:pt>
                <c:pt idx="3">
                  <c:v>47</c:v>
                </c:pt>
              </c:numCache>
            </c:numRef>
          </c:val>
        </c:ser>
        <c:dLbls>
          <c:dLblPos val="ctr"/>
          <c:showLegendKey val="0"/>
          <c:showVal val="1"/>
          <c:showCatName val="0"/>
          <c:showSerName val="0"/>
          <c:showPercent val="0"/>
          <c:showBubbleSize val="0"/>
        </c:dLbls>
        <c:gapWidth val="79"/>
        <c:overlap val="100"/>
        <c:axId val="-1168384448"/>
        <c:axId val="-1168382816"/>
      </c:barChart>
      <c:catAx>
        <c:axId val="-1168384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68382816"/>
        <c:crosses val="autoZero"/>
        <c:auto val="1"/>
        <c:lblAlgn val="ctr"/>
        <c:lblOffset val="100"/>
        <c:noMultiLvlLbl val="0"/>
      </c:catAx>
      <c:valAx>
        <c:axId val="-1168382816"/>
        <c:scaling>
          <c:orientation val="minMax"/>
        </c:scaling>
        <c:delete val="1"/>
        <c:axPos val="l"/>
        <c:numFmt formatCode="0%" sourceLinked="1"/>
        <c:majorTickMark val="none"/>
        <c:minorTickMark val="none"/>
        <c:tickLblPos val="nextTo"/>
        <c:crossAx val="-11683844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a:t>
            </a:r>
            <a:r>
              <a:rPr lang="en-IN" baseline="0" dirty="0" smtClean="0"/>
              <a:t> PLOT ‘AGENCY_NAME’</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cluster!$A$2</c:f>
              <c:strCache>
                <c:ptCount val="1"/>
                <c:pt idx="0">
                  <c:v>Non-Conv</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cluster!$B$1:$E$1</c:f>
              <c:strCache>
                <c:ptCount val="4"/>
                <c:pt idx="0">
                  <c:v>B</c:v>
                </c:pt>
                <c:pt idx="1">
                  <c:v>C</c:v>
                </c:pt>
                <c:pt idx="2">
                  <c:v>D</c:v>
                </c:pt>
                <c:pt idx="3">
                  <c:v>E</c:v>
                </c:pt>
              </c:strCache>
            </c:strRef>
          </c:cat>
          <c:val>
            <c:numRef>
              <c:f>cluster!$B$2:$E$2</c:f>
              <c:numCache>
                <c:formatCode>General</c:formatCode>
                <c:ptCount val="4"/>
                <c:pt idx="0">
                  <c:v>2295</c:v>
                </c:pt>
                <c:pt idx="1">
                  <c:v>5226</c:v>
                </c:pt>
                <c:pt idx="2">
                  <c:v>2950</c:v>
                </c:pt>
                <c:pt idx="3">
                  <c:v>17944</c:v>
                </c:pt>
              </c:numCache>
            </c:numRef>
          </c:val>
        </c:ser>
        <c:ser>
          <c:idx val="1"/>
          <c:order val="1"/>
          <c:tx>
            <c:strRef>
              <c:f>cluster!$A$3</c:f>
              <c:strCache>
                <c:ptCount val="1"/>
                <c:pt idx="0">
                  <c:v>Conv</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cluster!$B$1:$E$1</c:f>
              <c:strCache>
                <c:ptCount val="4"/>
                <c:pt idx="0">
                  <c:v>B</c:v>
                </c:pt>
                <c:pt idx="1">
                  <c:v>C</c:v>
                </c:pt>
                <c:pt idx="2">
                  <c:v>D</c:v>
                </c:pt>
                <c:pt idx="3">
                  <c:v>E</c:v>
                </c:pt>
              </c:strCache>
            </c:strRef>
          </c:cat>
          <c:val>
            <c:numRef>
              <c:f>cluster!$B$3:$E$3</c:f>
              <c:numCache>
                <c:formatCode>General</c:formatCode>
                <c:ptCount val="4"/>
                <c:pt idx="0">
                  <c:v>664</c:v>
                </c:pt>
                <c:pt idx="1">
                  <c:v>2976</c:v>
                </c:pt>
                <c:pt idx="2">
                  <c:v>1315</c:v>
                </c:pt>
                <c:pt idx="3">
                  <c:v>1650</c:v>
                </c:pt>
              </c:numCache>
            </c:numRef>
          </c:val>
        </c:ser>
        <c:dLbls>
          <c:dLblPos val="ctr"/>
          <c:showLegendKey val="0"/>
          <c:showVal val="1"/>
          <c:showCatName val="0"/>
          <c:showSerName val="0"/>
          <c:showPercent val="0"/>
          <c:showBubbleSize val="0"/>
        </c:dLbls>
        <c:gapWidth val="79"/>
        <c:overlap val="100"/>
        <c:axId val="-1405161200"/>
        <c:axId val="-1405161744"/>
      </c:barChart>
      <c:catAx>
        <c:axId val="-1405161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61744"/>
        <c:crosses val="autoZero"/>
        <c:auto val="1"/>
        <c:lblAlgn val="ctr"/>
        <c:lblOffset val="100"/>
        <c:noMultiLvlLbl val="0"/>
      </c:catAx>
      <c:valAx>
        <c:axId val="-1405161744"/>
        <c:scaling>
          <c:orientation val="minMax"/>
        </c:scaling>
        <c:delete val="1"/>
        <c:axPos val="l"/>
        <c:numFmt formatCode="0%" sourceLinked="1"/>
        <c:majorTickMark val="none"/>
        <c:minorTickMark val="none"/>
        <c:tickLblPos val="nextTo"/>
        <c:crossAx val="-14051612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err="1" smtClean="0"/>
              <a:t>Ind</a:t>
            </a:r>
            <a:r>
              <a:rPr lang="en-IN" baseline="0" dirty="0" smtClean="0"/>
              <a:t> </a:t>
            </a:r>
            <a:r>
              <a:rPr lang="en-IN" dirty="0" smtClean="0"/>
              <a:t>SMOKE</a:t>
            </a:r>
            <a:r>
              <a:rPr lang="en-IN" baseline="0" dirty="0" smtClean="0"/>
              <a:t> </a:t>
            </a:r>
            <a:r>
              <a:rPr lang="en-IN" dirty="0" smtClean="0"/>
              <a:t>ALARM</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cluster!$A$150</c:f>
              <c:strCache>
                <c:ptCount val="1"/>
                <c:pt idx="0">
                  <c:v>Non Conv</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cluster!$B$149:$E$149</c:f>
              <c:strCache>
                <c:ptCount val="4"/>
                <c:pt idx="0">
                  <c:v>FN</c:v>
                </c:pt>
                <c:pt idx="1">
                  <c:v>TN</c:v>
                </c:pt>
                <c:pt idx="2">
                  <c:v>FP</c:v>
                </c:pt>
                <c:pt idx="3">
                  <c:v>TP</c:v>
                </c:pt>
              </c:strCache>
            </c:strRef>
          </c:cat>
          <c:val>
            <c:numRef>
              <c:f>cluster!$B$150:$E$150</c:f>
              <c:numCache>
                <c:formatCode>General</c:formatCode>
                <c:ptCount val="4"/>
                <c:pt idx="0">
                  <c:v>430</c:v>
                </c:pt>
                <c:pt idx="1">
                  <c:v>6072</c:v>
                </c:pt>
                <c:pt idx="2">
                  <c:v>138</c:v>
                </c:pt>
                <c:pt idx="3">
                  <c:v>347</c:v>
                </c:pt>
              </c:numCache>
            </c:numRef>
          </c:val>
        </c:ser>
        <c:ser>
          <c:idx val="1"/>
          <c:order val="1"/>
          <c:tx>
            <c:strRef>
              <c:f>cluster!$A$151</c:f>
              <c:strCache>
                <c:ptCount val="1"/>
                <c:pt idx="0">
                  <c:v>Conv</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cluster!$B$149:$E$149</c:f>
              <c:strCache>
                <c:ptCount val="4"/>
                <c:pt idx="0">
                  <c:v>FN</c:v>
                </c:pt>
                <c:pt idx="1">
                  <c:v>TN</c:v>
                </c:pt>
                <c:pt idx="2">
                  <c:v>FP</c:v>
                </c:pt>
                <c:pt idx="3">
                  <c:v>TP</c:v>
                </c:pt>
              </c:strCache>
            </c:strRef>
          </c:cat>
          <c:val>
            <c:numRef>
              <c:f>cluster!$B$151:$E$151</c:f>
              <c:numCache>
                <c:formatCode>General</c:formatCode>
                <c:ptCount val="4"/>
                <c:pt idx="0">
                  <c:v>277</c:v>
                </c:pt>
                <c:pt idx="1">
                  <c:v>2055</c:v>
                </c:pt>
                <c:pt idx="2">
                  <c:v>260</c:v>
                </c:pt>
                <c:pt idx="3">
                  <c:v>927</c:v>
                </c:pt>
              </c:numCache>
            </c:numRef>
          </c:val>
        </c:ser>
        <c:dLbls>
          <c:dLblPos val="ctr"/>
          <c:showLegendKey val="0"/>
          <c:showVal val="1"/>
          <c:showCatName val="0"/>
          <c:showSerName val="0"/>
          <c:showPercent val="0"/>
          <c:showBubbleSize val="0"/>
        </c:dLbls>
        <c:gapWidth val="79"/>
        <c:overlap val="100"/>
        <c:axId val="-1168389888"/>
        <c:axId val="-1168385536"/>
      </c:barChart>
      <c:catAx>
        <c:axId val="-1168389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68385536"/>
        <c:crosses val="autoZero"/>
        <c:auto val="1"/>
        <c:lblAlgn val="ctr"/>
        <c:lblOffset val="100"/>
        <c:noMultiLvlLbl val="0"/>
      </c:catAx>
      <c:valAx>
        <c:axId val="-1168385536"/>
        <c:scaling>
          <c:orientation val="minMax"/>
        </c:scaling>
        <c:delete val="1"/>
        <c:axPos val="l"/>
        <c:numFmt formatCode="0%" sourceLinked="1"/>
        <c:majorTickMark val="none"/>
        <c:minorTickMark val="none"/>
        <c:tickLblPos val="nextTo"/>
        <c:crossAx val="-11683898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 PLOT ‘STATE’</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cluster!$A$15</c:f>
              <c:strCache>
                <c:ptCount val="1"/>
                <c:pt idx="0">
                  <c:v>Non-Conv</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cluster!$B$14:$E$14</c:f>
              <c:strCache>
                <c:ptCount val="4"/>
                <c:pt idx="0">
                  <c:v>CA</c:v>
                </c:pt>
                <c:pt idx="1">
                  <c:v>IL</c:v>
                </c:pt>
                <c:pt idx="2">
                  <c:v>NJ</c:v>
                </c:pt>
                <c:pt idx="3">
                  <c:v>TX</c:v>
                </c:pt>
              </c:strCache>
            </c:strRef>
          </c:cat>
          <c:val>
            <c:numRef>
              <c:f>cluster!$B$15:$E$15</c:f>
              <c:numCache>
                <c:formatCode>General</c:formatCode>
                <c:ptCount val="4"/>
                <c:pt idx="0">
                  <c:v>11214</c:v>
                </c:pt>
                <c:pt idx="1">
                  <c:v>3703</c:v>
                </c:pt>
                <c:pt idx="2">
                  <c:v>5364</c:v>
                </c:pt>
                <c:pt idx="3">
                  <c:v>8134</c:v>
                </c:pt>
              </c:numCache>
            </c:numRef>
          </c:val>
        </c:ser>
        <c:ser>
          <c:idx val="1"/>
          <c:order val="1"/>
          <c:tx>
            <c:strRef>
              <c:f>cluster!$A$16</c:f>
              <c:strCache>
                <c:ptCount val="1"/>
                <c:pt idx="0">
                  <c:v>Conv</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cluster!$B$14:$E$14</c:f>
              <c:strCache>
                <c:ptCount val="4"/>
                <c:pt idx="0">
                  <c:v>CA</c:v>
                </c:pt>
                <c:pt idx="1">
                  <c:v>IL</c:v>
                </c:pt>
                <c:pt idx="2">
                  <c:v>NJ</c:v>
                </c:pt>
                <c:pt idx="3">
                  <c:v>TX</c:v>
                </c:pt>
              </c:strCache>
            </c:strRef>
          </c:cat>
          <c:val>
            <c:numRef>
              <c:f>cluster!$B$16:$E$16</c:f>
              <c:numCache>
                <c:formatCode>General</c:formatCode>
                <c:ptCount val="4"/>
                <c:pt idx="0">
                  <c:v>3323</c:v>
                </c:pt>
                <c:pt idx="1">
                  <c:v>516</c:v>
                </c:pt>
                <c:pt idx="2">
                  <c:v>2214</c:v>
                </c:pt>
                <c:pt idx="3">
                  <c:v>552</c:v>
                </c:pt>
              </c:numCache>
            </c:numRef>
          </c:val>
        </c:ser>
        <c:dLbls>
          <c:dLblPos val="ctr"/>
          <c:showLegendKey val="0"/>
          <c:showVal val="1"/>
          <c:showCatName val="0"/>
          <c:showSerName val="0"/>
          <c:showPercent val="0"/>
          <c:showBubbleSize val="0"/>
        </c:dLbls>
        <c:gapWidth val="79"/>
        <c:overlap val="100"/>
        <c:axId val="-1405167728"/>
        <c:axId val="-1405156848"/>
      </c:barChart>
      <c:catAx>
        <c:axId val="-1405167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56848"/>
        <c:crosses val="autoZero"/>
        <c:auto val="1"/>
        <c:lblAlgn val="ctr"/>
        <c:lblOffset val="100"/>
        <c:noMultiLvlLbl val="0"/>
      </c:catAx>
      <c:valAx>
        <c:axId val="-1405156848"/>
        <c:scaling>
          <c:orientation val="minMax"/>
        </c:scaling>
        <c:delete val="1"/>
        <c:axPos val="l"/>
        <c:numFmt formatCode="0%" sourceLinked="1"/>
        <c:majorTickMark val="none"/>
        <c:minorTickMark val="none"/>
        <c:tickLblPos val="nextTo"/>
        <c:crossAx val="-14051677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a:t>BAR PLOT ‘IND_UNDER_CONSTRUCTION’</a:t>
            </a:r>
          </a:p>
        </c:rich>
      </c:tx>
      <c:layout>
        <c:manualLayout>
          <c:xMode val="edge"/>
          <c:yMode val="edge"/>
          <c:x val="0.10681672081197713"/>
          <c:y val="3.9498536532569656E-3"/>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4858038272020737E-2"/>
          <c:y val="0.37292123400892419"/>
          <c:w val="0.91894443273442195"/>
          <c:h val="0.56783096119222132"/>
        </c:manualLayout>
      </c:layout>
      <c:bar3DChart>
        <c:barDir val="bar"/>
        <c:grouping val="percentStacked"/>
        <c:varyColors val="0"/>
        <c:ser>
          <c:idx val="0"/>
          <c:order val="0"/>
          <c:tx>
            <c:strRef>
              <c:f>cluster!$A$7</c:f>
              <c:strCache>
                <c:ptCount val="1"/>
                <c:pt idx="0">
                  <c:v>Non-Conv</c:v>
                </c:pt>
              </c:strCache>
            </c:strRef>
          </c:tx>
          <c:spPr>
            <a:solidFill>
              <a:schemeClr val="accent1">
                <a:shade val="76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cluster!$B$6:$C$6</c:f>
              <c:numCache>
                <c:formatCode>General</c:formatCode>
                <c:ptCount val="2"/>
                <c:pt idx="0">
                  <c:v>0</c:v>
                </c:pt>
                <c:pt idx="1">
                  <c:v>1</c:v>
                </c:pt>
              </c:numCache>
            </c:numRef>
          </c:cat>
          <c:val>
            <c:numRef>
              <c:f>cluster!$B$7:$C$7</c:f>
              <c:numCache>
                <c:formatCode>General</c:formatCode>
                <c:ptCount val="2"/>
                <c:pt idx="0">
                  <c:v>26968</c:v>
                </c:pt>
                <c:pt idx="1">
                  <c:v>1447</c:v>
                </c:pt>
              </c:numCache>
            </c:numRef>
          </c:val>
        </c:ser>
        <c:ser>
          <c:idx val="1"/>
          <c:order val="1"/>
          <c:tx>
            <c:strRef>
              <c:f>cluster!$A$8</c:f>
              <c:strCache>
                <c:ptCount val="1"/>
                <c:pt idx="0">
                  <c:v>Conv</c:v>
                </c:pt>
              </c:strCache>
            </c:strRef>
          </c:tx>
          <c:spPr>
            <a:solidFill>
              <a:schemeClr val="accent1">
                <a:tint val="77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cluster!$B$6:$C$6</c:f>
              <c:numCache>
                <c:formatCode>General</c:formatCode>
                <c:ptCount val="2"/>
                <c:pt idx="0">
                  <c:v>0</c:v>
                </c:pt>
                <c:pt idx="1">
                  <c:v>1</c:v>
                </c:pt>
              </c:numCache>
            </c:numRef>
          </c:cat>
          <c:val>
            <c:numRef>
              <c:f>cluster!$B$8:$C$8</c:f>
              <c:numCache>
                <c:formatCode>General</c:formatCode>
                <c:ptCount val="2"/>
                <c:pt idx="0">
                  <c:v>6605</c:v>
                </c:pt>
                <c:pt idx="1">
                  <c:v>0</c:v>
                </c:pt>
              </c:numCache>
            </c:numRef>
          </c:val>
        </c:ser>
        <c:dLbls>
          <c:showLegendKey val="0"/>
          <c:showVal val="1"/>
          <c:showCatName val="0"/>
          <c:showSerName val="0"/>
          <c:showPercent val="0"/>
          <c:showBubbleSize val="0"/>
        </c:dLbls>
        <c:gapWidth val="79"/>
        <c:shape val="box"/>
        <c:axId val="-1405166096"/>
        <c:axId val="-1405158480"/>
        <c:axId val="0"/>
      </c:bar3DChart>
      <c:catAx>
        <c:axId val="-1405166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58480"/>
        <c:crosses val="autoZero"/>
        <c:auto val="1"/>
        <c:lblAlgn val="ctr"/>
        <c:lblOffset val="100"/>
        <c:noMultiLvlLbl val="0"/>
      </c:catAx>
      <c:valAx>
        <c:axId val="-1405158480"/>
        <c:scaling>
          <c:orientation val="minMax"/>
        </c:scaling>
        <c:delete val="1"/>
        <c:axPos val="b"/>
        <c:numFmt formatCode="0%" sourceLinked="1"/>
        <c:majorTickMark val="none"/>
        <c:minorTickMark val="none"/>
        <c:tickLblPos val="nextTo"/>
        <c:crossAx val="-14051660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a:t>
            </a:r>
            <a:r>
              <a:rPr lang="en-IN" baseline="0" dirty="0" smtClean="0"/>
              <a:t> plot ‘coastal area’</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cluster!$A$11</c:f>
              <c:strCache>
                <c:ptCount val="1"/>
                <c:pt idx="0">
                  <c:v>Non-Conv</c:v>
                </c:pt>
              </c:strCache>
            </c:strRef>
          </c:tx>
          <c:spPr>
            <a:solidFill>
              <a:schemeClr val="accent3">
                <a:shade val="76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cluster!$B$10:$C$10</c:f>
              <c:numCache>
                <c:formatCode>General</c:formatCode>
                <c:ptCount val="2"/>
                <c:pt idx="0">
                  <c:v>0</c:v>
                </c:pt>
                <c:pt idx="1">
                  <c:v>1</c:v>
                </c:pt>
              </c:numCache>
            </c:numRef>
          </c:cat>
          <c:val>
            <c:numRef>
              <c:f>cluster!$B$11:$C$11</c:f>
              <c:numCache>
                <c:formatCode>General</c:formatCode>
                <c:ptCount val="2"/>
                <c:pt idx="0">
                  <c:v>19722</c:v>
                </c:pt>
                <c:pt idx="1">
                  <c:v>8693</c:v>
                </c:pt>
              </c:numCache>
            </c:numRef>
          </c:val>
        </c:ser>
        <c:ser>
          <c:idx val="1"/>
          <c:order val="1"/>
          <c:tx>
            <c:strRef>
              <c:f>cluster!$A$12</c:f>
              <c:strCache>
                <c:ptCount val="1"/>
                <c:pt idx="0">
                  <c:v>Conv</c:v>
                </c:pt>
              </c:strCache>
            </c:strRef>
          </c:tx>
          <c:spPr>
            <a:solidFill>
              <a:schemeClr val="accent3">
                <a:tint val="77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cluster!$B$10:$C$10</c:f>
              <c:numCache>
                <c:formatCode>General</c:formatCode>
                <c:ptCount val="2"/>
                <c:pt idx="0">
                  <c:v>0</c:v>
                </c:pt>
                <c:pt idx="1">
                  <c:v>1</c:v>
                </c:pt>
              </c:numCache>
            </c:numRef>
          </c:cat>
          <c:val>
            <c:numRef>
              <c:f>cluster!$B$12:$C$12</c:f>
              <c:numCache>
                <c:formatCode>General</c:formatCode>
                <c:ptCount val="2"/>
                <c:pt idx="0">
                  <c:v>5871</c:v>
                </c:pt>
                <c:pt idx="1">
                  <c:v>734</c:v>
                </c:pt>
              </c:numCache>
            </c:numRef>
          </c:val>
        </c:ser>
        <c:dLbls>
          <c:showLegendKey val="0"/>
          <c:showVal val="1"/>
          <c:showCatName val="0"/>
          <c:showSerName val="0"/>
          <c:showPercent val="0"/>
          <c:showBubbleSize val="0"/>
        </c:dLbls>
        <c:gapWidth val="79"/>
        <c:shape val="box"/>
        <c:axId val="-1405163920"/>
        <c:axId val="-1405163376"/>
        <c:axId val="0"/>
      </c:bar3DChart>
      <c:catAx>
        <c:axId val="-140516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63376"/>
        <c:crosses val="autoZero"/>
        <c:auto val="1"/>
        <c:lblAlgn val="ctr"/>
        <c:lblOffset val="100"/>
        <c:noMultiLvlLbl val="0"/>
      </c:catAx>
      <c:valAx>
        <c:axId val="-1405163376"/>
        <c:scaling>
          <c:orientation val="minMax"/>
        </c:scaling>
        <c:delete val="1"/>
        <c:axPos val="b"/>
        <c:numFmt formatCode="0%" sourceLinked="1"/>
        <c:majorTickMark val="none"/>
        <c:minorTickMark val="none"/>
        <c:tickLblPos val="nextTo"/>
        <c:crossAx val="-14051639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a:t>
            </a:r>
            <a:r>
              <a:rPr lang="en-IN" baseline="0" dirty="0" smtClean="0"/>
              <a:t> PLOT ‘SMOKE_ALARM’</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cluster!$A$36</c:f>
              <c:strCache>
                <c:ptCount val="1"/>
                <c:pt idx="0">
                  <c:v>Non-Conv</c:v>
                </c:pt>
              </c:strCache>
            </c:strRef>
          </c:tx>
          <c:spPr>
            <a:solidFill>
              <a:schemeClr val="accent3">
                <a:tint val="77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cluster!$B$35:$C$35</c:f>
              <c:numCache>
                <c:formatCode>General</c:formatCode>
                <c:ptCount val="2"/>
                <c:pt idx="0">
                  <c:v>0</c:v>
                </c:pt>
                <c:pt idx="1">
                  <c:v>1</c:v>
                </c:pt>
              </c:numCache>
            </c:numRef>
          </c:cat>
          <c:val>
            <c:numRef>
              <c:f>cluster!$B$36:$C$36</c:f>
              <c:numCache>
                <c:formatCode>General</c:formatCode>
                <c:ptCount val="2"/>
                <c:pt idx="0">
                  <c:v>20832</c:v>
                </c:pt>
                <c:pt idx="1">
                  <c:v>7583</c:v>
                </c:pt>
              </c:numCache>
            </c:numRef>
          </c:val>
        </c:ser>
        <c:ser>
          <c:idx val="1"/>
          <c:order val="1"/>
          <c:tx>
            <c:strRef>
              <c:f>cluster!$A$37</c:f>
              <c:strCache>
                <c:ptCount val="1"/>
                <c:pt idx="0">
                  <c:v>Conv</c:v>
                </c:pt>
              </c:strCache>
            </c:strRef>
          </c:tx>
          <c:spPr>
            <a:solidFill>
              <a:schemeClr val="accent3">
                <a:shade val="76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cluster!$B$35:$C$35</c:f>
              <c:numCache>
                <c:formatCode>General</c:formatCode>
                <c:ptCount val="2"/>
                <c:pt idx="0">
                  <c:v>0</c:v>
                </c:pt>
                <c:pt idx="1">
                  <c:v>1</c:v>
                </c:pt>
              </c:numCache>
            </c:numRef>
          </c:cat>
          <c:val>
            <c:numRef>
              <c:f>cluster!$B$37:$C$37</c:f>
              <c:numCache>
                <c:formatCode>General</c:formatCode>
                <c:ptCount val="2"/>
                <c:pt idx="0">
                  <c:v>2650</c:v>
                </c:pt>
                <c:pt idx="1">
                  <c:v>3955</c:v>
                </c:pt>
              </c:numCache>
            </c:numRef>
          </c:val>
        </c:ser>
        <c:dLbls>
          <c:showLegendKey val="0"/>
          <c:showVal val="1"/>
          <c:showCatName val="0"/>
          <c:showSerName val="0"/>
          <c:showPercent val="0"/>
          <c:showBubbleSize val="0"/>
        </c:dLbls>
        <c:gapWidth val="79"/>
        <c:shape val="box"/>
        <c:axId val="-1405137280"/>
        <c:axId val="-1405145984"/>
        <c:axId val="0"/>
      </c:bar3DChart>
      <c:catAx>
        <c:axId val="-1405137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45984"/>
        <c:crosses val="autoZero"/>
        <c:auto val="1"/>
        <c:lblAlgn val="ctr"/>
        <c:lblOffset val="100"/>
        <c:noMultiLvlLbl val="0"/>
      </c:catAx>
      <c:valAx>
        <c:axId val="-1405145984"/>
        <c:scaling>
          <c:orientation val="minMax"/>
        </c:scaling>
        <c:delete val="1"/>
        <c:axPos val="b"/>
        <c:numFmt formatCode="0%" sourceLinked="1"/>
        <c:majorTickMark val="none"/>
        <c:minorTickMark val="none"/>
        <c:tickLblPos val="nextTo"/>
        <c:crossAx val="-14051372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a:t>
            </a:r>
            <a:r>
              <a:rPr lang="en-IN" baseline="0" dirty="0" smtClean="0"/>
              <a:t> PLOT ‘PRIOR_CLAIM’</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cluster!$A$40</c:f>
              <c:strCache>
                <c:ptCount val="1"/>
                <c:pt idx="0">
                  <c:v>Non-Conv</c:v>
                </c:pt>
              </c:strCache>
            </c:strRef>
          </c:tx>
          <c:spPr>
            <a:solidFill>
              <a:schemeClr val="accent1">
                <a:tint val="77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cluster!$B$39:$C$39</c:f>
              <c:numCache>
                <c:formatCode>General</c:formatCode>
                <c:ptCount val="2"/>
                <c:pt idx="0">
                  <c:v>0</c:v>
                </c:pt>
                <c:pt idx="1">
                  <c:v>1</c:v>
                </c:pt>
              </c:numCache>
            </c:numRef>
          </c:cat>
          <c:val>
            <c:numRef>
              <c:f>cluster!$B$40:$C$40</c:f>
              <c:numCache>
                <c:formatCode>General</c:formatCode>
                <c:ptCount val="2"/>
                <c:pt idx="0">
                  <c:v>22026</c:v>
                </c:pt>
                <c:pt idx="1">
                  <c:v>6389</c:v>
                </c:pt>
              </c:numCache>
            </c:numRef>
          </c:val>
        </c:ser>
        <c:ser>
          <c:idx val="1"/>
          <c:order val="1"/>
          <c:tx>
            <c:strRef>
              <c:f>cluster!$A$41</c:f>
              <c:strCache>
                <c:ptCount val="1"/>
                <c:pt idx="0">
                  <c:v>Conv</c:v>
                </c:pt>
              </c:strCache>
            </c:strRef>
          </c:tx>
          <c:spPr>
            <a:solidFill>
              <a:schemeClr val="accent1">
                <a:shade val="76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cluster!$B$39:$C$39</c:f>
              <c:numCache>
                <c:formatCode>General</c:formatCode>
                <c:ptCount val="2"/>
                <c:pt idx="0">
                  <c:v>0</c:v>
                </c:pt>
                <c:pt idx="1">
                  <c:v>1</c:v>
                </c:pt>
              </c:numCache>
            </c:numRef>
          </c:cat>
          <c:val>
            <c:numRef>
              <c:f>cluster!$B$41:$C$41</c:f>
              <c:numCache>
                <c:formatCode>General</c:formatCode>
                <c:ptCount val="2"/>
                <c:pt idx="0">
                  <c:v>6425</c:v>
                </c:pt>
                <c:pt idx="1">
                  <c:v>180</c:v>
                </c:pt>
              </c:numCache>
            </c:numRef>
          </c:val>
        </c:ser>
        <c:dLbls>
          <c:showLegendKey val="0"/>
          <c:showVal val="1"/>
          <c:showCatName val="0"/>
          <c:showSerName val="0"/>
          <c:showPercent val="0"/>
          <c:showBubbleSize val="0"/>
        </c:dLbls>
        <c:gapWidth val="79"/>
        <c:shape val="box"/>
        <c:axId val="-1405139456"/>
        <c:axId val="-1405140544"/>
        <c:axId val="0"/>
      </c:bar3DChart>
      <c:catAx>
        <c:axId val="-140513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40544"/>
        <c:crosses val="autoZero"/>
        <c:auto val="1"/>
        <c:lblAlgn val="ctr"/>
        <c:lblOffset val="100"/>
        <c:noMultiLvlLbl val="0"/>
      </c:catAx>
      <c:valAx>
        <c:axId val="-1405140544"/>
        <c:scaling>
          <c:orientation val="minMax"/>
        </c:scaling>
        <c:delete val="1"/>
        <c:axPos val="b"/>
        <c:numFmt formatCode="0%" sourceLinked="1"/>
        <c:majorTickMark val="none"/>
        <c:minorTickMark val="none"/>
        <c:tickLblPos val="nextTo"/>
        <c:crossAx val="-1405139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BAR</a:t>
            </a:r>
            <a:r>
              <a:rPr lang="en-IN" baseline="0" dirty="0" smtClean="0"/>
              <a:t> PLOT ‘CAT_ZONE’</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cluster!$G$19</c:f>
              <c:strCache>
                <c:ptCount val="1"/>
                <c:pt idx="0">
                  <c:v>Non-Conv</c:v>
                </c:pt>
              </c:strCache>
            </c:strRef>
          </c:tx>
          <c:spPr>
            <a:solidFill>
              <a:schemeClr val="accent1">
                <a:tint val="77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cluster!$H$18:$I$18</c:f>
              <c:strCache>
                <c:ptCount val="2"/>
                <c:pt idx="0">
                  <c:v>1,2</c:v>
                </c:pt>
                <c:pt idx="1">
                  <c:v>3,4,5</c:v>
                </c:pt>
              </c:strCache>
            </c:strRef>
          </c:cat>
          <c:val>
            <c:numRef>
              <c:f>cluster!$H$19:$I$19</c:f>
              <c:numCache>
                <c:formatCode>General</c:formatCode>
                <c:ptCount val="2"/>
                <c:pt idx="0">
                  <c:v>16693</c:v>
                </c:pt>
                <c:pt idx="1">
                  <c:v>11722</c:v>
                </c:pt>
              </c:numCache>
            </c:numRef>
          </c:val>
        </c:ser>
        <c:ser>
          <c:idx val="1"/>
          <c:order val="1"/>
          <c:tx>
            <c:strRef>
              <c:f>cluster!$G$20</c:f>
              <c:strCache>
                <c:ptCount val="1"/>
                <c:pt idx="0">
                  <c:v>Conv</c:v>
                </c:pt>
              </c:strCache>
            </c:strRef>
          </c:tx>
          <c:spPr>
            <a:solidFill>
              <a:schemeClr val="accent1">
                <a:shade val="76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cluster!$H$18:$I$18</c:f>
              <c:strCache>
                <c:ptCount val="2"/>
                <c:pt idx="0">
                  <c:v>1,2</c:v>
                </c:pt>
                <c:pt idx="1">
                  <c:v>3,4,5</c:v>
                </c:pt>
              </c:strCache>
            </c:strRef>
          </c:cat>
          <c:val>
            <c:numRef>
              <c:f>cluster!$H$20:$I$20</c:f>
              <c:numCache>
                <c:formatCode>General</c:formatCode>
                <c:ptCount val="2"/>
                <c:pt idx="0">
                  <c:v>5372</c:v>
                </c:pt>
                <c:pt idx="1">
                  <c:v>1233</c:v>
                </c:pt>
              </c:numCache>
            </c:numRef>
          </c:val>
        </c:ser>
        <c:dLbls>
          <c:showLegendKey val="0"/>
          <c:showVal val="1"/>
          <c:showCatName val="0"/>
          <c:showSerName val="0"/>
          <c:showPercent val="0"/>
          <c:showBubbleSize val="0"/>
        </c:dLbls>
        <c:gapWidth val="79"/>
        <c:shape val="box"/>
        <c:axId val="-1405137824"/>
        <c:axId val="-1405150336"/>
        <c:axId val="0"/>
      </c:bar3DChart>
      <c:catAx>
        <c:axId val="-140513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05150336"/>
        <c:crosses val="autoZero"/>
        <c:auto val="1"/>
        <c:lblAlgn val="ctr"/>
        <c:lblOffset val="100"/>
        <c:noMultiLvlLbl val="0"/>
      </c:catAx>
      <c:valAx>
        <c:axId val="-1405150336"/>
        <c:scaling>
          <c:orientation val="minMax"/>
        </c:scaling>
        <c:delete val="1"/>
        <c:axPos val="b"/>
        <c:numFmt formatCode="0%" sourceLinked="1"/>
        <c:majorTickMark val="none"/>
        <c:minorTickMark val="none"/>
        <c:tickLblPos val="nextTo"/>
        <c:crossAx val="-14051378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6">
  <a:schemeClr val="accent3"/>
</cs:colorStyle>
</file>

<file path=ppt/charts/colors13.xml><?xml version="1.0" encoding="utf-8"?>
<cs:colorStyle xmlns:cs="http://schemas.microsoft.com/office/drawing/2012/chartStyle" xmlns:a="http://schemas.openxmlformats.org/drawingml/2006/main" meth="withinLinear" id="16">
  <a:schemeClr val="accent3"/>
</cs:colorStyle>
</file>

<file path=ppt/charts/colors14.xml><?xml version="1.0" encoding="utf-8"?>
<cs:colorStyle xmlns:cs="http://schemas.microsoft.com/office/drawing/2012/chartStyle" xmlns:a="http://schemas.openxmlformats.org/drawingml/2006/main" meth="withinLinearReversed" id="21">
  <a:schemeClr val="accent1"/>
</cs:colorStyle>
</file>

<file path=ppt/charts/colors15.xml><?xml version="1.0" encoding="utf-8"?>
<cs:colorStyle xmlns:cs="http://schemas.microsoft.com/office/drawing/2012/chartStyle" xmlns:a="http://schemas.openxmlformats.org/drawingml/2006/main" meth="withinLinear" id="16">
  <a:schemeClr val="accent3"/>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6">
  <a:schemeClr val="accent3"/>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20.xml><?xml version="1.0" encoding="utf-8"?>
<cs:colorStyle xmlns:cs="http://schemas.microsoft.com/office/drawing/2012/chartStyle" xmlns:a="http://schemas.openxmlformats.org/drawingml/2006/main" meth="withinLinear" id="16">
  <a:schemeClr val="accent3"/>
</cs:colorStyle>
</file>

<file path=ppt/charts/colors21.xml><?xml version="1.0" encoding="utf-8"?>
<cs:colorStyle xmlns:cs="http://schemas.microsoft.com/office/drawing/2012/chartStyle" xmlns:a="http://schemas.openxmlformats.org/drawingml/2006/main" meth="withinLinear" id="16">
  <a:schemeClr val="accent3"/>
</cs:colorStyle>
</file>

<file path=ppt/charts/colors22.xml><?xml version="1.0" encoding="utf-8"?>
<cs:colorStyle xmlns:cs="http://schemas.microsoft.com/office/drawing/2012/chartStyle" xmlns:a="http://schemas.openxmlformats.org/drawingml/2006/main" meth="withinLinear" id="14">
  <a:schemeClr val="accent1"/>
</cs:colorStyle>
</file>

<file path=ppt/charts/colors23.xml><?xml version="1.0" encoding="utf-8"?>
<cs:colorStyle xmlns:cs="http://schemas.microsoft.com/office/drawing/2012/chartStyle" xmlns:a="http://schemas.openxmlformats.org/drawingml/2006/main" meth="withinLinear" id="14">
  <a:schemeClr val="accent1"/>
</cs:colorStyle>
</file>

<file path=ppt/charts/colors24.xml><?xml version="1.0" encoding="utf-8"?>
<cs:colorStyle xmlns:cs="http://schemas.microsoft.com/office/drawing/2012/chartStyle" xmlns:a="http://schemas.openxmlformats.org/drawingml/2006/main" meth="withinLinear" id="16">
  <a:schemeClr val="accent3"/>
</cs:colorStyle>
</file>

<file path=ppt/charts/colors25.xml><?xml version="1.0" encoding="utf-8"?>
<cs:colorStyle xmlns:cs="http://schemas.microsoft.com/office/drawing/2012/chartStyle" xmlns:a="http://schemas.openxmlformats.org/drawingml/2006/main" meth="withinLinear" id="16">
  <a:schemeClr val="accent3"/>
</cs:colorStyle>
</file>

<file path=ppt/charts/colors26.xml><?xml version="1.0" encoding="utf-8"?>
<cs:colorStyle xmlns:cs="http://schemas.microsoft.com/office/drawing/2012/chartStyle" xmlns:a="http://schemas.openxmlformats.org/drawingml/2006/main" meth="withinLinear" id="16">
  <a:schemeClr val="accent3"/>
</cs:colorStyle>
</file>

<file path=ppt/charts/colors27.xml><?xml version="1.0" encoding="utf-8"?>
<cs:colorStyle xmlns:cs="http://schemas.microsoft.com/office/drawing/2012/chartStyle" xmlns:a="http://schemas.openxmlformats.org/drawingml/2006/main" meth="withinLinear" id="16">
  <a:schemeClr val="accent3"/>
</cs:colorStyle>
</file>

<file path=ppt/charts/colors2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30.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withinLinearReversed" id="21">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withinLinearReversed" id="21">
  <a:schemeClr val="accent1"/>
</cs:colorStyle>
</file>

<file path=ppt/charts/colors9.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33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43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71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106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222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212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88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727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71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6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04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27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670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61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12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08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050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1/29/2016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88979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7.xml"/><Relationship Id="rId5" Type="http://schemas.openxmlformats.org/officeDocument/2006/relationships/chart" Target="../charts/chart27.xml"/><Relationship Id="rId4" Type="http://schemas.openxmlformats.org/officeDocument/2006/relationships/chart" Target="../charts/chart2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t>Business Case : Insurance</a:t>
            </a:r>
            <a:endParaRPr lang="en-IN" sz="8000" dirty="0"/>
          </a:p>
        </p:txBody>
      </p:sp>
      <p:sp>
        <p:nvSpPr>
          <p:cNvPr id="3" name="Subtitle 2"/>
          <p:cNvSpPr>
            <a:spLocks noGrp="1"/>
          </p:cNvSpPr>
          <p:nvPr>
            <p:ph type="subTitle" idx="1"/>
          </p:nvPr>
        </p:nvSpPr>
        <p:spPr/>
        <p:txBody>
          <a:bodyPr/>
          <a:lstStyle/>
          <a:p>
            <a:r>
              <a:rPr lang="en-IN" dirty="0" smtClean="0"/>
              <a:t>EXL Excellence Quotient 2016</a:t>
            </a:r>
            <a:endParaRPr lang="en-IN" dirty="0"/>
          </a:p>
        </p:txBody>
      </p:sp>
    </p:spTree>
    <p:extLst>
      <p:ext uri="{BB962C8B-B14F-4D97-AF65-F5344CB8AC3E}">
        <p14:creationId xmlns:p14="http://schemas.microsoft.com/office/powerpoint/2010/main" val="3324198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3468" y="5844364"/>
            <a:ext cx="8915400" cy="369332"/>
          </a:xfrm>
          <a:prstGeom prst="rect">
            <a:avLst/>
          </a:prstGeom>
          <a:noFill/>
        </p:spPr>
        <p:txBody>
          <a:bodyPr wrap="square" rtlCol="0">
            <a:spAutoFit/>
          </a:bodyPr>
          <a:lstStyle/>
          <a:p>
            <a:pPr algn="ctr"/>
            <a:r>
              <a:rPr lang="en-IN" b="1" dirty="0" smtClean="0"/>
              <a:t>ALMOST SAME </a:t>
            </a:r>
            <a:r>
              <a:rPr lang="en-IN" b="1" dirty="0"/>
              <a:t> </a:t>
            </a:r>
            <a:r>
              <a:rPr lang="en-IN" b="1" dirty="0" smtClean="0"/>
              <a:t>COVERSION RATE IN DIFFERENT LEVELS</a:t>
            </a:r>
            <a:endParaRPr lang="en-IN" b="1" dirty="0"/>
          </a:p>
        </p:txBody>
      </p:sp>
      <p:sp>
        <p:nvSpPr>
          <p:cNvPr id="12" name="TextBox 11"/>
          <p:cNvSpPr txBox="1"/>
          <p:nvPr/>
        </p:nvSpPr>
        <p:spPr>
          <a:xfrm>
            <a:off x="4288126" y="1151562"/>
            <a:ext cx="3606085" cy="400110"/>
          </a:xfrm>
          <a:prstGeom prst="rect">
            <a:avLst/>
          </a:prstGeom>
          <a:noFill/>
        </p:spPr>
        <p:txBody>
          <a:bodyPr wrap="square" rtlCol="0">
            <a:spAutoFit/>
          </a:bodyPr>
          <a:lstStyle/>
          <a:p>
            <a:pPr algn="ctr"/>
            <a:r>
              <a:rPr lang="en-IN" sz="2000" b="1" dirty="0" smtClean="0"/>
              <a:t>IMPARTIAL PREDICTORS</a:t>
            </a:r>
            <a:endParaRPr lang="en-IN" sz="2000" b="1" dirty="0"/>
          </a:p>
        </p:txBody>
      </p:sp>
      <p:sp>
        <p:nvSpPr>
          <p:cNvPr id="7" name="TextBox 6"/>
          <p:cNvSpPr txBox="1"/>
          <p:nvPr/>
        </p:nvSpPr>
        <p:spPr>
          <a:xfrm>
            <a:off x="101600" y="101600"/>
            <a:ext cx="11950700" cy="646331"/>
          </a:xfrm>
          <a:prstGeom prst="rect">
            <a:avLst/>
          </a:prstGeom>
          <a:noFill/>
        </p:spPr>
        <p:txBody>
          <a:bodyPr wrap="square" rtlCol="0">
            <a:spAutoFit/>
          </a:bodyPr>
          <a:lstStyle/>
          <a:p>
            <a:r>
              <a:rPr lang="en-IN" dirty="0" smtClean="0"/>
              <a:t>While some of the predictors were discriminative between conversion and non conversion cases, some of the factors were unable to differentiate between the two like : number of  family members and whether the customer has pets</a:t>
            </a:r>
            <a:endParaRPr lang="en-IN" dirty="0"/>
          </a:p>
        </p:txBody>
      </p:sp>
      <p:graphicFrame>
        <p:nvGraphicFramePr>
          <p:cNvPr id="9" name="Chart 8"/>
          <p:cNvGraphicFramePr>
            <a:graphicFrameLocks/>
          </p:cNvGraphicFramePr>
          <p:nvPr>
            <p:extLst>
              <p:ext uri="{D42A27DB-BD31-4B8C-83A1-F6EECF244321}">
                <p14:modId xmlns:p14="http://schemas.microsoft.com/office/powerpoint/2010/main" val="3827091307"/>
              </p:ext>
            </p:extLst>
          </p:nvPr>
        </p:nvGraphicFramePr>
        <p:xfrm>
          <a:off x="6308501" y="1955303"/>
          <a:ext cx="4572000" cy="32423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1461158118"/>
              </p:ext>
            </p:extLst>
          </p:nvPr>
        </p:nvGraphicFramePr>
        <p:xfrm>
          <a:off x="884349" y="1955303"/>
          <a:ext cx="4572000" cy="32423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1810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9400" y="101600"/>
            <a:ext cx="11762346" cy="923330"/>
          </a:xfrm>
          <a:prstGeom prst="rect">
            <a:avLst/>
          </a:prstGeom>
          <a:noFill/>
        </p:spPr>
        <p:txBody>
          <a:bodyPr wrap="square" rtlCol="0">
            <a:spAutoFit/>
          </a:bodyPr>
          <a:lstStyle/>
          <a:p>
            <a:pPr algn="just"/>
            <a:r>
              <a:rPr lang="en-IN" dirty="0"/>
              <a:t>W</a:t>
            </a:r>
            <a:r>
              <a:rPr lang="en-IN" dirty="0" smtClean="0"/>
              <a:t>e tried to consider two predictors at a time and see how they combine to differentiate between conversion and non conversion cases. Combinations became better differentiators that the individual predictors themselves. We tried several combinations. Some of those whose bins were significantly different in terms of conversion rate have been shown here</a:t>
            </a:r>
            <a:endParaRPr lang="en-IN" dirty="0"/>
          </a:p>
        </p:txBody>
      </p:sp>
      <p:graphicFrame>
        <p:nvGraphicFramePr>
          <p:cNvPr id="12" name="Chart 11"/>
          <p:cNvGraphicFramePr>
            <a:graphicFrameLocks/>
          </p:cNvGraphicFramePr>
          <p:nvPr>
            <p:extLst>
              <p:ext uri="{D42A27DB-BD31-4B8C-83A1-F6EECF244321}">
                <p14:modId xmlns:p14="http://schemas.microsoft.com/office/powerpoint/2010/main" val="1076947340"/>
              </p:ext>
            </p:extLst>
          </p:nvPr>
        </p:nvGraphicFramePr>
        <p:xfrm>
          <a:off x="4233214" y="1302597"/>
          <a:ext cx="7640873" cy="534934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528033" y="3649790"/>
            <a:ext cx="3705181" cy="1754326"/>
          </a:xfrm>
          <a:prstGeom prst="rect">
            <a:avLst/>
          </a:prstGeom>
          <a:noFill/>
        </p:spPr>
        <p:txBody>
          <a:bodyPr wrap="square" rtlCol="0">
            <a:spAutoFit/>
          </a:bodyPr>
          <a:lstStyle/>
          <a:p>
            <a:r>
              <a:rPr lang="en-IN" dirty="0" smtClean="0"/>
              <a:t>We can see that the combination of property age and number of safety devices yield conversion rates of as high as 0.45 in some bins, which is much better than their both of them taken individually</a:t>
            </a:r>
            <a:endParaRPr lang="en-IN" dirty="0"/>
          </a:p>
        </p:txBody>
      </p:sp>
      <p:sp>
        <p:nvSpPr>
          <p:cNvPr id="14" name="TextBox 13"/>
          <p:cNvSpPr txBox="1"/>
          <p:nvPr/>
        </p:nvSpPr>
        <p:spPr>
          <a:xfrm>
            <a:off x="577581" y="1921861"/>
            <a:ext cx="3606085" cy="830997"/>
          </a:xfrm>
          <a:prstGeom prst="rect">
            <a:avLst/>
          </a:prstGeom>
          <a:noFill/>
        </p:spPr>
        <p:txBody>
          <a:bodyPr wrap="square" rtlCol="0">
            <a:spAutoFit/>
          </a:bodyPr>
          <a:lstStyle/>
          <a:p>
            <a:pPr algn="ctr"/>
            <a:r>
              <a:rPr lang="en-IN" sz="2400" b="1" dirty="0" smtClean="0"/>
              <a:t>MULTIVARIATE ANALYSIS</a:t>
            </a:r>
            <a:endParaRPr lang="en-IN" sz="2400" b="1" dirty="0"/>
          </a:p>
        </p:txBody>
      </p:sp>
    </p:spTree>
    <p:extLst>
      <p:ext uri="{BB962C8B-B14F-4D97-AF65-F5344CB8AC3E}">
        <p14:creationId xmlns:p14="http://schemas.microsoft.com/office/powerpoint/2010/main" val="6581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6708" y="2820787"/>
            <a:ext cx="3705181" cy="1754326"/>
          </a:xfrm>
          <a:prstGeom prst="rect">
            <a:avLst/>
          </a:prstGeom>
          <a:noFill/>
        </p:spPr>
        <p:txBody>
          <a:bodyPr wrap="square" rtlCol="0">
            <a:spAutoFit/>
          </a:bodyPr>
          <a:lstStyle/>
          <a:p>
            <a:r>
              <a:rPr lang="en-IN" dirty="0" smtClean="0"/>
              <a:t>We can see that the combination of agency name and insurance score devices yield conversion rates of as high as 0.48 in some bins, which is much better than their both of them taken individually</a:t>
            </a:r>
            <a:endParaRPr lang="en-IN" dirty="0"/>
          </a:p>
        </p:txBody>
      </p:sp>
      <p:graphicFrame>
        <p:nvGraphicFramePr>
          <p:cNvPr id="5" name="Chart 4"/>
          <p:cNvGraphicFramePr>
            <a:graphicFrameLocks/>
          </p:cNvGraphicFramePr>
          <p:nvPr>
            <p:extLst>
              <p:ext uri="{D42A27DB-BD31-4B8C-83A1-F6EECF244321}">
                <p14:modId xmlns:p14="http://schemas.microsoft.com/office/powerpoint/2010/main" val="1897172311"/>
              </p:ext>
            </p:extLst>
          </p:nvPr>
        </p:nvGraphicFramePr>
        <p:xfrm>
          <a:off x="317250" y="618978"/>
          <a:ext cx="7659132" cy="5798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9180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451071235"/>
              </p:ext>
            </p:extLst>
          </p:nvPr>
        </p:nvGraphicFramePr>
        <p:xfrm>
          <a:off x="4037428" y="970670"/>
          <a:ext cx="7385538" cy="52753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71928" y="2731199"/>
            <a:ext cx="3365500" cy="1754326"/>
          </a:xfrm>
          <a:prstGeom prst="rect">
            <a:avLst/>
          </a:prstGeom>
          <a:noFill/>
        </p:spPr>
        <p:txBody>
          <a:bodyPr wrap="square" rtlCol="0">
            <a:spAutoFit/>
          </a:bodyPr>
          <a:lstStyle/>
          <a:p>
            <a:pPr algn="just"/>
            <a:r>
              <a:rPr lang="en-IN" dirty="0" smtClean="0"/>
              <a:t>The Quote conversion rate is significantly different across different bins formed by combination of Smoke Alarm and Coastal area and goes as high as 0.41 in one of the bins</a:t>
            </a:r>
            <a:endParaRPr lang="en-IN" dirty="0"/>
          </a:p>
        </p:txBody>
      </p:sp>
    </p:spTree>
    <p:extLst>
      <p:ext uri="{BB962C8B-B14F-4D97-AF65-F5344CB8AC3E}">
        <p14:creationId xmlns:p14="http://schemas.microsoft.com/office/powerpoint/2010/main" val="1719992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7571" y="2414842"/>
            <a:ext cx="3883304" cy="2585323"/>
          </a:xfrm>
          <a:prstGeom prst="rect">
            <a:avLst/>
          </a:prstGeom>
          <a:noFill/>
        </p:spPr>
        <p:txBody>
          <a:bodyPr wrap="square" rtlCol="0">
            <a:spAutoFit/>
          </a:bodyPr>
          <a:lstStyle/>
          <a:p>
            <a:pPr algn="just"/>
            <a:r>
              <a:rPr lang="en-IN" dirty="0" smtClean="0"/>
              <a:t>We can see that the combination of agency name and state yield conversion rates of 0.45 in one of the bins. This analysis was also performed to see if any particular agency has a dominance in a particular state. This plot could not suggest any clear dominance. Everywhere D was most dominant and E was least</a:t>
            </a:r>
            <a:endParaRPr lang="en-IN" dirty="0"/>
          </a:p>
        </p:txBody>
      </p:sp>
      <p:graphicFrame>
        <p:nvGraphicFramePr>
          <p:cNvPr id="7" name="Chart 6"/>
          <p:cNvGraphicFramePr>
            <a:graphicFrameLocks/>
          </p:cNvGraphicFramePr>
          <p:nvPr>
            <p:extLst>
              <p:ext uri="{D42A27DB-BD31-4B8C-83A1-F6EECF244321}">
                <p14:modId xmlns:p14="http://schemas.microsoft.com/office/powerpoint/2010/main" val="2993955574"/>
              </p:ext>
            </p:extLst>
          </p:nvPr>
        </p:nvGraphicFramePr>
        <p:xfrm>
          <a:off x="448613" y="821027"/>
          <a:ext cx="6879465" cy="5772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9442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062898335"/>
              </p:ext>
            </p:extLst>
          </p:nvPr>
        </p:nvGraphicFramePr>
        <p:xfrm>
          <a:off x="4827431" y="631065"/>
          <a:ext cx="6596130" cy="5821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34038" y="2260295"/>
            <a:ext cx="3883304" cy="2308324"/>
          </a:xfrm>
          <a:prstGeom prst="rect">
            <a:avLst/>
          </a:prstGeom>
          <a:noFill/>
        </p:spPr>
        <p:txBody>
          <a:bodyPr wrap="square" rtlCol="0">
            <a:spAutoFit/>
          </a:bodyPr>
          <a:lstStyle/>
          <a:p>
            <a:pPr algn="just"/>
            <a:r>
              <a:rPr lang="en-IN" dirty="0" smtClean="0"/>
              <a:t>Analysis of original roof indicator together with property age indicates that If the property even after being 4 years old doesn’t have a renewed roof, it will have very low conversion rate while for newer properties it doesn’t really make a difference whether or not roof has been renewed or not</a:t>
            </a:r>
            <a:endParaRPr lang="en-IN" dirty="0"/>
          </a:p>
        </p:txBody>
      </p:sp>
    </p:spTree>
    <p:extLst>
      <p:ext uri="{BB962C8B-B14F-4D97-AF65-F5344CB8AC3E}">
        <p14:creationId xmlns:p14="http://schemas.microsoft.com/office/powerpoint/2010/main" val="3216040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337" y="319986"/>
            <a:ext cx="6443326" cy="6353348"/>
            <a:chOff x="4863137" y="434286"/>
            <a:chExt cx="6443326" cy="6353348"/>
          </a:xfrm>
        </p:grpSpPr>
        <p:sp>
          <p:nvSpPr>
            <p:cNvPr id="3" name="TextBox 2"/>
            <p:cNvSpPr txBox="1"/>
            <p:nvPr/>
          </p:nvSpPr>
          <p:spPr>
            <a:xfrm>
              <a:off x="7507252" y="434286"/>
              <a:ext cx="2095500" cy="369332"/>
            </a:xfrm>
            <a:prstGeom prst="rect">
              <a:avLst/>
            </a:prstGeom>
            <a:noFill/>
          </p:spPr>
          <p:txBody>
            <a:bodyPr wrap="square" rtlCol="0">
              <a:spAutoFit/>
            </a:bodyPr>
            <a:lstStyle/>
            <a:p>
              <a:pPr algn="ctr"/>
              <a:r>
                <a:rPr lang="en-IN" dirty="0" smtClean="0">
                  <a:solidFill>
                    <a:schemeClr val="accent1">
                      <a:lumMod val="40000"/>
                      <a:lumOff val="60000"/>
                    </a:schemeClr>
                  </a:solidFill>
                </a:rPr>
                <a:t>Property Age</a:t>
              </a:r>
              <a:endParaRPr lang="en-IN" dirty="0">
                <a:solidFill>
                  <a:schemeClr val="accent1">
                    <a:lumMod val="40000"/>
                    <a:lumOff val="60000"/>
                  </a:schemeClr>
                </a:solidFill>
              </a:endParaRPr>
            </a:p>
          </p:txBody>
        </p:sp>
        <p:sp>
          <p:nvSpPr>
            <p:cNvPr id="4" name="TextBox 3"/>
            <p:cNvSpPr txBox="1"/>
            <p:nvPr/>
          </p:nvSpPr>
          <p:spPr>
            <a:xfrm rot="16200000">
              <a:off x="4000053" y="3136997"/>
              <a:ext cx="2095500" cy="369332"/>
            </a:xfrm>
            <a:prstGeom prst="rect">
              <a:avLst/>
            </a:prstGeom>
            <a:noFill/>
          </p:spPr>
          <p:txBody>
            <a:bodyPr wrap="square" rtlCol="0">
              <a:spAutoFit/>
            </a:bodyPr>
            <a:lstStyle/>
            <a:p>
              <a:pPr algn="ctr"/>
              <a:r>
                <a:rPr lang="en-IN" dirty="0" smtClean="0">
                  <a:solidFill>
                    <a:schemeClr val="accent1">
                      <a:lumMod val="40000"/>
                      <a:lumOff val="60000"/>
                    </a:schemeClr>
                  </a:solidFill>
                </a:rPr>
                <a:t>Premium Amount</a:t>
              </a:r>
              <a:endParaRPr lang="en-IN" dirty="0">
                <a:solidFill>
                  <a:schemeClr val="accent1">
                    <a:lumMod val="40000"/>
                    <a:lumOff val="60000"/>
                  </a:schemeClr>
                </a:solidFill>
              </a:endParaRPr>
            </a:p>
          </p:txBody>
        </p:sp>
        <p:sp>
          <p:nvSpPr>
            <p:cNvPr id="5" name="TextBox 4"/>
            <p:cNvSpPr txBox="1"/>
            <p:nvPr/>
          </p:nvSpPr>
          <p:spPr>
            <a:xfrm>
              <a:off x="5803540" y="6141303"/>
              <a:ext cx="5502923" cy="646331"/>
            </a:xfrm>
            <a:prstGeom prst="rect">
              <a:avLst/>
            </a:prstGeom>
            <a:noFill/>
          </p:spPr>
          <p:txBody>
            <a:bodyPr wrap="square" rtlCol="0">
              <a:spAutoFit/>
            </a:bodyPr>
            <a:lstStyle/>
            <a:p>
              <a:pPr algn="ctr"/>
              <a:r>
                <a:rPr lang="en-IN" dirty="0" smtClean="0">
                  <a:solidFill>
                    <a:schemeClr val="accent1">
                      <a:lumMod val="40000"/>
                      <a:lumOff val="60000"/>
                    </a:schemeClr>
                  </a:solidFill>
                </a:rPr>
                <a:t>Conversion Rate in different levels of </a:t>
              </a:r>
              <a:br>
                <a:rPr lang="en-IN" dirty="0" smtClean="0">
                  <a:solidFill>
                    <a:schemeClr val="accent1">
                      <a:lumMod val="40000"/>
                      <a:lumOff val="60000"/>
                    </a:schemeClr>
                  </a:solidFill>
                </a:rPr>
              </a:br>
              <a:r>
                <a:rPr lang="en-IN" dirty="0" smtClean="0">
                  <a:solidFill>
                    <a:schemeClr val="accent1">
                      <a:lumMod val="40000"/>
                      <a:lumOff val="60000"/>
                    </a:schemeClr>
                  </a:solidFill>
                </a:rPr>
                <a:t>      combination of Property Age and Premium Amount</a:t>
              </a:r>
              <a:endParaRPr lang="en-IN" dirty="0">
                <a:solidFill>
                  <a:schemeClr val="accent1">
                    <a:lumMod val="40000"/>
                    <a:lumOff val="60000"/>
                  </a:schemeClr>
                </a:solidFill>
              </a:endParaRPr>
            </a:p>
          </p:txBody>
        </p:sp>
      </p:grpSp>
      <p:sp>
        <p:nvSpPr>
          <p:cNvPr id="7" name="TextBox 6"/>
          <p:cNvSpPr txBox="1"/>
          <p:nvPr/>
        </p:nvSpPr>
        <p:spPr>
          <a:xfrm>
            <a:off x="8026043" y="2777785"/>
            <a:ext cx="3365500" cy="1477328"/>
          </a:xfrm>
          <a:prstGeom prst="rect">
            <a:avLst/>
          </a:prstGeom>
          <a:noFill/>
        </p:spPr>
        <p:txBody>
          <a:bodyPr wrap="square" rtlCol="0">
            <a:spAutoFit/>
          </a:bodyPr>
          <a:lstStyle/>
          <a:p>
            <a:pPr algn="just"/>
            <a:r>
              <a:rPr lang="en-IN" dirty="0" smtClean="0"/>
              <a:t>Here also the conversion rate is significantly different across different bins formed by combination of Property Age and Premium Amount</a:t>
            </a:r>
            <a:endParaRPr lang="en-IN"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416" t="2783" r="4306"/>
          <a:stretch/>
        </p:blipFill>
        <p:spPr>
          <a:xfrm>
            <a:off x="833044" y="787399"/>
            <a:ext cx="6452316" cy="5141523"/>
          </a:xfrm>
          <a:prstGeom prst="rect">
            <a:avLst/>
          </a:prstGeom>
        </p:spPr>
      </p:pic>
    </p:spTree>
    <p:extLst>
      <p:ext uri="{BB962C8B-B14F-4D97-AF65-F5344CB8AC3E}">
        <p14:creationId xmlns:p14="http://schemas.microsoft.com/office/powerpoint/2010/main" val="1307692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6349" y="2587770"/>
            <a:ext cx="3365500" cy="923330"/>
          </a:xfrm>
          <a:prstGeom prst="rect">
            <a:avLst/>
          </a:prstGeom>
          <a:noFill/>
        </p:spPr>
        <p:txBody>
          <a:bodyPr wrap="square" rtlCol="0">
            <a:spAutoFit/>
          </a:bodyPr>
          <a:lstStyle/>
          <a:p>
            <a:pPr algn="just"/>
            <a:r>
              <a:rPr lang="en-IN" dirty="0" smtClean="0"/>
              <a:t>Conversion Rate of Agency C when the premium amount is between 17k to 19k is nearly 1 </a:t>
            </a:r>
            <a:endParaRPr lang="en-IN" dirty="0"/>
          </a:p>
        </p:txBody>
      </p:sp>
      <p:grpSp>
        <p:nvGrpSpPr>
          <p:cNvPr id="2" name="Group 1"/>
          <p:cNvGrpSpPr/>
          <p:nvPr/>
        </p:nvGrpSpPr>
        <p:grpSpPr>
          <a:xfrm>
            <a:off x="4759033" y="288260"/>
            <a:ext cx="6443326" cy="6353348"/>
            <a:chOff x="4863137" y="434286"/>
            <a:chExt cx="6443326" cy="6353348"/>
          </a:xfrm>
        </p:grpSpPr>
        <p:sp>
          <p:nvSpPr>
            <p:cNvPr id="3" name="TextBox 2"/>
            <p:cNvSpPr txBox="1"/>
            <p:nvPr/>
          </p:nvSpPr>
          <p:spPr>
            <a:xfrm>
              <a:off x="7507252" y="434286"/>
              <a:ext cx="2095500" cy="369332"/>
            </a:xfrm>
            <a:prstGeom prst="rect">
              <a:avLst/>
            </a:prstGeom>
            <a:noFill/>
          </p:spPr>
          <p:txBody>
            <a:bodyPr wrap="square" rtlCol="0">
              <a:spAutoFit/>
            </a:bodyPr>
            <a:lstStyle/>
            <a:p>
              <a:pPr algn="ctr"/>
              <a:r>
                <a:rPr lang="en-IN" dirty="0" smtClean="0">
                  <a:solidFill>
                    <a:schemeClr val="accent1">
                      <a:lumMod val="40000"/>
                      <a:lumOff val="60000"/>
                    </a:schemeClr>
                  </a:solidFill>
                </a:rPr>
                <a:t>Agency Name</a:t>
              </a:r>
              <a:endParaRPr lang="en-IN" dirty="0">
                <a:solidFill>
                  <a:schemeClr val="accent1">
                    <a:lumMod val="40000"/>
                    <a:lumOff val="60000"/>
                  </a:schemeClr>
                </a:solidFill>
              </a:endParaRPr>
            </a:p>
          </p:txBody>
        </p:sp>
        <p:sp>
          <p:nvSpPr>
            <p:cNvPr id="4" name="TextBox 3"/>
            <p:cNvSpPr txBox="1"/>
            <p:nvPr/>
          </p:nvSpPr>
          <p:spPr>
            <a:xfrm rot="16200000">
              <a:off x="4000053" y="3136997"/>
              <a:ext cx="2095500" cy="369332"/>
            </a:xfrm>
            <a:prstGeom prst="rect">
              <a:avLst/>
            </a:prstGeom>
            <a:noFill/>
          </p:spPr>
          <p:txBody>
            <a:bodyPr wrap="square" rtlCol="0">
              <a:spAutoFit/>
            </a:bodyPr>
            <a:lstStyle/>
            <a:p>
              <a:pPr algn="ctr"/>
              <a:r>
                <a:rPr lang="en-IN" dirty="0" smtClean="0">
                  <a:solidFill>
                    <a:schemeClr val="accent1">
                      <a:lumMod val="40000"/>
                      <a:lumOff val="60000"/>
                    </a:schemeClr>
                  </a:solidFill>
                </a:rPr>
                <a:t>Premium Amount</a:t>
              </a:r>
              <a:endParaRPr lang="en-IN" dirty="0">
                <a:solidFill>
                  <a:schemeClr val="accent1">
                    <a:lumMod val="40000"/>
                    <a:lumOff val="60000"/>
                  </a:schemeClr>
                </a:solidFill>
              </a:endParaRPr>
            </a:p>
          </p:txBody>
        </p:sp>
        <p:sp>
          <p:nvSpPr>
            <p:cNvPr id="5" name="TextBox 4"/>
            <p:cNvSpPr txBox="1"/>
            <p:nvPr/>
          </p:nvSpPr>
          <p:spPr>
            <a:xfrm>
              <a:off x="5803540" y="6141303"/>
              <a:ext cx="5502923" cy="646331"/>
            </a:xfrm>
            <a:prstGeom prst="rect">
              <a:avLst/>
            </a:prstGeom>
            <a:noFill/>
          </p:spPr>
          <p:txBody>
            <a:bodyPr wrap="square" rtlCol="0">
              <a:spAutoFit/>
            </a:bodyPr>
            <a:lstStyle/>
            <a:p>
              <a:pPr algn="ctr"/>
              <a:r>
                <a:rPr lang="en-IN" dirty="0" smtClean="0">
                  <a:solidFill>
                    <a:schemeClr val="accent1">
                      <a:lumMod val="40000"/>
                      <a:lumOff val="60000"/>
                    </a:schemeClr>
                  </a:solidFill>
                </a:rPr>
                <a:t>Conversion Rate in different levels of </a:t>
              </a:r>
              <a:br>
                <a:rPr lang="en-IN" dirty="0" smtClean="0">
                  <a:solidFill>
                    <a:schemeClr val="accent1">
                      <a:lumMod val="40000"/>
                      <a:lumOff val="60000"/>
                    </a:schemeClr>
                  </a:solidFill>
                </a:rPr>
              </a:br>
              <a:r>
                <a:rPr lang="en-IN" dirty="0" smtClean="0">
                  <a:solidFill>
                    <a:schemeClr val="accent1">
                      <a:lumMod val="40000"/>
                      <a:lumOff val="60000"/>
                    </a:schemeClr>
                  </a:solidFill>
                </a:rPr>
                <a:t>      combination of Property Age and Premium Amount</a:t>
              </a:r>
              <a:endParaRPr lang="en-IN" dirty="0">
                <a:solidFill>
                  <a:schemeClr val="accent1">
                    <a:lumMod val="40000"/>
                    <a:lumOff val="60000"/>
                  </a:schemeClr>
                </a:solidFill>
              </a:endParaRPr>
            </a:p>
          </p:txBody>
        </p:sp>
      </p:gr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8738" t="3408" r="4813"/>
          <a:stretch/>
        </p:blipFill>
        <p:spPr>
          <a:xfrm>
            <a:off x="5469438" y="911812"/>
            <a:ext cx="5962918" cy="4806407"/>
          </a:xfrm>
          <a:prstGeom prst="rect">
            <a:avLst/>
          </a:prstGeom>
        </p:spPr>
      </p:pic>
    </p:spTree>
    <p:extLst>
      <p:ext uri="{BB962C8B-B14F-4D97-AF65-F5344CB8AC3E}">
        <p14:creationId xmlns:p14="http://schemas.microsoft.com/office/powerpoint/2010/main" val="4260342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1047" y="273541"/>
            <a:ext cx="4999569" cy="461665"/>
          </a:xfrm>
          <a:prstGeom prst="rect">
            <a:avLst/>
          </a:prstGeom>
          <a:noFill/>
        </p:spPr>
        <p:txBody>
          <a:bodyPr wrap="square" rtlCol="0">
            <a:spAutoFit/>
          </a:bodyPr>
          <a:lstStyle/>
          <a:p>
            <a:pPr algn="ctr"/>
            <a:r>
              <a:rPr lang="en-IN" sz="2400" b="1" dirty="0" smtClean="0"/>
              <a:t>SEGMENTATION ANALYSIS</a:t>
            </a:r>
            <a:endParaRPr lang="en-IN" sz="2400" b="1" dirty="0"/>
          </a:p>
        </p:txBody>
      </p:sp>
      <p:sp>
        <p:nvSpPr>
          <p:cNvPr id="3" name="TextBox 2"/>
          <p:cNvSpPr txBox="1"/>
          <p:nvPr/>
        </p:nvSpPr>
        <p:spPr>
          <a:xfrm>
            <a:off x="375991" y="735206"/>
            <a:ext cx="11433935" cy="1200329"/>
          </a:xfrm>
          <a:prstGeom prst="rect">
            <a:avLst/>
          </a:prstGeom>
          <a:noFill/>
        </p:spPr>
        <p:txBody>
          <a:bodyPr wrap="square" rtlCol="0">
            <a:spAutoFit/>
          </a:bodyPr>
          <a:lstStyle/>
          <a:p>
            <a:pPr algn="just"/>
            <a:r>
              <a:rPr lang="en-IN" dirty="0" smtClean="0"/>
              <a:t>Segmentation Analysis was performed in multiple stages. It was made sure that our segments cover the entire data </a:t>
            </a:r>
            <a:r>
              <a:rPr lang="en-IN" dirty="0" smtClean="0"/>
              <a:t>points</a:t>
            </a:r>
            <a:r>
              <a:rPr lang="en-IN" dirty="0" smtClean="0"/>
              <a:t>. Initially we used a popular clustering technique named k means clustering, which assigns clusters based on the distances from the cluster centroid. The results were fruitful and in this stage we were able to segment out the quotes which were almost completely unlikely to be converted. We call Cluster 1 our “Segment1”</a:t>
            </a:r>
            <a:endParaRPr lang="en-IN" dirty="0"/>
          </a:p>
        </p:txBody>
      </p:sp>
      <p:grpSp>
        <p:nvGrpSpPr>
          <p:cNvPr id="10" name="Group 9"/>
          <p:cNvGrpSpPr/>
          <p:nvPr/>
        </p:nvGrpSpPr>
        <p:grpSpPr>
          <a:xfrm>
            <a:off x="417015" y="2186189"/>
            <a:ext cx="7170669" cy="2902697"/>
            <a:chOff x="417015" y="2263463"/>
            <a:chExt cx="7170669" cy="2902697"/>
          </a:xfrm>
        </p:grpSpPr>
        <p:graphicFrame>
          <p:nvGraphicFramePr>
            <p:cNvPr id="7" name="Chart 6"/>
            <p:cNvGraphicFramePr>
              <a:graphicFrameLocks/>
            </p:cNvGraphicFramePr>
            <p:nvPr>
              <p:extLst>
                <p:ext uri="{D42A27DB-BD31-4B8C-83A1-F6EECF244321}">
                  <p14:modId xmlns:p14="http://schemas.microsoft.com/office/powerpoint/2010/main" val="4132218281"/>
                </p:ext>
              </p:extLst>
            </p:nvPr>
          </p:nvGraphicFramePr>
          <p:xfrm>
            <a:off x="417015" y="2263463"/>
            <a:ext cx="3492321" cy="2888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907965328"/>
                </p:ext>
              </p:extLst>
            </p:nvPr>
          </p:nvGraphicFramePr>
          <p:xfrm>
            <a:off x="3636436" y="2263463"/>
            <a:ext cx="3951248" cy="2902697"/>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12" name="Table 11"/>
          <p:cNvGraphicFramePr>
            <a:graphicFrameLocks noGrp="1"/>
          </p:cNvGraphicFramePr>
          <p:nvPr>
            <p:extLst>
              <p:ext uri="{D42A27DB-BD31-4B8C-83A1-F6EECF244321}">
                <p14:modId xmlns:p14="http://schemas.microsoft.com/office/powerpoint/2010/main" val="1852466384"/>
              </p:ext>
            </p:extLst>
          </p:nvPr>
        </p:nvGraphicFramePr>
        <p:xfrm>
          <a:off x="312616" y="5487647"/>
          <a:ext cx="11497310" cy="1198880"/>
        </p:xfrm>
        <a:graphic>
          <a:graphicData uri="http://schemas.openxmlformats.org/drawingml/2006/table">
            <a:tbl>
              <a:tblPr firstRow="1" bandRow="1">
                <a:tableStyleId>{6E25E649-3F16-4E02-A733-19D2CDBF48F0}</a:tableStyleId>
              </a:tblPr>
              <a:tblGrid>
                <a:gridCol w="1149731"/>
                <a:gridCol w="1149731"/>
                <a:gridCol w="1149731"/>
                <a:gridCol w="1149731"/>
                <a:gridCol w="1149731"/>
                <a:gridCol w="1149731"/>
                <a:gridCol w="1149731"/>
                <a:gridCol w="1149731"/>
                <a:gridCol w="1149731"/>
                <a:gridCol w="1149731"/>
              </a:tblGrid>
              <a:tr h="370840">
                <a:tc>
                  <a:txBody>
                    <a:bodyPr/>
                    <a:lstStyle/>
                    <a:p>
                      <a:endParaRPr lang="en-IN" dirty="0"/>
                    </a:p>
                  </a:txBody>
                  <a:tcPr/>
                </a:tc>
                <a:tc>
                  <a:txBody>
                    <a:bodyPr/>
                    <a:lstStyle/>
                    <a:p>
                      <a:r>
                        <a:rPr lang="en-IN" sz="1200" dirty="0" smtClean="0"/>
                        <a:t>PREMIUM</a:t>
                      </a:r>
                      <a:r>
                        <a:rPr lang="en-IN" sz="1200" baseline="0" dirty="0" smtClean="0"/>
                        <a:t> AMOUNT</a:t>
                      </a:r>
                      <a:endParaRPr lang="en-IN" sz="1200" dirty="0"/>
                    </a:p>
                  </a:txBody>
                  <a:tcPr/>
                </a:tc>
                <a:tc>
                  <a:txBody>
                    <a:bodyPr/>
                    <a:lstStyle/>
                    <a:p>
                      <a:r>
                        <a:rPr lang="en-IN" sz="1200" dirty="0" smtClean="0"/>
                        <a:t>PROPERTY</a:t>
                      </a:r>
                      <a:r>
                        <a:rPr lang="en-IN" sz="1200" baseline="0" dirty="0" smtClean="0"/>
                        <a:t> AGE</a:t>
                      </a:r>
                      <a:endParaRPr lang="en-IN" sz="1200" dirty="0"/>
                    </a:p>
                  </a:txBody>
                  <a:tcPr/>
                </a:tc>
                <a:tc>
                  <a:txBody>
                    <a:bodyPr/>
                    <a:lstStyle/>
                    <a:p>
                      <a:r>
                        <a:rPr lang="en-IN" sz="1200" dirty="0" smtClean="0"/>
                        <a:t>SMOKE</a:t>
                      </a:r>
                      <a:r>
                        <a:rPr lang="en-IN" sz="1200" baseline="0" dirty="0" smtClean="0"/>
                        <a:t> ALARM</a:t>
                      </a:r>
                      <a:endParaRPr lang="en-IN" sz="1200" dirty="0"/>
                    </a:p>
                  </a:txBody>
                  <a:tcPr/>
                </a:tc>
                <a:tc>
                  <a:txBody>
                    <a:bodyPr/>
                    <a:lstStyle/>
                    <a:p>
                      <a:r>
                        <a:rPr lang="en-IN" sz="1200" dirty="0" smtClean="0"/>
                        <a:t>SAFETY</a:t>
                      </a:r>
                      <a:r>
                        <a:rPr lang="en-IN" sz="1200" baseline="0" dirty="0" smtClean="0"/>
                        <a:t> DEVICES</a:t>
                      </a:r>
                      <a:endParaRPr lang="en-IN" sz="1200" dirty="0"/>
                    </a:p>
                  </a:txBody>
                  <a:tcPr/>
                </a:tc>
                <a:tc>
                  <a:txBody>
                    <a:bodyPr/>
                    <a:lstStyle/>
                    <a:p>
                      <a:r>
                        <a:rPr lang="en-IN" sz="1200" dirty="0" smtClean="0"/>
                        <a:t>PRIOR</a:t>
                      </a:r>
                      <a:r>
                        <a:rPr lang="en-IN" sz="1200" baseline="0" dirty="0" smtClean="0"/>
                        <a:t> CLAIM</a:t>
                      </a:r>
                      <a:endParaRPr lang="en-IN" sz="1200" dirty="0"/>
                    </a:p>
                  </a:txBody>
                  <a:tcPr/>
                </a:tc>
                <a:tc>
                  <a:txBody>
                    <a:bodyPr/>
                    <a:lstStyle/>
                    <a:p>
                      <a:r>
                        <a:rPr lang="en-IN" sz="1200" dirty="0" smtClean="0"/>
                        <a:t>COASTAL AREA</a:t>
                      </a:r>
                      <a:endParaRPr lang="en-IN" sz="1200" dirty="0"/>
                    </a:p>
                  </a:txBody>
                  <a:tcPr/>
                </a:tc>
                <a:tc>
                  <a:txBody>
                    <a:bodyPr/>
                    <a:lstStyle/>
                    <a:p>
                      <a:r>
                        <a:rPr lang="en-IN" sz="1200" dirty="0" smtClean="0"/>
                        <a:t>UNDER</a:t>
                      </a:r>
                      <a:r>
                        <a:rPr lang="en-IN" sz="1200" baseline="0" dirty="0" smtClean="0"/>
                        <a:t> </a:t>
                      </a:r>
                      <a:r>
                        <a:rPr lang="en-IN" sz="1200" dirty="0" smtClean="0"/>
                        <a:t>CONSTRUCT</a:t>
                      </a:r>
                      <a:endParaRPr lang="en-IN" sz="1200" dirty="0"/>
                    </a:p>
                  </a:txBody>
                  <a:tcPr/>
                </a:tc>
                <a:tc>
                  <a:txBody>
                    <a:bodyPr/>
                    <a:lstStyle/>
                    <a:p>
                      <a:r>
                        <a:rPr lang="en-IN" sz="1200" dirty="0" smtClean="0"/>
                        <a:t>DEADBOLT</a:t>
                      </a:r>
                      <a:r>
                        <a:rPr lang="en-IN" sz="1200" baseline="0" dirty="0" smtClean="0"/>
                        <a:t> LOCKS</a:t>
                      </a:r>
                      <a:endParaRPr lang="en-IN" sz="1200" dirty="0"/>
                    </a:p>
                  </a:txBody>
                  <a:tcPr/>
                </a:tc>
                <a:tc>
                  <a:txBody>
                    <a:bodyPr/>
                    <a:lstStyle/>
                    <a:p>
                      <a:r>
                        <a:rPr lang="en-IN" sz="1200" dirty="0" smtClean="0"/>
                        <a:t>INSURANCE</a:t>
                      </a:r>
                      <a:r>
                        <a:rPr lang="en-IN" sz="1200" baseline="0" dirty="0" smtClean="0"/>
                        <a:t> SCORE</a:t>
                      </a:r>
                      <a:endParaRPr lang="en-IN" sz="1200" dirty="0"/>
                    </a:p>
                  </a:txBody>
                  <a:tcPr/>
                </a:tc>
              </a:tr>
              <a:tr h="370840">
                <a:tc>
                  <a:txBody>
                    <a:bodyPr/>
                    <a:lstStyle/>
                    <a:p>
                      <a:r>
                        <a:rPr lang="en-IN" dirty="0" smtClean="0"/>
                        <a:t>Cluster1</a:t>
                      </a:r>
                      <a:endParaRPr lang="en-IN" dirty="0"/>
                    </a:p>
                  </a:txBody>
                  <a:tcPr/>
                </a:tc>
                <a:tc>
                  <a:txBody>
                    <a:bodyPr/>
                    <a:lstStyle/>
                    <a:p>
                      <a:r>
                        <a:rPr lang="en-IN" dirty="0" smtClean="0"/>
                        <a:t>17443</a:t>
                      </a:r>
                      <a:endParaRPr lang="en-IN" dirty="0"/>
                    </a:p>
                  </a:txBody>
                  <a:tcPr/>
                </a:tc>
                <a:tc>
                  <a:txBody>
                    <a:bodyPr/>
                    <a:lstStyle/>
                    <a:p>
                      <a:r>
                        <a:rPr lang="en-IN" dirty="0" smtClean="0"/>
                        <a:t>2.79</a:t>
                      </a:r>
                      <a:endParaRPr lang="en-IN" dirty="0"/>
                    </a:p>
                  </a:txBody>
                  <a:tcPr/>
                </a:tc>
                <a:tc>
                  <a:txBody>
                    <a:bodyPr/>
                    <a:lstStyle/>
                    <a:p>
                      <a:r>
                        <a:rPr lang="en-IN" dirty="0" smtClean="0"/>
                        <a:t>0.36</a:t>
                      </a:r>
                      <a:endParaRPr lang="en-IN" dirty="0"/>
                    </a:p>
                  </a:txBody>
                  <a:tcPr/>
                </a:tc>
                <a:tc>
                  <a:txBody>
                    <a:bodyPr/>
                    <a:lstStyle/>
                    <a:p>
                      <a:r>
                        <a:rPr lang="en-IN" dirty="0" smtClean="0"/>
                        <a:t>1.02</a:t>
                      </a:r>
                      <a:endParaRPr lang="en-IN" dirty="0"/>
                    </a:p>
                  </a:txBody>
                  <a:tcPr/>
                </a:tc>
                <a:tc>
                  <a:txBody>
                    <a:bodyPr/>
                    <a:lstStyle/>
                    <a:p>
                      <a:r>
                        <a:rPr lang="en-IN" dirty="0" smtClean="0"/>
                        <a:t>0.16</a:t>
                      </a:r>
                      <a:endParaRPr lang="en-IN" dirty="0"/>
                    </a:p>
                  </a:txBody>
                  <a:tcPr/>
                </a:tc>
                <a:tc>
                  <a:txBody>
                    <a:bodyPr/>
                    <a:lstStyle/>
                    <a:p>
                      <a:r>
                        <a:rPr lang="en-IN" dirty="0" smtClean="0"/>
                        <a:t>0.25</a:t>
                      </a:r>
                      <a:endParaRPr lang="en-IN" dirty="0"/>
                    </a:p>
                  </a:txBody>
                  <a:tcPr/>
                </a:tc>
                <a:tc>
                  <a:txBody>
                    <a:bodyPr/>
                    <a:lstStyle/>
                    <a:p>
                      <a:r>
                        <a:rPr lang="en-IN" dirty="0" smtClean="0"/>
                        <a:t>0.03</a:t>
                      </a:r>
                      <a:endParaRPr lang="en-IN" dirty="0"/>
                    </a:p>
                  </a:txBody>
                  <a:tcPr/>
                </a:tc>
                <a:tc>
                  <a:txBody>
                    <a:bodyPr/>
                    <a:lstStyle/>
                    <a:p>
                      <a:r>
                        <a:rPr lang="en-IN" dirty="0" smtClean="0"/>
                        <a:t>0.29</a:t>
                      </a:r>
                      <a:endParaRPr lang="en-IN" dirty="0"/>
                    </a:p>
                  </a:txBody>
                  <a:tcPr/>
                </a:tc>
                <a:tc>
                  <a:txBody>
                    <a:bodyPr/>
                    <a:lstStyle/>
                    <a:p>
                      <a:r>
                        <a:rPr lang="en-IN" dirty="0" smtClean="0"/>
                        <a:t>13.12</a:t>
                      </a:r>
                      <a:endParaRPr lang="en-IN" dirty="0"/>
                    </a:p>
                  </a:txBody>
                  <a:tcPr/>
                </a:tc>
              </a:tr>
              <a:tr h="370840">
                <a:tc>
                  <a:txBody>
                    <a:bodyPr/>
                    <a:lstStyle/>
                    <a:p>
                      <a:r>
                        <a:rPr lang="en-IN" dirty="0" smtClean="0"/>
                        <a:t>Cluster2</a:t>
                      </a:r>
                      <a:endParaRPr lang="en-IN" dirty="0"/>
                    </a:p>
                  </a:txBody>
                  <a:tcPr/>
                </a:tc>
                <a:tc>
                  <a:txBody>
                    <a:bodyPr/>
                    <a:lstStyle/>
                    <a:p>
                      <a:r>
                        <a:rPr lang="en-IN" dirty="0" smtClean="0"/>
                        <a:t>23582</a:t>
                      </a:r>
                      <a:endParaRPr lang="en-IN" dirty="0"/>
                    </a:p>
                  </a:txBody>
                  <a:tcPr/>
                </a:tc>
                <a:tc>
                  <a:txBody>
                    <a:bodyPr/>
                    <a:lstStyle/>
                    <a:p>
                      <a:r>
                        <a:rPr lang="en-IN" dirty="0" smtClean="0"/>
                        <a:t>3.17</a:t>
                      </a:r>
                      <a:endParaRPr lang="en-IN" dirty="0"/>
                    </a:p>
                  </a:txBody>
                  <a:tcPr/>
                </a:tc>
                <a:tc>
                  <a:txBody>
                    <a:bodyPr/>
                    <a:lstStyle/>
                    <a:p>
                      <a:r>
                        <a:rPr lang="en-IN" dirty="0" smtClean="0"/>
                        <a:t>0.26</a:t>
                      </a:r>
                      <a:endParaRPr lang="en-IN" dirty="0"/>
                    </a:p>
                  </a:txBody>
                  <a:tcPr/>
                </a:tc>
                <a:tc>
                  <a:txBody>
                    <a:bodyPr/>
                    <a:lstStyle/>
                    <a:p>
                      <a:r>
                        <a:rPr lang="en-IN" dirty="0" smtClean="0"/>
                        <a:t>0.83</a:t>
                      </a:r>
                      <a:endParaRPr lang="en-IN" dirty="0"/>
                    </a:p>
                  </a:txBody>
                  <a:tcPr/>
                </a:tc>
                <a:tc>
                  <a:txBody>
                    <a:bodyPr/>
                    <a:lstStyle/>
                    <a:p>
                      <a:r>
                        <a:rPr lang="en-IN" dirty="0" smtClean="0"/>
                        <a:t>0.22</a:t>
                      </a:r>
                      <a:endParaRPr lang="en-IN" dirty="0"/>
                    </a:p>
                  </a:txBody>
                  <a:tcPr/>
                </a:tc>
                <a:tc>
                  <a:txBody>
                    <a:bodyPr/>
                    <a:lstStyle/>
                    <a:p>
                      <a:r>
                        <a:rPr lang="en-IN" dirty="0" smtClean="0"/>
                        <a:t>0.30</a:t>
                      </a:r>
                      <a:endParaRPr lang="en-IN" dirty="0"/>
                    </a:p>
                  </a:txBody>
                  <a:tcPr/>
                </a:tc>
                <a:tc>
                  <a:txBody>
                    <a:bodyPr/>
                    <a:lstStyle/>
                    <a:p>
                      <a:r>
                        <a:rPr lang="en-IN" dirty="0" smtClean="0"/>
                        <a:t>0.05</a:t>
                      </a:r>
                      <a:endParaRPr lang="en-IN" dirty="0"/>
                    </a:p>
                  </a:txBody>
                  <a:tcPr/>
                </a:tc>
                <a:tc>
                  <a:txBody>
                    <a:bodyPr/>
                    <a:lstStyle/>
                    <a:p>
                      <a:r>
                        <a:rPr lang="en-IN" dirty="0" smtClean="0"/>
                        <a:t>0.22</a:t>
                      </a:r>
                      <a:endParaRPr lang="en-IN" dirty="0"/>
                    </a:p>
                  </a:txBody>
                  <a:tcPr/>
                </a:tc>
                <a:tc>
                  <a:txBody>
                    <a:bodyPr/>
                    <a:lstStyle/>
                    <a:p>
                      <a:r>
                        <a:rPr lang="en-IN" dirty="0" smtClean="0"/>
                        <a:t>12.30</a:t>
                      </a:r>
                      <a:endParaRPr lang="en-IN" dirty="0"/>
                    </a:p>
                  </a:txBody>
                  <a:tcPr/>
                </a:tc>
              </a:tr>
            </a:tbl>
          </a:graphicData>
        </a:graphic>
      </p:graphicFrame>
      <p:sp>
        <p:nvSpPr>
          <p:cNvPr id="13" name="TextBox 12"/>
          <p:cNvSpPr txBox="1"/>
          <p:nvPr/>
        </p:nvSpPr>
        <p:spPr>
          <a:xfrm>
            <a:off x="3322991" y="5088886"/>
            <a:ext cx="4999569" cy="307777"/>
          </a:xfrm>
          <a:prstGeom prst="rect">
            <a:avLst/>
          </a:prstGeom>
          <a:noFill/>
        </p:spPr>
        <p:txBody>
          <a:bodyPr wrap="square" rtlCol="0">
            <a:spAutoFit/>
          </a:bodyPr>
          <a:lstStyle/>
          <a:p>
            <a:pPr algn="ctr"/>
            <a:r>
              <a:rPr lang="en-IN" sz="1400" b="1" dirty="0" smtClean="0"/>
              <a:t>CLUSTER CENTROID OF SOME VARIABLES</a:t>
            </a:r>
            <a:endParaRPr lang="en-IN" sz="1400" b="1" dirty="0"/>
          </a:p>
        </p:txBody>
      </p:sp>
      <p:graphicFrame>
        <p:nvGraphicFramePr>
          <p:cNvPr id="14" name="Table 13"/>
          <p:cNvGraphicFramePr>
            <a:graphicFrameLocks noGrp="1"/>
          </p:cNvGraphicFramePr>
          <p:nvPr>
            <p:extLst>
              <p:ext uri="{D42A27DB-BD31-4B8C-83A1-F6EECF244321}">
                <p14:modId xmlns:p14="http://schemas.microsoft.com/office/powerpoint/2010/main" val="3909507739"/>
              </p:ext>
            </p:extLst>
          </p:nvPr>
        </p:nvGraphicFramePr>
        <p:xfrm>
          <a:off x="7428249" y="2641124"/>
          <a:ext cx="4381677" cy="2177049"/>
        </p:xfrm>
        <a:graphic>
          <a:graphicData uri="http://schemas.openxmlformats.org/drawingml/2006/table">
            <a:tbl>
              <a:tblPr firstRow="1" bandRow="1">
                <a:tableStyleId>{2D5ABB26-0587-4C30-8999-92F81FD0307C}</a:tableStyleId>
              </a:tblPr>
              <a:tblGrid>
                <a:gridCol w="1460559"/>
                <a:gridCol w="1460559"/>
                <a:gridCol w="1460559"/>
              </a:tblGrid>
              <a:tr h="512323">
                <a:tc>
                  <a:txBody>
                    <a:bodyPr/>
                    <a:lstStyle/>
                    <a:p>
                      <a:endParaRPr lang="en-IN" dirty="0"/>
                    </a:p>
                  </a:txBody>
                  <a:tcPr/>
                </a:tc>
                <a:tc>
                  <a:txBody>
                    <a:bodyPr/>
                    <a:lstStyle/>
                    <a:p>
                      <a:r>
                        <a:rPr lang="en-IN" dirty="0" smtClean="0"/>
                        <a:t>CLUSTER 1</a:t>
                      </a:r>
                      <a:endParaRPr lang="en-IN" dirty="0"/>
                    </a:p>
                  </a:txBody>
                  <a:tcPr/>
                </a:tc>
                <a:tc>
                  <a:txBody>
                    <a:bodyPr/>
                    <a:lstStyle/>
                    <a:p>
                      <a:r>
                        <a:rPr lang="en-IN" dirty="0" smtClean="0"/>
                        <a:t>CLUSTER2</a:t>
                      </a:r>
                      <a:endParaRPr lang="en-IN" dirty="0"/>
                    </a:p>
                  </a:txBody>
                  <a:tcPr/>
                </a:tc>
              </a:tr>
              <a:tr h="512323">
                <a:tc>
                  <a:txBody>
                    <a:bodyPr/>
                    <a:lstStyle/>
                    <a:p>
                      <a:r>
                        <a:rPr lang="en-IN" dirty="0" smtClean="0"/>
                        <a:t>Non-Conversion</a:t>
                      </a:r>
                      <a:endParaRPr lang="en-IN" dirty="0"/>
                    </a:p>
                  </a:txBody>
                  <a:tcPr/>
                </a:tc>
                <a:tc>
                  <a:txBody>
                    <a:bodyPr/>
                    <a:lstStyle/>
                    <a:p>
                      <a:r>
                        <a:rPr lang="en-IN" dirty="0" smtClean="0"/>
                        <a:t>15919</a:t>
                      </a:r>
                      <a:endParaRPr lang="en-IN" dirty="0"/>
                    </a:p>
                  </a:txBody>
                  <a:tcPr/>
                </a:tc>
                <a:tc>
                  <a:txBody>
                    <a:bodyPr/>
                    <a:lstStyle/>
                    <a:p>
                      <a:r>
                        <a:rPr lang="en-IN" dirty="0" smtClean="0"/>
                        <a:t>12496</a:t>
                      </a:r>
                      <a:endParaRPr lang="en-IN" dirty="0"/>
                    </a:p>
                  </a:txBody>
                  <a:tcPr/>
                </a:tc>
              </a:tr>
              <a:tr h="512323">
                <a:tc>
                  <a:txBody>
                    <a:bodyPr/>
                    <a:lstStyle/>
                    <a:p>
                      <a:r>
                        <a:rPr lang="en-IN" dirty="0" smtClean="0"/>
                        <a:t>Conversion</a:t>
                      </a:r>
                      <a:endParaRPr lang="en-IN" dirty="0"/>
                    </a:p>
                  </a:txBody>
                  <a:tcPr/>
                </a:tc>
                <a:tc>
                  <a:txBody>
                    <a:bodyPr/>
                    <a:lstStyle/>
                    <a:p>
                      <a:r>
                        <a:rPr lang="en-IN" dirty="0" smtClean="0"/>
                        <a:t>6581</a:t>
                      </a:r>
                      <a:endParaRPr lang="en-IN" dirty="0"/>
                    </a:p>
                  </a:txBody>
                  <a:tcPr/>
                </a:tc>
                <a:tc>
                  <a:txBody>
                    <a:bodyPr/>
                    <a:lstStyle/>
                    <a:p>
                      <a:r>
                        <a:rPr lang="en-IN" dirty="0" smtClean="0"/>
                        <a:t>24</a:t>
                      </a:r>
                      <a:endParaRPr lang="en-IN" dirty="0"/>
                    </a:p>
                  </a:txBody>
                  <a:tcPr/>
                </a:tc>
              </a:tr>
              <a:tr h="512323">
                <a:tc>
                  <a:txBody>
                    <a:bodyPr/>
                    <a:lstStyle/>
                    <a:p>
                      <a:r>
                        <a:rPr lang="en-IN" dirty="0" smtClean="0"/>
                        <a:t>Total</a:t>
                      </a:r>
                      <a:endParaRPr lang="en-IN" dirty="0"/>
                    </a:p>
                  </a:txBody>
                  <a:tcPr/>
                </a:tc>
                <a:tc>
                  <a:txBody>
                    <a:bodyPr/>
                    <a:lstStyle/>
                    <a:p>
                      <a:r>
                        <a:rPr lang="en-IN" dirty="0" smtClean="0"/>
                        <a:t>22500</a:t>
                      </a:r>
                      <a:endParaRPr lang="en-IN" dirty="0"/>
                    </a:p>
                  </a:txBody>
                  <a:tcPr/>
                </a:tc>
                <a:tc>
                  <a:txBody>
                    <a:bodyPr/>
                    <a:lstStyle/>
                    <a:p>
                      <a:r>
                        <a:rPr lang="en-IN" dirty="0" smtClean="0"/>
                        <a:t>12520</a:t>
                      </a:r>
                      <a:endParaRPr lang="en-IN" dirty="0"/>
                    </a:p>
                  </a:txBody>
                  <a:tcPr/>
                </a:tc>
              </a:tr>
            </a:tbl>
          </a:graphicData>
        </a:graphic>
      </p:graphicFrame>
    </p:spTree>
    <p:extLst>
      <p:ext uri="{BB962C8B-B14F-4D97-AF65-F5344CB8AC3E}">
        <p14:creationId xmlns:p14="http://schemas.microsoft.com/office/powerpoint/2010/main" val="2418333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839" y="232930"/>
            <a:ext cx="11433935" cy="1477328"/>
          </a:xfrm>
          <a:prstGeom prst="rect">
            <a:avLst/>
          </a:prstGeom>
          <a:noFill/>
        </p:spPr>
        <p:txBody>
          <a:bodyPr wrap="square" rtlCol="0">
            <a:spAutoFit/>
          </a:bodyPr>
          <a:lstStyle/>
          <a:p>
            <a:pPr algn="just"/>
            <a:r>
              <a:rPr lang="en-IN" dirty="0" smtClean="0"/>
              <a:t>Stage 2 of the Segmentation Analysis involved further segmentation of Cluster 2 obtained by k means clustering. In cluster 2, quotes with Property Age = 4 were 90% likely to rejected. We call quotes in cluster 2 with property age =4 our “Segment2”. Deep diving further into remaining quotes, we see that when premium amount is less than 16000 quotes tend to be rejected the quote more than 92% of time, we call this segment our “Segment3”. At this point of time, in our remaining 9396 quotes  we have more than 58% conversion rate</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140752046"/>
              </p:ext>
            </p:extLst>
          </p:nvPr>
        </p:nvGraphicFramePr>
        <p:xfrm>
          <a:off x="858359" y="1875122"/>
          <a:ext cx="4824989" cy="34706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824347286"/>
              </p:ext>
            </p:extLst>
          </p:nvPr>
        </p:nvGraphicFramePr>
        <p:xfrm>
          <a:off x="6115318" y="1875122"/>
          <a:ext cx="4576128" cy="34706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4329512"/>
              </p:ext>
            </p:extLst>
          </p:nvPr>
        </p:nvGraphicFramePr>
        <p:xfrm>
          <a:off x="7090116" y="5510588"/>
          <a:ext cx="2307101" cy="1180820"/>
        </p:xfrm>
        <a:graphic>
          <a:graphicData uri="http://schemas.openxmlformats.org/drawingml/2006/table">
            <a:tbl>
              <a:tblPr/>
              <a:tblGrid>
                <a:gridCol w="887347"/>
                <a:gridCol w="709877"/>
                <a:gridCol w="709877"/>
              </a:tblGrid>
              <a:tr h="295205">
                <a:tc>
                  <a:txBody>
                    <a:bodyPr/>
                    <a:lstStyle/>
                    <a:p>
                      <a:pPr algn="l" fontAlgn="ctr"/>
                      <a:endParaRPr lang="en-IN" sz="1000" b="0" i="0" u="none" strike="noStrike" dirty="0">
                        <a:solidFill>
                          <a:schemeClr val="tx1"/>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l" fontAlgn="b"/>
                      <a:r>
                        <a:rPr lang="en-IN" sz="1100" b="0" i="0" u="none" strike="noStrike" dirty="0">
                          <a:solidFill>
                            <a:schemeClr val="tx1"/>
                          </a:solidFill>
                          <a:effectLst/>
                          <a:latin typeface="Calibri" panose="020F0502020204030204" pitchFamily="34" charset="0"/>
                        </a:rPr>
                        <a:t>&lt; </a:t>
                      </a:r>
                      <a:r>
                        <a:rPr lang="en-IN" sz="1100" b="0" i="0" u="none" strike="noStrike" dirty="0" smtClean="0">
                          <a:solidFill>
                            <a:schemeClr val="tx1"/>
                          </a:solidFill>
                          <a:effectLst/>
                          <a:latin typeface="Calibri" panose="020F0502020204030204" pitchFamily="34" charset="0"/>
                        </a:rPr>
                        <a:t>16k </a:t>
                      </a:r>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IN" sz="1100" b="0" i="0" u="none" strike="noStrike" dirty="0" smtClean="0">
                          <a:solidFill>
                            <a:schemeClr val="tx1"/>
                          </a:solidFill>
                          <a:effectLst/>
                          <a:latin typeface="Calibri" panose="020F0502020204030204" pitchFamily="34" charset="0"/>
                        </a:rPr>
                        <a:t>&gt; 16k</a:t>
                      </a:r>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r>
              <a:tr h="295205">
                <a:tc>
                  <a:txBody>
                    <a:bodyPr/>
                    <a:lstStyle/>
                    <a:p>
                      <a:pPr algn="l" fontAlgn="ctr"/>
                      <a:r>
                        <a:rPr lang="en-IN" sz="1000" b="0" i="0" u="none" strike="noStrike">
                          <a:solidFill>
                            <a:schemeClr val="tx1"/>
                          </a:solidFill>
                          <a:effectLst/>
                          <a:latin typeface="Lucida Console" panose="020B0609040504020204" pitchFamily="49" charset="0"/>
                        </a:rPr>
                        <a:t>Non-Conv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1516</a:t>
                      </a:r>
                    </a:p>
                  </a:txBody>
                  <a:tcPr marL="9525" marR="9525" marT="9525" marB="0" anchor="b">
                    <a:lnL>
                      <a:noFill/>
                    </a:lnL>
                    <a:lnR>
                      <a:noFill/>
                    </a:lnR>
                    <a:lnT>
                      <a:noFill/>
                    </a:lnT>
                    <a:lnB>
                      <a:noFill/>
                    </a:lnB>
                  </a:tcPr>
                </a:tc>
                <a:tc>
                  <a:txBody>
                    <a:bodyPr/>
                    <a:lstStyle/>
                    <a:p>
                      <a:pPr algn="r" fontAlgn="b"/>
                      <a:r>
                        <a:rPr lang="en-IN" sz="1100" b="0" i="0" u="none" strike="noStrike" dirty="0" smtClean="0">
                          <a:solidFill>
                            <a:schemeClr val="tx1"/>
                          </a:solidFill>
                          <a:effectLst/>
                          <a:latin typeface="Calibri" panose="020F0502020204030204" pitchFamily="34" charset="0"/>
                        </a:rPr>
                        <a:t>3985</a:t>
                      </a:r>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r>
              <a:tr h="295205">
                <a:tc>
                  <a:txBody>
                    <a:bodyPr/>
                    <a:lstStyle/>
                    <a:p>
                      <a:pPr algn="l" fontAlgn="ctr"/>
                      <a:r>
                        <a:rPr lang="en-IN" sz="1000" b="0" i="0" u="none" strike="noStrike">
                          <a:solidFill>
                            <a:schemeClr val="tx1"/>
                          </a:solidFill>
                          <a:effectLst/>
                          <a:latin typeface="Lucida Console" panose="020B0609040504020204" pitchFamily="49" charset="0"/>
                        </a:rPr>
                        <a:t>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122</a:t>
                      </a:r>
                    </a:p>
                  </a:txBody>
                  <a:tcPr marL="9525" marR="9525" marT="9525" marB="0" anchor="b">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5411</a:t>
                      </a:r>
                    </a:p>
                  </a:txBody>
                  <a:tcPr marL="9525" marR="9525" marT="9525" marB="0" anchor="b">
                    <a:lnL>
                      <a:noFill/>
                    </a:lnL>
                    <a:lnR>
                      <a:noFill/>
                    </a:lnR>
                    <a:lnT>
                      <a:noFill/>
                    </a:lnT>
                    <a:lnB>
                      <a:noFill/>
                    </a:lnB>
                  </a:tcPr>
                </a:tc>
              </a:tr>
              <a:tr h="295205">
                <a:tc>
                  <a:txBody>
                    <a:bodyPr/>
                    <a:lstStyle/>
                    <a:p>
                      <a:pPr algn="l" fontAlgn="ctr"/>
                      <a:r>
                        <a:rPr lang="en-IN" sz="1000" b="0" i="0" u="none" strike="noStrike">
                          <a:solidFill>
                            <a:schemeClr val="tx1"/>
                          </a:solidFill>
                          <a:effectLst/>
                          <a:latin typeface="Lucida Console" panose="020B0609040504020204" pitchFamily="49" charset="0"/>
                        </a:rPr>
                        <a:t>Total</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1638</a:t>
                      </a: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9396</a:t>
                      </a:r>
                    </a:p>
                  </a:txBody>
                  <a:tcPr marL="9525" marR="9525" marT="9525" marB="0" anchor="b">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00028324"/>
              </p:ext>
            </p:extLst>
          </p:nvPr>
        </p:nvGraphicFramePr>
        <p:xfrm>
          <a:off x="1927275" y="5510586"/>
          <a:ext cx="2546251" cy="1180820"/>
        </p:xfrm>
        <a:graphic>
          <a:graphicData uri="http://schemas.openxmlformats.org/drawingml/2006/table">
            <a:tbl>
              <a:tblPr/>
              <a:tblGrid>
                <a:gridCol w="979327"/>
                <a:gridCol w="783462"/>
                <a:gridCol w="783462"/>
              </a:tblGrid>
              <a:tr h="295205">
                <a:tc>
                  <a:txBody>
                    <a:bodyPr/>
                    <a:lstStyle/>
                    <a:p>
                      <a:pPr algn="l" fontAlgn="ctr"/>
                      <a:endParaRPr lang="en-IN" sz="1000" b="0" i="0" u="none" strike="noStrike" dirty="0">
                        <a:solidFill>
                          <a:schemeClr val="tx1"/>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l" fontAlgn="b"/>
                      <a:r>
                        <a:rPr lang="en-IN" sz="1100" b="0" i="0" u="none" strike="noStrike">
                          <a:solidFill>
                            <a:schemeClr val="tx1"/>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4</a:t>
                      </a:r>
                    </a:p>
                  </a:txBody>
                  <a:tcPr marL="9525" marR="9525" marT="9525" marB="0" anchor="b">
                    <a:lnL>
                      <a:noFill/>
                    </a:lnL>
                    <a:lnR>
                      <a:noFill/>
                    </a:lnR>
                    <a:lnT>
                      <a:noFill/>
                    </a:lnT>
                    <a:lnB>
                      <a:noFill/>
                    </a:lnB>
                  </a:tcPr>
                </a:tc>
              </a:tr>
              <a:tr h="295205">
                <a:tc>
                  <a:txBody>
                    <a:bodyPr/>
                    <a:lstStyle/>
                    <a:p>
                      <a:pPr algn="l" fontAlgn="ctr"/>
                      <a:r>
                        <a:rPr lang="en-IN" sz="1000" b="0" i="0" u="none" strike="noStrike">
                          <a:solidFill>
                            <a:schemeClr val="tx1"/>
                          </a:solidFill>
                          <a:effectLst/>
                          <a:latin typeface="Lucida Console" panose="020B0609040504020204" pitchFamily="49" charset="0"/>
                        </a:rPr>
                        <a:t>Non-Conv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5501</a:t>
                      </a: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10418</a:t>
                      </a:r>
                    </a:p>
                  </a:txBody>
                  <a:tcPr marL="9525" marR="9525" marT="9525" marB="0" anchor="b">
                    <a:lnL>
                      <a:noFill/>
                    </a:lnL>
                    <a:lnR>
                      <a:noFill/>
                    </a:lnR>
                    <a:lnT>
                      <a:noFill/>
                    </a:lnT>
                    <a:lnB>
                      <a:noFill/>
                    </a:lnB>
                  </a:tcPr>
                </a:tc>
              </a:tr>
              <a:tr h="295205">
                <a:tc>
                  <a:txBody>
                    <a:bodyPr/>
                    <a:lstStyle/>
                    <a:p>
                      <a:pPr algn="l" fontAlgn="ctr"/>
                      <a:r>
                        <a:rPr lang="en-IN" sz="1000" b="0" i="0" u="none" strike="noStrike">
                          <a:solidFill>
                            <a:schemeClr val="tx1"/>
                          </a:solidFill>
                          <a:effectLst/>
                          <a:latin typeface="Lucida Console" panose="020B0609040504020204" pitchFamily="49" charset="0"/>
                        </a:rPr>
                        <a:t>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5533</a:t>
                      </a:r>
                    </a:p>
                  </a:txBody>
                  <a:tcPr marL="9525" marR="9525" marT="9525" marB="0" anchor="b">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1048</a:t>
                      </a:r>
                    </a:p>
                  </a:txBody>
                  <a:tcPr marL="9525" marR="9525" marT="9525" marB="0" anchor="b">
                    <a:lnL>
                      <a:noFill/>
                    </a:lnL>
                    <a:lnR>
                      <a:noFill/>
                    </a:lnR>
                    <a:lnT>
                      <a:noFill/>
                    </a:lnT>
                    <a:lnB>
                      <a:noFill/>
                    </a:lnB>
                  </a:tcPr>
                </a:tc>
              </a:tr>
              <a:tr h="295205">
                <a:tc>
                  <a:txBody>
                    <a:bodyPr/>
                    <a:lstStyle/>
                    <a:p>
                      <a:pPr algn="l" fontAlgn="ctr"/>
                      <a:r>
                        <a:rPr lang="en-IN" sz="1000" b="0" i="0" u="none" strike="noStrike">
                          <a:solidFill>
                            <a:schemeClr val="tx1"/>
                          </a:solidFill>
                          <a:effectLst/>
                          <a:latin typeface="Lucida Console" panose="020B0609040504020204" pitchFamily="49" charset="0"/>
                        </a:rPr>
                        <a:t>Total</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11034</a:t>
                      </a: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11466</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2065383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 y="346016"/>
            <a:ext cx="11956473" cy="6524863"/>
          </a:xfrm>
          <a:prstGeom prst="rect">
            <a:avLst/>
          </a:prstGeom>
          <a:noFill/>
        </p:spPr>
        <p:txBody>
          <a:bodyPr wrap="square" rtlCol="0">
            <a:spAutoFit/>
          </a:bodyPr>
          <a:lstStyle/>
          <a:p>
            <a:r>
              <a:rPr lang="en-IN" sz="2800" b="1" dirty="0" smtClean="0"/>
              <a:t>Background:</a:t>
            </a:r>
          </a:p>
          <a:p>
            <a:pPr algn="just"/>
            <a:r>
              <a:rPr lang="en-US" dirty="0" smtClean="0"/>
              <a:t>Home insurance business of XYZ Insurance is observing a steep decline in the number of new customers/new policies they are writing. Currently</a:t>
            </a:r>
            <a:r>
              <a:rPr lang="en-US" dirty="0"/>
              <a:t>, majority of the customers buy policies through their website: The customer submits a policy application (with the required details) and receives a price. He/she has the option of purchasing the policy at the quoted price or rejecting the quote </a:t>
            </a:r>
          </a:p>
          <a:p>
            <a:pPr algn="just"/>
            <a:r>
              <a:rPr lang="en-US" dirty="0"/>
              <a:t>The likelihood of a customer to buy a policy at the received quote can be analyzed on various characteristics including behavioral attributes, demographics, property risk profile etc. </a:t>
            </a:r>
            <a:r>
              <a:rPr lang="en-US" dirty="0" smtClean="0"/>
              <a:t>With </a:t>
            </a:r>
            <a:r>
              <a:rPr lang="en-US" dirty="0"/>
              <a:t>the steep decline in market share , XYZ’s Marketing Department is entrusted with the task of analyzing historical quote data in an attempt to understand drivers of policy quote conversion and recommend changes to the overall process of identifying ‘good’ prospective customers </a:t>
            </a:r>
          </a:p>
          <a:p>
            <a:endParaRPr lang="en-US" b="1" dirty="0"/>
          </a:p>
          <a:p>
            <a:r>
              <a:rPr lang="en-IN" sz="2800" b="1" dirty="0" smtClean="0"/>
              <a:t>Task:</a:t>
            </a:r>
          </a:p>
          <a:p>
            <a:r>
              <a:rPr lang="en-US" dirty="0" smtClean="0"/>
              <a:t>Perform </a:t>
            </a:r>
            <a:r>
              <a:rPr lang="en-US" dirty="0"/>
              <a:t>segmentation analysis to analyze who are most likely to purchase a policy </a:t>
            </a:r>
            <a:r>
              <a:rPr lang="en-US" dirty="0" smtClean="0"/>
              <a:t>and Develop </a:t>
            </a:r>
            <a:r>
              <a:rPr lang="en-US" dirty="0"/>
              <a:t>a statistical model to predict the probability of a customer to purchase a policy from XYZ Insurance </a:t>
            </a:r>
            <a:r>
              <a:rPr lang="en-US" dirty="0" smtClean="0"/>
              <a:t>and to understand the drivers of Quote Conversion and specifically recommend changes in company’s strategy</a:t>
            </a:r>
          </a:p>
          <a:p>
            <a:endParaRPr lang="en-US" sz="2800" b="1" dirty="0" smtClean="0"/>
          </a:p>
          <a:p>
            <a:r>
              <a:rPr lang="en-US" sz="2800" b="1" dirty="0" smtClean="0"/>
              <a:t>Data:</a:t>
            </a:r>
            <a:r>
              <a:rPr lang="en-IN" dirty="0" smtClean="0"/>
              <a:t> </a:t>
            </a:r>
            <a:endParaRPr lang="en-IN" dirty="0"/>
          </a:p>
          <a:p>
            <a:r>
              <a:rPr lang="en-US" dirty="0"/>
              <a:t>Three years of customer quote data </a:t>
            </a:r>
            <a:r>
              <a:rPr lang="en-US" dirty="0" smtClean="0"/>
              <a:t>containing variables related to</a:t>
            </a:r>
            <a:endParaRPr lang="en-US" dirty="0"/>
          </a:p>
          <a:p>
            <a:r>
              <a:rPr lang="en-IN" dirty="0" smtClean="0"/>
              <a:t>1. Customer </a:t>
            </a:r>
            <a:r>
              <a:rPr lang="en-IN" dirty="0"/>
              <a:t>Demographic/Risk attributes </a:t>
            </a:r>
          </a:p>
          <a:p>
            <a:r>
              <a:rPr lang="en-US" dirty="0" smtClean="0"/>
              <a:t>2. Property </a:t>
            </a:r>
            <a:r>
              <a:rPr lang="en-US" dirty="0"/>
              <a:t>information and risk data </a:t>
            </a:r>
          </a:p>
          <a:p>
            <a:endParaRPr lang="en-US" dirty="0" smtClean="0"/>
          </a:p>
        </p:txBody>
      </p:sp>
    </p:spTree>
    <p:extLst>
      <p:ext uri="{BB962C8B-B14F-4D97-AF65-F5344CB8AC3E}">
        <p14:creationId xmlns:p14="http://schemas.microsoft.com/office/powerpoint/2010/main" val="2172592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057657784"/>
              </p:ext>
            </p:extLst>
          </p:nvPr>
        </p:nvGraphicFramePr>
        <p:xfrm>
          <a:off x="644768" y="1593165"/>
          <a:ext cx="4841631" cy="35323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63853325"/>
              </p:ext>
            </p:extLst>
          </p:nvPr>
        </p:nvGraphicFramePr>
        <p:xfrm>
          <a:off x="1631852" y="5308415"/>
          <a:ext cx="2542735" cy="1226236"/>
        </p:xfrm>
        <a:graphic>
          <a:graphicData uri="http://schemas.openxmlformats.org/drawingml/2006/table">
            <a:tbl>
              <a:tblPr/>
              <a:tblGrid>
                <a:gridCol w="977975"/>
                <a:gridCol w="782380"/>
                <a:gridCol w="782380"/>
              </a:tblGrid>
              <a:tr h="306559">
                <a:tc>
                  <a:txBody>
                    <a:bodyPr/>
                    <a:lstStyle/>
                    <a:p>
                      <a:pPr algn="l" fontAlgn="ctr"/>
                      <a:endParaRPr lang="en-IN" sz="1000" b="0" i="0" u="none" strike="noStrike" dirty="0">
                        <a:solidFill>
                          <a:schemeClr val="tx1"/>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l" fontAlgn="b"/>
                      <a:r>
                        <a:rPr lang="en-IN" sz="1100" b="0" i="0" u="none" strike="noStrike">
                          <a:solidFill>
                            <a:schemeClr val="tx1"/>
                          </a:solidFill>
                          <a:effectLst/>
                          <a:latin typeface="Calibri" panose="020F0502020204030204" pitchFamily="34" charset="0"/>
                        </a:rPr>
                        <a:t>&lt; 19k</a:t>
                      </a:r>
                    </a:p>
                  </a:txBody>
                  <a:tcPr marL="9525" marR="9525" marT="9525" marB="0" anchor="b">
                    <a:lnL>
                      <a:noFill/>
                    </a:lnL>
                    <a:lnR>
                      <a:noFill/>
                    </a:lnR>
                    <a:lnT>
                      <a:noFill/>
                    </a:lnT>
                    <a:lnB>
                      <a:noFill/>
                    </a:lnB>
                  </a:tcPr>
                </a:tc>
                <a:tc>
                  <a:txBody>
                    <a:bodyPr/>
                    <a:lstStyle/>
                    <a:p>
                      <a:pPr algn="l" fontAlgn="b"/>
                      <a:r>
                        <a:rPr lang="en-IN" sz="1100" b="0" i="0" u="none" strike="noStrike">
                          <a:solidFill>
                            <a:schemeClr val="tx1"/>
                          </a:solidFill>
                          <a:effectLst/>
                          <a:latin typeface="Calibri" panose="020F0502020204030204" pitchFamily="34" charset="0"/>
                        </a:rPr>
                        <a:t>&gt; 19k</a:t>
                      </a:r>
                    </a:p>
                  </a:txBody>
                  <a:tcPr marL="9525" marR="9525" marT="9525" marB="0" anchor="b">
                    <a:lnL>
                      <a:noFill/>
                    </a:lnL>
                    <a:lnR>
                      <a:noFill/>
                    </a:lnR>
                    <a:lnT>
                      <a:noFill/>
                    </a:lnT>
                    <a:lnB>
                      <a:noFill/>
                    </a:lnB>
                  </a:tcPr>
                </a:tc>
              </a:tr>
              <a:tr h="306559">
                <a:tc>
                  <a:txBody>
                    <a:bodyPr/>
                    <a:lstStyle/>
                    <a:p>
                      <a:pPr algn="l" fontAlgn="ctr"/>
                      <a:r>
                        <a:rPr lang="en-IN" sz="1000" b="0" i="0" u="none" strike="noStrike" dirty="0">
                          <a:solidFill>
                            <a:schemeClr val="tx1"/>
                          </a:solidFill>
                          <a:effectLst/>
                          <a:latin typeface="Lucida Console" panose="020B0609040504020204" pitchFamily="49" charset="0"/>
                        </a:rPr>
                        <a:t>Non-Conv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2379</a:t>
                      </a: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1606</a:t>
                      </a:r>
                    </a:p>
                  </a:txBody>
                  <a:tcPr marL="9525" marR="9525" marT="9525" marB="0" anchor="b">
                    <a:lnL>
                      <a:noFill/>
                    </a:lnL>
                    <a:lnR>
                      <a:noFill/>
                    </a:lnR>
                    <a:lnT>
                      <a:noFill/>
                    </a:lnT>
                    <a:lnB>
                      <a:noFill/>
                    </a:lnB>
                  </a:tcPr>
                </a:tc>
              </a:tr>
              <a:tr h="306559">
                <a:tc>
                  <a:txBody>
                    <a:bodyPr/>
                    <a:lstStyle/>
                    <a:p>
                      <a:pPr algn="l" fontAlgn="ctr"/>
                      <a:r>
                        <a:rPr lang="en-IN" sz="1000" b="0" i="0" u="none" strike="noStrike">
                          <a:solidFill>
                            <a:schemeClr val="tx1"/>
                          </a:solidFill>
                          <a:effectLst/>
                          <a:latin typeface="Lucida Console" panose="020B0609040504020204" pitchFamily="49" charset="0"/>
                        </a:rPr>
                        <a:t>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4517</a:t>
                      </a:r>
                    </a:p>
                  </a:txBody>
                  <a:tcPr marL="9525" marR="9525" marT="9525" marB="0" anchor="b">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894</a:t>
                      </a:r>
                    </a:p>
                  </a:txBody>
                  <a:tcPr marL="9525" marR="9525" marT="9525" marB="0" anchor="b">
                    <a:lnL>
                      <a:noFill/>
                    </a:lnL>
                    <a:lnR>
                      <a:noFill/>
                    </a:lnR>
                    <a:lnT>
                      <a:noFill/>
                    </a:lnT>
                    <a:lnB>
                      <a:noFill/>
                    </a:lnB>
                  </a:tcPr>
                </a:tc>
              </a:tr>
              <a:tr h="306559">
                <a:tc>
                  <a:txBody>
                    <a:bodyPr/>
                    <a:lstStyle/>
                    <a:p>
                      <a:pPr algn="l" fontAlgn="ctr"/>
                      <a:r>
                        <a:rPr lang="en-IN" sz="1000" b="0" i="0" u="none" strike="noStrike">
                          <a:solidFill>
                            <a:schemeClr val="tx1"/>
                          </a:solidFill>
                          <a:effectLst/>
                          <a:latin typeface="Lucida Console" panose="020B0609040504020204" pitchFamily="49" charset="0"/>
                        </a:rPr>
                        <a:t>Total</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6896</a:t>
                      </a: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2500</a:t>
                      </a:r>
                    </a:p>
                  </a:txBody>
                  <a:tcPr marL="9525" marR="9525" marT="9525" marB="0" anchor="b">
                    <a:lnL>
                      <a:noFill/>
                    </a:lnL>
                    <a:lnR>
                      <a:noFill/>
                    </a:lnR>
                    <a:lnT>
                      <a:noFill/>
                    </a:lnT>
                    <a:lnB>
                      <a:noFill/>
                    </a:lnB>
                  </a:tcPr>
                </a:tc>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363613710"/>
              </p:ext>
            </p:extLst>
          </p:nvPr>
        </p:nvGraphicFramePr>
        <p:xfrm>
          <a:off x="6175717" y="1593165"/>
          <a:ext cx="5176911" cy="35323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9838500"/>
              </p:ext>
            </p:extLst>
          </p:nvPr>
        </p:nvGraphicFramePr>
        <p:xfrm>
          <a:off x="7336301" y="5285175"/>
          <a:ext cx="2855742" cy="1264482"/>
        </p:xfrm>
        <a:graphic>
          <a:graphicData uri="http://schemas.openxmlformats.org/drawingml/2006/table">
            <a:tbl>
              <a:tblPr/>
              <a:tblGrid>
                <a:gridCol w="1098362"/>
                <a:gridCol w="878690"/>
                <a:gridCol w="878690"/>
              </a:tblGrid>
              <a:tr h="306559">
                <a:tc>
                  <a:txBody>
                    <a:bodyPr/>
                    <a:lstStyle/>
                    <a:p>
                      <a:pPr algn="l" fontAlgn="ctr"/>
                      <a:endParaRPr lang="en-IN" sz="1000" b="0" i="0" u="none" strike="noStrike">
                        <a:solidFill>
                          <a:schemeClr val="tx1"/>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a:t>
                      </a:r>
                    </a:p>
                  </a:txBody>
                  <a:tcPr marL="9525" marR="9525" marT="9525" marB="0" anchor="b">
                    <a:lnL>
                      <a:noFill/>
                    </a:lnL>
                    <a:lnR>
                      <a:noFill/>
                    </a:lnR>
                    <a:lnT>
                      <a:noFill/>
                    </a:lnT>
                    <a:lnB>
                      <a:noFill/>
                    </a:lnB>
                  </a:tcPr>
                </a:tc>
              </a:tr>
              <a:tr h="306559">
                <a:tc>
                  <a:txBody>
                    <a:bodyPr/>
                    <a:lstStyle/>
                    <a:p>
                      <a:pPr algn="l" fontAlgn="ctr"/>
                      <a:r>
                        <a:rPr lang="en-IN" sz="1000" b="0" i="0" u="none" strike="noStrike">
                          <a:solidFill>
                            <a:schemeClr val="tx1"/>
                          </a:solidFill>
                          <a:effectLst/>
                          <a:latin typeface="Lucida Console" panose="020B0609040504020204" pitchFamily="49" charset="0"/>
                        </a:rPr>
                        <a:t>Non-Conv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1641</a:t>
                      </a:r>
                    </a:p>
                  </a:txBody>
                  <a:tcPr marL="9525" marR="9525" marT="9525" marB="0" anchor="b">
                    <a:lnL>
                      <a:noFill/>
                    </a:lnL>
                    <a:lnR>
                      <a:noFill/>
                    </a:lnR>
                    <a:lnT>
                      <a:noFill/>
                    </a:lnT>
                    <a:lnB>
                      <a:noFill/>
                    </a:lnB>
                  </a:tcPr>
                </a:tc>
                <a:tc>
                  <a:txBody>
                    <a:bodyPr/>
                    <a:lstStyle/>
                    <a:p>
                      <a:pPr algn="r" fontAlgn="b"/>
                      <a:r>
                        <a:rPr lang="en-IN" sz="1100" b="0" i="0" u="none" strike="noStrike" dirty="0" smtClean="0">
                          <a:solidFill>
                            <a:schemeClr val="tx1"/>
                          </a:solidFill>
                          <a:effectLst/>
                          <a:latin typeface="Calibri" panose="020F0502020204030204" pitchFamily="34" charset="0"/>
                        </a:rPr>
                        <a:t>738</a:t>
                      </a:r>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r>
              <a:tr h="306559">
                <a:tc>
                  <a:txBody>
                    <a:bodyPr/>
                    <a:lstStyle/>
                    <a:p>
                      <a:pPr algn="l" fontAlgn="ctr"/>
                      <a:r>
                        <a:rPr lang="en-IN" sz="1000" b="0" i="0" u="none" strike="noStrike" dirty="0">
                          <a:solidFill>
                            <a:schemeClr val="tx1"/>
                          </a:solidFill>
                          <a:effectLst/>
                          <a:latin typeface="Lucida Console" panose="020B0609040504020204" pitchFamily="49" charset="0"/>
                        </a:rPr>
                        <a:t>Conv</a:t>
                      </a:r>
                    </a:p>
                  </a:txBody>
                  <a:tcPr marL="9525" marR="9525" marT="9525" marB="0" anchor="ctr">
                    <a:lnL>
                      <a:noFill/>
                    </a:lnL>
                    <a:lnR>
                      <a:noFill/>
                    </a:lnR>
                    <a:lnT>
                      <a:noFill/>
                    </a:lnT>
                    <a:lnB>
                      <a:noFill/>
                    </a:lnB>
                  </a:tcPr>
                </a:tc>
                <a:tc>
                  <a:txBody>
                    <a:bodyPr/>
                    <a:lstStyle/>
                    <a:p>
                      <a:pPr algn="r" fontAlgn="b"/>
                      <a:r>
                        <a:rPr lang="en-IN" sz="1100" b="0" i="0" u="none" strike="noStrike">
                          <a:solidFill>
                            <a:schemeClr val="tx1"/>
                          </a:solidFill>
                          <a:effectLst/>
                          <a:latin typeface="Calibri" panose="020F0502020204030204" pitchFamily="34" charset="0"/>
                        </a:rPr>
                        <a:t>4043</a:t>
                      </a:r>
                    </a:p>
                  </a:txBody>
                  <a:tcPr marL="9525" marR="9525" marT="9525" marB="0" anchor="b">
                    <a:lnL>
                      <a:noFill/>
                    </a:lnL>
                    <a:lnR>
                      <a:noFill/>
                    </a:lnR>
                    <a:lnT>
                      <a:noFill/>
                    </a:lnT>
                    <a:lnB>
                      <a:noFill/>
                    </a:lnB>
                  </a:tcPr>
                </a:tc>
                <a:tc>
                  <a:txBody>
                    <a:bodyPr/>
                    <a:lstStyle/>
                    <a:p>
                      <a:pPr algn="r" fontAlgn="b"/>
                      <a:r>
                        <a:rPr lang="en-IN" sz="1100" b="0" i="0" u="none" strike="noStrike" dirty="0" smtClean="0">
                          <a:solidFill>
                            <a:schemeClr val="tx1"/>
                          </a:solidFill>
                          <a:effectLst/>
                          <a:latin typeface="Calibri" panose="020F0502020204030204" pitchFamily="34" charset="0"/>
                        </a:rPr>
                        <a:t>474</a:t>
                      </a:r>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r>
              <a:tr h="30655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100" b="0" i="0" u="none" strike="noStrike" dirty="0" smtClean="0">
                          <a:solidFill>
                            <a:schemeClr val="tx1"/>
                          </a:solidFill>
                          <a:effectLst/>
                          <a:latin typeface="Lucida Console" panose="020B0609040504020204" pitchFamily="49" charset="0"/>
                        </a:rPr>
                        <a:t>Total</a:t>
                      </a:r>
                    </a:p>
                    <a:p>
                      <a:pPr algn="l" fontAlgn="b"/>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IN" sz="1100" b="0" i="0" u="none" strike="noStrike" dirty="0">
                          <a:solidFill>
                            <a:schemeClr val="tx1"/>
                          </a:solidFill>
                          <a:effectLst/>
                          <a:latin typeface="Calibri" panose="020F0502020204030204" pitchFamily="34" charset="0"/>
                        </a:rPr>
                        <a:t>5684</a:t>
                      </a:r>
                    </a:p>
                  </a:txBody>
                  <a:tcPr marL="9525" marR="9525" marT="9525" marB="0" anchor="b">
                    <a:lnL>
                      <a:noFill/>
                    </a:lnL>
                    <a:lnR>
                      <a:noFill/>
                    </a:lnR>
                    <a:lnT>
                      <a:noFill/>
                    </a:lnT>
                    <a:lnB>
                      <a:noFill/>
                    </a:lnB>
                  </a:tcPr>
                </a:tc>
                <a:tc>
                  <a:txBody>
                    <a:bodyPr/>
                    <a:lstStyle/>
                    <a:p>
                      <a:pPr algn="r" fontAlgn="b"/>
                      <a:r>
                        <a:rPr lang="en-IN" sz="1100" b="0" i="0" u="none" strike="noStrike" dirty="0" smtClean="0">
                          <a:solidFill>
                            <a:schemeClr val="tx1"/>
                          </a:solidFill>
                          <a:effectLst/>
                          <a:latin typeface="Calibri" panose="020F0502020204030204" pitchFamily="34" charset="0"/>
                        </a:rPr>
                        <a:t>1212</a:t>
                      </a:r>
                      <a:endParaRPr lang="en-IN" sz="1100" b="0"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tr>
            </a:tbl>
          </a:graphicData>
        </a:graphic>
      </p:graphicFrame>
      <p:sp>
        <p:nvSpPr>
          <p:cNvPr id="6" name="TextBox 5"/>
          <p:cNvSpPr txBox="1"/>
          <p:nvPr/>
        </p:nvSpPr>
        <p:spPr>
          <a:xfrm>
            <a:off x="540913" y="283335"/>
            <a:ext cx="11037194" cy="923330"/>
          </a:xfrm>
          <a:prstGeom prst="rect">
            <a:avLst/>
          </a:prstGeom>
          <a:noFill/>
        </p:spPr>
        <p:txBody>
          <a:bodyPr wrap="square" rtlCol="0">
            <a:spAutoFit/>
          </a:bodyPr>
          <a:lstStyle/>
          <a:p>
            <a:r>
              <a:rPr lang="en-IN" dirty="0" smtClean="0"/>
              <a:t>On rest of the population we created three more segments based on premium amount and coastal area. We tried further segmentation to increase conversion rate in the segment but no significant change was observed. Finally out of the 6 segments we had we merged two pairs having similar conversion cases to get 4 segments.</a:t>
            </a:r>
            <a:endParaRPr lang="en-IN" dirty="0"/>
          </a:p>
        </p:txBody>
      </p:sp>
    </p:spTree>
    <p:extLst>
      <p:ext uri="{BB962C8B-B14F-4D97-AF65-F5344CB8AC3E}">
        <p14:creationId xmlns:p14="http://schemas.microsoft.com/office/powerpoint/2010/main" val="1408702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0913" y="283335"/>
            <a:ext cx="11037194" cy="646331"/>
          </a:xfrm>
          <a:prstGeom prst="rect">
            <a:avLst/>
          </a:prstGeom>
          <a:noFill/>
        </p:spPr>
        <p:txBody>
          <a:bodyPr wrap="square" rtlCol="0">
            <a:spAutoFit/>
          </a:bodyPr>
          <a:lstStyle/>
          <a:p>
            <a:r>
              <a:rPr lang="en-IN" dirty="0"/>
              <a:t>4</a:t>
            </a:r>
            <a:r>
              <a:rPr lang="en-IN" dirty="0" smtClean="0"/>
              <a:t> segments were formed out of the quotes. These segments had significant differences in conversion rates and all segments had sufficient population</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409834928"/>
              </p:ext>
            </p:extLst>
          </p:nvPr>
        </p:nvGraphicFramePr>
        <p:xfrm>
          <a:off x="692595" y="1479519"/>
          <a:ext cx="10460508" cy="4380369"/>
        </p:xfrm>
        <a:graphic>
          <a:graphicData uri="http://schemas.openxmlformats.org/drawingml/2006/table">
            <a:tbl>
              <a:tblPr firstRow="1" bandRow="1">
                <a:tableStyleId>{5C22544A-7EE6-4342-B048-85BDC9FD1C3A}</a:tableStyleId>
              </a:tblPr>
              <a:tblGrid>
                <a:gridCol w="1743418"/>
                <a:gridCol w="1743418"/>
                <a:gridCol w="1743418"/>
                <a:gridCol w="1743418"/>
                <a:gridCol w="1743418"/>
                <a:gridCol w="1743418"/>
              </a:tblGrid>
              <a:tr h="625767">
                <a:tc>
                  <a:txBody>
                    <a:bodyPr/>
                    <a:lstStyle/>
                    <a:p>
                      <a:endParaRPr lang="en-IN" dirty="0"/>
                    </a:p>
                  </a:txBody>
                  <a:tcPr/>
                </a:tc>
                <a:tc>
                  <a:txBody>
                    <a:bodyPr/>
                    <a:lstStyle/>
                    <a:p>
                      <a:r>
                        <a:rPr lang="en-IN" dirty="0" smtClean="0"/>
                        <a:t>Segment1</a:t>
                      </a:r>
                      <a:endParaRPr lang="en-IN" dirty="0"/>
                    </a:p>
                  </a:txBody>
                  <a:tcPr/>
                </a:tc>
                <a:tc>
                  <a:txBody>
                    <a:bodyPr/>
                    <a:lstStyle/>
                    <a:p>
                      <a:r>
                        <a:rPr lang="en-IN" dirty="0" smtClean="0"/>
                        <a:t>Segment2</a:t>
                      </a:r>
                      <a:endParaRPr lang="en-IN" dirty="0"/>
                    </a:p>
                  </a:txBody>
                  <a:tcPr/>
                </a:tc>
                <a:tc>
                  <a:txBody>
                    <a:bodyPr/>
                    <a:lstStyle/>
                    <a:p>
                      <a:r>
                        <a:rPr lang="en-IN" dirty="0" smtClean="0"/>
                        <a:t>Segment3</a:t>
                      </a:r>
                      <a:endParaRPr lang="en-IN" dirty="0"/>
                    </a:p>
                  </a:txBody>
                  <a:tcPr/>
                </a:tc>
                <a:tc>
                  <a:txBody>
                    <a:bodyPr/>
                    <a:lstStyle/>
                    <a:p>
                      <a:r>
                        <a:rPr lang="en-IN" dirty="0" smtClean="0"/>
                        <a:t>Segment4</a:t>
                      </a:r>
                      <a:endParaRPr lang="en-IN" dirty="0"/>
                    </a:p>
                  </a:txBody>
                  <a:tcPr/>
                </a:tc>
                <a:tc>
                  <a:txBody>
                    <a:bodyPr/>
                    <a:lstStyle/>
                    <a:p>
                      <a:r>
                        <a:rPr lang="en-IN" dirty="0" smtClean="0"/>
                        <a:t>Total</a:t>
                      </a:r>
                      <a:endParaRPr lang="en-IN" dirty="0"/>
                    </a:p>
                  </a:txBody>
                  <a:tcPr/>
                </a:tc>
              </a:tr>
              <a:tr h="625767">
                <a:tc>
                  <a:txBody>
                    <a:bodyPr/>
                    <a:lstStyle/>
                    <a:p>
                      <a:r>
                        <a:rPr lang="en-IN" dirty="0" smtClean="0"/>
                        <a:t>#Quotes</a:t>
                      </a:r>
                      <a:endParaRPr lang="en-IN" dirty="0"/>
                    </a:p>
                  </a:txBody>
                  <a:tcPr/>
                </a:tc>
                <a:tc>
                  <a:txBody>
                    <a:bodyPr/>
                    <a:lstStyle/>
                    <a:p>
                      <a:r>
                        <a:rPr lang="en-IN" dirty="0" smtClean="0"/>
                        <a:t>12520</a:t>
                      </a:r>
                      <a:endParaRPr lang="en-IN" dirty="0"/>
                    </a:p>
                  </a:txBody>
                  <a:tcPr/>
                </a:tc>
                <a:tc>
                  <a:txBody>
                    <a:bodyPr/>
                    <a:lstStyle/>
                    <a:p>
                      <a:r>
                        <a:rPr lang="en-IN" dirty="0" smtClean="0"/>
                        <a:t>13104</a:t>
                      </a:r>
                      <a:endParaRPr lang="en-IN" dirty="0"/>
                    </a:p>
                  </a:txBody>
                  <a:tcPr/>
                </a:tc>
                <a:tc>
                  <a:txBody>
                    <a:bodyPr/>
                    <a:lstStyle/>
                    <a:p>
                      <a:r>
                        <a:rPr lang="en-IN" dirty="0" smtClean="0"/>
                        <a:t>3712</a:t>
                      </a:r>
                      <a:endParaRPr lang="en-IN" dirty="0"/>
                    </a:p>
                  </a:txBody>
                  <a:tcPr/>
                </a:tc>
                <a:tc>
                  <a:txBody>
                    <a:bodyPr/>
                    <a:lstStyle/>
                    <a:p>
                      <a:r>
                        <a:rPr lang="en-IN" dirty="0" smtClean="0"/>
                        <a:t>5684</a:t>
                      </a:r>
                      <a:endParaRPr lang="en-IN" dirty="0"/>
                    </a:p>
                  </a:txBody>
                  <a:tcPr/>
                </a:tc>
                <a:tc>
                  <a:txBody>
                    <a:bodyPr/>
                    <a:lstStyle/>
                    <a:p>
                      <a:r>
                        <a:rPr lang="en-IN" dirty="0" smtClean="0"/>
                        <a:t>35020</a:t>
                      </a:r>
                      <a:endParaRPr lang="en-IN" dirty="0"/>
                    </a:p>
                  </a:txBody>
                  <a:tcPr/>
                </a:tc>
              </a:tr>
              <a:tr h="625767">
                <a:tc>
                  <a:txBody>
                    <a:bodyPr/>
                    <a:lstStyle/>
                    <a:p>
                      <a:r>
                        <a:rPr lang="en-IN" dirty="0" smtClean="0"/>
                        <a:t>%Quotes</a:t>
                      </a:r>
                      <a:endParaRPr lang="en-IN" dirty="0"/>
                    </a:p>
                  </a:txBody>
                  <a:tcPr/>
                </a:tc>
                <a:tc>
                  <a:txBody>
                    <a:bodyPr/>
                    <a:lstStyle/>
                    <a:p>
                      <a:r>
                        <a:rPr lang="en-IN" dirty="0" smtClean="0"/>
                        <a:t>35.7%</a:t>
                      </a:r>
                      <a:endParaRPr lang="en-IN" dirty="0"/>
                    </a:p>
                  </a:txBody>
                  <a:tcPr/>
                </a:tc>
                <a:tc>
                  <a:txBody>
                    <a:bodyPr/>
                    <a:lstStyle/>
                    <a:p>
                      <a:r>
                        <a:rPr lang="en-IN" dirty="0" smtClean="0"/>
                        <a:t>37.4%</a:t>
                      </a:r>
                      <a:endParaRPr lang="en-IN" dirty="0"/>
                    </a:p>
                  </a:txBody>
                  <a:tcPr/>
                </a:tc>
                <a:tc>
                  <a:txBody>
                    <a:bodyPr/>
                    <a:lstStyle/>
                    <a:p>
                      <a:r>
                        <a:rPr lang="en-IN" dirty="0" smtClean="0"/>
                        <a:t>10.6%</a:t>
                      </a:r>
                      <a:endParaRPr lang="en-IN" dirty="0"/>
                    </a:p>
                  </a:txBody>
                  <a:tcPr/>
                </a:tc>
                <a:tc>
                  <a:txBody>
                    <a:bodyPr/>
                    <a:lstStyle/>
                    <a:p>
                      <a:r>
                        <a:rPr lang="en-IN" dirty="0" smtClean="0"/>
                        <a:t>16.2%</a:t>
                      </a:r>
                      <a:endParaRPr lang="en-IN" dirty="0"/>
                    </a:p>
                  </a:txBody>
                  <a:tcPr/>
                </a:tc>
                <a:tc>
                  <a:txBody>
                    <a:bodyPr/>
                    <a:lstStyle/>
                    <a:p>
                      <a:r>
                        <a:rPr lang="en-IN" dirty="0" smtClean="0"/>
                        <a:t>100%</a:t>
                      </a:r>
                      <a:endParaRPr lang="en-IN" dirty="0"/>
                    </a:p>
                  </a:txBody>
                  <a:tcPr/>
                </a:tc>
              </a:tr>
              <a:tr h="625767">
                <a:tc>
                  <a:txBody>
                    <a:bodyPr/>
                    <a:lstStyle/>
                    <a:p>
                      <a:r>
                        <a:rPr lang="en-IN" dirty="0" smtClean="0"/>
                        <a:t>#Conv</a:t>
                      </a:r>
                      <a:endParaRPr lang="en-IN" dirty="0"/>
                    </a:p>
                  </a:txBody>
                  <a:tcPr/>
                </a:tc>
                <a:tc>
                  <a:txBody>
                    <a:bodyPr/>
                    <a:lstStyle/>
                    <a:p>
                      <a:r>
                        <a:rPr lang="en-IN" dirty="0" smtClean="0"/>
                        <a:t>24</a:t>
                      </a:r>
                      <a:endParaRPr lang="en-IN" dirty="0"/>
                    </a:p>
                  </a:txBody>
                  <a:tcPr/>
                </a:tc>
                <a:tc>
                  <a:txBody>
                    <a:bodyPr/>
                    <a:lstStyle/>
                    <a:p>
                      <a:r>
                        <a:rPr lang="en-IN" dirty="0" smtClean="0"/>
                        <a:t>1170</a:t>
                      </a:r>
                      <a:endParaRPr lang="en-IN" dirty="0"/>
                    </a:p>
                  </a:txBody>
                  <a:tcPr/>
                </a:tc>
                <a:tc>
                  <a:txBody>
                    <a:bodyPr/>
                    <a:lstStyle/>
                    <a:p>
                      <a:r>
                        <a:rPr lang="en-IN" dirty="0" smtClean="0"/>
                        <a:t>1368</a:t>
                      </a:r>
                      <a:endParaRPr lang="en-IN" dirty="0"/>
                    </a:p>
                  </a:txBody>
                  <a:tcPr/>
                </a:tc>
                <a:tc>
                  <a:txBody>
                    <a:bodyPr/>
                    <a:lstStyle/>
                    <a:p>
                      <a:r>
                        <a:rPr lang="en-IN" dirty="0" smtClean="0"/>
                        <a:t>4043</a:t>
                      </a:r>
                      <a:endParaRPr lang="en-IN" dirty="0"/>
                    </a:p>
                  </a:txBody>
                  <a:tcPr/>
                </a:tc>
                <a:tc>
                  <a:txBody>
                    <a:bodyPr/>
                    <a:lstStyle/>
                    <a:p>
                      <a:r>
                        <a:rPr lang="en-IN" dirty="0" smtClean="0"/>
                        <a:t>6605</a:t>
                      </a:r>
                      <a:endParaRPr lang="en-IN" dirty="0"/>
                    </a:p>
                  </a:txBody>
                  <a:tcPr/>
                </a:tc>
              </a:tr>
              <a:tr h="625767">
                <a:tc>
                  <a:txBody>
                    <a:bodyPr/>
                    <a:lstStyle/>
                    <a:p>
                      <a:r>
                        <a:rPr lang="en-IN" dirty="0" smtClean="0"/>
                        <a:t>%Conv</a:t>
                      </a:r>
                      <a:endParaRPr lang="en-IN" dirty="0"/>
                    </a:p>
                  </a:txBody>
                  <a:tcPr/>
                </a:tc>
                <a:tc>
                  <a:txBody>
                    <a:bodyPr/>
                    <a:lstStyle/>
                    <a:p>
                      <a:r>
                        <a:rPr lang="en-IN" dirty="0" smtClean="0"/>
                        <a:t>0.19%</a:t>
                      </a:r>
                      <a:endParaRPr lang="en-IN" dirty="0"/>
                    </a:p>
                  </a:txBody>
                  <a:tcPr/>
                </a:tc>
                <a:tc>
                  <a:txBody>
                    <a:bodyPr/>
                    <a:lstStyle/>
                    <a:p>
                      <a:r>
                        <a:rPr lang="en-IN" dirty="0" smtClean="0"/>
                        <a:t>8.92%</a:t>
                      </a:r>
                      <a:endParaRPr lang="en-IN" dirty="0"/>
                    </a:p>
                  </a:txBody>
                  <a:tcPr/>
                </a:tc>
                <a:tc>
                  <a:txBody>
                    <a:bodyPr/>
                    <a:lstStyle/>
                    <a:p>
                      <a:r>
                        <a:rPr lang="en-IN" dirty="0" smtClean="0"/>
                        <a:t>36.85%</a:t>
                      </a:r>
                      <a:endParaRPr lang="en-IN" dirty="0"/>
                    </a:p>
                  </a:txBody>
                  <a:tcPr/>
                </a:tc>
                <a:tc>
                  <a:txBody>
                    <a:bodyPr/>
                    <a:lstStyle/>
                    <a:p>
                      <a:r>
                        <a:rPr lang="en-IN" dirty="0" smtClean="0"/>
                        <a:t>71.13%</a:t>
                      </a:r>
                      <a:endParaRPr lang="en-IN" dirty="0"/>
                    </a:p>
                  </a:txBody>
                  <a:tcPr/>
                </a:tc>
                <a:tc>
                  <a:txBody>
                    <a:bodyPr/>
                    <a:lstStyle/>
                    <a:p>
                      <a:r>
                        <a:rPr lang="en-IN" dirty="0" smtClean="0"/>
                        <a:t>18.86%</a:t>
                      </a:r>
                      <a:endParaRPr lang="en-IN" dirty="0"/>
                    </a:p>
                  </a:txBody>
                  <a:tcPr/>
                </a:tc>
              </a:tr>
              <a:tr h="625767">
                <a:tc>
                  <a:txBody>
                    <a:bodyPr/>
                    <a:lstStyle/>
                    <a:p>
                      <a:r>
                        <a:rPr lang="en-IN" dirty="0" smtClean="0"/>
                        <a:t>Avg. Premium</a:t>
                      </a:r>
                      <a:endParaRPr lang="en-IN" dirty="0"/>
                    </a:p>
                  </a:txBody>
                  <a:tcPr/>
                </a:tc>
                <a:tc>
                  <a:txBody>
                    <a:bodyPr/>
                    <a:lstStyle/>
                    <a:p>
                      <a:r>
                        <a:rPr lang="en-IN" dirty="0" smtClean="0"/>
                        <a:t>23582</a:t>
                      </a:r>
                      <a:endParaRPr lang="en-IN" dirty="0"/>
                    </a:p>
                  </a:txBody>
                  <a:tcPr/>
                </a:tc>
                <a:tc>
                  <a:txBody>
                    <a:bodyPr/>
                    <a:lstStyle/>
                    <a:p>
                      <a:r>
                        <a:rPr lang="en-IN" dirty="0" smtClean="0"/>
                        <a:t>16882</a:t>
                      </a:r>
                      <a:endParaRPr lang="en-IN" dirty="0"/>
                    </a:p>
                  </a:txBody>
                  <a:tcPr/>
                </a:tc>
                <a:tc>
                  <a:txBody>
                    <a:bodyPr/>
                    <a:lstStyle/>
                    <a:p>
                      <a:r>
                        <a:rPr lang="en-IN" dirty="0" smtClean="0"/>
                        <a:t>18983</a:t>
                      </a:r>
                      <a:endParaRPr lang="en-IN" dirty="0"/>
                    </a:p>
                  </a:txBody>
                  <a:tcPr/>
                </a:tc>
                <a:tc>
                  <a:txBody>
                    <a:bodyPr/>
                    <a:lstStyle/>
                    <a:p>
                      <a:r>
                        <a:rPr lang="en-IN" dirty="0" smtClean="0"/>
                        <a:t>17732</a:t>
                      </a:r>
                      <a:endParaRPr lang="en-IN" dirty="0"/>
                    </a:p>
                  </a:txBody>
                  <a:tcPr/>
                </a:tc>
                <a:tc>
                  <a:txBody>
                    <a:bodyPr/>
                    <a:lstStyle/>
                    <a:p>
                      <a:r>
                        <a:rPr lang="en-IN" dirty="0" smtClean="0"/>
                        <a:t>19638</a:t>
                      </a:r>
                      <a:endParaRPr lang="en-IN" dirty="0"/>
                    </a:p>
                  </a:txBody>
                  <a:tcPr/>
                </a:tc>
              </a:tr>
              <a:tr h="625767">
                <a:tc>
                  <a:txBody>
                    <a:bodyPr/>
                    <a:lstStyle/>
                    <a:p>
                      <a:r>
                        <a:rPr lang="en-IN" dirty="0" smtClean="0"/>
                        <a:t>Avg. Ins</a:t>
                      </a:r>
                      <a:r>
                        <a:rPr lang="en-IN" baseline="0" dirty="0" smtClean="0"/>
                        <a:t> Score</a:t>
                      </a:r>
                      <a:endParaRPr lang="en-IN" dirty="0"/>
                    </a:p>
                  </a:txBody>
                  <a:tcPr/>
                </a:tc>
                <a:tc>
                  <a:txBody>
                    <a:bodyPr/>
                    <a:lstStyle/>
                    <a:p>
                      <a:r>
                        <a:rPr lang="en-IN" dirty="0" smtClean="0"/>
                        <a:t>12.30</a:t>
                      </a:r>
                      <a:endParaRPr lang="en-IN" dirty="0"/>
                    </a:p>
                  </a:txBody>
                  <a:tcPr/>
                </a:tc>
                <a:tc>
                  <a:txBody>
                    <a:bodyPr/>
                    <a:lstStyle/>
                    <a:p>
                      <a:r>
                        <a:rPr lang="en-IN" dirty="0" smtClean="0"/>
                        <a:t>12.24</a:t>
                      </a:r>
                      <a:endParaRPr lang="en-IN" dirty="0"/>
                    </a:p>
                  </a:txBody>
                  <a:tcPr/>
                </a:tc>
                <a:tc>
                  <a:txBody>
                    <a:bodyPr/>
                    <a:lstStyle/>
                    <a:p>
                      <a:r>
                        <a:rPr lang="en-IN" dirty="0" smtClean="0"/>
                        <a:t>13.85</a:t>
                      </a:r>
                      <a:endParaRPr lang="en-IN" dirty="0"/>
                    </a:p>
                  </a:txBody>
                  <a:tcPr/>
                </a:tc>
                <a:tc>
                  <a:txBody>
                    <a:bodyPr/>
                    <a:lstStyle/>
                    <a:p>
                      <a:r>
                        <a:rPr lang="en-IN" dirty="0" smtClean="0"/>
                        <a:t>14.70</a:t>
                      </a:r>
                      <a:endParaRPr lang="en-IN" dirty="0"/>
                    </a:p>
                  </a:txBody>
                  <a:tcPr/>
                </a:tc>
                <a:tc>
                  <a:txBody>
                    <a:bodyPr/>
                    <a:lstStyle/>
                    <a:p>
                      <a:r>
                        <a:rPr lang="en-IN" dirty="0" smtClean="0"/>
                        <a:t>12.83</a:t>
                      </a:r>
                      <a:endParaRPr lang="en-IN" dirty="0"/>
                    </a:p>
                  </a:txBody>
                  <a:tcPr/>
                </a:tc>
              </a:tr>
            </a:tbl>
          </a:graphicData>
        </a:graphic>
      </p:graphicFrame>
    </p:spTree>
    <p:extLst>
      <p:ext uri="{BB962C8B-B14F-4D97-AF65-F5344CB8AC3E}">
        <p14:creationId xmlns:p14="http://schemas.microsoft.com/office/powerpoint/2010/main" val="965430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10615" y="461494"/>
            <a:ext cx="9938196" cy="6034824"/>
            <a:chOff x="1004553" y="474373"/>
            <a:chExt cx="9938196" cy="6034824"/>
          </a:xfrm>
        </p:grpSpPr>
        <p:graphicFrame>
          <p:nvGraphicFramePr>
            <p:cNvPr id="2" name="Chart 1"/>
            <p:cNvGraphicFramePr>
              <a:graphicFrameLocks/>
            </p:cNvGraphicFramePr>
            <p:nvPr>
              <p:extLst>
                <p:ext uri="{D42A27DB-BD31-4B8C-83A1-F6EECF244321}">
                  <p14:modId xmlns:p14="http://schemas.microsoft.com/office/powerpoint/2010/main" val="1723358084"/>
                </p:ext>
              </p:extLst>
            </p:nvPr>
          </p:nvGraphicFramePr>
          <p:xfrm>
            <a:off x="1004553" y="47437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3709190233"/>
                </p:ext>
              </p:extLst>
            </p:nvPr>
          </p:nvGraphicFramePr>
          <p:xfrm>
            <a:off x="6370749" y="47437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1598901732"/>
                </p:ext>
              </p:extLst>
            </p:nvPr>
          </p:nvGraphicFramePr>
          <p:xfrm>
            <a:off x="1004553" y="376599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a:graphicFrameLocks/>
            </p:cNvGraphicFramePr>
            <p:nvPr>
              <p:extLst>
                <p:ext uri="{D42A27DB-BD31-4B8C-83A1-F6EECF244321}">
                  <p14:modId xmlns:p14="http://schemas.microsoft.com/office/powerpoint/2010/main" val="3041020575"/>
                </p:ext>
              </p:extLst>
            </p:nvPr>
          </p:nvGraphicFramePr>
          <p:xfrm>
            <a:off x="6370749" y="3765997"/>
            <a:ext cx="4572000" cy="27432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717965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7" y="103031"/>
            <a:ext cx="10483403" cy="369332"/>
          </a:xfrm>
          <a:prstGeom prst="rect">
            <a:avLst/>
          </a:prstGeom>
          <a:noFill/>
        </p:spPr>
        <p:txBody>
          <a:bodyPr wrap="square" rtlCol="0">
            <a:spAutoFit/>
          </a:bodyPr>
          <a:lstStyle/>
          <a:p>
            <a:pPr algn="ctr"/>
            <a:r>
              <a:rPr lang="en-IN" b="1" dirty="0" smtClean="0"/>
              <a:t>SEGMENT WISE BOXPLOTS OF SOME KEY VARIABLES</a:t>
            </a:r>
            <a:endParaRPr lang="en-IN" b="1" dirty="0"/>
          </a:p>
        </p:txBody>
      </p:sp>
      <p:grpSp>
        <p:nvGrpSpPr>
          <p:cNvPr id="7" name="Group 6"/>
          <p:cNvGrpSpPr/>
          <p:nvPr/>
        </p:nvGrpSpPr>
        <p:grpSpPr>
          <a:xfrm>
            <a:off x="1686728" y="591002"/>
            <a:ext cx="8801171" cy="6159323"/>
            <a:chOff x="1686728" y="591002"/>
            <a:chExt cx="8801171" cy="615932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728" y="591002"/>
              <a:ext cx="4276190" cy="29714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728" y="3778896"/>
              <a:ext cx="4276190" cy="29714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709" y="3778896"/>
              <a:ext cx="4276190" cy="297142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1709" y="591002"/>
              <a:ext cx="4276190" cy="2971429"/>
            </a:xfrm>
            <a:prstGeom prst="rect">
              <a:avLst/>
            </a:prstGeom>
          </p:spPr>
        </p:pic>
      </p:grpSp>
    </p:spTree>
    <p:extLst>
      <p:ext uri="{BB962C8B-B14F-4D97-AF65-F5344CB8AC3E}">
        <p14:creationId xmlns:p14="http://schemas.microsoft.com/office/powerpoint/2010/main" val="29339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5470" y="425003"/>
            <a:ext cx="7109138" cy="646331"/>
          </a:xfrm>
          <a:prstGeom prst="rect">
            <a:avLst/>
          </a:prstGeom>
          <a:noFill/>
        </p:spPr>
        <p:txBody>
          <a:bodyPr wrap="square" rtlCol="0">
            <a:spAutoFit/>
          </a:bodyPr>
          <a:lstStyle/>
          <a:p>
            <a:pPr algn="ctr"/>
            <a:r>
              <a:rPr lang="en-IN" b="1" dirty="0" smtClean="0"/>
              <a:t>RECOMMENDED CHANGES IN COMPANY’S STRETEGY BASED ON SEGMENTATION ANALYSIS</a:t>
            </a:r>
            <a:endParaRPr lang="en-IN" b="1" dirty="0"/>
          </a:p>
        </p:txBody>
      </p:sp>
      <p:sp>
        <p:nvSpPr>
          <p:cNvPr id="4" name="TextBox 3"/>
          <p:cNvSpPr txBox="1"/>
          <p:nvPr/>
        </p:nvSpPr>
        <p:spPr>
          <a:xfrm>
            <a:off x="193182" y="1352281"/>
            <a:ext cx="11797047" cy="5078313"/>
          </a:xfrm>
          <a:prstGeom prst="rect">
            <a:avLst/>
          </a:prstGeom>
          <a:noFill/>
        </p:spPr>
        <p:txBody>
          <a:bodyPr wrap="square" rtlCol="0">
            <a:spAutoFit/>
          </a:bodyPr>
          <a:lstStyle/>
          <a:p>
            <a:r>
              <a:rPr lang="en-IN" dirty="0" smtClean="0"/>
              <a:t>By segmentation Analysis we can see that Quotes in Segment 1 and Segment 2 are seldom bought. While Quotes in Segment 4 are converted in more than 70% of the cases. Analysing the data in 4 segments, We could come up with some recommendations in company’s Strategy.</a:t>
            </a:r>
          </a:p>
          <a:p>
            <a:endParaRPr lang="en-IN" dirty="0"/>
          </a:p>
          <a:p>
            <a:pPr marL="342900" indent="-342900">
              <a:buAutoNum type="arabicParenR"/>
            </a:pPr>
            <a:r>
              <a:rPr lang="en-IN" b="1" u="sng" dirty="0" smtClean="0"/>
              <a:t>TARGET NEW PROPERTY HOLDERS</a:t>
            </a:r>
            <a:r>
              <a:rPr lang="en-IN" b="1" dirty="0" smtClean="0"/>
              <a:t> </a:t>
            </a:r>
            <a:r>
              <a:rPr lang="en-IN" dirty="0" smtClean="0"/>
              <a:t>:-Since the Customers whose Property Age is less than 4 i.e. the customers whose property are new are more prone to be convinced to buy policies, company should target new property owners. One way to do so would be to keep premium amounts low even if some customer does not have certain safety devices. Usually the new property owners might not have installed all the  required safety devices like sprinkler system which might increase premium cost and quote might get rejected</a:t>
            </a:r>
            <a:r>
              <a:rPr lang="en-IN" dirty="0"/>
              <a:t>.</a:t>
            </a:r>
            <a:r>
              <a:rPr lang="en-IN" dirty="0" smtClean="0"/>
              <a:t> Company can also introduce certain schemes to install essential safety devices in the property of the customer who shows interest in policy</a:t>
            </a:r>
          </a:p>
          <a:p>
            <a:endParaRPr lang="en-IN" dirty="0"/>
          </a:p>
          <a:p>
            <a:pPr marL="342900" indent="-342900">
              <a:buAutoNum type="arabicParenR" startAt="2"/>
            </a:pPr>
            <a:r>
              <a:rPr lang="en-IN" b="1" u="sng" dirty="0" smtClean="0"/>
              <a:t>IMPROVE RELATIONSHIPS WITH PAST CUSTOMERS</a:t>
            </a:r>
            <a:r>
              <a:rPr lang="en-IN" b="1" dirty="0" smtClean="0"/>
              <a:t> </a:t>
            </a:r>
            <a:r>
              <a:rPr lang="en-IN" dirty="0" smtClean="0"/>
              <a:t>:-While it is good to attract new customers, it is equally important to maintain healthy relationships with past customers. Some of the key factors that came up in the analysis suggest that company performs poorly when it comes to pleasing customers. </a:t>
            </a:r>
            <a:r>
              <a:rPr lang="en-US" dirty="0"/>
              <a:t>C</a:t>
            </a:r>
            <a:r>
              <a:rPr lang="en-US" dirty="0" smtClean="0"/>
              <a:t>ustomers </a:t>
            </a:r>
            <a:r>
              <a:rPr lang="en-US" dirty="0"/>
              <a:t>with prior claim bought policies only 2% of the time. </a:t>
            </a:r>
            <a:r>
              <a:rPr lang="en-US" dirty="0" smtClean="0"/>
              <a:t>The company needs to set up a team to analyze reason for the sense of dissatisfaction among the Customers. This might be the main reason for XYZ’s decline. Granted that as an insurance company XYZ may have to encounter some bad customers they should try and please them too for the sake of “word of mouth” or recommendation, which above all is a powerful driver for quote conversion</a:t>
            </a:r>
            <a:endParaRPr lang="en-IN" dirty="0"/>
          </a:p>
        </p:txBody>
      </p:sp>
    </p:spTree>
    <p:extLst>
      <p:ext uri="{BB962C8B-B14F-4D97-AF65-F5344CB8AC3E}">
        <p14:creationId xmlns:p14="http://schemas.microsoft.com/office/powerpoint/2010/main" val="3795569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5470" y="232799"/>
            <a:ext cx="7109138" cy="646331"/>
          </a:xfrm>
          <a:prstGeom prst="rect">
            <a:avLst/>
          </a:prstGeom>
          <a:noFill/>
        </p:spPr>
        <p:txBody>
          <a:bodyPr wrap="square" rtlCol="0">
            <a:spAutoFit/>
          </a:bodyPr>
          <a:lstStyle/>
          <a:p>
            <a:pPr algn="ctr"/>
            <a:r>
              <a:rPr lang="en-IN" b="1" dirty="0" smtClean="0"/>
              <a:t>RECOMMENDED CHANGES IN COMPANY’S STRETEGY BASED ON SEGMENTATION ANALYSIS</a:t>
            </a:r>
            <a:endParaRPr lang="en-IN" b="1" dirty="0"/>
          </a:p>
        </p:txBody>
      </p:sp>
      <p:sp>
        <p:nvSpPr>
          <p:cNvPr id="4" name="TextBox 3"/>
          <p:cNvSpPr txBox="1"/>
          <p:nvPr/>
        </p:nvSpPr>
        <p:spPr>
          <a:xfrm>
            <a:off x="2547869" y="879130"/>
            <a:ext cx="7109138" cy="369332"/>
          </a:xfrm>
          <a:prstGeom prst="rect">
            <a:avLst/>
          </a:prstGeom>
          <a:noFill/>
        </p:spPr>
        <p:txBody>
          <a:bodyPr wrap="square" rtlCol="0">
            <a:spAutoFit/>
          </a:bodyPr>
          <a:lstStyle/>
          <a:p>
            <a:pPr algn="ctr"/>
            <a:r>
              <a:rPr lang="en-IN" b="1" dirty="0" smtClean="0"/>
              <a:t>CONTINUED…</a:t>
            </a:r>
            <a:endParaRPr lang="en-IN" b="1" dirty="0"/>
          </a:p>
        </p:txBody>
      </p:sp>
      <p:sp>
        <p:nvSpPr>
          <p:cNvPr id="5" name="Rectangle 4"/>
          <p:cNvSpPr/>
          <p:nvPr/>
        </p:nvSpPr>
        <p:spPr>
          <a:xfrm>
            <a:off x="313384" y="1894793"/>
            <a:ext cx="11578107" cy="3139321"/>
          </a:xfrm>
          <a:prstGeom prst="rect">
            <a:avLst/>
          </a:prstGeom>
        </p:spPr>
        <p:txBody>
          <a:bodyPr wrap="square">
            <a:spAutoFit/>
          </a:bodyPr>
          <a:lstStyle/>
          <a:p>
            <a:pPr marL="342900" indent="-342900">
              <a:buAutoNum type="arabicParenR" startAt="3"/>
            </a:pPr>
            <a:r>
              <a:rPr lang="en-IN" b="1" u="sng" dirty="0" smtClean="0"/>
              <a:t>INCREASE CONVERSION RATE OF AGENCY E </a:t>
            </a:r>
            <a:r>
              <a:rPr lang="en-IN" dirty="0" smtClean="0"/>
              <a:t>:Since </a:t>
            </a:r>
            <a:r>
              <a:rPr lang="en-IN" dirty="0"/>
              <a:t>the Agency E attracts most customers but has the lowest quote conversion rate. Company should </a:t>
            </a:r>
            <a:r>
              <a:rPr lang="en-IN" dirty="0" smtClean="0"/>
              <a:t>contact </a:t>
            </a:r>
            <a:r>
              <a:rPr lang="en-IN" dirty="0"/>
              <a:t>Agency E for reasons of the same and constitute a team to look into </a:t>
            </a:r>
            <a:r>
              <a:rPr lang="en-IN" dirty="0" smtClean="0"/>
              <a:t>the matter. The Company can also provide some amount of discount in purchase of policy through Agency E. This is a potential area for improvement.</a:t>
            </a:r>
            <a:endParaRPr lang="en-IN" dirty="0"/>
          </a:p>
          <a:p>
            <a:endParaRPr lang="en-IN" dirty="0"/>
          </a:p>
          <a:p>
            <a:pPr marL="342900" indent="-342900">
              <a:buAutoNum type="arabicParenR" startAt="4"/>
            </a:pPr>
            <a:r>
              <a:rPr lang="en-IN" b="1" u="sng" dirty="0" smtClean="0"/>
              <a:t>TARGET HIGH RISK ZONES : </a:t>
            </a:r>
            <a:r>
              <a:rPr lang="en-IN" dirty="0" smtClean="0"/>
              <a:t>A </a:t>
            </a:r>
            <a:r>
              <a:rPr lang="en-IN" dirty="0"/>
              <a:t>l</a:t>
            </a:r>
            <a:r>
              <a:rPr lang="en-IN" dirty="0" smtClean="0"/>
              <a:t>arge fraction of population (18462 out of 35020 i.e. more than 50%) resides in either catastrophic zone 5 or coastal areas. As expected the quote conversion rate in these areas is only 10% as the premium amount is higher (around 20k). This is another potential area of improvement for company XYZ. XYZ may create awareness about the possible catastrophic damage in these areas and convince people to buy policies that cover catastrophes like earthquake even when the premium amount is high for a better sense of security. This prospect might be risky but selective implementation can be very beneficial</a:t>
            </a:r>
            <a:endParaRPr lang="en-IN" dirty="0"/>
          </a:p>
        </p:txBody>
      </p:sp>
    </p:spTree>
    <p:extLst>
      <p:ext uri="{BB962C8B-B14F-4D97-AF65-F5344CB8AC3E}">
        <p14:creationId xmlns:p14="http://schemas.microsoft.com/office/powerpoint/2010/main" val="1213144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00" y="101600"/>
            <a:ext cx="11734800" cy="461665"/>
          </a:xfrm>
          <a:prstGeom prst="rect">
            <a:avLst/>
          </a:prstGeom>
          <a:noFill/>
        </p:spPr>
        <p:txBody>
          <a:bodyPr wrap="square" rtlCol="0">
            <a:spAutoFit/>
          </a:bodyPr>
          <a:lstStyle/>
          <a:p>
            <a:pPr algn="ctr"/>
            <a:r>
              <a:rPr lang="en-IN" sz="2400" b="1" dirty="0" smtClean="0"/>
              <a:t>SEASONALITY ANALYSIS</a:t>
            </a:r>
            <a:endParaRPr lang="en-IN" sz="2400" b="1" dirty="0"/>
          </a:p>
        </p:txBody>
      </p:sp>
      <p:sp>
        <p:nvSpPr>
          <p:cNvPr id="3" name="TextBox 2"/>
          <p:cNvSpPr txBox="1"/>
          <p:nvPr/>
        </p:nvSpPr>
        <p:spPr>
          <a:xfrm>
            <a:off x="437881" y="563265"/>
            <a:ext cx="11178863" cy="923330"/>
          </a:xfrm>
          <a:prstGeom prst="rect">
            <a:avLst/>
          </a:prstGeom>
          <a:noFill/>
        </p:spPr>
        <p:txBody>
          <a:bodyPr wrap="square" rtlCol="0">
            <a:spAutoFit/>
          </a:bodyPr>
          <a:lstStyle/>
          <a:p>
            <a:pPr algn="just"/>
            <a:r>
              <a:rPr lang="en-IN" dirty="0" smtClean="0"/>
              <a:t> Since the variable Quote Date was given, we used it to perform seasonality analysis. Though the results did not indicate anything very useful but still it was worth noting that Conversion rates were higher by the end of the year (in months of Oct Nov and Dec) while it was lower in the beginning of the year (in months of Jan Feb and March</a:t>
            </a:r>
          </a:p>
        </p:txBody>
      </p:sp>
      <p:graphicFrame>
        <p:nvGraphicFramePr>
          <p:cNvPr id="7" name="Chart 6"/>
          <p:cNvGraphicFramePr>
            <a:graphicFrameLocks/>
          </p:cNvGraphicFramePr>
          <p:nvPr>
            <p:extLst>
              <p:ext uri="{D42A27DB-BD31-4B8C-83A1-F6EECF244321}">
                <p14:modId xmlns:p14="http://schemas.microsoft.com/office/powerpoint/2010/main" val="2632857212"/>
              </p:ext>
            </p:extLst>
          </p:nvPr>
        </p:nvGraphicFramePr>
        <p:xfrm>
          <a:off x="1278407" y="1738648"/>
          <a:ext cx="9609786" cy="486821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37881" y="6606862"/>
            <a:ext cx="11178863" cy="246221"/>
          </a:xfrm>
          <a:prstGeom prst="rect">
            <a:avLst/>
          </a:prstGeom>
          <a:noFill/>
        </p:spPr>
        <p:txBody>
          <a:bodyPr wrap="square" rtlCol="0">
            <a:spAutoFit/>
          </a:bodyPr>
          <a:lstStyle/>
          <a:p>
            <a:pPr algn="ctr"/>
            <a:r>
              <a:rPr lang="en-IN" sz="1000" dirty="0" smtClean="0"/>
              <a:t>NOTE : X axis labels in the above plot are the year followed by week number of that year</a:t>
            </a:r>
            <a:endParaRPr lang="en-IN" sz="1000" dirty="0"/>
          </a:p>
        </p:txBody>
      </p:sp>
    </p:spTree>
    <p:extLst>
      <p:ext uri="{BB962C8B-B14F-4D97-AF65-F5344CB8AC3E}">
        <p14:creationId xmlns:p14="http://schemas.microsoft.com/office/powerpoint/2010/main" val="2083968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3750" y="3259186"/>
            <a:ext cx="4965700" cy="1754326"/>
          </a:xfrm>
          <a:prstGeom prst="rect">
            <a:avLst/>
          </a:prstGeom>
          <a:noFill/>
        </p:spPr>
        <p:txBody>
          <a:bodyPr wrap="square" rtlCol="0">
            <a:spAutoFit/>
          </a:bodyPr>
          <a:lstStyle/>
          <a:p>
            <a:pPr algn="just"/>
            <a:r>
              <a:rPr lang="en-IN" dirty="0" smtClean="0"/>
              <a:t>In order to get better and more robust predictions about the chances of quotes being converted, we resorted to machine learning models. Machine learning models have the capability to combine multiple variables at a time which becomes cumbersome if done manually</a:t>
            </a:r>
            <a:endParaRPr lang="en-IN" dirty="0"/>
          </a:p>
        </p:txBody>
      </p:sp>
      <p:sp>
        <p:nvSpPr>
          <p:cNvPr id="3" name="TextBox 2"/>
          <p:cNvSpPr txBox="1"/>
          <p:nvPr/>
        </p:nvSpPr>
        <p:spPr>
          <a:xfrm>
            <a:off x="3175000" y="1879600"/>
            <a:ext cx="5283200" cy="369332"/>
          </a:xfrm>
          <a:prstGeom prst="rect">
            <a:avLst/>
          </a:prstGeom>
          <a:noFill/>
        </p:spPr>
        <p:txBody>
          <a:bodyPr wrap="square" rtlCol="0">
            <a:spAutoFit/>
          </a:bodyPr>
          <a:lstStyle/>
          <a:p>
            <a:pPr algn="ctr"/>
            <a:r>
              <a:rPr lang="en-IN" b="1" dirty="0" smtClean="0"/>
              <a:t>MODELLING</a:t>
            </a:r>
            <a:endParaRPr lang="en-IN" b="1" dirty="0"/>
          </a:p>
        </p:txBody>
      </p:sp>
    </p:spTree>
    <p:extLst>
      <p:ext uri="{BB962C8B-B14F-4D97-AF65-F5344CB8AC3E}">
        <p14:creationId xmlns:p14="http://schemas.microsoft.com/office/powerpoint/2010/main" val="2865303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00461" y="401310"/>
            <a:ext cx="4432301" cy="523220"/>
          </a:xfrm>
          <a:prstGeom prst="rect">
            <a:avLst/>
          </a:prstGeom>
          <a:noFill/>
        </p:spPr>
        <p:txBody>
          <a:bodyPr wrap="square" rtlCol="0">
            <a:spAutoFit/>
          </a:bodyPr>
          <a:lstStyle/>
          <a:p>
            <a:pPr algn="ctr"/>
            <a:r>
              <a:rPr lang="en-IN" sz="2800" b="1" dirty="0" smtClean="0"/>
              <a:t>MODELLING</a:t>
            </a:r>
            <a:endParaRPr lang="en-IN" sz="2800" b="1" dirty="0"/>
          </a:p>
        </p:txBody>
      </p:sp>
      <p:sp>
        <p:nvSpPr>
          <p:cNvPr id="4" name="TextBox 3"/>
          <p:cNvSpPr txBox="1"/>
          <p:nvPr/>
        </p:nvSpPr>
        <p:spPr>
          <a:xfrm>
            <a:off x="193182" y="358120"/>
            <a:ext cx="6516711" cy="1754326"/>
          </a:xfrm>
          <a:prstGeom prst="rect">
            <a:avLst/>
          </a:prstGeom>
          <a:noFill/>
        </p:spPr>
        <p:txBody>
          <a:bodyPr wrap="square" rtlCol="0">
            <a:spAutoFit/>
          </a:bodyPr>
          <a:lstStyle/>
          <a:p>
            <a:pPr algn="just"/>
            <a:r>
              <a:rPr lang="en-IN" dirty="0" smtClean="0"/>
              <a:t>Several algorithms were used on the dataset after pre processing and </a:t>
            </a:r>
            <a:r>
              <a:rPr lang="en-IN" dirty="0" err="1" smtClean="0"/>
              <a:t>rmse</a:t>
            </a:r>
            <a:r>
              <a:rPr lang="en-IN" dirty="0" smtClean="0"/>
              <a:t> on the validation set was calculated each time. Linear models like logistic regression, linear SVM, </a:t>
            </a:r>
            <a:r>
              <a:rPr lang="en-IN" dirty="0" err="1" smtClean="0"/>
              <a:t>xgboost</a:t>
            </a:r>
            <a:r>
              <a:rPr lang="en-IN" dirty="0" smtClean="0"/>
              <a:t> linear performed poorly indicating that the problem is non-linear. However the liner model did help us spot good features. Tree based models like </a:t>
            </a:r>
            <a:r>
              <a:rPr lang="en-IN" dirty="0" err="1" smtClean="0"/>
              <a:t>xgboost</a:t>
            </a:r>
            <a:r>
              <a:rPr lang="en-IN" dirty="0" smtClean="0"/>
              <a:t> and random forest gave the smallest </a:t>
            </a:r>
            <a:r>
              <a:rPr lang="en-IN" dirty="0" err="1" smtClean="0"/>
              <a:t>rmse</a:t>
            </a:r>
            <a:r>
              <a:rPr lang="en-IN" dirty="0" smtClean="0"/>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47" y="2368627"/>
            <a:ext cx="6213484" cy="4190796"/>
          </a:xfrm>
          <a:prstGeom prst="rect">
            <a:avLst/>
          </a:prstGeom>
        </p:spPr>
      </p:pic>
      <p:grpSp>
        <p:nvGrpSpPr>
          <p:cNvPr id="8" name="Group 7"/>
          <p:cNvGrpSpPr/>
          <p:nvPr/>
        </p:nvGrpSpPr>
        <p:grpSpPr>
          <a:xfrm>
            <a:off x="6838674" y="1223994"/>
            <a:ext cx="4955877" cy="5400635"/>
            <a:chOff x="6838674" y="1223994"/>
            <a:chExt cx="4955877" cy="5400635"/>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674" y="1223994"/>
              <a:ext cx="4955877" cy="540063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872" t="7278"/>
            <a:stretch/>
          </p:blipFill>
          <p:spPr>
            <a:xfrm>
              <a:off x="6954492" y="2021983"/>
              <a:ext cx="4724237" cy="4430101"/>
            </a:xfrm>
            <a:prstGeom prst="rect">
              <a:avLst/>
            </a:prstGeom>
          </p:spPr>
        </p:pic>
      </p:grpSp>
    </p:spTree>
    <p:extLst>
      <p:ext uri="{BB962C8B-B14F-4D97-AF65-F5344CB8AC3E}">
        <p14:creationId xmlns:p14="http://schemas.microsoft.com/office/powerpoint/2010/main" val="1386041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0879" y="703124"/>
            <a:ext cx="6096000" cy="1200329"/>
          </a:xfrm>
          <a:prstGeom prst="rect">
            <a:avLst/>
          </a:prstGeom>
        </p:spPr>
        <p:txBody>
          <a:bodyPr>
            <a:spAutoFit/>
          </a:bodyPr>
          <a:lstStyle/>
          <a:p>
            <a:r>
              <a:rPr lang="en-IN" dirty="0"/>
              <a:t>To increase robustness of the model an ensemble was created using weighted average. Ensemble was indeed robust and had lower </a:t>
            </a:r>
            <a:r>
              <a:rPr lang="en-IN" dirty="0" err="1"/>
              <a:t>rmse</a:t>
            </a:r>
            <a:r>
              <a:rPr lang="en-IN" dirty="0"/>
              <a:t> than each of the models </a:t>
            </a:r>
            <a:r>
              <a:rPr lang="en-IN" dirty="0" smtClean="0"/>
              <a:t>individually</a:t>
            </a:r>
            <a:r>
              <a:rPr lang="en-IN" dirty="0"/>
              <a:t> </a:t>
            </a:r>
            <a:r>
              <a:rPr lang="en-IN" dirty="0" smtClean="0"/>
              <a:t>as can be seen in the plot below. Red Line shows </a:t>
            </a:r>
            <a:r>
              <a:rPr lang="en-IN" dirty="0" err="1" smtClean="0"/>
              <a:t>rmse</a:t>
            </a:r>
            <a:r>
              <a:rPr lang="en-IN" dirty="0" smtClean="0"/>
              <a:t> of Ensemble model</a:t>
            </a:r>
            <a:endParaRPr lang="en-IN" dirty="0"/>
          </a:p>
        </p:txBody>
      </p:sp>
      <p:sp>
        <p:nvSpPr>
          <p:cNvPr id="4" name="TextBox 3"/>
          <p:cNvSpPr txBox="1"/>
          <p:nvPr/>
        </p:nvSpPr>
        <p:spPr>
          <a:xfrm>
            <a:off x="193183" y="0"/>
            <a:ext cx="11861442" cy="523220"/>
          </a:xfrm>
          <a:prstGeom prst="rect">
            <a:avLst/>
          </a:prstGeom>
          <a:noFill/>
        </p:spPr>
        <p:txBody>
          <a:bodyPr wrap="square" rtlCol="0">
            <a:spAutoFit/>
          </a:bodyPr>
          <a:lstStyle/>
          <a:p>
            <a:pPr algn="ctr"/>
            <a:r>
              <a:rPr lang="en-IN" sz="2800" b="1" dirty="0" smtClean="0"/>
              <a:t>ENSEMBLE MODELS</a:t>
            </a:r>
            <a:endParaRPr lang="en-IN"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743" y="2083357"/>
            <a:ext cx="6554693" cy="3658433"/>
          </a:xfrm>
          <a:prstGeom prst="rect">
            <a:avLst/>
          </a:prstGeom>
        </p:spPr>
      </p:pic>
    </p:spTree>
    <p:extLst>
      <p:ext uri="{BB962C8B-B14F-4D97-AF65-F5344CB8AC3E}">
        <p14:creationId xmlns:p14="http://schemas.microsoft.com/office/powerpoint/2010/main" val="3753364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879"/>
            <a:ext cx="11990231" cy="7017306"/>
          </a:xfrm>
          <a:prstGeom prst="rect">
            <a:avLst/>
          </a:prstGeom>
          <a:noFill/>
        </p:spPr>
        <p:txBody>
          <a:bodyPr wrap="square" rtlCol="0">
            <a:spAutoFit/>
          </a:bodyPr>
          <a:lstStyle/>
          <a:p>
            <a:r>
              <a:rPr lang="en-IN" dirty="0" smtClean="0"/>
              <a:t>The variables given in the data were mostly numerical, a few variables like Agency Name were character. Those numerical variables which were taking less than or equal to 7 unique values, we converted them to categorical for modelling and visualization purposes. Variables which were character were also used as categorical variable in analysis. We also used the variable Quote Date by extracting month out of it to capture seasonality.</a:t>
            </a:r>
          </a:p>
          <a:p>
            <a:endParaRPr lang="en-IN" dirty="0"/>
          </a:p>
          <a:p>
            <a:r>
              <a:rPr lang="en-IN" dirty="0" smtClean="0"/>
              <a:t>Our Analysis Procedure can be summarized as follows: </a:t>
            </a:r>
          </a:p>
          <a:p>
            <a:r>
              <a:rPr lang="en-IN" dirty="0" smtClean="0"/>
              <a:t>Step1: Univariate Analysis</a:t>
            </a:r>
          </a:p>
          <a:p>
            <a:r>
              <a:rPr lang="en-IN" dirty="0" smtClean="0"/>
              <a:t>    This was done for the purpose of understanding the data and its distribution.</a:t>
            </a:r>
          </a:p>
          <a:p>
            <a:r>
              <a:rPr lang="en-IN" dirty="0" smtClean="0"/>
              <a:t>Step2: Analysis </a:t>
            </a:r>
            <a:r>
              <a:rPr lang="en-IN" dirty="0" err="1" smtClean="0"/>
              <a:t>wrt</a:t>
            </a:r>
            <a:r>
              <a:rPr lang="en-IN" dirty="0" smtClean="0"/>
              <a:t> Target Variable</a:t>
            </a:r>
            <a:endParaRPr lang="en-IN" dirty="0"/>
          </a:p>
          <a:p>
            <a:r>
              <a:rPr lang="en-IN" dirty="0" smtClean="0"/>
              <a:t>    This yielded several variables which were discriminative between conversion and non-conversion cases like </a:t>
            </a:r>
          </a:p>
          <a:p>
            <a:r>
              <a:rPr lang="en-IN" dirty="0"/>
              <a:t> </a:t>
            </a:r>
            <a:r>
              <a:rPr lang="en-IN" dirty="0" smtClean="0"/>
              <a:t>   Premium Amount, Property Age etc., </a:t>
            </a:r>
          </a:p>
          <a:p>
            <a:r>
              <a:rPr lang="en-IN" dirty="0" smtClean="0"/>
              <a:t>Step3: Multivariate Analysis</a:t>
            </a:r>
          </a:p>
          <a:p>
            <a:r>
              <a:rPr lang="en-IN" dirty="0"/>
              <a:t> </a:t>
            </a:r>
            <a:r>
              <a:rPr lang="en-IN" dirty="0" smtClean="0"/>
              <a:t>   Analysis of two or more variables together with respect to target population. Multivariate Plots became complex however</a:t>
            </a:r>
          </a:p>
          <a:p>
            <a:r>
              <a:rPr lang="en-IN" dirty="0"/>
              <a:t> </a:t>
            </a:r>
            <a:r>
              <a:rPr lang="en-IN" dirty="0" smtClean="0"/>
              <a:t>   some of the variables which were adjudged non-discriminative by bivariate analysis became important on combination with</a:t>
            </a:r>
          </a:p>
          <a:p>
            <a:r>
              <a:rPr lang="en-IN" dirty="0"/>
              <a:t> </a:t>
            </a:r>
            <a:r>
              <a:rPr lang="en-IN" dirty="0" smtClean="0"/>
              <a:t>   others.</a:t>
            </a:r>
          </a:p>
          <a:p>
            <a:r>
              <a:rPr lang="en-IN" dirty="0" smtClean="0"/>
              <a:t>Step4: Segmentation Analysis</a:t>
            </a:r>
          </a:p>
          <a:p>
            <a:r>
              <a:rPr lang="en-IN" dirty="0" smtClean="0"/>
              <a:t>    Combination of Unsupervised Machine Learning Techniques and insights from bivariate and multivariate analysis helped</a:t>
            </a:r>
          </a:p>
          <a:p>
            <a:r>
              <a:rPr lang="en-IN" dirty="0"/>
              <a:t> </a:t>
            </a:r>
            <a:r>
              <a:rPr lang="en-IN" dirty="0" smtClean="0"/>
              <a:t>   segment the consumers which should be targeted</a:t>
            </a:r>
          </a:p>
          <a:p>
            <a:r>
              <a:rPr lang="en-IN" dirty="0" smtClean="0"/>
              <a:t>Step4: Modelling</a:t>
            </a:r>
          </a:p>
          <a:p>
            <a:r>
              <a:rPr lang="en-IN" dirty="0" smtClean="0"/>
              <a:t>Step5: Model Analysis</a:t>
            </a:r>
          </a:p>
          <a:p>
            <a:r>
              <a:rPr lang="en-IN" dirty="0" smtClean="0"/>
              <a:t>Step5: Results Analysis</a:t>
            </a:r>
          </a:p>
          <a:p>
            <a:r>
              <a:rPr lang="en-IN" dirty="0" smtClean="0"/>
              <a:t>Step6: Misclassification Reasons Analysis</a:t>
            </a:r>
          </a:p>
          <a:p>
            <a:endParaRPr lang="en-IN" dirty="0"/>
          </a:p>
          <a:p>
            <a:r>
              <a:rPr lang="en-IN" dirty="0"/>
              <a:t>All the Visualizations are summarized in subsequent slides. </a:t>
            </a:r>
          </a:p>
          <a:p>
            <a:endParaRPr lang="en-IN" dirty="0" smtClean="0"/>
          </a:p>
        </p:txBody>
      </p:sp>
    </p:spTree>
    <p:extLst>
      <p:ext uri="{BB962C8B-B14F-4D97-AF65-F5344CB8AC3E}">
        <p14:creationId xmlns:p14="http://schemas.microsoft.com/office/powerpoint/2010/main" val="1192412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6317" y="70479"/>
            <a:ext cx="6270708" cy="461665"/>
          </a:xfrm>
          <a:prstGeom prst="rect">
            <a:avLst/>
          </a:prstGeom>
        </p:spPr>
        <p:txBody>
          <a:bodyPr wrap="square">
            <a:spAutoFit/>
          </a:bodyPr>
          <a:lstStyle/>
          <a:p>
            <a:pPr algn="ctr"/>
            <a:r>
              <a:rPr lang="en-IN" sz="2400" b="1" dirty="0" smtClean="0"/>
              <a:t>VARIABLE IMPORTANCE (MODELS)</a:t>
            </a:r>
            <a:endParaRPr lang="en-IN" sz="2400" b="1" dirty="0"/>
          </a:p>
        </p:txBody>
      </p:sp>
      <p:sp>
        <p:nvSpPr>
          <p:cNvPr id="7" name="TextBox 6"/>
          <p:cNvSpPr txBox="1"/>
          <p:nvPr/>
        </p:nvSpPr>
        <p:spPr>
          <a:xfrm>
            <a:off x="161543" y="461696"/>
            <a:ext cx="11700257" cy="646331"/>
          </a:xfrm>
          <a:prstGeom prst="rect">
            <a:avLst/>
          </a:prstGeom>
          <a:noFill/>
        </p:spPr>
        <p:txBody>
          <a:bodyPr wrap="square" rtlCol="0">
            <a:spAutoFit/>
          </a:bodyPr>
          <a:lstStyle/>
          <a:p>
            <a:r>
              <a:rPr lang="en-IN" dirty="0" smtClean="0"/>
              <a:t>Variable Importance according to linear , gradient boosted and forest models. These match with our initial bivariate and multivariate analysis.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657" y="1108027"/>
            <a:ext cx="3782068" cy="54215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527" y="1108027"/>
            <a:ext cx="4074046" cy="54215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42" y="1108027"/>
            <a:ext cx="3875427" cy="5421562"/>
          </a:xfrm>
          <a:prstGeom prst="rect">
            <a:avLst/>
          </a:prstGeom>
        </p:spPr>
      </p:pic>
      <p:sp>
        <p:nvSpPr>
          <p:cNvPr id="11" name="TextBox 10"/>
          <p:cNvSpPr txBox="1"/>
          <p:nvPr/>
        </p:nvSpPr>
        <p:spPr>
          <a:xfrm>
            <a:off x="1675829" y="6529589"/>
            <a:ext cx="8641724" cy="261610"/>
          </a:xfrm>
          <a:prstGeom prst="rect">
            <a:avLst/>
          </a:prstGeom>
          <a:noFill/>
        </p:spPr>
        <p:txBody>
          <a:bodyPr wrap="square" rtlCol="0">
            <a:spAutoFit/>
          </a:bodyPr>
          <a:lstStyle/>
          <a:p>
            <a:pPr algn="ctr"/>
            <a:r>
              <a:rPr lang="en-IN" sz="1100" dirty="0" smtClean="0"/>
              <a:t>Note : Month and Year were two variables extracted out of Date to capture seasonality</a:t>
            </a:r>
            <a:endParaRPr lang="en-IN" sz="1100" dirty="0"/>
          </a:p>
        </p:txBody>
      </p:sp>
    </p:spTree>
    <p:extLst>
      <p:ext uri="{BB962C8B-B14F-4D97-AF65-F5344CB8AC3E}">
        <p14:creationId xmlns:p14="http://schemas.microsoft.com/office/powerpoint/2010/main" val="2257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6370" y="279662"/>
            <a:ext cx="7950200" cy="646331"/>
          </a:xfrm>
          <a:prstGeom prst="rect">
            <a:avLst/>
          </a:prstGeom>
          <a:noFill/>
        </p:spPr>
        <p:txBody>
          <a:bodyPr wrap="square" rtlCol="0">
            <a:spAutoFit/>
          </a:bodyPr>
          <a:lstStyle/>
          <a:p>
            <a:pPr algn="just"/>
            <a:r>
              <a:rPr lang="en-IN" dirty="0" smtClean="0"/>
              <a:t>A very basic tree model makes its decision like shown below. This decision is consistent with our initial analysis.   </a:t>
            </a:r>
            <a:endParaRPr lang="en-IN" dirty="0"/>
          </a:p>
        </p:txBody>
      </p:sp>
      <p:sp>
        <p:nvSpPr>
          <p:cNvPr id="5" name="TextBox 4"/>
          <p:cNvSpPr txBox="1"/>
          <p:nvPr/>
        </p:nvSpPr>
        <p:spPr>
          <a:xfrm>
            <a:off x="2156978" y="1422255"/>
            <a:ext cx="2895600" cy="369332"/>
          </a:xfrm>
          <a:prstGeom prst="rect">
            <a:avLst/>
          </a:prstGeom>
          <a:noFill/>
        </p:spPr>
        <p:txBody>
          <a:bodyPr wrap="square" rtlCol="0">
            <a:spAutoFit/>
          </a:bodyPr>
          <a:lstStyle/>
          <a:p>
            <a:r>
              <a:rPr lang="en-IN" b="1" dirty="0" smtClean="0"/>
              <a:t>VERY BASIC TREE</a:t>
            </a:r>
            <a:endParaRPr lang="en-IN" b="1" dirty="0"/>
          </a:p>
        </p:txBody>
      </p:sp>
      <p:sp>
        <p:nvSpPr>
          <p:cNvPr id="6" name="TextBox 5"/>
          <p:cNvSpPr txBox="1"/>
          <p:nvPr/>
        </p:nvSpPr>
        <p:spPr>
          <a:xfrm>
            <a:off x="7302498" y="1404406"/>
            <a:ext cx="2895600" cy="369332"/>
          </a:xfrm>
          <a:prstGeom prst="rect">
            <a:avLst/>
          </a:prstGeom>
          <a:noFill/>
        </p:spPr>
        <p:txBody>
          <a:bodyPr wrap="square" rtlCol="0">
            <a:spAutoFit/>
          </a:bodyPr>
          <a:lstStyle/>
          <a:p>
            <a:r>
              <a:rPr lang="en-IN" b="1" dirty="0" smtClean="0"/>
              <a:t>SLIGHTLY COMPLEX TREE</a:t>
            </a:r>
            <a:endParaRPr lang="en-IN" b="1" dirty="0"/>
          </a:p>
        </p:txBody>
      </p:sp>
      <p:sp>
        <p:nvSpPr>
          <p:cNvPr id="10" name="TextBox 9"/>
          <p:cNvSpPr txBox="1"/>
          <p:nvPr/>
        </p:nvSpPr>
        <p:spPr>
          <a:xfrm>
            <a:off x="252725" y="6478073"/>
            <a:ext cx="11790757" cy="307777"/>
          </a:xfrm>
          <a:prstGeom prst="rect">
            <a:avLst/>
          </a:prstGeom>
          <a:noFill/>
        </p:spPr>
        <p:txBody>
          <a:bodyPr wrap="square" rtlCol="0">
            <a:spAutoFit/>
          </a:bodyPr>
          <a:lstStyle/>
          <a:p>
            <a:pPr algn="ctr"/>
            <a:r>
              <a:rPr lang="en-IN" sz="1400" dirty="0" smtClean="0"/>
              <a:t>Note : Some Variable names were trimmed automatically like PROPERTY here refers to PROPERTY </a:t>
            </a:r>
            <a:r>
              <a:rPr lang="en-IN" sz="1400" dirty="0"/>
              <a:t>AGE </a:t>
            </a:r>
            <a:r>
              <a:rPr lang="en-IN" sz="1400" dirty="0" smtClean="0"/>
              <a:t> and COVERAGE refers to coverage bins etc.</a:t>
            </a:r>
            <a:endParaRPr lang="en-IN" sz="1400" dirty="0"/>
          </a:p>
        </p:txBody>
      </p:sp>
      <p:pic>
        <p:nvPicPr>
          <p:cNvPr id="11" name="Picture 10"/>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95459" y="2168609"/>
            <a:ext cx="5344733" cy="3683577"/>
          </a:xfrm>
          <a:prstGeom prst="rect">
            <a:avLst/>
          </a:prstGeom>
        </p:spPr>
      </p:pic>
      <p:pic>
        <p:nvPicPr>
          <p:cNvPr id="12" name="Picture 11"/>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89466" y="2168609"/>
            <a:ext cx="5188642" cy="3660403"/>
          </a:xfrm>
          <a:prstGeom prst="rect">
            <a:avLst/>
          </a:prstGeom>
        </p:spPr>
      </p:pic>
    </p:spTree>
    <p:extLst>
      <p:ext uri="{BB962C8B-B14F-4D97-AF65-F5344CB8AC3E}">
        <p14:creationId xmlns:p14="http://schemas.microsoft.com/office/powerpoint/2010/main" val="1209309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00" y="83877"/>
            <a:ext cx="11734800" cy="523220"/>
          </a:xfrm>
          <a:prstGeom prst="rect">
            <a:avLst/>
          </a:prstGeom>
          <a:noFill/>
        </p:spPr>
        <p:txBody>
          <a:bodyPr wrap="square" rtlCol="0">
            <a:spAutoFit/>
          </a:bodyPr>
          <a:lstStyle/>
          <a:p>
            <a:pPr algn="ctr"/>
            <a:r>
              <a:rPr lang="en-IN" sz="2800" b="1" dirty="0" smtClean="0"/>
              <a:t>RESULTS ANALYSIS</a:t>
            </a:r>
            <a:endParaRPr lang="en-IN" sz="2800" b="1" dirty="0"/>
          </a:p>
        </p:txBody>
      </p:sp>
      <p:sp>
        <p:nvSpPr>
          <p:cNvPr id="3" name="TextBox 2"/>
          <p:cNvSpPr txBox="1"/>
          <p:nvPr/>
        </p:nvSpPr>
        <p:spPr>
          <a:xfrm>
            <a:off x="596900" y="607097"/>
            <a:ext cx="10820400" cy="1477328"/>
          </a:xfrm>
          <a:prstGeom prst="rect">
            <a:avLst/>
          </a:prstGeom>
          <a:noFill/>
        </p:spPr>
        <p:txBody>
          <a:bodyPr wrap="square" rtlCol="0">
            <a:spAutoFit/>
          </a:bodyPr>
          <a:lstStyle/>
          <a:p>
            <a:r>
              <a:rPr lang="en-IN" dirty="0" smtClean="0"/>
              <a:t>On cross-validation set we achieved a maximum AUC of 0.941 and RMSE of 0.270. Adjusting the threshold we were able to obtain a sensitivity of 0.643 and a specificity of 0.953. In this case however we should be more concerned about Sensitivity as we do not want to leave out the quotes which are likely to be converted. Adjusting the threshold of prediction, we were able to come up with a sensitivity of 0.9 however accuracy reduced to 0.85 which is still very impressive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22566494"/>
              </p:ext>
            </p:extLst>
          </p:nvPr>
        </p:nvGraphicFramePr>
        <p:xfrm>
          <a:off x="6083300" y="2674729"/>
          <a:ext cx="4213638" cy="1476198"/>
        </p:xfrm>
        <a:graphic>
          <a:graphicData uri="http://schemas.openxmlformats.org/drawingml/2006/table">
            <a:tbl>
              <a:tblPr firstRow="1" bandRow="1">
                <a:tableStyleId>{5940675A-B579-460E-94D1-54222C63F5DA}</a:tableStyleId>
              </a:tblPr>
              <a:tblGrid>
                <a:gridCol w="1404546"/>
                <a:gridCol w="1404546"/>
                <a:gridCol w="1404546"/>
              </a:tblGrid>
              <a:tr h="507327">
                <a:tc>
                  <a:txBody>
                    <a:bodyPr/>
                    <a:lstStyle/>
                    <a:p>
                      <a:r>
                        <a:rPr lang="en-IN" dirty="0" smtClean="0">
                          <a:latin typeface="Andalus" panose="02020603050405020304" pitchFamily="18" charset="-78"/>
                          <a:cs typeface="Andalus" panose="02020603050405020304" pitchFamily="18" charset="-78"/>
                        </a:rPr>
                        <a:t>OBS/PRED</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CONV</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NON-CON</a:t>
                      </a:r>
                      <a:endParaRPr lang="en-IN" dirty="0">
                        <a:latin typeface="Andalus" panose="02020603050405020304" pitchFamily="18" charset="-78"/>
                        <a:cs typeface="Andalus" panose="02020603050405020304" pitchFamily="18" charset="-78"/>
                      </a:endParaRPr>
                    </a:p>
                  </a:txBody>
                  <a:tcPr/>
                </a:tc>
              </a:tr>
              <a:tr h="461544">
                <a:tc>
                  <a:txBody>
                    <a:bodyPr/>
                    <a:lstStyle/>
                    <a:p>
                      <a:r>
                        <a:rPr lang="en-IN" dirty="0" smtClean="0">
                          <a:latin typeface="Andalus" panose="02020603050405020304" pitchFamily="18" charset="-78"/>
                          <a:cs typeface="Andalus" panose="02020603050405020304" pitchFamily="18" charset="-78"/>
                        </a:rPr>
                        <a:t>CONV</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1274</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707</a:t>
                      </a:r>
                      <a:endParaRPr lang="en-IN" dirty="0">
                        <a:latin typeface="Andalus" panose="02020603050405020304" pitchFamily="18" charset="-78"/>
                        <a:cs typeface="Andalus" panose="02020603050405020304" pitchFamily="18" charset="-78"/>
                      </a:endParaRPr>
                    </a:p>
                  </a:txBody>
                  <a:tcPr/>
                </a:tc>
              </a:tr>
              <a:tr h="507327">
                <a:tc>
                  <a:txBody>
                    <a:bodyPr/>
                    <a:lstStyle/>
                    <a:p>
                      <a:r>
                        <a:rPr lang="en-IN" dirty="0" smtClean="0">
                          <a:latin typeface="Andalus" panose="02020603050405020304" pitchFamily="18" charset="-78"/>
                          <a:cs typeface="Andalus" panose="02020603050405020304" pitchFamily="18" charset="-78"/>
                        </a:rPr>
                        <a:t>NON- CON</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398</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8127</a:t>
                      </a:r>
                      <a:endParaRPr lang="en-IN" dirty="0">
                        <a:latin typeface="Andalus" panose="02020603050405020304" pitchFamily="18" charset="-78"/>
                        <a:cs typeface="Andalus" panose="02020603050405020304" pitchFamily="18" charset="-78"/>
                      </a:endParaRPr>
                    </a:p>
                  </a:txBody>
                  <a:tcPr/>
                </a:tc>
              </a:tr>
            </a:tbl>
          </a:graphicData>
        </a:graphic>
      </p:graphicFrame>
      <p:sp>
        <p:nvSpPr>
          <p:cNvPr id="5" name="TextBox 4"/>
          <p:cNvSpPr txBox="1"/>
          <p:nvPr/>
        </p:nvSpPr>
        <p:spPr>
          <a:xfrm>
            <a:off x="10496273" y="2951163"/>
            <a:ext cx="1522921" cy="923330"/>
          </a:xfrm>
          <a:prstGeom prst="rect">
            <a:avLst/>
          </a:prstGeom>
          <a:noFill/>
        </p:spPr>
        <p:txBody>
          <a:bodyPr wrap="square" rtlCol="0">
            <a:spAutoFit/>
          </a:bodyPr>
          <a:lstStyle/>
          <a:p>
            <a:r>
              <a:rPr lang="en-IN" dirty="0" smtClean="0">
                <a:latin typeface="Andalus" panose="02020603050405020304" pitchFamily="18" charset="-78"/>
                <a:cs typeface="Andalus" panose="02020603050405020304" pitchFamily="18" charset="-78"/>
              </a:rPr>
              <a:t>SENS =  0.643                         </a:t>
            </a:r>
          </a:p>
          <a:p>
            <a:r>
              <a:rPr lang="en-IN" dirty="0" smtClean="0">
                <a:latin typeface="Andalus" panose="02020603050405020304" pitchFamily="18" charset="-78"/>
                <a:cs typeface="Andalus" panose="02020603050405020304" pitchFamily="18" charset="-78"/>
              </a:rPr>
              <a:t>SPEC = 0.953</a:t>
            </a:r>
            <a:endParaRPr lang="en-IN" dirty="0">
              <a:latin typeface="Andalus" panose="02020603050405020304" pitchFamily="18" charset="-78"/>
              <a:cs typeface="Andalus" panose="02020603050405020304" pitchFamily="18" charset="-78"/>
            </a:endParaRPr>
          </a:p>
          <a:p>
            <a:r>
              <a:rPr lang="en-IN" dirty="0" smtClean="0">
                <a:latin typeface="Andalus" panose="02020603050405020304" pitchFamily="18" charset="-78"/>
                <a:cs typeface="Andalus" panose="02020603050405020304" pitchFamily="18" charset="-78"/>
              </a:rPr>
              <a:t>ACC = 0.895 </a:t>
            </a:r>
          </a:p>
        </p:txBody>
      </p:sp>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6900" y="2206580"/>
            <a:ext cx="5287065" cy="4142051"/>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023039023"/>
              </p:ext>
            </p:extLst>
          </p:nvPr>
        </p:nvGraphicFramePr>
        <p:xfrm>
          <a:off x="6083300" y="4872433"/>
          <a:ext cx="4213638" cy="1476198"/>
        </p:xfrm>
        <a:graphic>
          <a:graphicData uri="http://schemas.openxmlformats.org/drawingml/2006/table">
            <a:tbl>
              <a:tblPr firstRow="1" bandRow="1">
                <a:tableStyleId>{5940675A-B579-460E-94D1-54222C63F5DA}</a:tableStyleId>
              </a:tblPr>
              <a:tblGrid>
                <a:gridCol w="1404546"/>
                <a:gridCol w="1404546"/>
                <a:gridCol w="1404546"/>
              </a:tblGrid>
              <a:tr h="507327">
                <a:tc>
                  <a:txBody>
                    <a:bodyPr/>
                    <a:lstStyle/>
                    <a:p>
                      <a:r>
                        <a:rPr lang="en-IN" dirty="0" smtClean="0">
                          <a:latin typeface="Andalus" panose="02020603050405020304" pitchFamily="18" charset="-78"/>
                          <a:cs typeface="Andalus" panose="02020603050405020304" pitchFamily="18" charset="-78"/>
                        </a:rPr>
                        <a:t>OBS/PRED</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CONV</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NON-CON</a:t>
                      </a:r>
                      <a:endParaRPr lang="en-IN" dirty="0">
                        <a:latin typeface="Andalus" panose="02020603050405020304" pitchFamily="18" charset="-78"/>
                        <a:cs typeface="Andalus" panose="02020603050405020304" pitchFamily="18" charset="-78"/>
                      </a:endParaRPr>
                    </a:p>
                  </a:txBody>
                  <a:tcPr/>
                </a:tc>
              </a:tr>
              <a:tr h="461544">
                <a:tc>
                  <a:txBody>
                    <a:bodyPr/>
                    <a:lstStyle/>
                    <a:p>
                      <a:r>
                        <a:rPr lang="en-IN" dirty="0" smtClean="0">
                          <a:latin typeface="Andalus" panose="02020603050405020304" pitchFamily="18" charset="-78"/>
                          <a:cs typeface="Andalus" panose="02020603050405020304" pitchFamily="18" charset="-78"/>
                        </a:rPr>
                        <a:t>CONV</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1787</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194</a:t>
                      </a:r>
                      <a:endParaRPr lang="en-IN" dirty="0">
                        <a:latin typeface="Andalus" panose="02020603050405020304" pitchFamily="18" charset="-78"/>
                        <a:cs typeface="Andalus" panose="02020603050405020304" pitchFamily="18" charset="-78"/>
                      </a:endParaRPr>
                    </a:p>
                  </a:txBody>
                  <a:tcPr/>
                </a:tc>
              </a:tr>
              <a:tr h="507327">
                <a:tc>
                  <a:txBody>
                    <a:bodyPr/>
                    <a:lstStyle/>
                    <a:p>
                      <a:r>
                        <a:rPr lang="en-IN" dirty="0" smtClean="0">
                          <a:latin typeface="Andalus" panose="02020603050405020304" pitchFamily="18" charset="-78"/>
                          <a:cs typeface="Andalus" panose="02020603050405020304" pitchFamily="18" charset="-78"/>
                        </a:rPr>
                        <a:t>NON- CON</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1396</a:t>
                      </a:r>
                      <a:endParaRPr lang="en-IN" dirty="0">
                        <a:latin typeface="Andalus" panose="02020603050405020304" pitchFamily="18" charset="-78"/>
                        <a:cs typeface="Andalus" panose="02020603050405020304" pitchFamily="18" charset="-78"/>
                      </a:endParaRPr>
                    </a:p>
                  </a:txBody>
                  <a:tcPr/>
                </a:tc>
                <a:tc>
                  <a:txBody>
                    <a:bodyPr/>
                    <a:lstStyle/>
                    <a:p>
                      <a:r>
                        <a:rPr lang="en-IN" dirty="0" smtClean="0">
                          <a:latin typeface="Andalus" panose="02020603050405020304" pitchFamily="18" charset="-78"/>
                          <a:cs typeface="Andalus" panose="02020603050405020304" pitchFamily="18" charset="-78"/>
                        </a:rPr>
                        <a:t>7129</a:t>
                      </a:r>
                      <a:endParaRPr lang="en-IN" dirty="0">
                        <a:latin typeface="Andalus" panose="02020603050405020304" pitchFamily="18" charset="-78"/>
                        <a:cs typeface="Andalus" panose="02020603050405020304" pitchFamily="18" charset="-78"/>
                      </a:endParaRPr>
                    </a:p>
                  </a:txBody>
                  <a:tcPr/>
                </a:tc>
              </a:tr>
            </a:tbl>
          </a:graphicData>
        </a:graphic>
      </p:graphicFrame>
      <p:sp>
        <p:nvSpPr>
          <p:cNvPr id="9" name="TextBox 8"/>
          <p:cNvSpPr txBox="1"/>
          <p:nvPr/>
        </p:nvSpPr>
        <p:spPr>
          <a:xfrm>
            <a:off x="10467008" y="5148867"/>
            <a:ext cx="1522921" cy="923330"/>
          </a:xfrm>
          <a:prstGeom prst="rect">
            <a:avLst/>
          </a:prstGeom>
          <a:noFill/>
        </p:spPr>
        <p:txBody>
          <a:bodyPr wrap="square" rtlCol="0">
            <a:spAutoFit/>
          </a:bodyPr>
          <a:lstStyle/>
          <a:p>
            <a:r>
              <a:rPr lang="en-IN" dirty="0" smtClean="0">
                <a:latin typeface="Andalus" panose="02020603050405020304" pitchFamily="18" charset="-78"/>
                <a:cs typeface="Andalus" panose="02020603050405020304" pitchFamily="18" charset="-78"/>
              </a:rPr>
              <a:t>SENS =  0.90                         </a:t>
            </a:r>
          </a:p>
          <a:p>
            <a:r>
              <a:rPr lang="en-IN" dirty="0" smtClean="0">
                <a:latin typeface="Andalus" panose="02020603050405020304" pitchFamily="18" charset="-78"/>
                <a:cs typeface="Andalus" panose="02020603050405020304" pitchFamily="18" charset="-78"/>
              </a:rPr>
              <a:t>SPEC = 0.83</a:t>
            </a:r>
            <a:endParaRPr lang="en-IN" dirty="0">
              <a:latin typeface="Andalus" panose="02020603050405020304" pitchFamily="18" charset="-78"/>
              <a:cs typeface="Andalus" panose="02020603050405020304" pitchFamily="18" charset="-78"/>
            </a:endParaRPr>
          </a:p>
          <a:p>
            <a:r>
              <a:rPr lang="en-IN" dirty="0" smtClean="0">
                <a:latin typeface="Andalus" panose="02020603050405020304" pitchFamily="18" charset="-78"/>
                <a:cs typeface="Andalus" panose="02020603050405020304" pitchFamily="18" charset="-78"/>
              </a:rPr>
              <a:t>ACC = 0.85</a:t>
            </a:r>
          </a:p>
        </p:txBody>
      </p:sp>
    </p:spTree>
    <p:extLst>
      <p:ext uri="{BB962C8B-B14F-4D97-AF65-F5344CB8AC3E}">
        <p14:creationId xmlns:p14="http://schemas.microsoft.com/office/powerpoint/2010/main" val="836746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00" y="101600"/>
            <a:ext cx="11734800" cy="461665"/>
          </a:xfrm>
          <a:prstGeom prst="rect">
            <a:avLst/>
          </a:prstGeom>
          <a:noFill/>
        </p:spPr>
        <p:txBody>
          <a:bodyPr wrap="square" rtlCol="0">
            <a:spAutoFit/>
          </a:bodyPr>
          <a:lstStyle/>
          <a:p>
            <a:pPr algn="ctr"/>
            <a:r>
              <a:rPr lang="en-IN" sz="2400" b="1" dirty="0" smtClean="0"/>
              <a:t>JUSTIFYING MIS-CLASSIFICATION</a:t>
            </a:r>
            <a:endParaRPr lang="en-IN" sz="2400" b="1" dirty="0"/>
          </a:p>
        </p:txBody>
      </p:sp>
      <p:sp>
        <p:nvSpPr>
          <p:cNvPr id="3" name="TextBox 2"/>
          <p:cNvSpPr txBox="1"/>
          <p:nvPr/>
        </p:nvSpPr>
        <p:spPr>
          <a:xfrm>
            <a:off x="546100" y="563265"/>
            <a:ext cx="10820400" cy="1754326"/>
          </a:xfrm>
          <a:prstGeom prst="rect">
            <a:avLst/>
          </a:prstGeom>
          <a:noFill/>
        </p:spPr>
        <p:txBody>
          <a:bodyPr wrap="square" rtlCol="0">
            <a:spAutoFit/>
          </a:bodyPr>
          <a:lstStyle/>
          <a:p>
            <a:pPr algn="just"/>
            <a:r>
              <a:rPr lang="en-IN" dirty="0" smtClean="0"/>
              <a:t> We performed an analysis to justify reasons for misclassification.</a:t>
            </a:r>
            <a:r>
              <a:rPr lang="en-IN" dirty="0"/>
              <a:t> </a:t>
            </a:r>
            <a:r>
              <a:rPr lang="en-IN" dirty="0" smtClean="0"/>
              <a:t>We found that the almost important features had similar conversion rate for False Negatives and True Negatives and hence the misclassification occurred. Plots below show that two important variables smoke alarm and coastal area had similar conversion rates in predicted negatives(FN &amp; TN) as well as predicted positives(FP &amp; TP) . In </a:t>
            </a:r>
            <a:r>
              <a:rPr lang="en-IN" dirty="0"/>
              <a:t>order to get better accuracy we need even better differentiators between conversion and non conversion cases</a:t>
            </a:r>
          </a:p>
          <a:p>
            <a:endParaRPr lang="en-IN" dirty="0" smtClean="0"/>
          </a:p>
        </p:txBody>
      </p:sp>
      <p:sp>
        <p:nvSpPr>
          <p:cNvPr id="8" name="TextBox 7"/>
          <p:cNvSpPr txBox="1"/>
          <p:nvPr/>
        </p:nvSpPr>
        <p:spPr>
          <a:xfrm>
            <a:off x="317500" y="5938929"/>
            <a:ext cx="11734800" cy="400110"/>
          </a:xfrm>
          <a:prstGeom prst="rect">
            <a:avLst/>
          </a:prstGeom>
          <a:noFill/>
        </p:spPr>
        <p:txBody>
          <a:bodyPr wrap="square" rtlCol="0">
            <a:spAutoFit/>
          </a:bodyPr>
          <a:lstStyle/>
          <a:p>
            <a:pPr algn="ctr"/>
            <a:r>
              <a:rPr lang="en-IN" sz="2000" b="1" dirty="0" smtClean="0"/>
              <a:t>SIMILAR DISTRIBUTIONS FOR “TN AND FN” AS WELL AS “TP AND FP”</a:t>
            </a:r>
            <a:endParaRPr lang="en-IN" sz="2000" b="1" dirty="0"/>
          </a:p>
        </p:txBody>
      </p:sp>
      <p:graphicFrame>
        <p:nvGraphicFramePr>
          <p:cNvPr id="9" name="Chart 8"/>
          <p:cNvGraphicFramePr>
            <a:graphicFrameLocks/>
          </p:cNvGraphicFramePr>
          <p:nvPr>
            <p:extLst>
              <p:ext uri="{D42A27DB-BD31-4B8C-83A1-F6EECF244321}">
                <p14:modId xmlns:p14="http://schemas.microsoft.com/office/powerpoint/2010/main" val="1670365983"/>
              </p:ext>
            </p:extLst>
          </p:nvPr>
        </p:nvGraphicFramePr>
        <p:xfrm>
          <a:off x="1178416" y="231759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663566054"/>
              </p:ext>
            </p:extLst>
          </p:nvPr>
        </p:nvGraphicFramePr>
        <p:xfrm>
          <a:off x="6080616" y="231759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1702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00" y="914400"/>
            <a:ext cx="11734800" cy="461665"/>
          </a:xfrm>
          <a:prstGeom prst="rect">
            <a:avLst/>
          </a:prstGeom>
          <a:noFill/>
        </p:spPr>
        <p:txBody>
          <a:bodyPr wrap="square" rtlCol="0">
            <a:spAutoFit/>
          </a:bodyPr>
          <a:lstStyle/>
          <a:p>
            <a:pPr algn="ctr"/>
            <a:r>
              <a:rPr lang="en-IN" sz="2400" b="1" dirty="0" smtClean="0"/>
              <a:t>CONCLUSION</a:t>
            </a:r>
            <a:endParaRPr lang="en-IN" sz="2400" b="1" dirty="0"/>
          </a:p>
        </p:txBody>
      </p:sp>
      <p:sp>
        <p:nvSpPr>
          <p:cNvPr id="4" name="TextBox 3"/>
          <p:cNvSpPr txBox="1"/>
          <p:nvPr/>
        </p:nvSpPr>
        <p:spPr>
          <a:xfrm>
            <a:off x="476250" y="2030896"/>
            <a:ext cx="11214100" cy="2585323"/>
          </a:xfrm>
          <a:prstGeom prst="rect">
            <a:avLst/>
          </a:prstGeom>
          <a:noFill/>
        </p:spPr>
        <p:txBody>
          <a:bodyPr wrap="square" rtlCol="0">
            <a:spAutoFit/>
          </a:bodyPr>
          <a:lstStyle/>
          <a:p>
            <a:pPr algn="just"/>
            <a:r>
              <a:rPr lang="en-IN" dirty="0" smtClean="0"/>
              <a:t>Through this Case Study, we were able to identify the key drivers of Quote Conversion and were able to develop a predictive model to </a:t>
            </a:r>
            <a:r>
              <a:rPr lang="en-US" dirty="0" smtClean="0"/>
              <a:t>predict </a:t>
            </a:r>
            <a:r>
              <a:rPr lang="en-US" dirty="0"/>
              <a:t>the probability of a customer to purchase a policy from XYZ Insurance </a:t>
            </a:r>
            <a:r>
              <a:rPr lang="en-US" dirty="0" smtClean="0"/>
              <a:t>with almost 90% </a:t>
            </a:r>
            <a:r>
              <a:rPr lang="en-US" dirty="0" smtClean="0"/>
              <a:t>accuracy.</a:t>
            </a:r>
            <a:endParaRPr lang="en-US" dirty="0"/>
          </a:p>
          <a:p>
            <a:pPr algn="just"/>
            <a:endParaRPr lang="en-IN" dirty="0" smtClean="0"/>
          </a:p>
          <a:p>
            <a:pPr algn="just"/>
            <a:r>
              <a:rPr lang="en-IN" dirty="0" smtClean="0"/>
              <a:t>We also performed segmentation analysis to analyse which quotes are more likely to be converted and were able to identify two segments which were almost unlikely to be converted and one which had very high conversion rate.</a:t>
            </a:r>
          </a:p>
          <a:p>
            <a:pPr algn="just"/>
            <a:endParaRPr lang="en-IN" dirty="0"/>
          </a:p>
          <a:p>
            <a:pPr algn="just"/>
            <a:r>
              <a:rPr lang="en-IN" dirty="0" smtClean="0"/>
              <a:t>Based on our analysis we were able to come up with recommended changes in strategy to increase the sales of </a:t>
            </a:r>
            <a:r>
              <a:rPr lang="en-IN" smtClean="0"/>
              <a:t>XYZ </a:t>
            </a:r>
            <a:r>
              <a:rPr lang="en-IN" smtClean="0"/>
              <a:t>Insurance.</a:t>
            </a:r>
            <a:endParaRPr lang="en-IN" dirty="0"/>
          </a:p>
        </p:txBody>
      </p:sp>
    </p:spTree>
    <p:extLst>
      <p:ext uri="{BB962C8B-B14F-4D97-AF65-F5344CB8AC3E}">
        <p14:creationId xmlns:p14="http://schemas.microsoft.com/office/powerpoint/2010/main" val="589290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641" y="718809"/>
            <a:ext cx="11617459" cy="923330"/>
          </a:xfrm>
          <a:prstGeom prst="rect">
            <a:avLst/>
          </a:prstGeom>
          <a:noFill/>
        </p:spPr>
        <p:txBody>
          <a:bodyPr wrap="square" rtlCol="0">
            <a:spAutoFit/>
          </a:bodyPr>
          <a:lstStyle/>
          <a:p>
            <a:r>
              <a:rPr lang="en-IN" dirty="0" smtClean="0"/>
              <a:t>Box Plots of Continuous Predictors with respect to target variable tells us Insurance Score and Premium Amount were </a:t>
            </a:r>
            <a:r>
              <a:rPr lang="en-IN" dirty="0" err="1" smtClean="0"/>
              <a:t>were</a:t>
            </a:r>
            <a:r>
              <a:rPr lang="en-IN" dirty="0" smtClean="0"/>
              <a:t> discriminative between conversion and non conversion cases. When Premium Amount is high Consumers tend to reject the policy while same is also true for policies of very low premium. </a:t>
            </a:r>
            <a:endParaRPr lang="en-IN" dirty="0"/>
          </a:p>
        </p:txBody>
      </p:sp>
      <p:sp>
        <p:nvSpPr>
          <p:cNvPr id="9" name="TextBox 8"/>
          <p:cNvSpPr txBox="1"/>
          <p:nvPr/>
        </p:nvSpPr>
        <p:spPr>
          <a:xfrm>
            <a:off x="4214984" y="1761705"/>
            <a:ext cx="3606085" cy="369332"/>
          </a:xfrm>
          <a:prstGeom prst="rect">
            <a:avLst/>
          </a:prstGeom>
          <a:noFill/>
        </p:spPr>
        <p:txBody>
          <a:bodyPr wrap="square" rtlCol="0">
            <a:spAutoFit/>
          </a:bodyPr>
          <a:lstStyle/>
          <a:p>
            <a:pPr algn="ctr"/>
            <a:r>
              <a:rPr lang="en-IN" b="1" dirty="0" smtClean="0"/>
              <a:t>DISCRIMINATIVE PREDICTORS</a:t>
            </a:r>
            <a:endParaRPr lang="en-IN" b="1" dirty="0"/>
          </a:p>
        </p:txBody>
      </p:sp>
      <p:sp>
        <p:nvSpPr>
          <p:cNvPr id="10" name="TextBox 9"/>
          <p:cNvSpPr txBox="1"/>
          <p:nvPr/>
        </p:nvSpPr>
        <p:spPr>
          <a:xfrm>
            <a:off x="4214985" y="5870186"/>
            <a:ext cx="3606085" cy="646331"/>
          </a:xfrm>
          <a:prstGeom prst="rect">
            <a:avLst/>
          </a:prstGeom>
          <a:noFill/>
        </p:spPr>
        <p:txBody>
          <a:bodyPr wrap="square" rtlCol="0">
            <a:spAutoFit/>
          </a:bodyPr>
          <a:lstStyle/>
          <a:p>
            <a:pPr algn="ctr"/>
            <a:r>
              <a:rPr lang="en-IN" b="1" dirty="0" smtClean="0"/>
              <a:t>LESS OVERLAPPED </a:t>
            </a:r>
          </a:p>
          <a:p>
            <a:pPr algn="ctr"/>
            <a:r>
              <a:rPr lang="en-IN" b="1" dirty="0" smtClean="0"/>
              <a:t>BOXES</a:t>
            </a:r>
          </a:p>
        </p:txBody>
      </p:sp>
      <p:sp>
        <p:nvSpPr>
          <p:cNvPr id="11" name="TextBox 10"/>
          <p:cNvSpPr txBox="1"/>
          <p:nvPr/>
        </p:nvSpPr>
        <p:spPr>
          <a:xfrm>
            <a:off x="4214985" y="210978"/>
            <a:ext cx="3606085" cy="461665"/>
          </a:xfrm>
          <a:prstGeom prst="rect">
            <a:avLst/>
          </a:prstGeom>
          <a:noFill/>
        </p:spPr>
        <p:txBody>
          <a:bodyPr wrap="square" rtlCol="0">
            <a:spAutoFit/>
          </a:bodyPr>
          <a:lstStyle/>
          <a:p>
            <a:pPr algn="ctr"/>
            <a:r>
              <a:rPr lang="en-IN" sz="2400" b="1" dirty="0" smtClean="0"/>
              <a:t>BIVARIATE ANALYSIS</a:t>
            </a:r>
            <a:endParaRPr lang="en-IN"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60" y="2481564"/>
            <a:ext cx="4866667" cy="30380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561" y="2481563"/>
            <a:ext cx="4866667" cy="3038095"/>
          </a:xfrm>
          <a:prstGeom prst="rect">
            <a:avLst/>
          </a:prstGeom>
        </p:spPr>
      </p:pic>
    </p:spTree>
    <p:extLst>
      <p:ext uri="{BB962C8B-B14F-4D97-AF65-F5344CB8AC3E}">
        <p14:creationId xmlns:p14="http://schemas.microsoft.com/office/powerpoint/2010/main" val="2083231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14985" y="1434024"/>
            <a:ext cx="3606085" cy="369332"/>
          </a:xfrm>
          <a:prstGeom prst="rect">
            <a:avLst/>
          </a:prstGeom>
          <a:noFill/>
        </p:spPr>
        <p:txBody>
          <a:bodyPr wrap="square" rtlCol="0">
            <a:spAutoFit/>
          </a:bodyPr>
          <a:lstStyle/>
          <a:p>
            <a:pPr algn="ctr"/>
            <a:r>
              <a:rPr lang="en-IN" b="1" dirty="0" smtClean="0"/>
              <a:t>DISCRIMINATIVE PREDICTORS</a:t>
            </a:r>
            <a:endParaRPr lang="en-IN" b="1" dirty="0"/>
          </a:p>
        </p:txBody>
      </p:sp>
      <p:sp>
        <p:nvSpPr>
          <p:cNvPr id="10" name="TextBox 9"/>
          <p:cNvSpPr txBox="1"/>
          <p:nvPr/>
        </p:nvSpPr>
        <p:spPr>
          <a:xfrm>
            <a:off x="2967870" y="6089063"/>
            <a:ext cx="6478415" cy="369332"/>
          </a:xfrm>
          <a:prstGeom prst="rect">
            <a:avLst/>
          </a:prstGeom>
          <a:noFill/>
        </p:spPr>
        <p:txBody>
          <a:bodyPr wrap="square" rtlCol="0">
            <a:spAutoFit/>
          </a:bodyPr>
          <a:lstStyle/>
          <a:p>
            <a:pPr algn="ctr"/>
            <a:r>
              <a:rPr lang="en-IN" b="1" dirty="0" smtClean="0"/>
              <a:t>VARYING QUOTE CONVERSION RATES IN DIFFERENT BINS</a:t>
            </a:r>
            <a:endParaRPr lang="en-IN" b="1" dirty="0"/>
          </a:p>
        </p:txBody>
      </p:sp>
      <p:sp>
        <p:nvSpPr>
          <p:cNvPr id="11" name="TextBox 10"/>
          <p:cNvSpPr txBox="1"/>
          <p:nvPr/>
        </p:nvSpPr>
        <p:spPr>
          <a:xfrm>
            <a:off x="347549" y="236799"/>
            <a:ext cx="11719059" cy="646331"/>
          </a:xfrm>
          <a:prstGeom prst="rect">
            <a:avLst/>
          </a:prstGeom>
          <a:noFill/>
        </p:spPr>
        <p:txBody>
          <a:bodyPr wrap="square" rtlCol="0">
            <a:spAutoFit/>
          </a:bodyPr>
          <a:lstStyle/>
          <a:p>
            <a:r>
              <a:rPr lang="en-IN" dirty="0" smtClean="0"/>
              <a:t>Moving on to categorical predictors, Variables like Number of Safety Devices and Property Age and had significantly different conversion rate in different levels. Consumers with higher property age were less likely to buy policies.</a:t>
            </a:r>
            <a:endParaRPr lang="en-IN" dirty="0"/>
          </a:p>
        </p:txBody>
      </p:sp>
      <p:graphicFrame>
        <p:nvGraphicFramePr>
          <p:cNvPr id="12" name="Chart 11"/>
          <p:cNvGraphicFramePr>
            <a:graphicFrameLocks/>
          </p:cNvGraphicFramePr>
          <p:nvPr>
            <p:extLst>
              <p:ext uri="{D42A27DB-BD31-4B8C-83A1-F6EECF244321}">
                <p14:modId xmlns:p14="http://schemas.microsoft.com/office/powerpoint/2010/main" val="1144376184"/>
              </p:ext>
            </p:extLst>
          </p:nvPr>
        </p:nvGraphicFramePr>
        <p:xfrm>
          <a:off x="6387651" y="2376482"/>
          <a:ext cx="5164697" cy="33288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2626628588"/>
              </p:ext>
            </p:extLst>
          </p:nvPr>
        </p:nvGraphicFramePr>
        <p:xfrm>
          <a:off x="614161" y="2343731"/>
          <a:ext cx="5335878" cy="33616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7293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14985" y="1434024"/>
            <a:ext cx="3606085" cy="369332"/>
          </a:xfrm>
          <a:prstGeom prst="rect">
            <a:avLst/>
          </a:prstGeom>
          <a:noFill/>
        </p:spPr>
        <p:txBody>
          <a:bodyPr wrap="square" rtlCol="0">
            <a:spAutoFit/>
          </a:bodyPr>
          <a:lstStyle/>
          <a:p>
            <a:pPr algn="ctr"/>
            <a:r>
              <a:rPr lang="en-IN" b="1" dirty="0" smtClean="0"/>
              <a:t>DISCRIMINATIVE PREDICTORS</a:t>
            </a:r>
            <a:endParaRPr lang="en-IN" b="1" dirty="0"/>
          </a:p>
        </p:txBody>
      </p:sp>
      <p:sp>
        <p:nvSpPr>
          <p:cNvPr id="10" name="TextBox 9"/>
          <p:cNvSpPr txBox="1"/>
          <p:nvPr/>
        </p:nvSpPr>
        <p:spPr>
          <a:xfrm>
            <a:off x="2967870" y="6089063"/>
            <a:ext cx="6478415" cy="369332"/>
          </a:xfrm>
          <a:prstGeom prst="rect">
            <a:avLst/>
          </a:prstGeom>
          <a:noFill/>
        </p:spPr>
        <p:txBody>
          <a:bodyPr wrap="square" rtlCol="0">
            <a:spAutoFit/>
          </a:bodyPr>
          <a:lstStyle/>
          <a:p>
            <a:pPr algn="ctr"/>
            <a:r>
              <a:rPr lang="en-IN" b="1" dirty="0" smtClean="0"/>
              <a:t>VARYING QUOTE CONVERSION RATES IN DIFFERENT BINS</a:t>
            </a:r>
            <a:endParaRPr lang="en-IN" b="1" dirty="0"/>
          </a:p>
        </p:txBody>
      </p:sp>
      <p:sp>
        <p:nvSpPr>
          <p:cNvPr id="11" name="TextBox 10"/>
          <p:cNvSpPr txBox="1"/>
          <p:nvPr/>
        </p:nvSpPr>
        <p:spPr>
          <a:xfrm>
            <a:off x="347549" y="236799"/>
            <a:ext cx="11719059" cy="646331"/>
          </a:xfrm>
          <a:prstGeom prst="rect">
            <a:avLst/>
          </a:prstGeom>
          <a:noFill/>
        </p:spPr>
        <p:txBody>
          <a:bodyPr wrap="square" rtlCol="0">
            <a:spAutoFit/>
          </a:bodyPr>
          <a:lstStyle/>
          <a:p>
            <a:r>
              <a:rPr lang="en-IN" dirty="0" smtClean="0"/>
              <a:t>Agency B and Agency D were more likely to influence customers while Agency E though attracted most customers its conversion rate was very low. People of State “CA” and “NJ” were more likely to buy policies.</a:t>
            </a:r>
            <a:endParaRPr lang="en-IN" dirty="0"/>
          </a:p>
        </p:txBody>
      </p:sp>
      <p:graphicFrame>
        <p:nvGraphicFramePr>
          <p:cNvPr id="8" name="Chart 7"/>
          <p:cNvGraphicFramePr>
            <a:graphicFrameLocks/>
          </p:cNvGraphicFramePr>
          <p:nvPr>
            <p:extLst>
              <p:ext uri="{D42A27DB-BD31-4B8C-83A1-F6EECF244321}">
                <p14:modId xmlns:p14="http://schemas.microsoft.com/office/powerpoint/2010/main" val="363854868"/>
              </p:ext>
            </p:extLst>
          </p:nvPr>
        </p:nvGraphicFramePr>
        <p:xfrm>
          <a:off x="682148" y="2354250"/>
          <a:ext cx="5335879" cy="33616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1244195566"/>
              </p:ext>
            </p:extLst>
          </p:nvPr>
        </p:nvGraphicFramePr>
        <p:xfrm>
          <a:off x="6207077" y="2354249"/>
          <a:ext cx="5336158" cy="33616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95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14985" y="1434024"/>
            <a:ext cx="3606085" cy="369332"/>
          </a:xfrm>
          <a:prstGeom prst="rect">
            <a:avLst/>
          </a:prstGeom>
          <a:noFill/>
        </p:spPr>
        <p:txBody>
          <a:bodyPr wrap="square" rtlCol="0">
            <a:spAutoFit/>
          </a:bodyPr>
          <a:lstStyle/>
          <a:p>
            <a:pPr algn="ctr"/>
            <a:r>
              <a:rPr lang="en-IN" b="1" dirty="0" smtClean="0"/>
              <a:t>DISCRIMINATIVE PREDICTORS</a:t>
            </a:r>
            <a:endParaRPr lang="en-IN" b="1" dirty="0"/>
          </a:p>
        </p:txBody>
      </p:sp>
      <p:sp>
        <p:nvSpPr>
          <p:cNvPr id="10" name="TextBox 9"/>
          <p:cNvSpPr txBox="1"/>
          <p:nvPr/>
        </p:nvSpPr>
        <p:spPr>
          <a:xfrm>
            <a:off x="2967870" y="6089063"/>
            <a:ext cx="6478415" cy="369332"/>
          </a:xfrm>
          <a:prstGeom prst="rect">
            <a:avLst/>
          </a:prstGeom>
          <a:noFill/>
        </p:spPr>
        <p:txBody>
          <a:bodyPr wrap="square" rtlCol="0">
            <a:spAutoFit/>
          </a:bodyPr>
          <a:lstStyle/>
          <a:p>
            <a:pPr algn="ctr"/>
            <a:r>
              <a:rPr lang="en-IN" b="1" dirty="0" smtClean="0"/>
              <a:t>VARYING QUOTE CONVERSION RATES IN DIFFERENT BINS</a:t>
            </a:r>
            <a:endParaRPr lang="en-IN" b="1" dirty="0"/>
          </a:p>
        </p:txBody>
      </p:sp>
      <p:sp>
        <p:nvSpPr>
          <p:cNvPr id="11" name="TextBox 10"/>
          <p:cNvSpPr txBox="1"/>
          <p:nvPr/>
        </p:nvSpPr>
        <p:spPr>
          <a:xfrm>
            <a:off x="347549" y="236799"/>
            <a:ext cx="11719059" cy="646331"/>
          </a:xfrm>
          <a:prstGeom prst="rect">
            <a:avLst/>
          </a:prstGeom>
          <a:noFill/>
        </p:spPr>
        <p:txBody>
          <a:bodyPr wrap="square" rtlCol="0">
            <a:spAutoFit/>
          </a:bodyPr>
          <a:lstStyle/>
          <a:p>
            <a:r>
              <a:rPr lang="en-IN" dirty="0" smtClean="0"/>
              <a:t>An important factor was whether the property was under construction. Customers whose property where under construction never bought policies. People of Coastal Areas were also less likely to buy policies </a:t>
            </a:r>
            <a:endParaRPr lang="en-IN" dirty="0"/>
          </a:p>
        </p:txBody>
      </p:sp>
      <p:graphicFrame>
        <p:nvGraphicFramePr>
          <p:cNvPr id="13" name="Chart 12"/>
          <p:cNvGraphicFramePr>
            <a:graphicFrameLocks/>
          </p:cNvGraphicFramePr>
          <p:nvPr>
            <p:extLst>
              <p:ext uri="{D42A27DB-BD31-4B8C-83A1-F6EECF244321}">
                <p14:modId xmlns:p14="http://schemas.microsoft.com/office/powerpoint/2010/main" val="3570196462"/>
              </p:ext>
            </p:extLst>
          </p:nvPr>
        </p:nvGraphicFramePr>
        <p:xfrm>
          <a:off x="681870" y="2425636"/>
          <a:ext cx="5332564" cy="32153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2252643910"/>
              </p:ext>
            </p:extLst>
          </p:nvPr>
        </p:nvGraphicFramePr>
        <p:xfrm>
          <a:off x="6350223" y="2425637"/>
          <a:ext cx="5369552" cy="32153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0324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14985" y="1434024"/>
            <a:ext cx="3606085" cy="369332"/>
          </a:xfrm>
          <a:prstGeom prst="rect">
            <a:avLst/>
          </a:prstGeom>
          <a:noFill/>
        </p:spPr>
        <p:txBody>
          <a:bodyPr wrap="square" rtlCol="0">
            <a:spAutoFit/>
          </a:bodyPr>
          <a:lstStyle/>
          <a:p>
            <a:pPr algn="ctr"/>
            <a:r>
              <a:rPr lang="en-IN" b="1" dirty="0" smtClean="0"/>
              <a:t>DISCRIMINATIVE PREDICTORS</a:t>
            </a:r>
            <a:endParaRPr lang="en-IN" b="1" dirty="0"/>
          </a:p>
        </p:txBody>
      </p:sp>
      <p:sp>
        <p:nvSpPr>
          <p:cNvPr id="10" name="TextBox 9"/>
          <p:cNvSpPr txBox="1"/>
          <p:nvPr/>
        </p:nvSpPr>
        <p:spPr>
          <a:xfrm>
            <a:off x="2967870" y="6089063"/>
            <a:ext cx="6478415" cy="369332"/>
          </a:xfrm>
          <a:prstGeom prst="rect">
            <a:avLst/>
          </a:prstGeom>
          <a:noFill/>
        </p:spPr>
        <p:txBody>
          <a:bodyPr wrap="square" rtlCol="0">
            <a:spAutoFit/>
          </a:bodyPr>
          <a:lstStyle/>
          <a:p>
            <a:pPr algn="ctr"/>
            <a:r>
              <a:rPr lang="en-IN" b="1" dirty="0" smtClean="0"/>
              <a:t>VARYING QUOTE CONVERSION RATES IN DIFFERENT BINS</a:t>
            </a:r>
            <a:endParaRPr lang="en-IN" b="1" dirty="0"/>
          </a:p>
        </p:txBody>
      </p:sp>
      <p:sp>
        <p:nvSpPr>
          <p:cNvPr id="11" name="TextBox 10"/>
          <p:cNvSpPr txBox="1"/>
          <p:nvPr/>
        </p:nvSpPr>
        <p:spPr>
          <a:xfrm>
            <a:off x="347549" y="236799"/>
            <a:ext cx="11719059" cy="646331"/>
          </a:xfrm>
          <a:prstGeom prst="rect">
            <a:avLst/>
          </a:prstGeom>
          <a:noFill/>
        </p:spPr>
        <p:txBody>
          <a:bodyPr wrap="square" rtlCol="0">
            <a:spAutoFit/>
          </a:bodyPr>
          <a:lstStyle/>
          <a:p>
            <a:r>
              <a:rPr lang="en-IN" dirty="0" smtClean="0"/>
              <a:t>Customers who had smoke alarms had significantly higher rate of quote conversion that than without alarms. Also those who had prior claims were very unlikely to buy policy again which might be due to dis satisfaction from company’s service</a:t>
            </a:r>
            <a:endParaRPr lang="en-IN" dirty="0"/>
          </a:p>
        </p:txBody>
      </p:sp>
      <p:graphicFrame>
        <p:nvGraphicFramePr>
          <p:cNvPr id="7" name="Chart 6"/>
          <p:cNvGraphicFramePr>
            <a:graphicFrameLocks/>
          </p:cNvGraphicFramePr>
          <p:nvPr>
            <p:extLst>
              <p:ext uri="{D42A27DB-BD31-4B8C-83A1-F6EECF244321}">
                <p14:modId xmlns:p14="http://schemas.microsoft.com/office/powerpoint/2010/main" val="2168124383"/>
              </p:ext>
            </p:extLst>
          </p:nvPr>
        </p:nvGraphicFramePr>
        <p:xfrm>
          <a:off x="681870" y="2354250"/>
          <a:ext cx="5010592" cy="30905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561971143"/>
              </p:ext>
            </p:extLst>
          </p:nvPr>
        </p:nvGraphicFramePr>
        <p:xfrm>
          <a:off x="6284890" y="2354250"/>
          <a:ext cx="5035099" cy="30905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4844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14985" y="1434024"/>
            <a:ext cx="3606085" cy="369332"/>
          </a:xfrm>
          <a:prstGeom prst="rect">
            <a:avLst/>
          </a:prstGeom>
          <a:noFill/>
        </p:spPr>
        <p:txBody>
          <a:bodyPr wrap="square" rtlCol="0">
            <a:spAutoFit/>
          </a:bodyPr>
          <a:lstStyle/>
          <a:p>
            <a:pPr algn="ctr"/>
            <a:r>
              <a:rPr lang="en-IN" b="1" dirty="0" smtClean="0"/>
              <a:t>DISCRIMINATIVE PREDICTORS</a:t>
            </a:r>
            <a:endParaRPr lang="en-IN" b="1" dirty="0"/>
          </a:p>
        </p:txBody>
      </p:sp>
      <p:sp>
        <p:nvSpPr>
          <p:cNvPr id="10" name="TextBox 9"/>
          <p:cNvSpPr txBox="1"/>
          <p:nvPr/>
        </p:nvSpPr>
        <p:spPr>
          <a:xfrm>
            <a:off x="2967870" y="6089063"/>
            <a:ext cx="6478415" cy="369332"/>
          </a:xfrm>
          <a:prstGeom prst="rect">
            <a:avLst/>
          </a:prstGeom>
          <a:noFill/>
        </p:spPr>
        <p:txBody>
          <a:bodyPr wrap="square" rtlCol="0">
            <a:spAutoFit/>
          </a:bodyPr>
          <a:lstStyle/>
          <a:p>
            <a:pPr algn="ctr"/>
            <a:r>
              <a:rPr lang="en-IN" b="1" dirty="0" smtClean="0"/>
              <a:t>VARYING QUOTE CONVERSION RATES IN DIFFERENT BINS</a:t>
            </a:r>
            <a:endParaRPr lang="en-IN" b="1" dirty="0"/>
          </a:p>
        </p:txBody>
      </p:sp>
      <p:sp>
        <p:nvSpPr>
          <p:cNvPr id="11" name="TextBox 10"/>
          <p:cNvSpPr txBox="1"/>
          <p:nvPr/>
        </p:nvSpPr>
        <p:spPr>
          <a:xfrm>
            <a:off x="347549" y="236799"/>
            <a:ext cx="11719059" cy="923330"/>
          </a:xfrm>
          <a:prstGeom prst="rect">
            <a:avLst/>
          </a:prstGeom>
          <a:noFill/>
        </p:spPr>
        <p:txBody>
          <a:bodyPr wrap="square" rtlCol="0">
            <a:spAutoFit/>
          </a:bodyPr>
          <a:lstStyle/>
          <a:p>
            <a:r>
              <a:rPr lang="en-IN" dirty="0" smtClean="0"/>
              <a:t>Dwellers of high catastrophic risk zone refrain from buying policies and understandably so as many policies either do not cover </a:t>
            </a:r>
            <a:r>
              <a:rPr lang="en-IN" dirty="0" err="1" smtClean="0"/>
              <a:t>castastrophical</a:t>
            </a:r>
            <a:r>
              <a:rPr lang="en-IN" dirty="0" smtClean="0"/>
              <a:t> damage or if they do they tend to be costly. Customers with higher coverage bin values are more likely to buy</a:t>
            </a:r>
            <a:endParaRPr lang="en-IN" dirty="0"/>
          </a:p>
        </p:txBody>
      </p:sp>
      <p:graphicFrame>
        <p:nvGraphicFramePr>
          <p:cNvPr id="7" name="Chart 6"/>
          <p:cNvGraphicFramePr>
            <a:graphicFrameLocks/>
          </p:cNvGraphicFramePr>
          <p:nvPr>
            <p:extLst>
              <p:ext uri="{D42A27DB-BD31-4B8C-83A1-F6EECF244321}">
                <p14:modId xmlns:p14="http://schemas.microsoft.com/office/powerpoint/2010/main" val="2334582671"/>
              </p:ext>
            </p:extLst>
          </p:nvPr>
        </p:nvGraphicFramePr>
        <p:xfrm>
          <a:off x="347549" y="2426892"/>
          <a:ext cx="5462291" cy="32140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723345031"/>
              </p:ext>
            </p:extLst>
          </p:nvPr>
        </p:nvGraphicFramePr>
        <p:xfrm>
          <a:off x="6143222" y="2426892"/>
          <a:ext cx="5447763" cy="33042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8162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2311</TotalTime>
  <Words>2933</Words>
  <Application>Microsoft Office PowerPoint</Application>
  <PresentationFormat>Widescreen</PresentationFormat>
  <Paragraphs>308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Andalus</vt:lpstr>
      <vt:lpstr>Arial</vt:lpstr>
      <vt:lpstr>Calibri</vt:lpstr>
      <vt:lpstr>Corbel</vt:lpstr>
      <vt:lpstr>Lucida Console</vt:lpstr>
      <vt:lpstr>Depth</vt:lpstr>
      <vt:lpstr>Business Case : Insurance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 INSURANCE</dc:title>
  <dc:creator>ADITYA SIDDHANT</dc:creator>
  <cp:lastModifiedBy>ADITYA SIDDHANT</cp:lastModifiedBy>
  <cp:revision>153</cp:revision>
  <dcterms:created xsi:type="dcterms:W3CDTF">2016-01-26T12:10:00Z</dcterms:created>
  <dcterms:modified xsi:type="dcterms:W3CDTF">2016-01-29T07:25:40Z</dcterms:modified>
</cp:coreProperties>
</file>