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8" r:id="rId10"/>
    <p:sldId id="270" r:id="rId11"/>
    <p:sldId id="271" r:id="rId12"/>
    <p:sldId id="269" r:id="rId13"/>
    <p:sldId id="267" r:id="rId14"/>
    <p:sldId id="265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0"/>
    <p:restoredTop sz="67102"/>
  </p:normalViewPr>
  <p:slideViewPr>
    <p:cSldViewPr snapToGrid="0" snapToObjects="1">
      <p:cViewPr varScale="1">
        <p:scale>
          <a:sx n="84" d="100"/>
          <a:sy n="84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EAB77-3661-874A-B1E7-5F8E148ED544}" type="datetimeFigureOut">
              <a:rPr lang="en-US" smtClean="0"/>
              <a:t>9/12/19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12761-D32E-6A4B-9AFB-C6D7619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12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y-awesome-service.io/profiles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y-awesome-service.io/cart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Availability</a:t>
            </a:r>
            <a:r>
              <a:rPr lang="en-US" dirty="0"/>
              <a:t>: ”The show must go on..”</a:t>
            </a:r>
          </a:p>
          <a:p>
            <a:pPr lvl="1"/>
            <a:r>
              <a:rPr lang="en-US" dirty="0"/>
              <a:t>H/W or S/W problems can take one or more servers offline. Keep serving users using other servers</a:t>
            </a:r>
          </a:p>
          <a:p>
            <a:r>
              <a:rPr lang="en-US" b="1" dirty="0"/>
              <a:t>Scaling</a:t>
            </a:r>
            <a:r>
              <a:rPr lang="en-US" dirty="0"/>
              <a:t>: “640K RAM is enough for everybody” (</a:t>
            </a:r>
            <a:r>
              <a:rPr lang="en-US" i="1" dirty="0"/>
              <a:t>poorly cited </a:t>
            </a:r>
            <a:r>
              <a:rPr lang="en-US" i="1" dirty="0" err="1"/>
              <a:t>billg</a:t>
            </a:r>
            <a:r>
              <a:rPr lang="en-US" i="1" dirty="0"/>
              <a:t> quote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Single server can serve so many users before it either collapse or fail to meet our target SLAs. Multiple servers can serve larger # of users, each will have smaller queue(s) and collectively they can deliver our target SLA.</a:t>
            </a:r>
          </a:p>
          <a:p>
            <a:r>
              <a:rPr lang="en-US" b="1" dirty="0"/>
              <a:t>Latency</a:t>
            </a:r>
            <a:r>
              <a:rPr lang="en-US" dirty="0"/>
              <a:t>: “Location, location, location”</a:t>
            </a:r>
          </a:p>
          <a:p>
            <a:pPr lvl="1"/>
            <a:r>
              <a:rPr lang="en-US" dirty="0"/>
              <a:t>Users in EU would be served better by servers in EU while users in far east are better served by far east cables (less # of hops and non transcontinental cables). Note: “physical” location proximity != “digital” location proximity. Also, </a:t>
            </a:r>
            <a:r>
              <a:rPr lang="en-US" i="1" dirty="0"/>
              <a:t>GDPR like compliance</a:t>
            </a:r>
          </a:p>
          <a:p>
            <a:r>
              <a:rPr lang="en-US" dirty="0"/>
              <a:t>Ops: ”The show must go on (again)”</a:t>
            </a:r>
          </a:p>
          <a:p>
            <a:pPr lvl="1"/>
            <a:r>
              <a:rPr lang="en-US" dirty="0"/>
              <a:t>Easier to take a server out of rotation for routine maintenance.</a:t>
            </a:r>
          </a:p>
          <a:p>
            <a:pPr lvl="1"/>
            <a:r>
              <a:rPr lang="en-US" dirty="0"/>
              <a:t>Blue/green deployment for validation.</a:t>
            </a:r>
          </a:p>
          <a:p>
            <a:r>
              <a:rPr lang="en-US" dirty="0"/>
              <a:t>Specialty load handlers: “Conway law on production servers..”</a:t>
            </a:r>
          </a:p>
          <a:p>
            <a:pPr lvl="1"/>
            <a:r>
              <a:rPr lang="en-US" dirty="0"/>
              <a:t>Servers that handles “Profile calls” </a:t>
            </a:r>
            <a:r>
              <a:rPr lang="en-US" dirty="0">
                <a:hlinkClick r:id="rId3"/>
              </a:rPr>
              <a:t>https://my-awesome-service.io/profiles/</a:t>
            </a:r>
            <a:r>
              <a:rPr lang="en-US" dirty="0"/>
              <a:t>” other servers my handle “shopping carts” </a:t>
            </a:r>
            <a:r>
              <a:rPr lang="en-US" dirty="0">
                <a:hlinkClick r:id="rId4"/>
              </a:rPr>
              <a:t>https://my-awesome-service.io/cart/</a:t>
            </a:r>
            <a:r>
              <a:rPr lang="en-US" dirty="0"/>
              <a:t>”.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12761-D32E-6A4B-9AFB-C6D761977F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78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12761-D32E-6A4B-9AFB-C6D761977F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94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key outcome of this slide is:</a:t>
            </a:r>
          </a:p>
          <a:p>
            <a:pPr marL="171450" indent="-171450">
              <a:buFontTx/>
              <a:buChar char="-"/>
            </a:pPr>
            <a:r>
              <a:rPr lang="en-US" dirty="0"/>
              <a:t>LB exists in various ways (not just a thing in the middle)</a:t>
            </a:r>
          </a:p>
          <a:p>
            <a:pPr marL="171450" indent="-171450">
              <a:buFontTx/>
              <a:buChar char="-"/>
            </a:pPr>
            <a:r>
              <a:rPr lang="en-US" dirty="0"/>
              <a:t>Clients can perform balancing. Either in process or out of process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Servers can perform balancing (scoped to server load across multiple processes)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skew-y nature of having clients making load balancing decisions (does not matter in proc/out of proc)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12761-D32E-6A4B-9AFB-C6D761977F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73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notes:</a:t>
            </a:r>
          </a:p>
          <a:p>
            <a:pPr marL="171450" indent="-171450">
              <a:buFontTx/>
              <a:buChar char="-"/>
            </a:pPr>
            <a:r>
              <a:rPr lang="en-US" dirty="0"/>
              <a:t>L7 are more powerful in terms of the spectrum of input for “Where should I go” decision (request, user, </a:t>
            </a:r>
            <a:r>
              <a:rPr lang="en-US" dirty="0" err="1"/>
              <a:t>ip</a:t>
            </a:r>
            <a:r>
              <a:rPr lang="en-US" dirty="0"/>
              <a:t> info </a:t>
            </a:r>
            <a:r>
              <a:rPr lang="en-US" dirty="0" err="1"/>
              <a:t>etc</a:t>
            </a:r>
            <a:r>
              <a:rPr lang="en-US" dirty="0"/>
              <a:t>). </a:t>
            </a:r>
          </a:p>
          <a:p>
            <a:pPr marL="171450" indent="-171450">
              <a:buFontTx/>
              <a:buChar char="-"/>
            </a:pPr>
            <a:r>
              <a:rPr lang="en-US" dirty="0"/>
              <a:t>L7 is not limited to http/s some LBs can do GRPC, </a:t>
            </a:r>
            <a:r>
              <a:rPr lang="en-US" dirty="0" err="1"/>
              <a:t>kafka</a:t>
            </a:r>
            <a:r>
              <a:rPr lang="en-US" dirty="0"/>
              <a:t>, or AMQP (or even something like </a:t>
            </a:r>
            <a:r>
              <a:rPr lang="en-US" dirty="0" err="1"/>
              <a:t>memcached</a:t>
            </a:r>
            <a:r>
              <a:rPr lang="en-US" dirty="0"/>
              <a:t> such as </a:t>
            </a:r>
            <a:r>
              <a:rPr lang="en-US" dirty="0" err="1"/>
              <a:t>mrouter</a:t>
            </a:r>
            <a:r>
              <a:rPr lang="en-US" dirty="0"/>
              <a:t>).</a:t>
            </a:r>
          </a:p>
          <a:p>
            <a:pPr marL="171450" indent="-171450">
              <a:buFontTx/>
              <a:buChar char="-"/>
            </a:pPr>
            <a:r>
              <a:rPr lang="en-US" dirty="0"/>
              <a:t>L7 are typically slower than L4 (parsing payloads of each request), also require flowing packets from kernel to user space.</a:t>
            </a:r>
          </a:p>
          <a:p>
            <a:pPr marL="171450" indent="-171450">
              <a:buFontTx/>
              <a:buChar char="-"/>
            </a:pPr>
            <a:r>
              <a:rPr lang="en-US" dirty="0"/>
              <a:t>L4 are less flexible faster, L4 routing decisions are typically done in kernel via one mean or other (ref: Part:2 packet re-write)</a:t>
            </a:r>
          </a:p>
          <a:p>
            <a:pPr marL="171450" indent="-171450">
              <a:buFontTx/>
              <a:buChar char="-"/>
            </a:pPr>
            <a:r>
              <a:rPr lang="en-US" dirty="0"/>
              <a:t>L4 can also be done in </a:t>
            </a:r>
            <a:r>
              <a:rPr lang="en-US" dirty="0" err="1"/>
              <a:t>userspace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12761-D32E-6A4B-9AFB-C6D761977F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92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One/Two arms refer to two </a:t>
            </a:r>
            <a:r>
              <a:rPr lang="en-US" sz="1200" dirty="0" err="1"/>
              <a:t>nic</a:t>
            </a:r>
            <a:r>
              <a:rPr lang="en-US" sz="1200" dirty="0"/>
              <a:t> (old networking jargon like “multi legs firewall”)</a:t>
            </a:r>
          </a:p>
          <a:p>
            <a:endParaRPr lang="en-US" dirty="0"/>
          </a:p>
          <a:p>
            <a:r>
              <a:rPr lang="en-US" dirty="0"/>
              <a:t>Key notes:</a:t>
            </a:r>
          </a:p>
          <a:p>
            <a:pPr marL="171450" indent="-171450">
              <a:buFontTx/>
              <a:buChar char="-"/>
            </a:pPr>
            <a:r>
              <a:rPr lang="en-US" dirty="0"/>
              <a:t>Direct Server return is best for performance. </a:t>
            </a:r>
          </a:p>
          <a:p>
            <a:pPr marL="171450" indent="-171450">
              <a:buFontTx/>
              <a:buChar char="-"/>
            </a:pPr>
            <a:r>
              <a:rPr lang="en-US" dirty="0"/>
              <a:t>Two ARMS best for security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One ARM has its uses (mainly within a LAN)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12761-D32E-6A4B-9AFB-C6D761977F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63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Stateful</a:t>
            </a:r>
            <a:r>
              <a:rPr lang="en-US" dirty="0"/>
              <a:t> routing: subsequent requests from client A must go to same server that served pervious requests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TCP flow state.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App specific state (aka session state). Application may hydrate in mem state specific to user. Subsequent requests better land on same server to avoid I/O 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12761-D32E-6A4B-9AFB-C6D761977F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62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72DB2-FCE3-D147-87AA-9076EC44A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795F0-1640-0348-841D-EDECC0C51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3A02B-5098-1341-8AE9-294FAFBD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610D-5DA1-A545-A41A-7425E8681B1D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655D8-3AD7-8842-88C7-AE5AB331F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D7B47-D1F1-344B-A6F7-14C326D6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6353-C047-4F40-B631-EB69F42DB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4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E6D2D-31A5-714A-9A43-EEA9DE382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F5B850-44A0-5C48-B095-1E14D4FD8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DBC98-3104-4B47-9E6C-384B480DD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610D-5DA1-A545-A41A-7425E8681B1D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C1801-E425-B849-B5F5-CCEC9248A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84F60-2EA2-C74E-BE67-4A035D9D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6353-C047-4F40-B631-EB69F42DB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D7A313-B7F8-3E49-9A67-DF922D94E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3FD48-E1FF-684B-930A-0766EF3A3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B0A3C-1B8A-554F-8250-9C80B685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610D-5DA1-A545-A41A-7425E8681B1D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2CD42-ECFE-5D45-A0F0-2D0BD69F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7C7E8-12B8-6443-BBDB-837B3557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6353-C047-4F40-B631-EB69F42DB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3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1E45-5F10-2248-AF0A-9325F6596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48374-1ABE-7644-B258-FC01F3AFD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B9714-D598-3141-AE86-B7D70D28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610D-5DA1-A545-A41A-7425E8681B1D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CD6A6-33A3-FD44-B772-69AF5A06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FAEB4-9C59-D24F-BEC3-0B57B05E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6353-C047-4F40-B631-EB69F42DB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6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64874-CA7D-644E-BEC8-07C86FFBA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4B2B6-C3BA-1540-B3A4-50A1FEEED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BAF63-B37B-1240-AD90-324BD4739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610D-5DA1-A545-A41A-7425E8681B1D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EA2D9-9918-F24B-BFFB-FB66901DF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C74EE-93B7-0141-8DE0-5A2A9B917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6353-C047-4F40-B631-EB69F42DB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7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04ED-6116-7840-A525-D58D6FA34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894F5-2077-544B-9932-9233EF53A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167E0-306E-4747-B41E-7524C6C2C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9F8B4-10E3-084F-A85C-556927A0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610D-5DA1-A545-A41A-7425E8681B1D}" type="datetimeFigureOut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612F1-5D98-414B-BF32-9BCDE92A4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CC554-EFBB-9040-8277-E8A6E6150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6353-C047-4F40-B631-EB69F42DB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1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6C7F5-8DBA-2743-8714-2B25EF789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4F0A-6256-C744-8667-9F9D711B3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D1748-6420-8B46-BB8F-D6E8CA9E8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4431C-8E81-324A-B038-4320ADD57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8AA5A4-2867-0644-AA91-CBFDB792A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65D806-34F2-A847-8F56-E12BDEF92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610D-5DA1-A545-A41A-7425E8681B1D}" type="datetimeFigureOut">
              <a:rPr lang="en-US" smtClean="0"/>
              <a:t>9/12/19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24524C-2134-0747-8EF2-0FCB0D61B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D24AA-7040-8E4E-8C0B-1C82C884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6353-C047-4F40-B631-EB69F42DB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1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2E02-F2F1-2741-B676-2D2BEB3A5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88CCEB-40FB-364F-97CA-58914E38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610D-5DA1-A545-A41A-7425E8681B1D}" type="datetimeFigureOut">
              <a:rPr lang="en-US" smtClean="0"/>
              <a:t>9/12/19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02B89-7564-9C40-8517-FF9945764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096B9-ED5A-7641-A27B-98E92F17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6353-C047-4F40-B631-EB69F42DB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7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7FA1E7-3DE9-E848-B63C-9D1D5AA4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610D-5DA1-A545-A41A-7425E8681B1D}" type="datetimeFigureOut">
              <a:rPr lang="en-US" smtClean="0"/>
              <a:t>9/12/19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B690F9-B9B1-D44F-9D05-AF6CAEDC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3DCA3-7EEF-1546-AF06-294358CC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6353-C047-4F40-B631-EB69F42DB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3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34F1-0D6E-3045-91CF-F813C6E3C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0615A-6896-5D4B-8C91-62B63646D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E266F-8CBC-C74D-B0B3-1184AF480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EEA3D-146D-7647-8BF0-F7853789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610D-5DA1-A545-A41A-7425E8681B1D}" type="datetimeFigureOut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B9C1C-DC72-F04F-99A5-937B2294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4C430-84AC-9042-8133-F18BFC5F8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6353-C047-4F40-B631-EB69F42DB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8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0B5F-722B-5E4E-9416-EE2E2B56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4D2EC6-1CFD-BF41-85EF-2CBB3B0F31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07968-AE06-2743-9514-F65F5753D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CEBA0-1F53-1049-BAFD-E4EAE7410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610D-5DA1-A545-A41A-7425E8681B1D}" type="datetimeFigureOut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1DA8C-3379-2441-9AA3-C51B8BF9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3AE46-9F5B-724A-B860-B61FA34E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6353-C047-4F40-B631-EB69F42DB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3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F39E2-C63F-E74E-A969-F88843D03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1CDD6-4E3C-464D-A22E-09CFA9079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85A63-C19A-0543-9DCB-C342429A5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D610D-5DA1-A545-A41A-7425E8681B1D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E95E8-77CF-0A4F-AB18-CA8625502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8F388-03E2-7748-AF28-85DE233D0F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66353-C047-4F40-B631-EB69F42DB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henidak/nettal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25F1C-3B97-B144-BB25-DF6C5DA077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Load Balancing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EF97E-EE2D-964A-B92F-1BA5FAFF9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Networking for non networking engineers: Load Balancing (Part 3)</a:t>
            </a:r>
          </a:p>
        </p:txBody>
      </p:sp>
    </p:spTree>
    <p:extLst>
      <p:ext uri="{BB962C8B-B14F-4D97-AF65-F5344CB8AC3E}">
        <p14:creationId xmlns:p14="http://schemas.microsoft.com/office/powerpoint/2010/main" val="425932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5F2A41-61AB-094E-A94F-A9056307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balances the LBs?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9F02D2-225D-7042-AD75-34E1F215EA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51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DD1690-65F5-4F49-A78C-C88FDAEB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LBs need LBs on top of them..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695E2F-5EFC-9A47-841B-60EA50EE0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L4</a:t>
            </a:r>
            <a:r>
              <a:rPr lang="en-US" dirty="0"/>
              <a:t>: In a lot of situations a single machine (with passive standby) is enough to load traffic (Why?). The standby machine announces itself once the active machine fails (leader election style). What if I need more? </a:t>
            </a:r>
          </a:p>
          <a:p>
            <a:pPr lvl="1"/>
            <a:r>
              <a:rPr lang="en-US" dirty="0"/>
              <a:t>ECMP: “Equal cost multi path routing” is used to route and load balance packets. The router still needs to understand “flows”. Works well in SDNs.</a:t>
            </a:r>
          </a:p>
          <a:p>
            <a:pPr lvl="1"/>
            <a:r>
              <a:rPr lang="en-US" dirty="0"/>
              <a:t>LAG: link aggregation (think multi faucet pipes). Works well in none cloud </a:t>
            </a:r>
            <a:r>
              <a:rPr lang="en-US" dirty="0" err="1"/>
              <a:t>env</a:t>
            </a:r>
            <a:r>
              <a:rPr lang="en-US" dirty="0"/>
              <a:t> because it needs programmable L2 switches.</a:t>
            </a:r>
          </a:p>
          <a:p>
            <a:pPr lvl="1"/>
            <a:r>
              <a:rPr lang="en-US" dirty="0"/>
              <a:t>IPv6 simplifies router announcements (or use BGP).</a:t>
            </a:r>
          </a:p>
          <a:p>
            <a:r>
              <a:rPr lang="en-US" b="1" dirty="0"/>
              <a:t>L7</a:t>
            </a:r>
            <a:r>
              <a:rPr lang="en-US" dirty="0"/>
              <a:t>: usually needs more processing hence more machines will be needed. Hence L7 LBs are usually fronted with L4 </a:t>
            </a:r>
            <a:r>
              <a:rPr lang="en-US" dirty="0" err="1"/>
              <a:t>LBs.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24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E8F49E-9A89-DE47-87EE-FB8D4CD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The complex business of load balancing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EF2B04-E6A8-3C40-98B6-0C311BF3FE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31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99A42-041C-154A-B02D-BAB31896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Balancing: is it really *load*?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8E72B-0347-0846-8714-4C6C8F199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</a:t>
            </a:r>
            <a:r>
              <a:rPr lang="en-US" dirty="0"/>
              <a:t>: have a consistent “low </a:t>
            </a:r>
            <a:r>
              <a:rPr lang="en-US" dirty="0" err="1"/>
              <a:t>stdev</a:t>
            </a:r>
            <a:r>
              <a:rPr lang="en-US" dirty="0"/>
              <a:t>” for “resource utilization” </a:t>
            </a:r>
            <a:r>
              <a:rPr lang="en-US" i="1" dirty="0"/>
              <a:t>with minimal spikes </a:t>
            </a:r>
            <a:r>
              <a:rPr lang="en-US" dirty="0"/>
              <a:t>across all balanced backend servers.</a:t>
            </a:r>
          </a:p>
          <a:p>
            <a:r>
              <a:rPr lang="en-US" dirty="0"/>
              <a:t>The input that can be used to perform Routing decision is often limited (</a:t>
            </a:r>
            <a:r>
              <a:rPr lang="en-US" i="1" dirty="0"/>
              <a:t>even for L7 LBs</a:t>
            </a:r>
            <a:r>
              <a:rPr lang="en-US" dirty="0"/>
              <a:t>), example: </a:t>
            </a:r>
          </a:p>
          <a:p>
            <a:pPr lvl="1"/>
            <a:r>
              <a:rPr lang="en-US" dirty="0"/>
              <a:t>How much “resource utilization” budget will “this request” vs “that request” expected to consume?</a:t>
            </a:r>
          </a:p>
          <a:p>
            <a:pPr lvl="1"/>
            <a:r>
              <a:rPr lang="en-US" dirty="0"/>
              <a:t>How stale is “current state” of servers?</a:t>
            </a:r>
          </a:p>
          <a:p>
            <a:pPr lvl="1"/>
            <a:r>
              <a:rPr lang="en-US" dirty="0"/>
              <a:t>Do I do retry?</a:t>
            </a:r>
          </a:p>
          <a:p>
            <a:pPr lvl="1"/>
            <a:r>
              <a:rPr lang="en-US" dirty="0"/>
              <a:t>What if I failed to deliver a packet in the middle of a connection because “selected server” is down?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471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CEDA-02F4-0B4E-BB4B-798CCE794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 </a:t>
            </a:r>
            <a:r>
              <a:rPr lang="en-US" dirty="0" err="1"/>
              <a:t>algos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BFA63E-1AD3-4C48-84D9-883E6144D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An obligatory note on “</a:t>
            </a:r>
            <a:r>
              <a:rPr lang="en-US" i="1" dirty="0" err="1"/>
              <a:t>stateful</a:t>
            </a:r>
            <a:r>
              <a:rPr lang="en-US" i="1" dirty="0"/>
              <a:t> routing/Balancing”</a:t>
            </a:r>
          </a:p>
          <a:p>
            <a:r>
              <a:rPr lang="en-US" dirty="0"/>
              <a:t>Each </a:t>
            </a:r>
            <a:r>
              <a:rPr lang="en-US" dirty="0" err="1"/>
              <a:t>aglo</a:t>
            </a:r>
            <a:r>
              <a:rPr lang="en-US" dirty="0"/>
              <a:t> tries to lower the </a:t>
            </a:r>
            <a:r>
              <a:rPr lang="en-US" dirty="0" err="1"/>
              <a:t>stdev</a:t>
            </a:r>
            <a:r>
              <a:rPr lang="en-US" dirty="0"/>
              <a:t> of packets/requests *but* not the </a:t>
            </a:r>
            <a:r>
              <a:rPr lang="en-US" dirty="0" err="1"/>
              <a:t>stdev</a:t>
            </a:r>
            <a:r>
              <a:rPr lang="en-US" dirty="0"/>
              <a:t> of load on servers. The assumption is that all “requests” are more or less “made equal”.</a:t>
            </a:r>
          </a:p>
          <a:p>
            <a:r>
              <a:rPr lang="en-US" dirty="0"/>
              <a:t>Round robin:</a:t>
            </a:r>
          </a:p>
          <a:p>
            <a:pPr lvl="1"/>
            <a:r>
              <a:rPr lang="en-US" dirty="0"/>
              <a:t>Easy: each backend server gets a biscuit</a:t>
            </a:r>
          </a:p>
          <a:p>
            <a:pPr lvl="1"/>
            <a:r>
              <a:rPr lang="en-US" dirty="0"/>
              <a:t>What happens to newly commissioned server? (no old biscuits for you)</a:t>
            </a:r>
          </a:p>
          <a:p>
            <a:r>
              <a:rPr lang="en-US" dirty="0"/>
              <a:t>Hashing (what do we hash?): Works, better with “consistent hashing” or “</a:t>
            </a:r>
            <a:r>
              <a:rPr lang="en-US" dirty="0" err="1"/>
              <a:t>google’s</a:t>
            </a:r>
            <a:r>
              <a:rPr lang="en-US" dirty="0"/>
              <a:t> jump hash*”. </a:t>
            </a:r>
          </a:p>
          <a:p>
            <a:r>
              <a:rPr lang="en-US" dirty="0"/>
              <a:t>Calculate latency on per request (or per probe) bases give weight to slower server *less* than faster servers (also an implementation of </a:t>
            </a:r>
            <a:r>
              <a:rPr lang="en-US" dirty="0" err="1"/>
              <a:t>pid</a:t>
            </a:r>
            <a:r>
              <a:rPr lang="en-US" dirty="0"/>
              <a:t> controller). </a:t>
            </a:r>
            <a:r>
              <a:rPr lang="en-US" i="1" dirty="0"/>
              <a:t>This assumes in idle conditions are servers have the same latency*</a:t>
            </a:r>
          </a:p>
          <a:p>
            <a:r>
              <a:rPr lang="en-US" dirty="0"/>
              <a:t>Purpose built LB </a:t>
            </a:r>
            <a:r>
              <a:rPr lang="en-US" dirty="0" err="1"/>
              <a:t>algos</a:t>
            </a:r>
            <a:r>
              <a:rPr lang="en-US" dirty="0"/>
              <a:t> (read them, it is good for you!)</a:t>
            </a:r>
          </a:p>
          <a:p>
            <a:pPr lvl="1"/>
            <a:r>
              <a:rPr lang="en-US" dirty="0"/>
              <a:t>Microsoft Resource’s “join idle queue”</a:t>
            </a:r>
          </a:p>
          <a:p>
            <a:pPr lvl="1"/>
            <a:r>
              <a:rPr lang="en-US" dirty="0"/>
              <a:t>“Join the shortest queue”</a:t>
            </a:r>
          </a:p>
          <a:p>
            <a:pPr lvl="1"/>
            <a:r>
              <a:rPr lang="en-US" dirty="0"/>
              <a:t>“Power of two random choices”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582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AD73F-8047-F34A-A6F8-1DBB37C05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notes..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5B56E-19EB-9148-B26D-DCCC48557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series (or at least this version of it) is done. Thank You!</a:t>
            </a:r>
          </a:p>
          <a:p>
            <a:r>
              <a:rPr lang="en-US" dirty="0" err="1"/>
              <a:t>Content+demos</a:t>
            </a:r>
            <a:r>
              <a:rPr lang="en-US" dirty="0"/>
              <a:t> are published on: </a:t>
            </a:r>
            <a:r>
              <a:rPr lang="en-US" dirty="0">
                <a:hlinkClick r:id="rId2"/>
              </a:rPr>
              <a:t>https://github.com/khenidak/nettalk</a:t>
            </a:r>
            <a:r>
              <a:rPr lang="en-US" dirty="0"/>
              <a:t> (recording are published on internal stream channel)</a:t>
            </a:r>
          </a:p>
          <a:p>
            <a:r>
              <a:rPr lang="en-US" dirty="0"/>
              <a:t>Future outlook</a:t>
            </a:r>
          </a:p>
          <a:p>
            <a:pPr lvl="1"/>
            <a:r>
              <a:rPr lang="en-US" dirty="0"/>
              <a:t>Where to go from here?</a:t>
            </a:r>
          </a:p>
          <a:p>
            <a:pPr lvl="1"/>
            <a:r>
              <a:rPr lang="en-US" dirty="0"/>
              <a:t>Future talk(s):</a:t>
            </a:r>
          </a:p>
          <a:p>
            <a:pPr lvl="2"/>
            <a:r>
              <a:rPr lang="en-US" dirty="0"/>
              <a:t>Scheduled: </a:t>
            </a:r>
            <a:r>
              <a:rPr lang="en-US" dirty="0" err="1"/>
              <a:t>pid</a:t>
            </a:r>
            <a:r>
              <a:rPr lang="en-US" dirty="0"/>
              <a:t> controllers.</a:t>
            </a:r>
          </a:p>
          <a:p>
            <a:pPr lvl="2"/>
            <a:r>
              <a:rPr lang="en-US" b="1" dirty="0"/>
              <a:t>Unscheduled</a:t>
            </a:r>
            <a:r>
              <a:rPr lang="en-US" dirty="0"/>
              <a:t>: High performance networking app (was original part of </a:t>
            </a:r>
            <a:r>
              <a:rPr lang="en-US"/>
              <a:t>this series).</a:t>
            </a:r>
            <a:endParaRPr lang="en-US" dirty="0"/>
          </a:p>
          <a:p>
            <a:pPr lvl="2"/>
            <a:r>
              <a:rPr lang="en-US" b="1" i="1" dirty="0"/>
              <a:t>Aspiring to (asking for troubles as always)</a:t>
            </a:r>
            <a:r>
              <a:rPr lang="en-US" dirty="0"/>
              <a:t>: </a:t>
            </a:r>
            <a:r>
              <a:rPr lang="en-US" dirty="0" err="1"/>
              <a:t>api</a:t>
            </a:r>
            <a:r>
              <a:rPr lang="en-US" dirty="0"/>
              <a:t> design series</a:t>
            </a:r>
          </a:p>
        </p:txBody>
      </p:sp>
    </p:spTree>
    <p:extLst>
      <p:ext uri="{BB962C8B-B14F-4D97-AF65-F5344CB8AC3E}">
        <p14:creationId xmlns:p14="http://schemas.microsoft.com/office/powerpoint/2010/main" val="2561054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8EA4-49AF-BE47-8057-40336AC5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LBs?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66EAB-4138-DC47-B82F-1CA1E88AF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Availability</a:t>
            </a:r>
            <a:r>
              <a:rPr lang="en-US" dirty="0"/>
              <a:t>: ”The show must go on..”</a:t>
            </a:r>
          </a:p>
          <a:p>
            <a:r>
              <a:rPr lang="en-US" b="1" dirty="0"/>
              <a:t>Scaling</a:t>
            </a:r>
            <a:r>
              <a:rPr lang="en-US" dirty="0"/>
              <a:t>: “640K RAM is enough for everybody” (</a:t>
            </a:r>
            <a:r>
              <a:rPr lang="en-US" i="1" dirty="0"/>
              <a:t>poorly cited </a:t>
            </a:r>
            <a:r>
              <a:rPr lang="en-US" i="1" dirty="0" err="1"/>
              <a:t>billg</a:t>
            </a:r>
            <a:r>
              <a:rPr lang="en-US" i="1" dirty="0"/>
              <a:t> quote</a:t>
            </a:r>
            <a:r>
              <a:rPr lang="en-US" dirty="0"/>
              <a:t>):</a:t>
            </a:r>
          </a:p>
          <a:p>
            <a:r>
              <a:rPr lang="en-US" b="1" dirty="0"/>
              <a:t>Latency</a:t>
            </a:r>
            <a:r>
              <a:rPr lang="en-US" dirty="0"/>
              <a:t>: “Location, location, location”</a:t>
            </a:r>
          </a:p>
          <a:p>
            <a:r>
              <a:rPr lang="en-US" b="1" dirty="0"/>
              <a:t>Ops</a:t>
            </a:r>
            <a:r>
              <a:rPr lang="en-US" dirty="0"/>
              <a:t>: ”The show must go on (again)”</a:t>
            </a:r>
          </a:p>
          <a:p>
            <a:r>
              <a:rPr lang="en-US" b="1" dirty="0"/>
              <a:t>“Specialty“ load handlers</a:t>
            </a:r>
            <a:r>
              <a:rPr lang="en-US" dirty="0"/>
              <a:t>: “Conway law on production servers..”</a:t>
            </a:r>
          </a:p>
        </p:txBody>
      </p:sp>
    </p:spTree>
    <p:extLst>
      <p:ext uri="{BB962C8B-B14F-4D97-AF65-F5344CB8AC3E}">
        <p14:creationId xmlns:p14="http://schemas.microsoft.com/office/powerpoint/2010/main" val="300897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640D5-F6CA-DA40-AF55-76F04844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 Types (traffic flow view)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F7A62-0599-F04A-9942-C464A2A10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7152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Inline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B5E7D3-AD1D-564E-A77E-DA65238A6A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! Inline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F0329F0-582F-3446-9089-9CDE6D26A982}"/>
              </a:ext>
            </a:extLst>
          </p:cNvPr>
          <p:cNvSpPr/>
          <p:nvPr/>
        </p:nvSpPr>
        <p:spPr>
          <a:xfrm>
            <a:off x="3044283" y="2587083"/>
            <a:ext cx="892097" cy="646771"/>
          </a:xfrm>
          <a:prstGeom prst="roundRect">
            <a:avLst>
              <a:gd name="adj" fmla="val 4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79C83C3-21C6-254A-AB12-A99806CA4695}"/>
              </a:ext>
            </a:extLst>
          </p:cNvPr>
          <p:cNvSpPr/>
          <p:nvPr/>
        </p:nvSpPr>
        <p:spPr>
          <a:xfrm>
            <a:off x="2152186" y="4001294"/>
            <a:ext cx="892097" cy="646771"/>
          </a:xfrm>
          <a:prstGeom prst="roundRect">
            <a:avLst>
              <a:gd name="adj" fmla="val 4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1B4B4D7-D8A0-744A-8D00-43D19BA5F2FC}"/>
              </a:ext>
            </a:extLst>
          </p:cNvPr>
          <p:cNvSpPr/>
          <p:nvPr/>
        </p:nvSpPr>
        <p:spPr>
          <a:xfrm>
            <a:off x="3936380" y="4001293"/>
            <a:ext cx="892097" cy="646771"/>
          </a:xfrm>
          <a:prstGeom prst="roundRect">
            <a:avLst>
              <a:gd name="adj" fmla="val 4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5AC0AB4-3DF1-EA40-8A99-2B7D68C5A3A8}"/>
              </a:ext>
            </a:extLst>
          </p:cNvPr>
          <p:cNvSpPr txBox="1">
            <a:spLocks/>
          </p:cNvSpPr>
          <p:nvPr/>
        </p:nvSpPr>
        <p:spPr>
          <a:xfrm>
            <a:off x="6172200" y="5402763"/>
            <a:ext cx="5181600" cy="10118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Typically a GEO LB</a:t>
            </a:r>
          </a:p>
          <a:p>
            <a:r>
              <a:rPr lang="en-US" sz="1050" dirty="0"/>
              <a:t>Ensures sovereignty of data</a:t>
            </a:r>
          </a:p>
          <a:p>
            <a:r>
              <a:rPr lang="en-US" sz="1050" dirty="0"/>
              <a:t>clients are  usually unaware of the load balancing</a:t>
            </a:r>
          </a:p>
          <a:p>
            <a:r>
              <a:rPr lang="en-US" sz="1050" dirty="0"/>
              <a:t>Each server usually is a “group of servers“ fronted by inline LB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F025284-DE30-2B40-B9A0-211F27369517}"/>
              </a:ext>
            </a:extLst>
          </p:cNvPr>
          <p:cNvSpPr txBox="1">
            <a:spLocks/>
          </p:cNvSpPr>
          <p:nvPr/>
        </p:nvSpPr>
        <p:spPr>
          <a:xfrm>
            <a:off x="838200" y="5402764"/>
            <a:ext cx="5181600" cy="949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Most common type of </a:t>
            </a:r>
            <a:r>
              <a:rPr lang="en-US" sz="1100" dirty="0" err="1"/>
              <a:t>LBs.</a:t>
            </a:r>
            <a:r>
              <a:rPr lang="en-US" sz="1100" dirty="0"/>
              <a:t> Deployable within a single datacenter</a:t>
            </a:r>
          </a:p>
          <a:p>
            <a:r>
              <a:rPr lang="en-US" sz="1100" dirty="0"/>
              <a:t>*Easier* to build, test and operate</a:t>
            </a:r>
          </a:p>
          <a:p>
            <a:r>
              <a:rPr lang="en-US" sz="1100" dirty="0"/>
              <a:t>Clients may or may not know about load balancing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2277D60-0DBA-CE4A-8872-7BABE33E25B3}"/>
              </a:ext>
            </a:extLst>
          </p:cNvPr>
          <p:cNvSpPr/>
          <p:nvPr/>
        </p:nvSpPr>
        <p:spPr>
          <a:xfrm>
            <a:off x="8281639" y="2587083"/>
            <a:ext cx="892097" cy="646771"/>
          </a:xfrm>
          <a:prstGeom prst="roundRect">
            <a:avLst>
              <a:gd name="adj" fmla="val 4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109320A-D924-F040-B145-F6CD9E21C7E7}"/>
              </a:ext>
            </a:extLst>
          </p:cNvPr>
          <p:cNvSpPr/>
          <p:nvPr/>
        </p:nvSpPr>
        <p:spPr>
          <a:xfrm>
            <a:off x="7389542" y="4001294"/>
            <a:ext cx="892097" cy="646771"/>
          </a:xfrm>
          <a:prstGeom prst="roundRect">
            <a:avLst>
              <a:gd name="adj" fmla="val 4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DB7D6BF-7ADE-F942-9302-378D3D80165A}"/>
              </a:ext>
            </a:extLst>
          </p:cNvPr>
          <p:cNvSpPr/>
          <p:nvPr/>
        </p:nvSpPr>
        <p:spPr>
          <a:xfrm>
            <a:off x="9173736" y="4001293"/>
            <a:ext cx="892097" cy="646771"/>
          </a:xfrm>
          <a:prstGeom prst="roundRect">
            <a:avLst>
              <a:gd name="adj" fmla="val 4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3857457-E39D-AE47-B471-EF2117C97C41}"/>
              </a:ext>
            </a:extLst>
          </p:cNvPr>
          <p:cNvSpPr/>
          <p:nvPr/>
        </p:nvSpPr>
        <p:spPr>
          <a:xfrm>
            <a:off x="2417027" y="3450371"/>
            <a:ext cx="2154974" cy="321664"/>
          </a:xfrm>
          <a:prstGeom prst="roundRect">
            <a:avLst>
              <a:gd name="adj" fmla="val 4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B1D275-C1B3-4C41-A781-584CEFE78CBF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3490332" y="3233854"/>
            <a:ext cx="4182" cy="216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B0F754-15E3-394B-97A9-668A8A5A110E}"/>
              </a:ext>
            </a:extLst>
          </p:cNvPr>
          <p:cNvCxnSpPr>
            <a:stCxn id="14" idx="2"/>
            <a:endCxn id="8" idx="0"/>
          </p:cNvCxnSpPr>
          <p:nvPr/>
        </p:nvCxnSpPr>
        <p:spPr>
          <a:xfrm>
            <a:off x="3494514" y="3772035"/>
            <a:ext cx="887915" cy="22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DB27D5F-DA7C-564E-98B2-700760BCFB70}"/>
              </a:ext>
            </a:extLst>
          </p:cNvPr>
          <p:cNvCxnSpPr>
            <a:stCxn id="14" idx="2"/>
            <a:endCxn id="7" idx="0"/>
          </p:cNvCxnSpPr>
          <p:nvPr/>
        </p:nvCxnSpPr>
        <p:spPr>
          <a:xfrm flipH="1">
            <a:off x="2598235" y="3772035"/>
            <a:ext cx="896279" cy="229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890D7CB-CCA7-4B4E-9ACD-5B8FF703DFC2}"/>
              </a:ext>
            </a:extLst>
          </p:cNvPr>
          <p:cNvSpPr/>
          <p:nvPr/>
        </p:nvSpPr>
        <p:spPr>
          <a:xfrm>
            <a:off x="6660528" y="2752628"/>
            <a:ext cx="821011" cy="321664"/>
          </a:xfrm>
          <a:prstGeom prst="roundRect">
            <a:avLst>
              <a:gd name="adj" fmla="val 4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8CB6B4-CCFD-5C47-826A-65D7FA968A3D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7481539" y="2910468"/>
            <a:ext cx="8001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37B638-C4AE-3A40-9C46-9C6F76FC96FE}"/>
              </a:ext>
            </a:extLst>
          </p:cNvPr>
          <p:cNvCxnSpPr/>
          <p:nvPr/>
        </p:nvCxnSpPr>
        <p:spPr>
          <a:xfrm>
            <a:off x="7481539" y="2996235"/>
            <a:ext cx="800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36A804-B8B3-D047-BA67-A4B7365026C6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8727688" y="3233854"/>
            <a:ext cx="892097" cy="767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72A44E-2752-2D46-BB00-2064814AE3D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7835591" y="3233854"/>
            <a:ext cx="892097" cy="767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517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7C71AE-B1E7-9040-B3B3-13BC325D3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!inline Load balancers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5381D0-AD3D-344B-9D99-A1D95261D9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1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9610B6D6-7ECB-384D-B589-237E4C561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!inline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EA746105-28C9-1F45-AC59-687CFF9524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DNS Approach</a:t>
            </a:r>
          </a:p>
          <a:p>
            <a:pPr lvl="1"/>
            <a:r>
              <a:rPr lang="en-US" sz="2900" dirty="0"/>
              <a:t>Client DNS responds with different IP according to rules</a:t>
            </a:r>
          </a:p>
          <a:p>
            <a:pPr lvl="2"/>
            <a:r>
              <a:rPr lang="en-US" sz="2500" dirty="0"/>
              <a:t>Availability of target endpoint</a:t>
            </a:r>
          </a:p>
          <a:p>
            <a:pPr lvl="2"/>
            <a:r>
              <a:rPr lang="en-US" sz="2500" dirty="0"/>
              <a:t>Locality</a:t>
            </a:r>
          </a:p>
          <a:p>
            <a:pPr lvl="2"/>
            <a:r>
              <a:rPr lang="en-US" sz="2500" dirty="0"/>
              <a:t>Load</a:t>
            </a:r>
          </a:p>
          <a:p>
            <a:pPr lvl="1"/>
            <a:r>
              <a:rPr lang="en-US" sz="2900" b="1" dirty="0"/>
              <a:t>Known </a:t>
            </a:r>
            <a:r>
              <a:rPr lang="en-US" sz="2900" b="1" dirty="0" err="1"/>
              <a:t>gotcha</a:t>
            </a:r>
            <a:r>
              <a:rPr lang="en-US" sz="2900" b="1" dirty="0"/>
              <a:t>(s)</a:t>
            </a:r>
            <a:r>
              <a:rPr lang="en-US" sz="2900" dirty="0"/>
              <a:t>:</a:t>
            </a:r>
          </a:p>
          <a:p>
            <a:pPr lvl="2"/>
            <a:r>
              <a:rPr lang="en-US" sz="2500" dirty="0"/>
              <a:t>DNS records are cached.</a:t>
            </a:r>
          </a:p>
          <a:p>
            <a:pPr lvl="2"/>
            <a:r>
              <a:rPr lang="en-US" sz="2500" dirty="0"/>
              <a:t>Clients typically don’t re-resolve even in case of failure to connect to target endpoint.</a:t>
            </a:r>
          </a:p>
          <a:p>
            <a:r>
              <a:rPr lang="en-US" b="1" dirty="0"/>
              <a:t>IP Level</a:t>
            </a:r>
          </a:p>
          <a:p>
            <a:pPr lvl="1"/>
            <a:r>
              <a:rPr lang="en-US" sz="2900" b="1" dirty="0"/>
              <a:t>Pre Cloud</a:t>
            </a:r>
            <a:r>
              <a:rPr lang="en-US" sz="2900" dirty="0"/>
              <a:t>: Floating IP is held by server/group of/ router fronting the actual servers. When failing over the IP moves to different server group (More like active/passive) and is usually used for availability. Because route announcement takes time, there is a bit of MTTR (works best in WAN).</a:t>
            </a:r>
          </a:p>
          <a:p>
            <a:pPr lvl="1"/>
            <a:r>
              <a:rPr lang="en-US" sz="2900" b="1" dirty="0"/>
              <a:t>Cloud Age</a:t>
            </a:r>
            <a:r>
              <a:rPr lang="en-US" sz="2900" dirty="0"/>
              <a:t>: Multi announcement (</a:t>
            </a:r>
            <a:r>
              <a:rPr lang="en-US" sz="2900" dirty="0" err="1"/>
              <a:t>AnyCast</a:t>
            </a:r>
            <a:r>
              <a:rPr lang="en-US" sz="2900" dirty="0"/>
              <a:t>), </a:t>
            </a:r>
            <a:r>
              <a:rPr lang="en-US" sz="2900" dirty="0" err="1"/>
              <a:t>ip</a:t>
            </a:r>
            <a:r>
              <a:rPr lang="en-US" sz="2900" dirty="0"/>
              <a:t> is announced from multiple locations. According to least latency/availability the user will be routed to nearest server.</a:t>
            </a:r>
          </a:p>
          <a:p>
            <a:pPr lvl="1"/>
            <a:endParaRPr lang="en-US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36B60B61-97F0-D545-8A56-23C5BEFB4A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72BEA66-3AFB-2D4E-B2B3-D1925A4E20B2}"/>
              </a:ext>
            </a:extLst>
          </p:cNvPr>
          <p:cNvSpPr/>
          <p:nvPr/>
        </p:nvSpPr>
        <p:spPr>
          <a:xfrm>
            <a:off x="8281639" y="2587083"/>
            <a:ext cx="892097" cy="646771"/>
          </a:xfrm>
          <a:prstGeom prst="roundRect">
            <a:avLst>
              <a:gd name="adj" fmla="val 4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340DC46-A6C4-154C-AB74-4E0A940A7851}"/>
              </a:ext>
            </a:extLst>
          </p:cNvPr>
          <p:cNvSpPr/>
          <p:nvPr/>
        </p:nvSpPr>
        <p:spPr>
          <a:xfrm>
            <a:off x="7389542" y="4001294"/>
            <a:ext cx="892097" cy="646771"/>
          </a:xfrm>
          <a:prstGeom prst="roundRect">
            <a:avLst>
              <a:gd name="adj" fmla="val 4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BFF87C8-9F5A-6548-B99F-957DDA17792C}"/>
              </a:ext>
            </a:extLst>
          </p:cNvPr>
          <p:cNvSpPr/>
          <p:nvPr/>
        </p:nvSpPr>
        <p:spPr>
          <a:xfrm>
            <a:off x="9173736" y="4001293"/>
            <a:ext cx="892097" cy="646771"/>
          </a:xfrm>
          <a:prstGeom prst="roundRect">
            <a:avLst>
              <a:gd name="adj" fmla="val 4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2FCABA8-5666-504C-8185-B6DA8EF79A11}"/>
              </a:ext>
            </a:extLst>
          </p:cNvPr>
          <p:cNvSpPr/>
          <p:nvPr/>
        </p:nvSpPr>
        <p:spPr>
          <a:xfrm>
            <a:off x="6660528" y="2752628"/>
            <a:ext cx="821011" cy="321664"/>
          </a:xfrm>
          <a:prstGeom prst="roundRect">
            <a:avLst>
              <a:gd name="adj" fmla="val 4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1968F3-F58B-5240-9644-09F53FDFA26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7481539" y="2910468"/>
            <a:ext cx="8001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A000EA-1580-4B40-A4C7-CF1948142B7C}"/>
              </a:ext>
            </a:extLst>
          </p:cNvPr>
          <p:cNvCxnSpPr>
            <a:cxnSpLocks/>
          </p:cNvCxnSpPr>
          <p:nvPr/>
        </p:nvCxnSpPr>
        <p:spPr>
          <a:xfrm>
            <a:off x="7481539" y="2996235"/>
            <a:ext cx="800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D157FD-510B-1E40-A829-7A9D34C11E80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8727688" y="3233854"/>
            <a:ext cx="892097" cy="767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79631A-D4DA-F84F-B474-874B38A7102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7835591" y="3233854"/>
            <a:ext cx="892097" cy="767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91F7ACC-6942-9546-8743-4FFA81C3D51C}"/>
              </a:ext>
            </a:extLst>
          </p:cNvPr>
          <p:cNvSpPr/>
          <p:nvPr/>
        </p:nvSpPr>
        <p:spPr>
          <a:xfrm>
            <a:off x="7724077" y="2641114"/>
            <a:ext cx="223026" cy="1784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D9AB860-A5D7-FD42-A546-CFF301414302}"/>
              </a:ext>
            </a:extLst>
          </p:cNvPr>
          <p:cNvSpPr/>
          <p:nvPr/>
        </p:nvSpPr>
        <p:spPr>
          <a:xfrm>
            <a:off x="7745449" y="3025834"/>
            <a:ext cx="223026" cy="1784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299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810A-4A6D-FD4F-96E4-8E4002787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Load balancers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9DBCF-B96D-0949-BD29-634E36FD67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9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C394C-9B73-6D4F-9DFE-DBB85018F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answers “Where should this request go?” (</a:t>
            </a:r>
            <a:r>
              <a:rPr lang="en-US" i="1" dirty="0"/>
              <a:t>aka client awareness of LB</a:t>
            </a:r>
            <a:r>
              <a:rPr lang="en-US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EF716-9E03-B346-9964-0587319A9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0854" y="1774444"/>
            <a:ext cx="4050216" cy="4397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dirty="0"/>
              <a:t>Inline LB (client does not know)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BA613CF-4F36-514B-8D59-87DCAEF1D33A}"/>
              </a:ext>
            </a:extLst>
          </p:cNvPr>
          <p:cNvSpPr/>
          <p:nvPr/>
        </p:nvSpPr>
        <p:spPr>
          <a:xfrm>
            <a:off x="1126274" y="2736637"/>
            <a:ext cx="892097" cy="646771"/>
          </a:xfrm>
          <a:prstGeom prst="roundRect">
            <a:avLst>
              <a:gd name="adj" fmla="val 4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9A9EEE0-FE31-534B-9BFB-393D586B517C}"/>
              </a:ext>
            </a:extLst>
          </p:cNvPr>
          <p:cNvSpPr/>
          <p:nvPr/>
        </p:nvSpPr>
        <p:spPr>
          <a:xfrm>
            <a:off x="582452" y="4153440"/>
            <a:ext cx="892097" cy="646771"/>
          </a:xfrm>
          <a:prstGeom prst="roundRect">
            <a:avLst>
              <a:gd name="adj" fmla="val 4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364623F-2F20-3A49-9BC9-4CDBE4E045D3}"/>
              </a:ext>
            </a:extLst>
          </p:cNvPr>
          <p:cNvSpPr/>
          <p:nvPr/>
        </p:nvSpPr>
        <p:spPr>
          <a:xfrm>
            <a:off x="1664027" y="4159781"/>
            <a:ext cx="892097" cy="646771"/>
          </a:xfrm>
          <a:prstGeom prst="roundRect">
            <a:avLst>
              <a:gd name="adj" fmla="val 4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947508A-891F-0F43-B028-02CAD3292517}"/>
              </a:ext>
            </a:extLst>
          </p:cNvPr>
          <p:cNvSpPr/>
          <p:nvPr/>
        </p:nvSpPr>
        <p:spPr>
          <a:xfrm>
            <a:off x="759676" y="3615247"/>
            <a:ext cx="1616929" cy="321664"/>
          </a:xfrm>
          <a:prstGeom prst="roundRect">
            <a:avLst>
              <a:gd name="adj" fmla="val 4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48ACCD-8E38-314A-9B1C-1B30B65C0748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1568141" y="3383408"/>
            <a:ext cx="4182" cy="23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8E28C7-7623-A74F-B45D-63496FBC96FD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1568141" y="3936911"/>
            <a:ext cx="541935" cy="22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EAB0F2-4E1F-4849-B320-A49C006E8BC3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1028501" y="3936911"/>
            <a:ext cx="539640" cy="216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B15793A-6734-174F-AE0C-13483533BB7F}"/>
              </a:ext>
            </a:extLst>
          </p:cNvPr>
          <p:cNvSpPr/>
          <p:nvPr/>
        </p:nvSpPr>
        <p:spPr>
          <a:xfrm>
            <a:off x="2132322" y="3649335"/>
            <a:ext cx="223026" cy="1784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E37076DF-7F91-6E48-8E41-B0030568295D}"/>
              </a:ext>
            </a:extLst>
          </p:cNvPr>
          <p:cNvSpPr txBox="1">
            <a:spLocks/>
          </p:cNvSpPr>
          <p:nvPr/>
        </p:nvSpPr>
        <p:spPr>
          <a:xfrm>
            <a:off x="908130" y="5005370"/>
            <a:ext cx="5325402" cy="17403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Client process does not really know, it targets an IP held by LB</a:t>
            </a:r>
          </a:p>
          <a:p>
            <a:r>
              <a:rPr lang="en-US" sz="1200" dirty="0"/>
              <a:t>d-</a:t>
            </a:r>
            <a:r>
              <a:rPr lang="en-US" sz="1200" dirty="0" err="1"/>
              <a:t>natting</a:t>
            </a:r>
            <a:r>
              <a:rPr lang="en-US" sz="1200" dirty="0"/>
              <a:t> will occur (not on server side LB)</a:t>
            </a:r>
          </a:p>
          <a:p>
            <a:r>
              <a:rPr lang="en-US" sz="1200" dirty="0"/>
              <a:t>The LB itself might be running side by side on client machine (e.g. </a:t>
            </a:r>
            <a:r>
              <a:rPr lang="en-US" sz="1200" dirty="0" err="1"/>
              <a:t>iptables</a:t>
            </a:r>
            <a:r>
              <a:rPr lang="en-US" sz="1200" dirty="0"/>
              <a:t> as done by </a:t>
            </a:r>
            <a:r>
              <a:rPr lang="en-US" sz="1200" dirty="0" err="1"/>
              <a:t>kube</a:t>
            </a:r>
            <a:r>
              <a:rPr lang="en-US" sz="1200" dirty="0"/>
              <a:t>-proxy or proxy sidecar).</a:t>
            </a:r>
          </a:p>
          <a:p>
            <a:r>
              <a:rPr lang="en-US" sz="1200" dirty="0"/>
              <a:t>Server might perform load balancing (i.e. multi process server similar to – older – IIS approach)</a:t>
            </a:r>
          </a:p>
          <a:p>
            <a:r>
              <a:rPr lang="en-US" sz="1200" dirty="0"/>
              <a:t>In essence LB is a different process not running within client process</a:t>
            </a:r>
          </a:p>
          <a:p>
            <a:endParaRPr lang="en-US" sz="10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FFDF9B6-21A8-AD46-9A6F-A52387E0D7B2}"/>
              </a:ext>
            </a:extLst>
          </p:cNvPr>
          <p:cNvSpPr/>
          <p:nvPr/>
        </p:nvSpPr>
        <p:spPr>
          <a:xfrm>
            <a:off x="3143946" y="2796981"/>
            <a:ext cx="892097" cy="646771"/>
          </a:xfrm>
          <a:prstGeom prst="roundRect">
            <a:avLst>
              <a:gd name="adj" fmla="val 4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7C5E071-E7EC-4540-8AEB-6F9AFCF2724C}"/>
              </a:ext>
            </a:extLst>
          </p:cNvPr>
          <p:cNvSpPr/>
          <p:nvPr/>
        </p:nvSpPr>
        <p:spPr>
          <a:xfrm>
            <a:off x="2692228" y="4169445"/>
            <a:ext cx="892097" cy="646771"/>
          </a:xfrm>
          <a:prstGeom prst="roundRect">
            <a:avLst>
              <a:gd name="adj" fmla="val 4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F25697B-66B0-6E49-AD5A-AD27244EF93F}"/>
              </a:ext>
            </a:extLst>
          </p:cNvPr>
          <p:cNvSpPr/>
          <p:nvPr/>
        </p:nvSpPr>
        <p:spPr>
          <a:xfrm>
            <a:off x="3734172" y="4169444"/>
            <a:ext cx="892097" cy="646771"/>
          </a:xfrm>
          <a:prstGeom prst="roundRect">
            <a:avLst>
              <a:gd name="adj" fmla="val 4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5405DE-B24E-1D43-A623-1F9D2EFC817C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3589995" y="3443752"/>
            <a:ext cx="590226" cy="72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50BF9B-B16C-AB48-BC35-ABB79A1C6B55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3138277" y="3443752"/>
            <a:ext cx="451718" cy="725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CD19017E-A087-2A4B-BD31-889266721961}"/>
              </a:ext>
            </a:extLst>
          </p:cNvPr>
          <p:cNvSpPr/>
          <p:nvPr/>
        </p:nvSpPr>
        <p:spPr>
          <a:xfrm>
            <a:off x="3805350" y="3265330"/>
            <a:ext cx="223026" cy="1784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386A466C-846D-F44F-A206-C0D8F820EBA9}"/>
              </a:ext>
            </a:extLst>
          </p:cNvPr>
          <p:cNvSpPr/>
          <p:nvPr/>
        </p:nvSpPr>
        <p:spPr>
          <a:xfrm>
            <a:off x="5356276" y="2796981"/>
            <a:ext cx="892097" cy="646771"/>
          </a:xfrm>
          <a:prstGeom prst="roundRect">
            <a:avLst>
              <a:gd name="adj" fmla="val 4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E5F41E5-BCE3-334B-B07B-0FDF86DD8032}"/>
              </a:ext>
            </a:extLst>
          </p:cNvPr>
          <p:cNvSpPr/>
          <p:nvPr/>
        </p:nvSpPr>
        <p:spPr>
          <a:xfrm>
            <a:off x="4790255" y="4169445"/>
            <a:ext cx="892097" cy="646771"/>
          </a:xfrm>
          <a:prstGeom prst="roundRect">
            <a:avLst>
              <a:gd name="adj" fmla="val 4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9230750-1DED-7344-BD45-7EBAA685477C}"/>
              </a:ext>
            </a:extLst>
          </p:cNvPr>
          <p:cNvSpPr/>
          <p:nvPr/>
        </p:nvSpPr>
        <p:spPr>
          <a:xfrm>
            <a:off x="5832895" y="4178618"/>
            <a:ext cx="892097" cy="646771"/>
          </a:xfrm>
          <a:prstGeom prst="roundRect">
            <a:avLst>
              <a:gd name="adj" fmla="val 4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45C33B0-E1AD-0C47-8F4C-D98F244C72B8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>
            <a:off x="5802325" y="3443752"/>
            <a:ext cx="476619" cy="73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948DCAE-7A4C-9246-829B-67B6CD6BDB45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 flipH="1">
            <a:off x="5236304" y="3443752"/>
            <a:ext cx="566021" cy="725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4F2AF456-7AFC-1745-A808-9395626990F5}"/>
              </a:ext>
            </a:extLst>
          </p:cNvPr>
          <p:cNvSpPr/>
          <p:nvPr/>
        </p:nvSpPr>
        <p:spPr>
          <a:xfrm>
            <a:off x="5395005" y="4178618"/>
            <a:ext cx="223026" cy="1784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861FAB0-2B58-8340-A612-7B8317C9247E}"/>
              </a:ext>
            </a:extLst>
          </p:cNvPr>
          <p:cNvSpPr/>
          <p:nvPr/>
        </p:nvSpPr>
        <p:spPr>
          <a:xfrm>
            <a:off x="6444118" y="4184069"/>
            <a:ext cx="223026" cy="1784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BDB4229-514F-3145-BF54-CDDACF3663A0}"/>
              </a:ext>
            </a:extLst>
          </p:cNvPr>
          <p:cNvCxnSpPr/>
          <p:nvPr/>
        </p:nvCxnSpPr>
        <p:spPr>
          <a:xfrm>
            <a:off x="6885480" y="1994341"/>
            <a:ext cx="0" cy="430609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3207D55-FC78-AD47-AA89-5A6829B879AD}"/>
              </a:ext>
            </a:extLst>
          </p:cNvPr>
          <p:cNvSpPr/>
          <p:nvPr/>
        </p:nvSpPr>
        <p:spPr>
          <a:xfrm>
            <a:off x="8839434" y="2786727"/>
            <a:ext cx="892097" cy="646771"/>
          </a:xfrm>
          <a:prstGeom prst="roundRect">
            <a:avLst>
              <a:gd name="adj" fmla="val 4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C9F1FB0-ED95-F248-876E-D56C48613F09}"/>
              </a:ext>
            </a:extLst>
          </p:cNvPr>
          <p:cNvSpPr/>
          <p:nvPr/>
        </p:nvSpPr>
        <p:spPr>
          <a:xfrm>
            <a:off x="8251899" y="4178618"/>
            <a:ext cx="892097" cy="646771"/>
          </a:xfrm>
          <a:prstGeom prst="roundRect">
            <a:avLst>
              <a:gd name="adj" fmla="val 4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3AA27A1-F8BD-FA45-89F8-1E8E8B9B9CD8}"/>
              </a:ext>
            </a:extLst>
          </p:cNvPr>
          <p:cNvSpPr/>
          <p:nvPr/>
        </p:nvSpPr>
        <p:spPr>
          <a:xfrm>
            <a:off x="9335264" y="4174613"/>
            <a:ext cx="892097" cy="646771"/>
          </a:xfrm>
          <a:prstGeom prst="roundRect">
            <a:avLst>
              <a:gd name="adj" fmla="val 4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C61F2DC-F474-2C4B-B313-B4061FC98AB5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>
            <a:off x="9285483" y="3433498"/>
            <a:ext cx="495830" cy="741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04C509-6C18-D848-AC50-3CE73F185A7D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 flipH="1">
            <a:off x="8697948" y="3433498"/>
            <a:ext cx="587535" cy="74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7716F02E-32BA-8343-8700-5C4C3FF2EE8A}"/>
              </a:ext>
            </a:extLst>
          </p:cNvPr>
          <p:cNvSpPr/>
          <p:nvPr/>
        </p:nvSpPr>
        <p:spPr>
          <a:xfrm>
            <a:off x="9172579" y="3249111"/>
            <a:ext cx="223026" cy="1784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61" name="Content Placeholder 3">
            <a:extLst>
              <a:ext uri="{FF2B5EF4-FFF2-40B4-BE49-F238E27FC236}">
                <a16:creationId xmlns:a16="http://schemas.microsoft.com/office/drawing/2014/main" id="{3873D844-D4C0-E045-ABF3-06B2CE500982}"/>
              </a:ext>
            </a:extLst>
          </p:cNvPr>
          <p:cNvSpPr txBox="1">
            <a:spLocks/>
          </p:cNvSpPr>
          <p:nvPr/>
        </p:nvSpPr>
        <p:spPr>
          <a:xfrm>
            <a:off x="7206713" y="1773868"/>
            <a:ext cx="4050216" cy="439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Client (process) knows</a:t>
            </a:r>
          </a:p>
        </p:txBody>
      </p:sp>
      <p:sp>
        <p:nvSpPr>
          <p:cNvPr id="62" name="Content Placeholder 3">
            <a:extLst>
              <a:ext uri="{FF2B5EF4-FFF2-40B4-BE49-F238E27FC236}">
                <a16:creationId xmlns:a16="http://schemas.microsoft.com/office/drawing/2014/main" id="{0E165E0A-CC27-3444-AE99-FFAE0B945D9F}"/>
              </a:ext>
            </a:extLst>
          </p:cNvPr>
          <p:cNvSpPr txBox="1">
            <a:spLocks/>
          </p:cNvSpPr>
          <p:nvPr/>
        </p:nvSpPr>
        <p:spPr>
          <a:xfrm>
            <a:off x="7066048" y="5109003"/>
            <a:ext cx="4954967" cy="145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Client connection in-proc library/module performs LB on behalf of caller. </a:t>
            </a:r>
          </a:p>
          <a:p>
            <a:r>
              <a:rPr lang="en-US" sz="1400" dirty="0"/>
              <a:t>Client is aware of each server condition and load.</a:t>
            </a:r>
          </a:p>
          <a:p>
            <a:r>
              <a:rPr lang="en-US" sz="1400" dirty="0"/>
              <a:t>Load distribution is usually skewed at low load . Skew disappears or minimized after a while (why?)</a:t>
            </a:r>
          </a:p>
        </p:txBody>
      </p:sp>
    </p:spTree>
    <p:extLst>
      <p:ext uri="{BB962C8B-B14F-4D97-AF65-F5344CB8AC3E}">
        <p14:creationId xmlns:p14="http://schemas.microsoft.com/office/powerpoint/2010/main" val="3876354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7148-1755-674B-968F-FC7E3E74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view of load balancing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BF3F0-8A9A-9846-8272-E02BB25E2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69165"/>
            <a:ext cx="5181600" cy="54201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L7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A61AA-870E-B44A-B339-CAD228101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69164"/>
            <a:ext cx="5181600" cy="54201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L4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58769C0-F7BF-D149-8509-B6E7078CA1F0}"/>
              </a:ext>
            </a:extLst>
          </p:cNvPr>
          <p:cNvSpPr/>
          <p:nvPr/>
        </p:nvSpPr>
        <p:spPr>
          <a:xfrm>
            <a:off x="2987731" y="2298533"/>
            <a:ext cx="892097" cy="646771"/>
          </a:xfrm>
          <a:prstGeom prst="roundRect">
            <a:avLst>
              <a:gd name="adj" fmla="val 4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8408BFF-5F25-9B4C-A411-1F5D2573F616}"/>
              </a:ext>
            </a:extLst>
          </p:cNvPr>
          <p:cNvSpPr/>
          <p:nvPr/>
        </p:nvSpPr>
        <p:spPr>
          <a:xfrm>
            <a:off x="2443909" y="3715336"/>
            <a:ext cx="892097" cy="646771"/>
          </a:xfrm>
          <a:prstGeom prst="roundRect">
            <a:avLst>
              <a:gd name="adj" fmla="val 4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C42323B-B0A5-5B4C-9DE0-D3936506F832}"/>
              </a:ext>
            </a:extLst>
          </p:cNvPr>
          <p:cNvSpPr/>
          <p:nvPr/>
        </p:nvSpPr>
        <p:spPr>
          <a:xfrm>
            <a:off x="3525484" y="3721677"/>
            <a:ext cx="892097" cy="646771"/>
          </a:xfrm>
          <a:prstGeom prst="roundRect">
            <a:avLst>
              <a:gd name="adj" fmla="val 4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398122F-21F8-2E4B-BAE0-FF878596F54D}"/>
              </a:ext>
            </a:extLst>
          </p:cNvPr>
          <p:cNvSpPr/>
          <p:nvPr/>
        </p:nvSpPr>
        <p:spPr>
          <a:xfrm>
            <a:off x="2621133" y="3177143"/>
            <a:ext cx="1616929" cy="321664"/>
          </a:xfrm>
          <a:prstGeom prst="roundRect">
            <a:avLst>
              <a:gd name="adj" fmla="val 4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HTTP/S LB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BF1861-3B47-A042-A0B8-A9136748E4BE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3429598" y="2945304"/>
            <a:ext cx="4182" cy="23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65882D-98E4-F049-A224-81482A787BEA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3429598" y="3498807"/>
            <a:ext cx="541935" cy="22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BEDFBA-BFDC-F34C-80B2-0B5171C78586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 flipH="1">
            <a:off x="2889958" y="3498807"/>
            <a:ext cx="539640" cy="216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CD22457-33B8-1A47-B60C-715846A8E28C}"/>
              </a:ext>
            </a:extLst>
          </p:cNvPr>
          <p:cNvSpPr txBox="1">
            <a:spLocks/>
          </p:cNvSpPr>
          <p:nvPr/>
        </p:nvSpPr>
        <p:spPr>
          <a:xfrm>
            <a:off x="838200" y="4532142"/>
            <a:ext cx="5181600" cy="1726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 LB is protocol aware (not packet aware). </a:t>
            </a:r>
          </a:p>
          <a:p>
            <a:r>
              <a:rPr lang="en-US" sz="1600" dirty="0"/>
              <a:t>Each request is parsed (i.e. network buffer becomes “requests”).</a:t>
            </a:r>
          </a:p>
          <a:p>
            <a:r>
              <a:rPr lang="en-US" sz="1600" dirty="0"/>
              <a:t>Decision is made based on request content and/or ambient info</a:t>
            </a:r>
          </a:p>
          <a:p>
            <a:pPr lvl="1"/>
            <a:r>
              <a:rPr lang="en-US" sz="1600" dirty="0"/>
              <a:t>From user: source IP/HTTP path</a:t>
            </a:r>
          </a:p>
          <a:p>
            <a:pPr lvl="1"/>
            <a:r>
              <a:rPr lang="en-US" sz="1600" dirty="0"/>
              <a:t>From </a:t>
            </a:r>
            <a:r>
              <a:rPr lang="en-US" sz="1600" dirty="0" err="1"/>
              <a:t>env</a:t>
            </a:r>
            <a:r>
              <a:rPr lang="en-US" sz="1600" dirty="0"/>
              <a:t>: server load 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683D628-7219-B74F-A17C-1A0CD6B7C4DE}"/>
              </a:ext>
            </a:extLst>
          </p:cNvPr>
          <p:cNvSpPr/>
          <p:nvPr/>
        </p:nvSpPr>
        <p:spPr>
          <a:xfrm>
            <a:off x="8316288" y="2298533"/>
            <a:ext cx="892097" cy="646771"/>
          </a:xfrm>
          <a:prstGeom prst="roundRect">
            <a:avLst>
              <a:gd name="adj" fmla="val 4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E2025DF-4229-AC44-8984-67E4CEC1DB2A}"/>
              </a:ext>
            </a:extLst>
          </p:cNvPr>
          <p:cNvSpPr/>
          <p:nvPr/>
        </p:nvSpPr>
        <p:spPr>
          <a:xfrm>
            <a:off x="7772466" y="3715336"/>
            <a:ext cx="892097" cy="646771"/>
          </a:xfrm>
          <a:prstGeom prst="roundRect">
            <a:avLst>
              <a:gd name="adj" fmla="val 4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E7177E2-A3E7-2D44-BC88-08CA9CA850CD}"/>
              </a:ext>
            </a:extLst>
          </p:cNvPr>
          <p:cNvSpPr/>
          <p:nvPr/>
        </p:nvSpPr>
        <p:spPr>
          <a:xfrm>
            <a:off x="8854041" y="3721677"/>
            <a:ext cx="892097" cy="646771"/>
          </a:xfrm>
          <a:prstGeom prst="roundRect">
            <a:avLst>
              <a:gd name="adj" fmla="val 4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E4ABF9D-54C8-6E4F-B334-C0F8DCAFDA4D}"/>
              </a:ext>
            </a:extLst>
          </p:cNvPr>
          <p:cNvSpPr/>
          <p:nvPr/>
        </p:nvSpPr>
        <p:spPr>
          <a:xfrm>
            <a:off x="7949690" y="3177143"/>
            <a:ext cx="1616929" cy="321664"/>
          </a:xfrm>
          <a:prstGeom prst="roundRect">
            <a:avLst>
              <a:gd name="adj" fmla="val 4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FF46A1-6D21-AD48-821A-EC2C1D69FD18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flipH="1">
            <a:off x="8758155" y="2945304"/>
            <a:ext cx="4182" cy="23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8C20CC-D9E9-0842-A922-D73DC10E99B9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8758155" y="3498807"/>
            <a:ext cx="541935" cy="22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5C568D-7CA6-5F44-A0E3-AC48D01ACB54}"/>
              </a:ext>
            </a:extLst>
          </p:cNvPr>
          <p:cNvCxnSpPr>
            <a:cxnSpLocks/>
            <a:stCxn id="20" idx="2"/>
            <a:endCxn id="18" idx="0"/>
          </p:cNvCxnSpPr>
          <p:nvPr/>
        </p:nvCxnSpPr>
        <p:spPr>
          <a:xfrm flipH="1">
            <a:off x="8218515" y="3498807"/>
            <a:ext cx="539640" cy="216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3CAC2AD-58DB-0E4E-8C02-128B68F553D9}"/>
              </a:ext>
            </a:extLst>
          </p:cNvPr>
          <p:cNvSpPr txBox="1">
            <a:spLocks/>
          </p:cNvSpPr>
          <p:nvPr/>
        </p:nvSpPr>
        <p:spPr>
          <a:xfrm>
            <a:off x="6167354" y="4532142"/>
            <a:ext cx="5181600" cy="19616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 LB is segment (</a:t>
            </a:r>
            <a:r>
              <a:rPr lang="en-US" sz="1600" dirty="0" err="1"/>
              <a:t>tcp</a:t>
            </a:r>
            <a:r>
              <a:rPr lang="en-US" sz="1600" dirty="0"/>
              <a:t>) or datagram (</a:t>
            </a:r>
            <a:r>
              <a:rPr lang="en-US" sz="1600" dirty="0" err="1"/>
              <a:t>udp</a:t>
            </a:r>
            <a:r>
              <a:rPr lang="en-US" sz="1600" dirty="0"/>
              <a:t>) aware. It does not care about “higher level protocols”</a:t>
            </a:r>
          </a:p>
          <a:p>
            <a:r>
              <a:rPr lang="en-US" sz="1600" dirty="0"/>
              <a:t>LB knows TCP state (packets that are part of connection) or “flow” </a:t>
            </a:r>
          </a:p>
          <a:p>
            <a:r>
              <a:rPr lang="en-US" sz="1600" dirty="0"/>
              <a:t>Decision is made based on request content and/or ambient info</a:t>
            </a:r>
          </a:p>
          <a:p>
            <a:pPr lvl="1"/>
            <a:r>
              <a:rPr lang="en-US" sz="1600" dirty="0"/>
              <a:t>From user: source IP</a:t>
            </a:r>
          </a:p>
          <a:p>
            <a:pPr lvl="1"/>
            <a:r>
              <a:rPr lang="en-US" sz="1600" dirty="0"/>
              <a:t>From </a:t>
            </a:r>
            <a:r>
              <a:rPr lang="en-US" sz="1600" dirty="0" err="1"/>
              <a:t>env</a:t>
            </a:r>
            <a:r>
              <a:rPr lang="en-US" sz="1600" dirty="0"/>
              <a:t>: server load </a:t>
            </a:r>
          </a:p>
        </p:txBody>
      </p:sp>
    </p:spTree>
    <p:extLst>
      <p:ext uri="{BB962C8B-B14F-4D97-AF65-F5344CB8AC3E}">
        <p14:creationId xmlns:p14="http://schemas.microsoft.com/office/powerpoint/2010/main" val="2363223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9AEFB-3836-604F-AEDC-1797898C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Inline: Traffic flow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E1CFC-A4E9-594D-9E42-8C99A0454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1006" y="1436032"/>
            <a:ext cx="2264231" cy="47670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Two Arms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549FD-1F2F-F541-A1F8-5F4A3BEF7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0474" y="1436032"/>
            <a:ext cx="2688109" cy="47670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One Arm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2AAF925-4694-3A44-88DB-989752912371}"/>
              </a:ext>
            </a:extLst>
          </p:cNvPr>
          <p:cNvSpPr/>
          <p:nvPr/>
        </p:nvSpPr>
        <p:spPr>
          <a:xfrm>
            <a:off x="1567132" y="2251215"/>
            <a:ext cx="892097" cy="646771"/>
          </a:xfrm>
          <a:prstGeom prst="roundRect">
            <a:avLst>
              <a:gd name="adj" fmla="val 4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7CF14E9-1AFC-E94D-A28E-A83A8F40E287}"/>
              </a:ext>
            </a:extLst>
          </p:cNvPr>
          <p:cNvSpPr/>
          <p:nvPr/>
        </p:nvSpPr>
        <p:spPr>
          <a:xfrm>
            <a:off x="1023310" y="3668018"/>
            <a:ext cx="892097" cy="646771"/>
          </a:xfrm>
          <a:prstGeom prst="roundRect">
            <a:avLst>
              <a:gd name="adj" fmla="val 4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D369BB6-BDC5-D14C-8009-C7F6B63BE9E1}"/>
              </a:ext>
            </a:extLst>
          </p:cNvPr>
          <p:cNvSpPr/>
          <p:nvPr/>
        </p:nvSpPr>
        <p:spPr>
          <a:xfrm>
            <a:off x="2104885" y="3674359"/>
            <a:ext cx="892097" cy="646771"/>
          </a:xfrm>
          <a:prstGeom prst="roundRect">
            <a:avLst>
              <a:gd name="adj" fmla="val 4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B7CB6BB-0DA1-4946-81DF-886EDF051C03}"/>
              </a:ext>
            </a:extLst>
          </p:cNvPr>
          <p:cNvSpPr/>
          <p:nvPr/>
        </p:nvSpPr>
        <p:spPr>
          <a:xfrm>
            <a:off x="1200534" y="3129825"/>
            <a:ext cx="1616929" cy="321664"/>
          </a:xfrm>
          <a:prstGeom prst="roundRect">
            <a:avLst>
              <a:gd name="adj" fmla="val 4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674C99-C68F-5049-A1D3-18BF27247326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2008999" y="2897986"/>
            <a:ext cx="4182" cy="23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C932A8-AF0B-9843-9C94-0560EEF34CF1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2008999" y="3451489"/>
            <a:ext cx="541935" cy="22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F59E66-7A6D-8741-90AB-301B0D310537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 flipH="1">
            <a:off x="1469359" y="3451489"/>
            <a:ext cx="539640" cy="216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6C1A729-4A36-214E-BDD5-E11D70CF02E5}"/>
              </a:ext>
            </a:extLst>
          </p:cNvPr>
          <p:cNvSpPr txBox="1">
            <a:spLocks/>
          </p:cNvSpPr>
          <p:nvPr/>
        </p:nvSpPr>
        <p:spPr>
          <a:xfrm>
            <a:off x="-12614" y="4596692"/>
            <a:ext cx="4067695" cy="1795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LB is in “middle” in both traffic directions</a:t>
            </a:r>
          </a:p>
          <a:p>
            <a:r>
              <a:rPr lang="en-US" sz="1800" dirty="0"/>
              <a:t>Packets is re-written to (</a:t>
            </a:r>
            <a:r>
              <a:rPr lang="en-US" sz="1800" dirty="0" err="1"/>
              <a:t>dnat</a:t>
            </a:r>
            <a:r>
              <a:rPr lang="en-US" sz="1800" dirty="0"/>
              <a:t>) with target server </a:t>
            </a:r>
            <a:r>
              <a:rPr lang="en-US" sz="1800" dirty="0" err="1"/>
              <a:t>ip</a:t>
            </a:r>
            <a:r>
              <a:rPr lang="en-US" sz="1800" dirty="0"/>
              <a:t>.</a:t>
            </a:r>
          </a:p>
          <a:p>
            <a:r>
              <a:rPr lang="en-US" sz="1800" dirty="0"/>
              <a:t>The LB in essence is a router (note: traffic is not </a:t>
            </a:r>
            <a:r>
              <a:rPr lang="en-US" sz="1800" dirty="0" err="1"/>
              <a:t>sNATed</a:t>
            </a:r>
            <a:r>
              <a:rPr lang="en-US" sz="1800" dirty="0"/>
              <a:t>)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8B68DA7-97DE-7F43-9475-EECEA9FABEC8}"/>
              </a:ext>
            </a:extLst>
          </p:cNvPr>
          <p:cNvSpPr/>
          <p:nvPr/>
        </p:nvSpPr>
        <p:spPr>
          <a:xfrm>
            <a:off x="2673099" y="2957598"/>
            <a:ext cx="552583" cy="265709"/>
          </a:xfrm>
          <a:prstGeom prst="roundRect">
            <a:avLst>
              <a:gd name="adj" fmla="val 45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828BD6C-FD29-954C-8587-6940FCCAC2E9}"/>
              </a:ext>
            </a:extLst>
          </p:cNvPr>
          <p:cNvSpPr/>
          <p:nvPr/>
        </p:nvSpPr>
        <p:spPr>
          <a:xfrm>
            <a:off x="620053" y="3725694"/>
            <a:ext cx="552583" cy="265709"/>
          </a:xfrm>
          <a:prstGeom prst="roundRect">
            <a:avLst>
              <a:gd name="adj" fmla="val 45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VIP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B7A6240-9C94-984C-AF73-38C683A78FBE}"/>
              </a:ext>
            </a:extLst>
          </p:cNvPr>
          <p:cNvSpPr/>
          <p:nvPr/>
        </p:nvSpPr>
        <p:spPr>
          <a:xfrm>
            <a:off x="2818137" y="3737088"/>
            <a:ext cx="552583" cy="265709"/>
          </a:xfrm>
          <a:prstGeom prst="roundRect">
            <a:avLst>
              <a:gd name="adj" fmla="val 45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VIP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F2A06F1-E0F3-2745-9875-D3B3AE183F2D}"/>
              </a:ext>
            </a:extLst>
          </p:cNvPr>
          <p:cNvSpPr/>
          <p:nvPr/>
        </p:nvSpPr>
        <p:spPr>
          <a:xfrm>
            <a:off x="2673099" y="3265661"/>
            <a:ext cx="552583" cy="265709"/>
          </a:xfrm>
          <a:prstGeom prst="roundRect">
            <a:avLst>
              <a:gd name="adj" fmla="val 45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VIP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A1E59F6-E6F6-814B-B9B4-C2F90C8A9C4D}"/>
              </a:ext>
            </a:extLst>
          </p:cNvPr>
          <p:cNvSpPr/>
          <p:nvPr/>
        </p:nvSpPr>
        <p:spPr>
          <a:xfrm>
            <a:off x="5740031" y="2251215"/>
            <a:ext cx="892097" cy="646771"/>
          </a:xfrm>
          <a:prstGeom prst="roundRect">
            <a:avLst>
              <a:gd name="adj" fmla="val 4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B6957D0-9698-B241-93D3-8E4D9B07FAB4}"/>
              </a:ext>
            </a:extLst>
          </p:cNvPr>
          <p:cNvSpPr/>
          <p:nvPr/>
        </p:nvSpPr>
        <p:spPr>
          <a:xfrm>
            <a:off x="5196209" y="3668018"/>
            <a:ext cx="892097" cy="646771"/>
          </a:xfrm>
          <a:prstGeom prst="roundRect">
            <a:avLst>
              <a:gd name="adj" fmla="val 4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6AEF2F0-AA27-A940-A0C3-A6003738AE86}"/>
              </a:ext>
            </a:extLst>
          </p:cNvPr>
          <p:cNvSpPr/>
          <p:nvPr/>
        </p:nvSpPr>
        <p:spPr>
          <a:xfrm>
            <a:off x="6277784" y="3674359"/>
            <a:ext cx="892097" cy="646771"/>
          </a:xfrm>
          <a:prstGeom prst="roundRect">
            <a:avLst>
              <a:gd name="adj" fmla="val 4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9DBA95B-3B11-6745-8200-C140022D401B}"/>
              </a:ext>
            </a:extLst>
          </p:cNvPr>
          <p:cNvSpPr/>
          <p:nvPr/>
        </p:nvSpPr>
        <p:spPr>
          <a:xfrm>
            <a:off x="5373433" y="3129825"/>
            <a:ext cx="904351" cy="321664"/>
          </a:xfrm>
          <a:prstGeom prst="roundRect">
            <a:avLst>
              <a:gd name="adj" fmla="val 4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7A3D2A-0F1D-F549-9320-165DEE33413B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flipH="1">
            <a:off x="5825609" y="2897986"/>
            <a:ext cx="360471" cy="23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A65157-0D16-8E46-8709-3B60FBD40B8A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5825609" y="3451489"/>
            <a:ext cx="898224" cy="22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021C88-3D51-3147-8753-D178E0F4F0FB}"/>
              </a:ext>
            </a:extLst>
          </p:cNvPr>
          <p:cNvCxnSpPr>
            <a:cxnSpLocks/>
            <a:stCxn id="21" idx="2"/>
            <a:endCxn id="19" idx="0"/>
          </p:cNvCxnSpPr>
          <p:nvPr/>
        </p:nvCxnSpPr>
        <p:spPr>
          <a:xfrm flipH="1">
            <a:off x="5642258" y="3451489"/>
            <a:ext cx="183351" cy="216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644F6DB-A52B-3745-8EE0-179FD350F068}"/>
              </a:ext>
            </a:extLst>
          </p:cNvPr>
          <p:cNvSpPr/>
          <p:nvPr/>
        </p:nvSpPr>
        <p:spPr>
          <a:xfrm>
            <a:off x="4792952" y="3725694"/>
            <a:ext cx="552583" cy="265709"/>
          </a:xfrm>
          <a:prstGeom prst="roundRect">
            <a:avLst>
              <a:gd name="adj" fmla="val 45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VIP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6A1D0EE-DDA8-9E48-8C9A-55915ED07635}"/>
              </a:ext>
            </a:extLst>
          </p:cNvPr>
          <p:cNvSpPr/>
          <p:nvPr/>
        </p:nvSpPr>
        <p:spPr>
          <a:xfrm>
            <a:off x="6174312" y="3171594"/>
            <a:ext cx="552583" cy="265709"/>
          </a:xfrm>
          <a:prstGeom prst="roundRect">
            <a:avLst>
              <a:gd name="adj" fmla="val 45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50640D1-4700-AD43-B628-F7C357B424B4}"/>
              </a:ext>
            </a:extLst>
          </p:cNvPr>
          <p:cNvSpPr/>
          <p:nvPr/>
        </p:nvSpPr>
        <p:spPr>
          <a:xfrm>
            <a:off x="6893589" y="3725694"/>
            <a:ext cx="552583" cy="265709"/>
          </a:xfrm>
          <a:prstGeom prst="roundRect">
            <a:avLst>
              <a:gd name="adj" fmla="val 45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VIP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35E4B5F-074F-254C-B656-51D400CAE18D}"/>
              </a:ext>
            </a:extLst>
          </p:cNvPr>
          <p:cNvCxnSpPr>
            <a:cxnSpLocks/>
          </p:cNvCxnSpPr>
          <p:nvPr/>
        </p:nvCxnSpPr>
        <p:spPr>
          <a:xfrm>
            <a:off x="4024085" y="1572645"/>
            <a:ext cx="0" cy="430609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FDA0B553-79A2-3B44-8D45-155C67D44712}"/>
              </a:ext>
            </a:extLst>
          </p:cNvPr>
          <p:cNvSpPr txBox="1">
            <a:spLocks/>
          </p:cNvSpPr>
          <p:nvPr/>
        </p:nvSpPr>
        <p:spPr>
          <a:xfrm>
            <a:off x="4182013" y="4596692"/>
            <a:ext cx="3354498" cy="13736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LB is not exactly in “the middle” </a:t>
            </a:r>
          </a:p>
          <a:p>
            <a:r>
              <a:rPr lang="en-US" sz="1800" dirty="0"/>
              <a:t>traffic is </a:t>
            </a:r>
            <a:r>
              <a:rPr lang="en-US" sz="1800" dirty="0" err="1"/>
              <a:t>dNATed</a:t>
            </a:r>
            <a:r>
              <a:rPr lang="en-US" sz="1800" dirty="0"/>
              <a:t> to target VIP</a:t>
            </a:r>
          </a:p>
          <a:p>
            <a:r>
              <a:rPr lang="en-US" sz="1800" dirty="0"/>
              <a:t>Traffic is also </a:t>
            </a:r>
            <a:r>
              <a:rPr lang="en-US" sz="1800" dirty="0" err="1"/>
              <a:t>sNATed</a:t>
            </a:r>
            <a:r>
              <a:rPr lang="en-US" sz="1800" dirty="0"/>
              <a:t> to LB</a:t>
            </a:r>
          </a:p>
          <a:p>
            <a:r>
              <a:rPr lang="en-US" sz="1800" dirty="0"/>
              <a:t>Return traffic 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089BC5F-F74E-2048-8620-1191BDE61A0B}"/>
              </a:ext>
            </a:extLst>
          </p:cNvPr>
          <p:cNvCxnSpPr/>
          <p:nvPr/>
        </p:nvCxnSpPr>
        <p:spPr>
          <a:xfrm>
            <a:off x="7948399" y="1645127"/>
            <a:ext cx="0" cy="430609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C43297EA-D5EE-6043-8E68-20705D7C40E8}"/>
              </a:ext>
            </a:extLst>
          </p:cNvPr>
          <p:cNvSpPr txBox="1">
            <a:spLocks/>
          </p:cNvSpPr>
          <p:nvPr/>
        </p:nvSpPr>
        <p:spPr>
          <a:xfrm>
            <a:off x="8558889" y="1416335"/>
            <a:ext cx="3132368" cy="47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Direct Server Return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87975ADA-8E9C-9640-8954-FA374BA7E4ED}"/>
              </a:ext>
            </a:extLst>
          </p:cNvPr>
          <p:cNvSpPr/>
          <p:nvPr/>
        </p:nvSpPr>
        <p:spPr>
          <a:xfrm>
            <a:off x="9619015" y="2251215"/>
            <a:ext cx="892097" cy="646771"/>
          </a:xfrm>
          <a:prstGeom prst="roundRect">
            <a:avLst>
              <a:gd name="adj" fmla="val 4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1348DDA5-AC79-3345-B0E0-E7357902CFD1}"/>
              </a:ext>
            </a:extLst>
          </p:cNvPr>
          <p:cNvSpPr/>
          <p:nvPr/>
        </p:nvSpPr>
        <p:spPr>
          <a:xfrm>
            <a:off x="9075193" y="3668018"/>
            <a:ext cx="892097" cy="646771"/>
          </a:xfrm>
          <a:prstGeom prst="roundRect">
            <a:avLst>
              <a:gd name="adj" fmla="val 4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EA7098B4-5283-0940-84B4-073191032A3F}"/>
              </a:ext>
            </a:extLst>
          </p:cNvPr>
          <p:cNvSpPr/>
          <p:nvPr/>
        </p:nvSpPr>
        <p:spPr>
          <a:xfrm>
            <a:off x="10156768" y="3674359"/>
            <a:ext cx="892097" cy="646771"/>
          </a:xfrm>
          <a:prstGeom prst="roundRect">
            <a:avLst>
              <a:gd name="adj" fmla="val 4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1CBC82C-D1A7-794C-AD5E-7FEB6E54186B}"/>
              </a:ext>
            </a:extLst>
          </p:cNvPr>
          <p:cNvSpPr/>
          <p:nvPr/>
        </p:nvSpPr>
        <p:spPr>
          <a:xfrm>
            <a:off x="9252417" y="3129825"/>
            <a:ext cx="1616929" cy="321664"/>
          </a:xfrm>
          <a:prstGeom prst="roundRect">
            <a:avLst>
              <a:gd name="adj" fmla="val 4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8F09B66-F1C8-3B4D-B885-2FA658BC6F54}"/>
              </a:ext>
            </a:extLst>
          </p:cNvPr>
          <p:cNvCxnSpPr>
            <a:cxnSpLocks/>
            <a:stCxn id="61" idx="2"/>
            <a:endCxn id="64" idx="0"/>
          </p:cNvCxnSpPr>
          <p:nvPr/>
        </p:nvCxnSpPr>
        <p:spPr>
          <a:xfrm flipH="1">
            <a:off x="10060882" y="2897986"/>
            <a:ext cx="4182" cy="23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6B07DE9-BBCD-854A-9E18-3453EC3B036F}"/>
              </a:ext>
            </a:extLst>
          </p:cNvPr>
          <p:cNvCxnSpPr>
            <a:cxnSpLocks/>
            <a:stCxn id="64" idx="2"/>
            <a:endCxn id="63" idx="0"/>
          </p:cNvCxnSpPr>
          <p:nvPr/>
        </p:nvCxnSpPr>
        <p:spPr>
          <a:xfrm>
            <a:off x="10060882" y="3451489"/>
            <a:ext cx="541935" cy="22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3FD2B34-16E2-4C40-8CD6-B79992B713AE}"/>
              </a:ext>
            </a:extLst>
          </p:cNvPr>
          <p:cNvCxnSpPr>
            <a:cxnSpLocks/>
            <a:stCxn id="64" idx="2"/>
            <a:endCxn id="62" idx="0"/>
          </p:cNvCxnSpPr>
          <p:nvPr/>
        </p:nvCxnSpPr>
        <p:spPr>
          <a:xfrm flipH="1">
            <a:off x="9521242" y="3451489"/>
            <a:ext cx="539640" cy="216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6220D40-63DC-6E4C-87A0-021E8CEB32E9}"/>
              </a:ext>
            </a:extLst>
          </p:cNvPr>
          <p:cNvSpPr/>
          <p:nvPr/>
        </p:nvSpPr>
        <p:spPr>
          <a:xfrm>
            <a:off x="10724982" y="2957598"/>
            <a:ext cx="552583" cy="265709"/>
          </a:xfrm>
          <a:prstGeom prst="roundRect">
            <a:avLst>
              <a:gd name="adj" fmla="val 45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2E61C9B5-8FBF-E943-B230-3D866A21C152}"/>
              </a:ext>
            </a:extLst>
          </p:cNvPr>
          <p:cNvSpPr/>
          <p:nvPr/>
        </p:nvSpPr>
        <p:spPr>
          <a:xfrm>
            <a:off x="10870020" y="3754240"/>
            <a:ext cx="821237" cy="248557"/>
          </a:xfrm>
          <a:prstGeom prst="roundRect">
            <a:avLst>
              <a:gd name="adj" fmla="val 45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P+VIP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D44C41D-AEAA-E447-A547-7218ECF2B036}"/>
              </a:ext>
            </a:extLst>
          </p:cNvPr>
          <p:cNvSpPr/>
          <p:nvPr/>
        </p:nvSpPr>
        <p:spPr>
          <a:xfrm>
            <a:off x="10724982" y="3265661"/>
            <a:ext cx="552583" cy="265709"/>
          </a:xfrm>
          <a:prstGeom prst="roundRect">
            <a:avLst>
              <a:gd name="adj" fmla="val 45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VIP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4B8D3FDA-351E-F641-BCAF-5684B4BE46EC}"/>
              </a:ext>
            </a:extLst>
          </p:cNvPr>
          <p:cNvSpPr/>
          <p:nvPr/>
        </p:nvSpPr>
        <p:spPr>
          <a:xfrm>
            <a:off x="8518216" y="3737088"/>
            <a:ext cx="742539" cy="292843"/>
          </a:xfrm>
          <a:prstGeom prst="roundRect">
            <a:avLst>
              <a:gd name="adj" fmla="val 45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P+VIP</a:t>
            </a:r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01F553C4-F9A8-E24E-890E-C6E0B8D1216E}"/>
              </a:ext>
            </a:extLst>
          </p:cNvPr>
          <p:cNvSpPr txBox="1">
            <a:spLocks/>
          </p:cNvSpPr>
          <p:nvPr/>
        </p:nvSpPr>
        <p:spPr>
          <a:xfrm>
            <a:off x="8106326" y="4500089"/>
            <a:ext cx="3766387" cy="1608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Backend servers does not respond to PIP.</a:t>
            </a:r>
          </a:p>
          <a:p>
            <a:r>
              <a:rPr lang="en-US" sz="1800" dirty="0"/>
              <a:t>LB does not </a:t>
            </a:r>
            <a:r>
              <a:rPr lang="en-US" sz="1800" dirty="0" err="1"/>
              <a:t>sNAT</a:t>
            </a:r>
            <a:r>
              <a:rPr lang="en-US" sz="1800" dirty="0"/>
              <a:t> traffic, backend servers accepts PIP traffic from LB (</a:t>
            </a:r>
            <a:r>
              <a:rPr lang="en-US" sz="1800" dirty="0" err="1"/>
              <a:t>dst</a:t>
            </a:r>
            <a:r>
              <a:rPr lang="en-US" sz="1800" dirty="0"/>
              <a:t> = pip and mac = backend server mac)</a:t>
            </a:r>
          </a:p>
          <a:p>
            <a:r>
              <a:rPr lang="en-US" sz="1800" dirty="0"/>
              <a:t>Servers responds directly to client (LB is not involved in return path)</a:t>
            </a:r>
          </a:p>
          <a:p>
            <a:endParaRPr lang="en-US" sz="1800" dirty="0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D0C9F959-126C-5645-9536-92777F90C79A}"/>
              </a:ext>
            </a:extLst>
          </p:cNvPr>
          <p:cNvSpPr/>
          <p:nvPr/>
        </p:nvSpPr>
        <p:spPr>
          <a:xfrm>
            <a:off x="8948057" y="2541928"/>
            <a:ext cx="666777" cy="1119749"/>
          </a:xfrm>
          <a:custGeom>
            <a:avLst/>
            <a:gdLst>
              <a:gd name="connsiteX0" fmla="*/ 555172 w 650003"/>
              <a:gd name="connsiteY0" fmla="*/ 1143000 h 1166266"/>
              <a:gd name="connsiteX1" fmla="*/ 261257 w 650003"/>
              <a:gd name="connsiteY1" fmla="*/ 1126671 h 1166266"/>
              <a:gd name="connsiteX2" fmla="*/ 130629 w 650003"/>
              <a:gd name="connsiteY2" fmla="*/ 1012371 h 1166266"/>
              <a:gd name="connsiteX3" fmla="*/ 81643 w 650003"/>
              <a:gd name="connsiteY3" fmla="*/ 963386 h 1166266"/>
              <a:gd name="connsiteX4" fmla="*/ 65314 w 650003"/>
              <a:gd name="connsiteY4" fmla="*/ 914400 h 1166266"/>
              <a:gd name="connsiteX5" fmla="*/ 32657 w 650003"/>
              <a:gd name="connsiteY5" fmla="*/ 865414 h 1166266"/>
              <a:gd name="connsiteX6" fmla="*/ 0 w 650003"/>
              <a:gd name="connsiteY6" fmla="*/ 767443 h 1166266"/>
              <a:gd name="connsiteX7" fmla="*/ 32657 w 650003"/>
              <a:gd name="connsiteY7" fmla="*/ 538843 h 1166266"/>
              <a:gd name="connsiteX8" fmla="*/ 65314 w 650003"/>
              <a:gd name="connsiteY8" fmla="*/ 473528 h 1166266"/>
              <a:gd name="connsiteX9" fmla="*/ 130629 w 650003"/>
              <a:gd name="connsiteY9" fmla="*/ 293914 h 1166266"/>
              <a:gd name="connsiteX10" fmla="*/ 195943 w 650003"/>
              <a:gd name="connsiteY10" fmla="*/ 146957 h 1166266"/>
              <a:gd name="connsiteX11" fmla="*/ 244929 w 650003"/>
              <a:gd name="connsiteY11" fmla="*/ 97971 h 1166266"/>
              <a:gd name="connsiteX12" fmla="*/ 293914 w 650003"/>
              <a:gd name="connsiteY12" fmla="*/ 81643 h 1166266"/>
              <a:gd name="connsiteX13" fmla="*/ 391886 w 650003"/>
              <a:gd name="connsiteY13" fmla="*/ 32657 h 1166266"/>
              <a:gd name="connsiteX14" fmla="*/ 489857 w 650003"/>
              <a:gd name="connsiteY14" fmla="*/ 0 h 1166266"/>
              <a:gd name="connsiteX15" fmla="*/ 620486 w 650003"/>
              <a:gd name="connsiteY15" fmla="*/ 16328 h 116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50003" h="1166266">
                <a:moveTo>
                  <a:pt x="555172" y="1143000"/>
                </a:moveTo>
                <a:cubicBezTo>
                  <a:pt x="348900" y="1157733"/>
                  <a:pt x="380051" y="1194553"/>
                  <a:pt x="261257" y="1126671"/>
                </a:cubicBezTo>
                <a:cubicBezTo>
                  <a:pt x="198252" y="1090668"/>
                  <a:pt x="190841" y="1072583"/>
                  <a:pt x="130629" y="1012371"/>
                </a:cubicBezTo>
                <a:lnTo>
                  <a:pt x="81643" y="963386"/>
                </a:lnTo>
                <a:cubicBezTo>
                  <a:pt x="76200" y="947057"/>
                  <a:pt x="73011" y="929795"/>
                  <a:pt x="65314" y="914400"/>
                </a:cubicBezTo>
                <a:cubicBezTo>
                  <a:pt x="56538" y="896847"/>
                  <a:pt x="40627" y="883347"/>
                  <a:pt x="32657" y="865414"/>
                </a:cubicBezTo>
                <a:cubicBezTo>
                  <a:pt x="18676" y="833957"/>
                  <a:pt x="0" y="767443"/>
                  <a:pt x="0" y="767443"/>
                </a:cubicBezTo>
                <a:cubicBezTo>
                  <a:pt x="5445" y="712992"/>
                  <a:pt x="8444" y="603412"/>
                  <a:pt x="32657" y="538843"/>
                </a:cubicBezTo>
                <a:cubicBezTo>
                  <a:pt x="41204" y="516051"/>
                  <a:pt x="57617" y="496620"/>
                  <a:pt x="65314" y="473528"/>
                </a:cubicBezTo>
                <a:cubicBezTo>
                  <a:pt x="127675" y="286446"/>
                  <a:pt x="62169" y="396605"/>
                  <a:pt x="130629" y="293914"/>
                </a:cubicBezTo>
                <a:cubicBezTo>
                  <a:pt x="154362" y="222716"/>
                  <a:pt x="152817" y="198708"/>
                  <a:pt x="195943" y="146957"/>
                </a:cubicBezTo>
                <a:cubicBezTo>
                  <a:pt x="210726" y="129217"/>
                  <a:pt x="225715" y="110780"/>
                  <a:pt x="244929" y="97971"/>
                </a:cubicBezTo>
                <a:cubicBezTo>
                  <a:pt x="259250" y="88424"/>
                  <a:pt x="277586" y="87086"/>
                  <a:pt x="293914" y="81643"/>
                </a:cubicBezTo>
                <a:cubicBezTo>
                  <a:pt x="346373" y="29186"/>
                  <a:pt x="305905" y="58452"/>
                  <a:pt x="391886" y="32657"/>
                </a:cubicBezTo>
                <a:cubicBezTo>
                  <a:pt x="424858" y="22765"/>
                  <a:pt x="489857" y="0"/>
                  <a:pt x="489857" y="0"/>
                </a:cubicBezTo>
                <a:cubicBezTo>
                  <a:pt x="642223" y="16929"/>
                  <a:pt x="686101" y="16328"/>
                  <a:pt x="620486" y="16328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75838B81-B8B4-A44B-AB14-CD7E905B3C44}"/>
              </a:ext>
            </a:extLst>
          </p:cNvPr>
          <p:cNvSpPr/>
          <p:nvPr/>
        </p:nvSpPr>
        <p:spPr>
          <a:xfrm>
            <a:off x="10448274" y="2453721"/>
            <a:ext cx="1128700" cy="1208315"/>
          </a:xfrm>
          <a:custGeom>
            <a:avLst/>
            <a:gdLst>
              <a:gd name="connsiteX0" fmla="*/ 148969 w 1128700"/>
              <a:gd name="connsiteY0" fmla="*/ 1208315 h 1208315"/>
              <a:gd name="connsiteX1" fmla="*/ 230612 w 1128700"/>
              <a:gd name="connsiteY1" fmla="*/ 1191986 h 1208315"/>
              <a:gd name="connsiteX2" fmla="*/ 295926 w 1128700"/>
              <a:gd name="connsiteY2" fmla="*/ 1159329 h 1208315"/>
              <a:gd name="connsiteX3" fmla="*/ 344912 w 1128700"/>
              <a:gd name="connsiteY3" fmla="*/ 1126672 h 1208315"/>
              <a:gd name="connsiteX4" fmla="*/ 475540 w 1128700"/>
              <a:gd name="connsiteY4" fmla="*/ 1094015 h 1208315"/>
              <a:gd name="connsiteX5" fmla="*/ 573512 w 1128700"/>
              <a:gd name="connsiteY5" fmla="*/ 1061358 h 1208315"/>
              <a:gd name="connsiteX6" fmla="*/ 638826 w 1128700"/>
              <a:gd name="connsiteY6" fmla="*/ 1045029 h 1208315"/>
              <a:gd name="connsiteX7" fmla="*/ 785783 w 1128700"/>
              <a:gd name="connsiteY7" fmla="*/ 1012372 h 1208315"/>
              <a:gd name="connsiteX8" fmla="*/ 834769 w 1128700"/>
              <a:gd name="connsiteY8" fmla="*/ 979715 h 1208315"/>
              <a:gd name="connsiteX9" fmla="*/ 867426 w 1128700"/>
              <a:gd name="connsiteY9" fmla="*/ 930729 h 1208315"/>
              <a:gd name="connsiteX10" fmla="*/ 916412 w 1128700"/>
              <a:gd name="connsiteY10" fmla="*/ 881743 h 1208315"/>
              <a:gd name="connsiteX11" fmla="*/ 965397 w 1128700"/>
              <a:gd name="connsiteY11" fmla="*/ 816429 h 1208315"/>
              <a:gd name="connsiteX12" fmla="*/ 1047040 w 1128700"/>
              <a:gd name="connsiteY12" fmla="*/ 734786 h 1208315"/>
              <a:gd name="connsiteX13" fmla="*/ 1096026 w 1128700"/>
              <a:gd name="connsiteY13" fmla="*/ 685800 h 1208315"/>
              <a:gd name="connsiteX14" fmla="*/ 1112355 w 1128700"/>
              <a:gd name="connsiteY14" fmla="*/ 620486 h 1208315"/>
              <a:gd name="connsiteX15" fmla="*/ 1128683 w 1128700"/>
              <a:gd name="connsiteY15" fmla="*/ 571500 h 1208315"/>
              <a:gd name="connsiteX16" fmla="*/ 1112355 w 1128700"/>
              <a:gd name="connsiteY16" fmla="*/ 375558 h 1208315"/>
              <a:gd name="connsiteX17" fmla="*/ 998055 w 1128700"/>
              <a:gd name="connsiteY17" fmla="*/ 244929 h 1208315"/>
              <a:gd name="connsiteX18" fmla="*/ 900083 w 1128700"/>
              <a:gd name="connsiteY18" fmla="*/ 179615 h 1208315"/>
              <a:gd name="connsiteX19" fmla="*/ 785783 w 1128700"/>
              <a:gd name="connsiteY19" fmla="*/ 130629 h 1208315"/>
              <a:gd name="connsiteX20" fmla="*/ 687812 w 1128700"/>
              <a:gd name="connsiteY20" fmla="*/ 97972 h 1208315"/>
              <a:gd name="connsiteX21" fmla="*/ 540855 w 1128700"/>
              <a:gd name="connsiteY21" fmla="*/ 48986 h 1208315"/>
              <a:gd name="connsiteX22" fmla="*/ 442883 w 1128700"/>
              <a:gd name="connsiteY22" fmla="*/ 16329 h 1208315"/>
              <a:gd name="connsiteX23" fmla="*/ 393897 w 1128700"/>
              <a:gd name="connsiteY23" fmla="*/ 0 h 1208315"/>
              <a:gd name="connsiteX24" fmla="*/ 197955 w 1128700"/>
              <a:gd name="connsiteY24" fmla="*/ 16329 h 1208315"/>
              <a:gd name="connsiteX25" fmla="*/ 165297 w 1128700"/>
              <a:gd name="connsiteY25" fmla="*/ 48986 h 1208315"/>
              <a:gd name="connsiteX26" fmla="*/ 116312 w 1128700"/>
              <a:gd name="connsiteY26" fmla="*/ 81643 h 1208315"/>
              <a:gd name="connsiteX27" fmla="*/ 2012 w 1128700"/>
              <a:gd name="connsiteY27" fmla="*/ 114300 h 1208315"/>
              <a:gd name="connsiteX28" fmla="*/ 2012 w 1128700"/>
              <a:gd name="connsiteY28" fmla="*/ 130629 h 1208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128700" h="1208315">
                <a:moveTo>
                  <a:pt x="148969" y="1208315"/>
                </a:moveTo>
                <a:cubicBezTo>
                  <a:pt x="176183" y="1202872"/>
                  <a:pt x="204283" y="1200762"/>
                  <a:pt x="230612" y="1191986"/>
                </a:cubicBezTo>
                <a:cubicBezTo>
                  <a:pt x="253704" y="1184289"/>
                  <a:pt x="274792" y="1171406"/>
                  <a:pt x="295926" y="1159329"/>
                </a:cubicBezTo>
                <a:cubicBezTo>
                  <a:pt x="312965" y="1149593"/>
                  <a:pt x="326469" y="1133379"/>
                  <a:pt x="344912" y="1126672"/>
                </a:cubicBezTo>
                <a:cubicBezTo>
                  <a:pt x="387093" y="1111334"/>
                  <a:pt x="432960" y="1108208"/>
                  <a:pt x="475540" y="1094015"/>
                </a:cubicBezTo>
                <a:cubicBezTo>
                  <a:pt x="508197" y="1083129"/>
                  <a:pt x="540116" y="1069707"/>
                  <a:pt x="573512" y="1061358"/>
                </a:cubicBezTo>
                <a:cubicBezTo>
                  <a:pt x="595283" y="1055915"/>
                  <a:pt x="616919" y="1049897"/>
                  <a:pt x="638826" y="1045029"/>
                </a:cubicBezTo>
                <a:cubicBezTo>
                  <a:pt x="825439" y="1003558"/>
                  <a:pt x="626460" y="1052202"/>
                  <a:pt x="785783" y="1012372"/>
                </a:cubicBezTo>
                <a:cubicBezTo>
                  <a:pt x="802112" y="1001486"/>
                  <a:pt x="820892" y="993592"/>
                  <a:pt x="834769" y="979715"/>
                </a:cubicBezTo>
                <a:cubicBezTo>
                  <a:pt x="848646" y="965838"/>
                  <a:pt x="854863" y="945805"/>
                  <a:pt x="867426" y="930729"/>
                </a:cubicBezTo>
                <a:cubicBezTo>
                  <a:pt x="882209" y="912989"/>
                  <a:pt x="901384" y="899276"/>
                  <a:pt x="916412" y="881743"/>
                </a:cubicBezTo>
                <a:cubicBezTo>
                  <a:pt x="934123" y="861081"/>
                  <a:pt x="947317" y="836769"/>
                  <a:pt x="965397" y="816429"/>
                </a:cubicBezTo>
                <a:cubicBezTo>
                  <a:pt x="990966" y="787664"/>
                  <a:pt x="1019826" y="762000"/>
                  <a:pt x="1047040" y="734786"/>
                </a:cubicBezTo>
                <a:lnTo>
                  <a:pt x="1096026" y="685800"/>
                </a:lnTo>
                <a:cubicBezTo>
                  <a:pt x="1101469" y="664029"/>
                  <a:pt x="1106190" y="642064"/>
                  <a:pt x="1112355" y="620486"/>
                </a:cubicBezTo>
                <a:cubicBezTo>
                  <a:pt x="1117083" y="603936"/>
                  <a:pt x="1128683" y="588712"/>
                  <a:pt x="1128683" y="571500"/>
                </a:cubicBezTo>
                <a:cubicBezTo>
                  <a:pt x="1128683" y="505960"/>
                  <a:pt x="1129897" y="438707"/>
                  <a:pt x="1112355" y="375558"/>
                </a:cubicBezTo>
                <a:cubicBezTo>
                  <a:pt x="1084157" y="274046"/>
                  <a:pt x="1055696" y="292964"/>
                  <a:pt x="998055" y="244929"/>
                </a:cubicBezTo>
                <a:cubicBezTo>
                  <a:pt x="916514" y="176978"/>
                  <a:pt x="986170" y="208309"/>
                  <a:pt x="900083" y="179615"/>
                </a:cubicBezTo>
                <a:cubicBezTo>
                  <a:pt x="822366" y="127804"/>
                  <a:pt x="881637" y="159386"/>
                  <a:pt x="785783" y="130629"/>
                </a:cubicBezTo>
                <a:cubicBezTo>
                  <a:pt x="752811" y="120737"/>
                  <a:pt x="720469" y="108858"/>
                  <a:pt x="687812" y="97972"/>
                </a:cubicBezTo>
                <a:lnTo>
                  <a:pt x="540855" y="48986"/>
                </a:lnTo>
                <a:lnTo>
                  <a:pt x="442883" y="16329"/>
                </a:lnTo>
                <a:lnTo>
                  <a:pt x="393897" y="0"/>
                </a:lnTo>
                <a:cubicBezTo>
                  <a:pt x="328583" y="5443"/>
                  <a:pt x="262041" y="2596"/>
                  <a:pt x="197955" y="16329"/>
                </a:cubicBezTo>
                <a:cubicBezTo>
                  <a:pt x="182902" y="19555"/>
                  <a:pt x="177318" y="39369"/>
                  <a:pt x="165297" y="48986"/>
                </a:cubicBezTo>
                <a:cubicBezTo>
                  <a:pt x="149973" y="61245"/>
                  <a:pt x="134350" y="73913"/>
                  <a:pt x="116312" y="81643"/>
                </a:cubicBezTo>
                <a:cubicBezTo>
                  <a:pt x="101077" y="88172"/>
                  <a:pt x="21073" y="101593"/>
                  <a:pt x="2012" y="114300"/>
                </a:cubicBezTo>
                <a:cubicBezTo>
                  <a:pt x="-2517" y="117319"/>
                  <a:pt x="2012" y="125186"/>
                  <a:pt x="2012" y="13062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9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1795</Words>
  <Application>Microsoft Macintosh PowerPoint</Application>
  <PresentationFormat>Widescreen</PresentationFormat>
  <Paragraphs>211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Load Balancing</vt:lpstr>
      <vt:lpstr>Why do we need LBs?</vt:lpstr>
      <vt:lpstr>Load Balancing Types (traffic flow view)</vt:lpstr>
      <vt:lpstr>!inline Load balancers</vt:lpstr>
      <vt:lpstr>!inline</vt:lpstr>
      <vt:lpstr>Inline Load balancers</vt:lpstr>
      <vt:lpstr>Who answers “Where should this request go?” (aka client awareness of LB)</vt:lpstr>
      <vt:lpstr>TCP/IP view of load balancing</vt:lpstr>
      <vt:lpstr>Inline: Traffic flow view</vt:lpstr>
      <vt:lpstr>Who balances the LBs?</vt:lpstr>
      <vt:lpstr>Your LBs need LBs on top of them..</vt:lpstr>
      <vt:lpstr>The complex business of load balancing</vt:lpstr>
      <vt:lpstr>Load Balancing: is it really *load*?</vt:lpstr>
      <vt:lpstr>Load Balancing algos</vt:lpstr>
      <vt:lpstr>Closing notes..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Khaled Henidak (KAL)</dc:creator>
  <cp:lastModifiedBy>Khaled Henidak (KAL)</cp:lastModifiedBy>
  <cp:revision>40</cp:revision>
  <dcterms:created xsi:type="dcterms:W3CDTF">2019-09-04T17:29:01Z</dcterms:created>
  <dcterms:modified xsi:type="dcterms:W3CDTF">2019-09-12T18:26:34Z</dcterms:modified>
</cp:coreProperties>
</file>