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 Classic Bold" panose="020B0604020202020204" charset="0"/>
      <p:regular r:id="rId12"/>
    </p:embeddedFont>
    <p:embeddedFont>
      <p:font typeface="Montserrat Classic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4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6.jpeg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52704" y="-150548"/>
            <a:ext cx="8757453" cy="7583464"/>
            <a:chOff x="0" y="0"/>
            <a:chExt cx="7029450" cy="6087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2"/>
              <a:stretch>
                <a:fillRect l="-32097" r="-32097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8071417" y="1366242"/>
            <a:ext cx="7235911" cy="56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22"/>
              </a:lnSpc>
            </a:pPr>
            <a:r>
              <a:rPr lang="en-US" sz="3301">
                <a:solidFill>
                  <a:srgbClr val="E5E5E5"/>
                </a:solidFill>
                <a:latin typeface="Montserrat Classic"/>
              </a:rPr>
              <a:t>CSE424 (PATTERN RECOGNITION)</a:t>
            </a:r>
          </a:p>
        </p:txBody>
      </p:sp>
      <p:sp>
        <p:nvSpPr>
          <p:cNvPr id="5" name="Freeform 5"/>
          <p:cNvSpPr/>
          <p:nvPr/>
        </p:nvSpPr>
        <p:spPr>
          <a:xfrm>
            <a:off x="7192609" y="1337474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-2052704" y="8243721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8757453" y="0"/>
                </a:moveTo>
                <a:lnTo>
                  <a:pt x="0" y="0"/>
                </a:lnTo>
                <a:lnTo>
                  <a:pt x="0" y="7571877"/>
                </a:lnTo>
                <a:lnTo>
                  <a:pt x="8757453" y="7571877"/>
                </a:lnTo>
                <a:lnTo>
                  <a:pt x="87574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85119" y="5878058"/>
            <a:ext cx="338117" cy="338117"/>
          </a:xfrm>
          <a:custGeom>
            <a:avLst/>
            <a:gdLst/>
            <a:ahLst/>
            <a:cxnLst/>
            <a:rect l="l" t="t" r="r" b="b"/>
            <a:pathLst>
              <a:path w="338117" h="338117">
                <a:moveTo>
                  <a:pt x="0" y="0"/>
                </a:moveTo>
                <a:lnTo>
                  <a:pt x="338117" y="0"/>
                </a:lnTo>
                <a:lnTo>
                  <a:pt x="338117" y="338118"/>
                </a:lnTo>
                <a:lnTo>
                  <a:pt x="0" y="3381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192609" y="2433983"/>
            <a:ext cx="10098960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16"/>
              </a:lnSpc>
            </a:pPr>
            <a:r>
              <a:rPr lang="en-US" sz="6287" dirty="0">
                <a:solidFill>
                  <a:srgbClr val="E5E5E5"/>
                </a:solidFill>
                <a:latin typeface="Montserrat Classic Bold"/>
              </a:rPr>
              <a:t>COMPARATIVE EEG ANALYSIS BETWEEN </a:t>
            </a:r>
            <a:r>
              <a:rPr lang="en-US" sz="6287" dirty="0" smtClean="0">
                <a:solidFill>
                  <a:srgbClr val="E5E5E5"/>
                </a:solidFill>
                <a:latin typeface="Montserrat Classic Bold"/>
              </a:rPr>
              <a:t>Machine Learning and </a:t>
            </a:r>
            <a:r>
              <a:rPr lang="en-US" sz="6287" dirty="0">
                <a:solidFill>
                  <a:srgbClr val="E5E5E5"/>
                </a:solidFill>
                <a:latin typeface="Montserrat Classic Bold"/>
              </a:rPr>
              <a:t>Deep Learning Models for Mental</a:t>
            </a:r>
          </a:p>
          <a:p>
            <a:pPr marL="0" lvl="0" indent="0">
              <a:lnSpc>
                <a:spcPts val="6916"/>
              </a:lnSpc>
            </a:pPr>
            <a:r>
              <a:rPr lang="en-US" sz="6287" dirty="0">
                <a:solidFill>
                  <a:srgbClr val="E5E5E5"/>
                </a:solidFill>
                <a:latin typeface="Montserrat Classic Bold"/>
              </a:rPr>
              <a:t>Disorder Detection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8043" y="8911082"/>
            <a:ext cx="1815959" cy="6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9"/>
              </a:lnSpc>
              <a:spcBef>
                <a:spcPct val="0"/>
              </a:spcBef>
            </a:pPr>
            <a:r>
              <a:rPr lang="en-US" sz="3556">
                <a:solidFill>
                  <a:srgbClr val="FFFFFF"/>
                </a:solidFill>
                <a:latin typeface="Montserrat Classic"/>
              </a:rPr>
              <a:t>CSE424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47773" y="4307251"/>
            <a:ext cx="3523234" cy="1500320"/>
            <a:chOff x="0" y="0"/>
            <a:chExt cx="812800" cy="3461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346119"/>
            </a:xfrm>
            <a:custGeom>
              <a:avLst/>
              <a:gdLst/>
              <a:ahLst/>
              <a:cxnLst/>
              <a:rect l="l" t="t" r="r" b="b"/>
              <a:pathLst>
                <a:path w="812800" h="346119">
                  <a:moveTo>
                    <a:pt x="131843" y="0"/>
                  </a:moveTo>
                  <a:lnTo>
                    <a:pt x="680957" y="0"/>
                  </a:lnTo>
                  <a:cubicBezTo>
                    <a:pt x="753772" y="0"/>
                    <a:pt x="812800" y="59028"/>
                    <a:pt x="812800" y="131843"/>
                  </a:cubicBezTo>
                  <a:lnTo>
                    <a:pt x="812800" y="214276"/>
                  </a:lnTo>
                  <a:cubicBezTo>
                    <a:pt x="812800" y="287091"/>
                    <a:pt x="753772" y="346119"/>
                    <a:pt x="680957" y="346119"/>
                  </a:cubicBezTo>
                  <a:lnTo>
                    <a:pt x="131843" y="346119"/>
                  </a:lnTo>
                  <a:cubicBezTo>
                    <a:pt x="59028" y="346119"/>
                    <a:pt x="0" y="287091"/>
                    <a:pt x="0" y="214276"/>
                  </a:cubicBezTo>
                  <a:lnTo>
                    <a:pt x="0" y="131843"/>
                  </a:lnTo>
                  <a:cubicBezTo>
                    <a:pt x="0" y="59028"/>
                    <a:pt x="59028" y="0"/>
                    <a:pt x="131843" y="0"/>
                  </a:cubicBez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39374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Detection of the mental disorder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74916" y="4590591"/>
            <a:ext cx="2516448" cy="933641"/>
            <a:chOff x="0" y="0"/>
            <a:chExt cx="1229054" cy="4559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29054" cy="455998"/>
            </a:xfrm>
            <a:custGeom>
              <a:avLst/>
              <a:gdLst/>
              <a:ahLst/>
              <a:cxnLst/>
              <a:rect l="l" t="t" r="r" b="b"/>
              <a:pathLst>
                <a:path w="1229054" h="455998">
                  <a:moveTo>
                    <a:pt x="0" y="0"/>
                  </a:moveTo>
                  <a:lnTo>
                    <a:pt x="1229054" y="0"/>
                  </a:lnTo>
                  <a:lnTo>
                    <a:pt x="1229054" y="455998"/>
                  </a:lnTo>
                  <a:lnTo>
                    <a:pt x="0" y="455998"/>
                  </a:ln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29054" cy="49409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B4444"/>
                  </a:solidFill>
                  <a:latin typeface="Montserrat Classic"/>
                </a:rPr>
                <a:t>Model Training and Evaluation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14752" y="2657959"/>
            <a:ext cx="2511007" cy="884157"/>
            <a:chOff x="0" y="0"/>
            <a:chExt cx="1226396" cy="4318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6396" cy="431829"/>
            </a:xfrm>
            <a:custGeom>
              <a:avLst/>
              <a:gdLst/>
              <a:ahLst/>
              <a:cxnLst/>
              <a:rect l="l" t="t" r="r" b="b"/>
              <a:pathLst>
                <a:path w="1226396" h="431829">
                  <a:moveTo>
                    <a:pt x="0" y="0"/>
                  </a:moveTo>
                  <a:lnTo>
                    <a:pt x="1226396" y="0"/>
                  </a:lnTo>
                  <a:lnTo>
                    <a:pt x="1226396" y="431829"/>
                  </a:lnTo>
                  <a:lnTo>
                    <a:pt x="0" y="431829"/>
                  </a:ln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26396" cy="4699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B4444"/>
                  </a:solidFill>
                  <a:latin typeface="Montserrat Classic"/>
                </a:rPr>
                <a:t>Dataset Analysis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791044" y="6649464"/>
            <a:ext cx="2779962" cy="886682"/>
            <a:chOff x="0" y="0"/>
            <a:chExt cx="1357756" cy="4330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7756" cy="433063"/>
            </a:xfrm>
            <a:custGeom>
              <a:avLst/>
              <a:gdLst/>
              <a:ahLst/>
              <a:cxnLst/>
              <a:rect l="l" t="t" r="r" b="b"/>
              <a:pathLst>
                <a:path w="1357756" h="433063">
                  <a:moveTo>
                    <a:pt x="0" y="0"/>
                  </a:moveTo>
                  <a:lnTo>
                    <a:pt x="1357756" y="0"/>
                  </a:lnTo>
                  <a:lnTo>
                    <a:pt x="1357756" y="433063"/>
                  </a:lnTo>
                  <a:lnTo>
                    <a:pt x="0" y="433063"/>
                  </a:ln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57756" cy="47116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B4444"/>
                  </a:solidFill>
                  <a:latin typeface="Montserrat Classic"/>
                </a:rPr>
                <a:t> Model Selection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125999" y="4248548"/>
            <a:ext cx="2516448" cy="933641"/>
            <a:chOff x="0" y="0"/>
            <a:chExt cx="1229054" cy="4559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29054" cy="455998"/>
            </a:xfrm>
            <a:custGeom>
              <a:avLst/>
              <a:gdLst/>
              <a:ahLst/>
              <a:cxnLst/>
              <a:rect l="l" t="t" r="r" b="b"/>
              <a:pathLst>
                <a:path w="1229054" h="455998">
                  <a:moveTo>
                    <a:pt x="0" y="0"/>
                  </a:moveTo>
                  <a:lnTo>
                    <a:pt x="1229054" y="0"/>
                  </a:lnTo>
                  <a:lnTo>
                    <a:pt x="1229054" y="455998"/>
                  </a:lnTo>
                  <a:lnTo>
                    <a:pt x="0" y="455998"/>
                  </a:ln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29054" cy="49409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B4444"/>
                  </a:solidFill>
                  <a:latin typeface="Montserrat Classic"/>
                </a:rPr>
                <a:t>Comparative Analysis Between the Models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9571006" y="4952718"/>
            <a:ext cx="554992" cy="104693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8" name="AutoShape 18"/>
          <p:cNvSpPr/>
          <p:nvPr/>
        </p:nvSpPr>
        <p:spPr>
          <a:xfrm flipH="1">
            <a:off x="5791363" y="5057411"/>
            <a:ext cx="256409" cy="0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AutoShape 19"/>
          <p:cNvSpPr/>
          <p:nvPr/>
        </p:nvSpPr>
        <p:spPr>
          <a:xfrm flipV="1">
            <a:off x="7871041" y="3542116"/>
            <a:ext cx="62882" cy="76513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0" name="AutoShape 20"/>
          <p:cNvSpPr/>
          <p:nvPr/>
        </p:nvSpPr>
        <p:spPr>
          <a:xfrm>
            <a:off x="7946359" y="5807571"/>
            <a:ext cx="153718" cy="841893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1" name="Group 21"/>
          <p:cNvGrpSpPr/>
          <p:nvPr/>
        </p:nvGrpSpPr>
        <p:grpSpPr>
          <a:xfrm>
            <a:off x="10125999" y="1850152"/>
            <a:ext cx="2272258" cy="895485"/>
            <a:chOff x="0" y="0"/>
            <a:chExt cx="1109790" cy="43736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Feature Extraction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flipV="1">
            <a:off x="9225759" y="2574739"/>
            <a:ext cx="900240" cy="21936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5" name="Group 25"/>
          <p:cNvGrpSpPr/>
          <p:nvPr/>
        </p:nvGrpSpPr>
        <p:grpSpPr>
          <a:xfrm>
            <a:off x="3225024" y="2210217"/>
            <a:ext cx="2272258" cy="895485"/>
            <a:chOff x="0" y="0"/>
            <a:chExt cx="1109790" cy="4373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Data Preprocessing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H="1" flipV="1">
            <a:off x="5497282" y="2797123"/>
            <a:ext cx="1217470" cy="149128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9" name="Group 29"/>
          <p:cNvGrpSpPr/>
          <p:nvPr/>
        </p:nvGrpSpPr>
        <p:grpSpPr>
          <a:xfrm>
            <a:off x="952765" y="954667"/>
            <a:ext cx="2272258" cy="895485"/>
            <a:chOff x="0" y="0"/>
            <a:chExt cx="1109790" cy="43736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03291"/>
                  </a:lnTo>
                  <a:cubicBezTo>
                    <a:pt x="1109790" y="422108"/>
                    <a:pt x="1094535" y="437362"/>
                    <a:pt x="1075718" y="437362"/>
                  </a:cubicBezTo>
                  <a:lnTo>
                    <a:pt x="34071" y="437362"/>
                  </a:lnTo>
                  <a:cubicBezTo>
                    <a:pt x="15254" y="437362"/>
                    <a:pt x="0" y="422108"/>
                    <a:pt x="0" y="40329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Data Filtering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137538" y="638524"/>
            <a:ext cx="2272258" cy="895485"/>
            <a:chOff x="0" y="0"/>
            <a:chExt cx="1109790" cy="43736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03291"/>
                  </a:lnTo>
                  <a:cubicBezTo>
                    <a:pt x="1109790" y="422108"/>
                    <a:pt x="1094535" y="437362"/>
                    <a:pt x="1075718" y="437362"/>
                  </a:cubicBezTo>
                  <a:lnTo>
                    <a:pt x="34071" y="437362"/>
                  </a:lnTo>
                  <a:cubicBezTo>
                    <a:pt x="15254" y="437362"/>
                    <a:pt x="0" y="422108"/>
                    <a:pt x="0" y="40329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Segmentation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 flipH="1" flipV="1">
            <a:off x="2899206" y="1850152"/>
            <a:ext cx="651635" cy="36006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6" name="AutoShape 36"/>
          <p:cNvSpPr/>
          <p:nvPr/>
        </p:nvSpPr>
        <p:spPr>
          <a:xfrm flipV="1">
            <a:off x="4621109" y="1534009"/>
            <a:ext cx="392602" cy="676208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37" name="Group 37"/>
          <p:cNvGrpSpPr/>
          <p:nvPr/>
        </p:nvGrpSpPr>
        <p:grpSpPr>
          <a:xfrm>
            <a:off x="3519105" y="8676735"/>
            <a:ext cx="2272258" cy="971741"/>
            <a:chOff x="0" y="0"/>
            <a:chExt cx="1109790" cy="474606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09790" cy="474606"/>
            </a:xfrm>
            <a:custGeom>
              <a:avLst/>
              <a:gdLst/>
              <a:ahLst/>
              <a:cxnLst/>
              <a:rect l="l" t="t" r="r" b="b"/>
              <a:pathLst>
                <a:path w="1109790" h="474606">
                  <a:moveTo>
                    <a:pt x="0" y="0"/>
                  </a:moveTo>
                  <a:lnTo>
                    <a:pt x="1109790" y="0"/>
                  </a:lnTo>
                  <a:lnTo>
                    <a:pt x="1109790" y="474606"/>
                  </a:lnTo>
                  <a:lnTo>
                    <a:pt x="0" y="4746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Logistics Regression</a:t>
              </a:r>
            </a:p>
          </p:txBody>
        </p:sp>
      </p:grpSp>
      <p:sp>
        <p:nvSpPr>
          <p:cNvPr id="40" name="AutoShape 40"/>
          <p:cNvSpPr/>
          <p:nvPr/>
        </p:nvSpPr>
        <p:spPr>
          <a:xfrm flipH="1">
            <a:off x="5156600" y="7092805"/>
            <a:ext cx="1634445" cy="1583930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1" name="Group 41"/>
          <p:cNvGrpSpPr/>
          <p:nvPr/>
        </p:nvGrpSpPr>
        <p:grpSpPr>
          <a:xfrm>
            <a:off x="6067588" y="8752991"/>
            <a:ext cx="2272258" cy="895485"/>
            <a:chOff x="0" y="0"/>
            <a:chExt cx="1109790" cy="43736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KNN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H="1">
            <a:off x="7411306" y="7536146"/>
            <a:ext cx="564171" cy="121684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5" name="TextBox 45"/>
          <p:cNvSpPr txBox="1"/>
          <p:nvPr/>
        </p:nvSpPr>
        <p:spPr>
          <a:xfrm>
            <a:off x="12937956" y="4061627"/>
            <a:ext cx="4977952" cy="134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10"/>
              </a:lnSpc>
              <a:spcBef>
                <a:spcPct val="0"/>
              </a:spcBef>
            </a:pPr>
            <a:r>
              <a:rPr lang="en-US" sz="4737">
                <a:solidFill>
                  <a:srgbClr val="E5E5E5"/>
                </a:solidFill>
                <a:latin typeface="Montserrat Classic Bold"/>
              </a:rPr>
              <a:t>PROPOSED METHODOLOGY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372173" y="638524"/>
            <a:ext cx="2272258" cy="895485"/>
            <a:chOff x="0" y="0"/>
            <a:chExt cx="1109790" cy="43736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03291"/>
                  </a:lnTo>
                  <a:cubicBezTo>
                    <a:pt x="1109790" y="422108"/>
                    <a:pt x="1094535" y="437362"/>
                    <a:pt x="1075718" y="437362"/>
                  </a:cubicBezTo>
                  <a:lnTo>
                    <a:pt x="34071" y="437362"/>
                  </a:lnTo>
                  <a:cubicBezTo>
                    <a:pt x="15254" y="437362"/>
                    <a:pt x="0" y="422108"/>
                    <a:pt x="0" y="40329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Signal Processing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H="1" flipV="1">
            <a:off x="9508302" y="1534009"/>
            <a:ext cx="617696" cy="76388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50" name="Group 50"/>
          <p:cNvGrpSpPr/>
          <p:nvPr/>
        </p:nvGrpSpPr>
        <p:grpSpPr>
          <a:xfrm>
            <a:off x="11801827" y="638524"/>
            <a:ext cx="2272258" cy="971741"/>
            <a:chOff x="0" y="0"/>
            <a:chExt cx="1109790" cy="474606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109790" cy="474606"/>
            </a:xfrm>
            <a:custGeom>
              <a:avLst/>
              <a:gdLst/>
              <a:ahLst/>
              <a:cxnLst/>
              <a:rect l="l" t="t" r="r" b="b"/>
              <a:pathLst>
                <a:path w="1109790" h="474606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Graph Theory Metrics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12398257" y="1610265"/>
            <a:ext cx="539699" cy="687630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54" name="Group 54"/>
          <p:cNvGrpSpPr/>
          <p:nvPr/>
        </p:nvGrpSpPr>
        <p:grpSpPr>
          <a:xfrm>
            <a:off x="8616072" y="8752991"/>
            <a:ext cx="2272258" cy="895485"/>
            <a:chOff x="0" y="0"/>
            <a:chExt cx="1109790" cy="437362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SVM</a:t>
              </a:r>
            </a:p>
          </p:txBody>
        </p:sp>
      </p:grpSp>
      <p:sp>
        <p:nvSpPr>
          <p:cNvPr id="57" name="AutoShape 57"/>
          <p:cNvSpPr/>
          <p:nvPr/>
        </p:nvSpPr>
        <p:spPr>
          <a:xfrm>
            <a:off x="8181025" y="7536146"/>
            <a:ext cx="1148559" cy="121684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58" name="Group 58"/>
          <p:cNvGrpSpPr/>
          <p:nvPr/>
        </p:nvGrpSpPr>
        <p:grpSpPr>
          <a:xfrm>
            <a:off x="11164555" y="8752991"/>
            <a:ext cx="2272258" cy="895485"/>
            <a:chOff x="0" y="0"/>
            <a:chExt cx="1109790" cy="43736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Random Forest</a:t>
              </a:r>
            </a:p>
          </p:txBody>
        </p:sp>
      </p:grpSp>
      <p:sp>
        <p:nvSpPr>
          <p:cNvPr id="61" name="AutoShape 61"/>
          <p:cNvSpPr/>
          <p:nvPr/>
        </p:nvSpPr>
        <p:spPr>
          <a:xfrm>
            <a:off x="9571006" y="7092805"/>
            <a:ext cx="2149871" cy="1660186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62" name="Group 62"/>
          <p:cNvGrpSpPr/>
          <p:nvPr/>
        </p:nvGrpSpPr>
        <p:grpSpPr>
          <a:xfrm>
            <a:off x="13013182" y="7260229"/>
            <a:ext cx="2272258" cy="895485"/>
            <a:chOff x="0" y="0"/>
            <a:chExt cx="1109790" cy="437362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Random Forest</a:t>
              </a:r>
            </a:p>
          </p:txBody>
        </p:sp>
      </p:grpSp>
      <p:sp>
        <p:nvSpPr>
          <p:cNvPr id="65" name="AutoShape 65"/>
          <p:cNvSpPr/>
          <p:nvPr/>
        </p:nvSpPr>
        <p:spPr>
          <a:xfrm>
            <a:off x="9571006" y="7092805"/>
            <a:ext cx="3442176" cy="462510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66" name="Group 66"/>
          <p:cNvGrpSpPr/>
          <p:nvPr/>
        </p:nvGrpSpPr>
        <p:grpSpPr>
          <a:xfrm>
            <a:off x="13013182" y="6112283"/>
            <a:ext cx="2272258" cy="895485"/>
            <a:chOff x="0" y="0"/>
            <a:chExt cx="1109790" cy="43736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XGBoost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V="1">
            <a:off x="9571006" y="6692238"/>
            <a:ext cx="3442176" cy="400567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70" name="Group 70"/>
          <p:cNvGrpSpPr/>
          <p:nvPr/>
        </p:nvGrpSpPr>
        <p:grpSpPr>
          <a:xfrm>
            <a:off x="1455706" y="5986053"/>
            <a:ext cx="2272258" cy="895485"/>
            <a:chOff x="0" y="0"/>
            <a:chExt cx="1109790" cy="437362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Decision Tree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455706" y="7133998"/>
            <a:ext cx="2272258" cy="895485"/>
            <a:chOff x="0" y="0"/>
            <a:chExt cx="1109790" cy="437362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E5E5E5"/>
                  </a:solidFill>
                  <a:latin typeface="Montserrat Classic"/>
                </a:rPr>
                <a:t>CNN</a:t>
              </a:r>
            </a:p>
          </p:txBody>
        </p:sp>
      </p:grpSp>
      <p:sp>
        <p:nvSpPr>
          <p:cNvPr id="76" name="AutoShape 76"/>
          <p:cNvSpPr/>
          <p:nvPr/>
        </p:nvSpPr>
        <p:spPr>
          <a:xfrm flipH="1" flipV="1">
            <a:off x="3727965" y="6433795"/>
            <a:ext cx="3063079" cy="659009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77" name="Group 77"/>
          <p:cNvGrpSpPr/>
          <p:nvPr/>
        </p:nvGrpSpPr>
        <p:grpSpPr>
          <a:xfrm>
            <a:off x="3001408" y="3247345"/>
            <a:ext cx="2272258" cy="895485"/>
            <a:chOff x="0" y="0"/>
            <a:chExt cx="1109790" cy="437362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03291"/>
                  </a:lnTo>
                  <a:cubicBezTo>
                    <a:pt x="1109790" y="422108"/>
                    <a:pt x="1094535" y="437362"/>
                    <a:pt x="1075718" y="437362"/>
                  </a:cubicBezTo>
                  <a:lnTo>
                    <a:pt x="34071" y="437362"/>
                  </a:lnTo>
                  <a:cubicBezTo>
                    <a:pt x="15254" y="437362"/>
                    <a:pt x="0" y="422108"/>
                    <a:pt x="0" y="403291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1109790" cy="4754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Cross Validation</a:t>
              </a:r>
            </a:p>
          </p:txBody>
        </p:sp>
      </p:grpSp>
      <p:sp>
        <p:nvSpPr>
          <p:cNvPr id="80" name="AutoShape 80"/>
          <p:cNvSpPr/>
          <p:nvPr/>
        </p:nvSpPr>
        <p:spPr>
          <a:xfrm flipH="1" flipV="1">
            <a:off x="4137538" y="4142830"/>
            <a:ext cx="395602" cy="447760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1" name="AutoShape 81"/>
          <p:cNvSpPr/>
          <p:nvPr/>
        </p:nvSpPr>
        <p:spPr>
          <a:xfrm flipV="1">
            <a:off x="8181025" y="5182189"/>
            <a:ext cx="3203197" cy="1467275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82" name="Group 82"/>
          <p:cNvGrpSpPr/>
          <p:nvPr/>
        </p:nvGrpSpPr>
        <p:grpSpPr>
          <a:xfrm>
            <a:off x="626948" y="4466848"/>
            <a:ext cx="2272258" cy="971741"/>
            <a:chOff x="0" y="0"/>
            <a:chExt cx="1109790" cy="474606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109790" cy="474606"/>
            </a:xfrm>
            <a:custGeom>
              <a:avLst/>
              <a:gdLst/>
              <a:ahLst/>
              <a:cxnLst/>
              <a:rect l="l" t="t" r="r" b="b"/>
              <a:pathLst>
                <a:path w="1109790" h="474606">
                  <a:moveTo>
                    <a:pt x="34071" y="0"/>
                  </a:moveTo>
                  <a:lnTo>
                    <a:pt x="1075718" y="0"/>
                  </a:lnTo>
                  <a:cubicBezTo>
                    <a:pt x="1084754" y="0"/>
                    <a:pt x="1093421" y="3590"/>
                    <a:pt x="1099810" y="9979"/>
                  </a:cubicBezTo>
                  <a:cubicBezTo>
                    <a:pt x="1106200" y="16369"/>
                    <a:pt x="1109790" y="25035"/>
                    <a:pt x="1109790" y="34071"/>
                  </a:cubicBezTo>
                  <a:lnTo>
                    <a:pt x="1109790" y="440535"/>
                  </a:lnTo>
                  <a:cubicBezTo>
                    <a:pt x="1109790" y="459352"/>
                    <a:pt x="1094535" y="474606"/>
                    <a:pt x="1075718" y="474606"/>
                  </a:cubicBezTo>
                  <a:lnTo>
                    <a:pt x="34071" y="474606"/>
                  </a:lnTo>
                  <a:cubicBezTo>
                    <a:pt x="25035" y="474606"/>
                    <a:pt x="16369" y="471016"/>
                    <a:pt x="9979" y="464627"/>
                  </a:cubicBezTo>
                  <a:cubicBezTo>
                    <a:pt x="3590" y="458237"/>
                    <a:pt x="0" y="449571"/>
                    <a:pt x="0" y="440535"/>
                  </a:cubicBezTo>
                  <a:lnTo>
                    <a:pt x="0" y="34071"/>
                  </a:lnTo>
                  <a:cubicBezTo>
                    <a:pt x="0" y="15254"/>
                    <a:pt x="15254" y="0"/>
                    <a:pt x="340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A715"/>
              </a:solidFill>
              <a:prstDash val="dash"/>
              <a:miter/>
            </a:ln>
          </p:spPr>
        </p:sp>
        <p:sp>
          <p:nvSpPr>
            <p:cNvPr id="84" name="TextBox 84"/>
            <p:cNvSpPr txBox="1"/>
            <p:nvPr/>
          </p:nvSpPr>
          <p:spPr>
            <a:xfrm>
              <a:off x="0" y="-38100"/>
              <a:ext cx="1109790" cy="5127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DA715"/>
                  </a:solidFill>
                  <a:latin typeface="Montserrat Classic"/>
                </a:rPr>
                <a:t>Hyperparameter Tuning</a:t>
              </a:r>
            </a:p>
          </p:txBody>
        </p:sp>
      </p:grpSp>
      <p:sp>
        <p:nvSpPr>
          <p:cNvPr id="85" name="AutoShape 85"/>
          <p:cNvSpPr/>
          <p:nvPr/>
        </p:nvSpPr>
        <p:spPr>
          <a:xfrm flipH="1" flipV="1">
            <a:off x="2899206" y="4952718"/>
            <a:ext cx="375709" cy="104693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6" name="AutoShape 86"/>
          <p:cNvSpPr/>
          <p:nvPr/>
        </p:nvSpPr>
        <p:spPr>
          <a:xfrm flipH="1">
            <a:off x="3727965" y="7092805"/>
            <a:ext cx="3063079" cy="936678"/>
          </a:xfrm>
          <a:prstGeom prst="line">
            <a:avLst/>
          </a:prstGeom>
          <a:ln w="19050" cap="rnd">
            <a:solidFill>
              <a:srgbClr val="E5E5E5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7" name="Freeform 87"/>
          <p:cNvSpPr/>
          <p:nvPr/>
        </p:nvSpPr>
        <p:spPr>
          <a:xfrm>
            <a:off x="16187181" y="102870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0829" y="6323839"/>
            <a:ext cx="28159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E5E5E5"/>
                </a:solidFill>
                <a:latin typeface="Montserrat Classic"/>
              </a:rPr>
              <a:t>Faiyaz Bin Yousuf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3338789" y="-4252260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3833030" y="-4252260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044926" y="3052477"/>
            <a:ext cx="3447737" cy="2985585"/>
            <a:chOff x="0" y="0"/>
            <a:chExt cx="4282440" cy="3708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4"/>
              <a:stretch>
                <a:fillRect t="-38462" b="-47171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Group-11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95337" y="3052477"/>
            <a:ext cx="3447737" cy="2985585"/>
            <a:chOff x="0" y="0"/>
            <a:chExt cx="4282440" cy="3708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7"/>
              <a:stretch>
                <a:fillRect t="-3929" b="-11549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1111241" y="6323839"/>
            <a:ext cx="28159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E5E5E5"/>
                </a:solidFill>
                <a:latin typeface="Montserrat Classic"/>
              </a:rPr>
              <a:t>Asief Iqbal Dieyaz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704675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360829" y="6812248"/>
            <a:ext cx="28159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E5E5E5"/>
                </a:solidFill>
                <a:latin typeface="Montserrat Classic"/>
              </a:rPr>
              <a:t>ID-22101845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11241" y="6812248"/>
            <a:ext cx="281593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E5E5E5"/>
                </a:solidFill>
                <a:latin typeface="Montserrat Classic"/>
              </a:rPr>
              <a:t>ID-23341081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31416" y="771350"/>
            <a:ext cx="642516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Montserrat Classic Bold"/>
              </a:rPr>
              <a:t>OUR GROUP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31416" y="8108950"/>
            <a:ext cx="642516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FDA715"/>
                </a:solidFill>
                <a:latin typeface="Montserrat Classic"/>
              </a:rPr>
              <a:t>GROUP-11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289068" y="8457499"/>
            <a:ext cx="6614674" cy="5722407"/>
          </a:xfrm>
          <a:custGeom>
            <a:avLst/>
            <a:gdLst/>
            <a:ahLst/>
            <a:cxnLst/>
            <a:rect l="l" t="t" r="r" b="b"/>
            <a:pathLst>
              <a:path w="6614674" h="5722407">
                <a:moveTo>
                  <a:pt x="0" y="5722407"/>
                </a:moveTo>
                <a:lnTo>
                  <a:pt x="6614674" y="5722407"/>
                </a:lnTo>
                <a:lnTo>
                  <a:pt x="6614674" y="0"/>
                </a:lnTo>
                <a:lnTo>
                  <a:pt x="0" y="0"/>
                </a:lnTo>
                <a:lnTo>
                  <a:pt x="0" y="572240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8583584" y="1471617"/>
          <a:ext cx="8675715" cy="7343765"/>
        </p:xfrm>
        <a:graphic>
          <a:graphicData uri="http://schemas.openxmlformats.org/drawingml/2006/table">
            <a:tbl>
              <a:tblPr/>
              <a:tblGrid>
                <a:gridCol w="1425275"/>
                <a:gridCol w="7250440"/>
              </a:tblGrid>
              <a:tr h="1479557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1B4444"/>
                          </a:solidFill>
                          <a:latin typeface="Montserrat Classic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E5E5E5"/>
                          </a:solidFill>
                          <a:latin typeface="Montserrat Classic"/>
                        </a:rPr>
                        <a:t>Abstract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557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1B4444"/>
                          </a:solidFill>
                          <a:latin typeface="Montserrat Classic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E5E5E5"/>
                          </a:solidFill>
                          <a:latin typeface="Montserrat Classic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743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1B4444"/>
                          </a:solidFill>
                          <a:latin typeface="Montserrat Classic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E5E5E5"/>
                          </a:solidFill>
                          <a:latin typeface="Montserrat Classic"/>
                        </a:rPr>
                        <a:t>Background and Literature Review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351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1B4444"/>
                          </a:solidFill>
                          <a:latin typeface="Montserrat Classic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E5E5E5"/>
                          </a:solidFill>
                          <a:latin typeface="Montserrat Classic"/>
                        </a:rPr>
                        <a:t>Collected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557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1B4444"/>
                          </a:solidFill>
                          <a:latin typeface="Montserrat Classic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E5E5E5"/>
                          </a:solidFill>
                          <a:latin typeface="Montserrat Classic"/>
                        </a:rPr>
                        <a:t>Proposed 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548740" y="4585911"/>
            <a:ext cx="453664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E5E5E5"/>
                </a:solidFill>
                <a:latin typeface="Montserrat Classic"/>
              </a:rPr>
              <a:t>OUTLINE</a:t>
            </a:r>
          </a:p>
        </p:txBody>
      </p:sp>
      <p:sp>
        <p:nvSpPr>
          <p:cNvPr id="5" name="Freeform 5"/>
          <p:cNvSpPr/>
          <p:nvPr/>
        </p:nvSpPr>
        <p:spPr>
          <a:xfrm rot="-10800000" flipH="1" flipV="1">
            <a:off x="-1289068" y="-3575372"/>
            <a:ext cx="6252172" cy="5405759"/>
          </a:xfrm>
          <a:custGeom>
            <a:avLst/>
            <a:gdLst/>
            <a:ahLst/>
            <a:cxnLst/>
            <a:rect l="l" t="t" r="r" b="b"/>
            <a:pathLst>
              <a:path w="6252172" h="5405759">
                <a:moveTo>
                  <a:pt x="6252172" y="5405759"/>
                </a:moveTo>
                <a:lnTo>
                  <a:pt x="0" y="5405759"/>
                </a:lnTo>
                <a:lnTo>
                  <a:pt x="0" y="0"/>
                </a:lnTo>
                <a:lnTo>
                  <a:pt x="6252172" y="0"/>
                </a:lnTo>
                <a:lnTo>
                  <a:pt x="6252172" y="5405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42662" y="374266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7" y="0"/>
                </a:lnTo>
                <a:lnTo>
                  <a:pt x="748797" y="648051"/>
                </a:lnTo>
                <a:lnTo>
                  <a:pt x="0" y="648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2556" y="595262"/>
            <a:ext cx="2012369" cy="54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418"/>
              </a:lnSpc>
              <a:spcBef>
                <a:spcPct val="0"/>
              </a:spcBef>
            </a:pPr>
            <a:r>
              <a:rPr lang="en-US" sz="3398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32813" y="1028700"/>
            <a:ext cx="8290366" cy="7178993"/>
            <a:chOff x="0" y="0"/>
            <a:chExt cx="7029450" cy="608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4"/>
              <a:stretch>
                <a:fillRect l="-18363" r="-35613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743643" y="-4954688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0" y="0"/>
                </a:moveTo>
                <a:lnTo>
                  <a:pt x="7666059" y="0"/>
                </a:lnTo>
                <a:lnTo>
                  <a:pt x="7666059" y="6631969"/>
                </a:lnTo>
                <a:lnTo>
                  <a:pt x="0" y="6631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469962" y="38065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31192" y="1988875"/>
            <a:ext cx="81153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>
                <a:solidFill>
                  <a:srgbClr val="1B4444"/>
                </a:solidFill>
                <a:latin typeface="Montserrat Classic Bold"/>
              </a:rPr>
              <a:t>ABSTRACT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2418" y="3325994"/>
            <a:ext cx="9452541" cy="522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Objective: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Comprehensive analysis of EEG models for specific mental disorder detection.</a:t>
            </a:r>
          </a:p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Dataset: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EEG signals from schizophrenic patients.</a:t>
            </a:r>
          </a:p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Models: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Logistic Regression, KNN, SVM (Linear and RBF), Random Forest, XGBoost, Decision Tree, and CNN.</a:t>
            </a:r>
          </a:p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Feature Extraction: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Signal processing techniques.</a:t>
            </a:r>
          </a:p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Evaluation: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Assessment on accuracy, precision, and recall.</a:t>
            </a:r>
          </a:p>
          <a:p>
            <a:pPr marL="588218" lvl="1" indent="-294109">
              <a:lnSpc>
                <a:spcPts val="3814"/>
              </a:lnSpc>
              <a:buFont typeface="Arial"/>
              <a:buChar char="•"/>
            </a:pPr>
            <a:r>
              <a:rPr lang="en-US" sz="2724" u="sng">
                <a:solidFill>
                  <a:srgbClr val="000000"/>
                </a:solidFill>
                <a:latin typeface="Montserrat Classic Bold"/>
              </a:rPr>
              <a:t>Insights:</a:t>
            </a:r>
            <a:r>
              <a:rPr lang="en-US" sz="2724">
                <a:solidFill>
                  <a:srgbClr val="000000"/>
                </a:solidFill>
                <a:latin typeface="Montserrat Classic"/>
              </a:rPr>
              <a:t> Explore efficiency in mental disorder detection using EEG data.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339114" y="3508864"/>
            <a:ext cx="5541952" cy="4799020"/>
            <a:chOff x="0" y="0"/>
            <a:chExt cx="7029450" cy="6087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29450" cy="6088380"/>
            </a:xfrm>
            <a:custGeom>
              <a:avLst/>
              <a:gdLst/>
              <a:ahLst/>
              <a:cxnLst/>
              <a:rect l="l" t="t" r="r" b="b"/>
              <a:pathLst>
                <a:path w="7029450" h="608838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close/>
                </a:path>
              </a:pathLst>
            </a:custGeom>
            <a:blipFill>
              <a:blip r:embed="rId4"/>
              <a:stretch>
                <a:fillRect l="-14999" r="-14999"/>
              </a:stretch>
            </a:blip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50296"/>
              </p:ext>
            </p:extLst>
          </p:nvPr>
        </p:nvGraphicFramePr>
        <p:xfrm>
          <a:off x="5620097" y="2745750"/>
          <a:ext cx="11949329" cy="6038851"/>
        </p:xfrm>
        <a:graphic>
          <a:graphicData uri="http://schemas.openxmlformats.org/drawingml/2006/table">
            <a:tbl>
              <a:tblPr/>
              <a:tblGrid>
                <a:gridCol w="5140368"/>
                <a:gridCol w="6808961"/>
              </a:tblGrid>
              <a:tr h="18411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1B4444"/>
                          </a:solidFill>
                          <a:latin typeface="Montserrat Classic Bold"/>
                        </a:rPr>
                        <a:t>Mental Health Snapshot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marL="388618" lvl="1" indent="-194309" algn="l">
                        <a:lnSpc>
                          <a:spcPts val="25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99" dirty="0">
                          <a:solidFill>
                            <a:srgbClr val="1B4444"/>
                          </a:solidFill>
                          <a:latin typeface="Montserrat Classic"/>
                        </a:rPr>
                        <a:t>WHO identifies </a:t>
                      </a:r>
                      <a:r>
                        <a:rPr lang="en-US" sz="1799" dirty="0" smtClean="0">
                          <a:solidFill>
                            <a:srgbClr val="1B4444"/>
                          </a:solidFill>
                          <a:latin typeface="Montserrat Classic"/>
                        </a:rPr>
                        <a:t>Schizophrenia </a:t>
                      </a:r>
                      <a:r>
                        <a:rPr lang="en-US" sz="1799" dirty="0">
                          <a:solidFill>
                            <a:srgbClr val="1B4444"/>
                          </a:solidFill>
                          <a:latin typeface="Montserrat Classic"/>
                        </a:rPr>
                        <a:t>as a major global cause of disability.</a:t>
                      </a:r>
                      <a:endParaRPr lang="en-US" sz="1100" dirty="0"/>
                    </a:p>
                    <a:p>
                      <a:pPr marL="388618" lvl="1" indent="-194309">
                        <a:lnSpc>
                          <a:spcPts val="2519"/>
                        </a:lnSpc>
                        <a:buFont typeface="Arial"/>
                        <a:buChar char="•"/>
                      </a:pPr>
                      <a:r>
                        <a:rPr lang="en-US" sz="1799" dirty="0">
                          <a:solidFill>
                            <a:srgbClr val="1B4444"/>
                          </a:solidFill>
                          <a:latin typeface="Montserrat Classic"/>
                        </a:rPr>
                        <a:t>Non-invasive methods, like EEG analysis, gaining attention for detection.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69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1B4444"/>
                          </a:solidFill>
                          <a:latin typeface="Montserrat Classic Bold"/>
                        </a:rPr>
                        <a:t>Research Objective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marL="388618" lvl="1" indent="-194309" algn="l">
                        <a:lnSpc>
                          <a:spcPts val="25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99">
                          <a:solidFill>
                            <a:srgbClr val="1B4444"/>
                          </a:solidFill>
                          <a:latin typeface="Montserrat Classic"/>
                        </a:rPr>
                        <a:t>Targeting schizophrenia using EEG signals.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932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1B4444"/>
                          </a:solidFill>
                          <a:latin typeface="Montserrat Classic Bold"/>
                        </a:rPr>
                        <a:t>Study Framework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marL="388618" lvl="1" indent="-194309" algn="l">
                        <a:lnSpc>
                          <a:spcPts val="25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99" u="sng">
                          <a:solidFill>
                            <a:srgbClr val="1B4444"/>
                          </a:solidFill>
                          <a:latin typeface="Montserrat Classic Bold"/>
                        </a:rPr>
                        <a:t>Goal:</a:t>
                      </a:r>
                      <a:r>
                        <a:rPr lang="en-US" sz="1799">
                          <a:solidFill>
                            <a:srgbClr val="1B4444"/>
                          </a:solidFill>
                          <a:latin typeface="Montserrat Classic"/>
                        </a:rPr>
                        <a:t> Compare models (Logistic Regression, SVM, Random Forest, XGBoost, KNN, CNN).</a:t>
                      </a:r>
                      <a:endParaRPr lang="en-US" sz="1100"/>
                    </a:p>
                    <a:p>
                      <a:pPr marL="388618" lvl="1" indent="-194309">
                        <a:lnSpc>
                          <a:spcPts val="2519"/>
                        </a:lnSpc>
                        <a:buFont typeface="Arial"/>
                        <a:buChar char="•"/>
                      </a:pPr>
                      <a:r>
                        <a:rPr lang="en-US" sz="1799">
                          <a:solidFill>
                            <a:srgbClr val="1B4444"/>
                          </a:solidFill>
                          <a:latin typeface="Montserrat Classic"/>
                        </a:rPr>
                        <a:t>Evaluation based on accuracy, precision, and recall.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1113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1B4444"/>
                          </a:solidFill>
                          <a:latin typeface="Montserrat Classic Bold"/>
                        </a:rPr>
                        <a:t>Contribution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  <a:tc>
                  <a:txBody>
                    <a:bodyPr/>
                    <a:lstStyle/>
                    <a:p>
                      <a:pPr marL="388618" lvl="1" indent="-194309" algn="l">
                        <a:lnSpc>
                          <a:spcPts val="25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799">
                          <a:solidFill>
                            <a:srgbClr val="1B4444"/>
                          </a:solidFill>
                          <a:latin typeface="Montserrat Classic"/>
                        </a:rPr>
                        <a:t>Insights into model performance for mental disorder detection.</a:t>
                      </a:r>
                      <a:endParaRPr lang="en-US" sz="1100"/>
                    </a:p>
                    <a:p>
                      <a:pPr marL="388618" lvl="1" indent="-194309">
                        <a:lnSpc>
                          <a:spcPts val="2519"/>
                        </a:lnSpc>
                        <a:buFont typeface="Arial"/>
                        <a:buChar char="•"/>
                      </a:pPr>
                      <a:r>
                        <a:rPr lang="en-US" sz="1799">
                          <a:solidFill>
                            <a:srgbClr val="1B4444"/>
                          </a:solidFill>
                          <a:latin typeface="Montserrat Classic"/>
                        </a:rPr>
                        <a:t>Contributes to leveraging ML for improved mental health diagnosis.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Freeform 9"/>
          <p:cNvSpPr/>
          <p:nvPr/>
        </p:nvSpPr>
        <p:spPr>
          <a:xfrm flipH="1">
            <a:off x="12877959" y="-482744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60" y="0"/>
                </a:moveTo>
                <a:lnTo>
                  <a:pt x="0" y="0"/>
                </a:lnTo>
                <a:lnTo>
                  <a:pt x="0" y="6631969"/>
                </a:lnTo>
                <a:lnTo>
                  <a:pt x="7666060" y="6631969"/>
                </a:lnTo>
                <a:lnTo>
                  <a:pt x="76660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095375"/>
            <a:ext cx="7902779" cy="1095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51"/>
              </a:lnSpc>
              <a:spcBef>
                <a:spcPct val="0"/>
              </a:spcBef>
            </a:pPr>
            <a:r>
              <a:rPr lang="en-US" sz="7682">
                <a:solidFill>
                  <a:srgbClr val="1B4444"/>
                </a:solidFill>
                <a:latin typeface="Montserrat Classic Bold"/>
              </a:rPr>
              <a:t>INTRODUCTION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236347" y="543162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7" y="0"/>
                </a:lnTo>
                <a:lnTo>
                  <a:pt x="748797" y="648051"/>
                </a:lnTo>
                <a:lnTo>
                  <a:pt x="0" y="648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1924631"/>
          <a:ext cx="9369981" cy="2547125"/>
        </p:xfrm>
        <a:graphic>
          <a:graphicData uri="http://schemas.openxmlformats.org/drawingml/2006/table">
            <a:tbl>
              <a:tblPr/>
              <a:tblGrid>
                <a:gridCol w="6322824"/>
              </a:tblGrid>
              <a:tr h="917597">
                <a:tc>
                  <a:txBody>
                    <a:bodyPr/>
                    <a:lstStyle/>
                    <a:p>
                      <a:pPr algn="l">
                        <a:lnSpc>
                          <a:spcPts val="3842"/>
                        </a:lnSpc>
                        <a:defRPr/>
                      </a:pPr>
                      <a:r>
                        <a:rPr lang="en-US" sz="2744">
                          <a:solidFill>
                            <a:srgbClr val="1B4444"/>
                          </a:solidFill>
                          <a:latin typeface="Montserrat Classic Bold"/>
                        </a:rPr>
                        <a:t>Growing Interest in EEG: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27838">
                <a:tc>
                  <a:txBody>
                    <a:bodyPr/>
                    <a:lstStyle/>
                    <a:p>
                      <a:pPr algn="l">
                        <a:lnSpc>
                          <a:spcPts val="2946"/>
                        </a:lnSpc>
                        <a:defRPr/>
                      </a:pPr>
                      <a:r>
                        <a:rPr lang="en-US" sz="2104">
                          <a:solidFill>
                            <a:srgbClr val="1B4444"/>
                          </a:solidFill>
                          <a:latin typeface="Montserrat Classic"/>
                        </a:rPr>
                        <a:t>EEG emerged as a powerful tool for mental disorder detection.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90">
                <a:tc>
                  <a:txBody>
                    <a:bodyPr/>
                    <a:lstStyle/>
                    <a:p>
                      <a:pPr algn="l">
                        <a:lnSpc>
                          <a:spcPts val="2946"/>
                        </a:lnSpc>
                        <a:defRPr/>
                      </a:pPr>
                      <a:r>
                        <a:rPr lang="en-US" sz="2104">
                          <a:solidFill>
                            <a:srgbClr val="1B4444"/>
                          </a:solidFill>
                          <a:latin typeface="Montserrat Classic"/>
                        </a:rPr>
                        <a:t>The shift from subjective methods to objective and quantitative measures.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84740"/>
            <a:ext cx="12737432" cy="65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1B4444"/>
                </a:solidFill>
                <a:latin typeface="Montserrat Classic Bold"/>
              </a:rPr>
              <a:t>BACKGROUND AND LITERATURE REVIEW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3338789" y="-508746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028700" y="4851613"/>
          <a:ext cx="9369981" cy="3411265"/>
        </p:xfrm>
        <a:graphic>
          <a:graphicData uri="http://schemas.openxmlformats.org/drawingml/2006/table">
            <a:tbl>
              <a:tblPr/>
              <a:tblGrid>
                <a:gridCol w="6322824"/>
              </a:tblGrid>
              <a:tr h="936695">
                <a:tc>
                  <a:txBody>
                    <a:bodyPr/>
                    <a:lstStyle/>
                    <a:p>
                      <a:pPr algn="l">
                        <a:lnSpc>
                          <a:spcPts val="3842"/>
                        </a:lnSpc>
                        <a:defRPr/>
                      </a:pPr>
                      <a:r>
                        <a:rPr lang="en-US" sz="2744">
                          <a:solidFill>
                            <a:srgbClr val="1B4444"/>
                          </a:solidFill>
                          <a:latin typeface="Montserrat Classic Bold"/>
                        </a:rPr>
                        <a:t>Schizophrenia Detection (Devia et al., 2019):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42309">
                <a:tc>
                  <a:txBody>
                    <a:bodyPr/>
                    <a:lstStyle/>
                    <a:p>
                      <a:pPr algn="l">
                        <a:lnSpc>
                          <a:spcPts val="2946"/>
                        </a:lnSpc>
                        <a:defRPr/>
                      </a:pPr>
                      <a:r>
                        <a:rPr lang="en-US" sz="2104">
                          <a:solidFill>
                            <a:srgbClr val="1B4444"/>
                          </a:solidFill>
                          <a:latin typeface="Montserrat Classic"/>
                        </a:rPr>
                        <a:t>EEG recordings during free-viewing tasks for schizophrenia diagnosis.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131">
                <a:tc>
                  <a:txBody>
                    <a:bodyPr/>
                    <a:lstStyle/>
                    <a:p>
                      <a:pPr algn="l">
                        <a:lnSpc>
                          <a:spcPts val="2946"/>
                        </a:lnSpc>
                        <a:defRPr/>
                      </a:pPr>
                      <a:r>
                        <a:rPr lang="en-US" sz="2104">
                          <a:solidFill>
                            <a:srgbClr val="1B4444"/>
                          </a:solidFill>
                          <a:latin typeface="Montserrat Classic"/>
                        </a:rPr>
                        <a:t>Significant differences in occipital areas as potential biomarkers.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131">
                <a:tc>
                  <a:txBody>
                    <a:bodyPr/>
                    <a:lstStyle/>
                    <a:p>
                      <a:pPr algn="l">
                        <a:lnSpc>
                          <a:spcPts val="2946"/>
                        </a:lnSpc>
                        <a:defRPr/>
                      </a:pPr>
                      <a:r>
                        <a:rPr lang="en-US" sz="2104">
                          <a:solidFill>
                            <a:srgbClr val="1B4444"/>
                          </a:solidFill>
                          <a:latin typeface="Montserrat Classic"/>
                        </a:rPr>
                        <a:t>Classifier development shows promising sensitivity and specificity.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947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12151211" y="3060269"/>
            <a:ext cx="5108089" cy="4756908"/>
          </a:xfrm>
          <a:custGeom>
            <a:avLst/>
            <a:gdLst/>
            <a:ahLst/>
            <a:cxnLst/>
            <a:rect l="l" t="t" r="r" b="b"/>
            <a:pathLst>
              <a:path w="5108089" h="4756908">
                <a:moveTo>
                  <a:pt x="0" y="0"/>
                </a:moveTo>
                <a:lnTo>
                  <a:pt x="5108089" y="0"/>
                </a:lnTo>
                <a:lnTo>
                  <a:pt x="5108089" y="4756908"/>
                </a:lnTo>
                <a:lnTo>
                  <a:pt x="0" y="4756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111467" y="38065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1742636"/>
          <a:ext cx="7378744" cy="3717601"/>
        </p:xfrm>
        <a:graphic>
          <a:graphicData uri="http://schemas.openxmlformats.org/drawingml/2006/table">
            <a:tbl>
              <a:tblPr/>
              <a:tblGrid>
                <a:gridCol w="7378744"/>
              </a:tblGrid>
              <a:tr h="983811">
                <a:tc>
                  <a:txBody>
                    <a:bodyPr/>
                    <a:lstStyle/>
                    <a:p>
                      <a:pPr algn="l">
                        <a:lnSpc>
                          <a:spcPts val="3562"/>
                        </a:lnSpc>
                        <a:defRPr/>
                      </a:pPr>
                      <a:r>
                        <a:rPr lang="en-US" sz="2544">
                          <a:solidFill>
                            <a:srgbClr val="1B4444"/>
                          </a:solidFill>
                          <a:latin typeface="Montserrat Classic Bold"/>
                        </a:rPr>
                        <a:t>Depression Detection (Saidi et al., 2020):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49655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Hybrid CNN-SVM model for efficient depression detection.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743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Superior accuracy compared to the baseline CNN model.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55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Highlights the potential of combining CNN and SVM for enhanced accuracy.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84740"/>
            <a:ext cx="12737432" cy="65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1B4444"/>
                </a:solidFill>
                <a:latin typeface="Montserrat Classic Bold"/>
              </a:rPr>
              <a:t>BACKGROUND AND LITERATURE REVIEW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3338789" y="-508746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028700" y="5505476"/>
          <a:ext cx="7109434" cy="4366168"/>
        </p:xfrm>
        <a:graphic>
          <a:graphicData uri="http://schemas.openxmlformats.org/drawingml/2006/table">
            <a:tbl>
              <a:tblPr/>
              <a:tblGrid>
                <a:gridCol w="7109434"/>
              </a:tblGrid>
              <a:tr h="983815">
                <a:tc>
                  <a:txBody>
                    <a:bodyPr/>
                    <a:lstStyle/>
                    <a:p>
                      <a:pPr algn="l">
                        <a:lnSpc>
                          <a:spcPts val="3562"/>
                        </a:lnSpc>
                        <a:defRPr/>
                      </a:pPr>
                      <a:r>
                        <a:rPr lang="en-US" sz="2544">
                          <a:solidFill>
                            <a:srgbClr val="1B4444"/>
                          </a:solidFill>
                          <a:latin typeface="Montserrat Classic Bold"/>
                        </a:rPr>
                        <a:t>EEG Connectivity Networks (Bougou et al., 2019):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Innovative architecture focusing on EEG connectivity patterns.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Effective connectivity measures using graph theory metrics.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Random Forest classifier achieves notable accuracy for schizophrenia classification.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11776165" y="3055596"/>
            <a:ext cx="6267629" cy="4175808"/>
          </a:xfrm>
          <a:custGeom>
            <a:avLst/>
            <a:gdLst/>
            <a:ahLst/>
            <a:cxnLst/>
            <a:rect l="l" t="t" r="r" b="b"/>
            <a:pathLst>
              <a:path w="6267629" h="4175808">
                <a:moveTo>
                  <a:pt x="0" y="0"/>
                </a:moveTo>
                <a:lnTo>
                  <a:pt x="6267629" y="0"/>
                </a:lnTo>
                <a:lnTo>
                  <a:pt x="6267629" y="4175808"/>
                </a:lnTo>
                <a:lnTo>
                  <a:pt x="0" y="417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111467" y="38065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1742636"/>
          <a:ext cx="7541248" cy="4366168"/>
        </p:xfrm>
        <a:graphic>
          <a:graphicData uri="http://schemas.openxmlformats.org/drawingml/2006/table">
            <a:tbl>
              <a:tblPr/>
              <a:tblGrid>
                <a:gridCol w="7541248"/>
              </a:tblGrid>
              <a:tr h="983815">
                <a:tc>
                  <a:txBody>
                    <a:bodyPr/>
                    <a:lstStyle/>
                    <a:p>
                      <a:pPr algn="l">
                        <a:lnSpc>
                          <a:spcPts val="3562"/>
                        </a:lnSpc>
                        <a:defRPr/>
                      </a:pPr>
                      <a:r>
                        <a:rPr lang="en-US" sz="2544">
                          <a:solidFill>
                            <a:srgbClr val="1B4444"/>
                          </a:solidFill>
                          <a:latin typeface="Montserrat Classic Bold"/>
                        </a:rPr>
                        <a:t>Evaluation of Brain Connectivity using EEG (Olejarczyk, 2017):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Schizophrenia patients show reduced EEG connectivity and clustering.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Alpha band exhibits notable frequency-specific connectivity differences.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6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MRI indicates reduced white matter anisotropy and myelin in specific areas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9236393"/>
            <a:ext cx="15728030" cy="1050607"/>
            <a:chOff x="0" y="0"/>
            <a:chExt cx="4142362" cy="2767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42362" cy="276703"/>
            </a:xfrm>
            <a:custGeom>
              <a:avLst/>
              <a:gdLst/>
              <a:ahLst/>
              <a:cxnLst/>
              <a:rect l="l" t="t" r="r" b="b"/>
              <a:pathLst>
                <a:path w="4142362" h="276703">
                  <a:moveTo>
                    <a:pt x="0" y="0"/>
                  </a:moveTo>
                  <a:lnTo>
                    <a:pt x="4142362" y="0"/>
                  </a:lnTo>
                  <a:lnTo>
                    <a:pt x="4142362" y="276703"/>
                  </a:lnTo>
                  <a:lnTo>
                    <a:pt x="0" y="27670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42362" cy="314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338789" y="9236393"/>
            <a:ext cx="8757453" cy="7571877"/>
          </a:xfrm>
          <a:custGeom>
            <a:avLst/>
            <a:gdLst/>
            <a:ahLst/>
            <a:cxnLst/>
            <a:rect l="l" t="t" r="r" b="b"/>
            <a:pathLst>
              <a:path w="8757453" h="7571877">
                <a:moveTo>
                  <a:pt x="0" y="0"/>
                </a:moveTo>
                <a:lnTo>
                  <a:pt x="8757453" y="0"/>
                </a:lnTo>
                <a:lnTo>
                  <a:pt x="8757453" y="7571877"/>
                </a:lnTo>
                <a:lnTo>
                  <a:pt x="0" y="75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84740"/>
            <a:ext cx="12737432" cy="65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0"/>
              </a:lnSpc>
              <a:spcBef>
                <a:spcPct val="0"/>
              </a:spcBef>
            </a:pPr>
            <a:r>
              <a:rPr lang="en-US" sz="4700">
                <a:solidFill>
                  <a:srgbClr val="1B4444"/>
                </a:solidFill>
                <a:latin typeface="Montserrat Classic Bold"/>
              </a:rPr>
              <a:t>BACKGROUND AND LITERATURE REVIEW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3338789" y="-5087461"/>
            <a:ext cx="7666059" cy="6631969"/>
          </a:xfrm>
          <a:custGeom>
            <a:avLst/>
            <a:gdLst/>
            <a:ahLst/>
            <a:cxnLst/>
            <a:rect l="l" t="t" r="r" b="b"/>
            <a:pathLst>
              <a:path w="7666059" h="6631969">
                <a:moveTo>
                  <a:pt x="7666059" y="0"/>
                </a:moveTo>
                <a:lnTo>
                  <a:pt x="0" y="0"/>
                </a:lnTo>
                <a:lnTo>
                  <a:pt x="0" y="6631969"/>
                </a:lnTo>
                <a:lnTo>
                  <a:pt x="7666059" y="6631969"/>
                </a:lnTo>
                <a:lnTo>
                  <a:pt x="76660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1028700" y="5475525"/>
          <a:ext cx="15731404" cy="3542390"/>
        </p:xfrm>
        <a:graphic>
          <a:graphicData uri="http://schemas.openxmlformats.org/drawingml/2006/table">
            <a:tbl>
              <a:tblPr/>
              <a:tblGrid>
                <a:gridCol w="15731404"/>
              </a:tblGrid>
              <a:tr h="983352">
                <a:tc>
                  <a:txBody>
                    <a:bodyPr/>
                    <a:lstStyle/>
                    <a:p>
                      <a:pPr algn="l">
                        <a:lnSpc>
                          <a:spcPts val="3562"/>
                        </a:lnSpc>
                        <a:defRPr/>
                      </a:pPr>
                      <a:r>
                        <a:rPr lang="en-US" sz="2544">
                          <a:solidFill>
                            <a:srgbClr val="1B4444"/>
                          </a:solidFill>
                          <a:latin typeface="Montserrat Classic Bold"/>
                        </a:rPr>
                        <a:t>Research Gap and Objective:</a:t>
                      </a:r>
                      <a:endParaRPr lang="en-US" sz="1100"/>
                    </a:p>
                  </a:txBody>
                  <a:tcPr marL="174296" marR="174296" marT="174296" marB="174296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715"/>
                    </a:solidFill>
                  </a:tcPr>
                </a:tc>
              </a:tr>
              <a:tr h="849347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Existing studies lack a comprehensive comparative analysis across models.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433">
                <a:tc>
                  <a:txBody>
                    <a:bodyPr/>
                    <a:lstStyle/>
                    <a:p>
                      <a:pPr algn="l">
                        <a:lnSpc>
                          <a:spcPts val="2418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This paper evaluates Logistic Regression, KNN, SVM, Random Forest, XGBoost, Decision Tree, and CNN.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9258">
                <a:tc>
                  <a:txBody>
                    <a:bodyPr/>
                    <a:lstStyle/>
                    <a:p>
                      <a:pPr algn="l">
                        <a:lnSpc>
                          <a:spcPts val="2666"/>
                        </a:lnSpc>
                        <a:defRPr/>
                      </a:pPr>
                      <a:r>
                        <a:rPr lang="en-US" sz="1904">
                          <a:solidFill>
                            <a:srgbClr val="1B4444"/>
                          </a:solidFill>
                          <a:latin typeface="Montserrat Classic"/>
                        </a:rPr>
                        <a:t>Objective: Provide insights into strengths and limitations of models for specific mental disorder detection through EEG analysis.</a:t>
                      </a:r>
                      <a:endParaRPr lang="en-US" sz="1100"/>
                    </a:p>
                  </a:txBody>
                  <a:tcPr marL="174296" marR="174296" marT="174296" marB="174296">
                    <a:lnL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430" cap="flat" cmpd="sng" algn="ctr">
                      <a:solidFill>
                        <a:srgbClr val="FDA7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16111467" y="38065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756761" y="2271921"/>
            <a:ext cx="2709066" cy="2709066"/>
          </a:xfrm>
          <a:custGeom>
            <a:avLst/>
            <a:gdLst/>
            <a:ahLst/>
            <a:cxnLst/>
            <a:rect l="l" t="t" r="r" b="b"/>
            <a:pathLst>
              <a:path w="2709066" h="2709066">
                <a:moveTo>
                  <a:pt x="0" y="0"/>
                </a:moveTo>
                <a:lnTo>
                  <a:pt x="2709066" y="0"/>
                </a:lnTo>
                <a:lnTo>
                  <a:pt x="2709066" y="2709066"/>
                </a:lnTo>
                <a:lnTo>
                  <a:pt x="0" y="27090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111467" y="9602017"/>
            <a:ext cx="1297274" cy="347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48"/>
              </a:lnSpc>
              <a:spcBef>
                <a:spcPct val="0"/>
              </a:spcBef>
            </a:pPr>
            <a:r>
              <a:rPr lang="en-US" sz="2191">
                <a:solidFill>
                  <a:srgbClr val="1B4444"/>
                </a:solidFill>
                <a:latin typeface="Montserrat Classic Bold"/>
              </a:rPr>
              <a:t>CSE424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412077" cy="10287000"/>
            <a:chOff x="0" y="0"/>
            <a:chExt cx="24789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8901" cy="2709333"/>
            </a:xfrm>
            <a:custGeom>
              <a:avLst/>
              <a:gdLst/>
              <a:ahLst/>
              <a:cxnLst/>
              <a:rect l="l" t="t" r="r" b="b"/>
              <a:pathLst>
                <a:path w="2478901" h="2709333">
                  <a:moveTo>
                    <a:pt x="0" y="0"/>
                  </a:moveTo>
                  <a:lnTo>
                    <a:pt x="2478901" y="0"/>
                  </a:lnTo>
                  <a:lnTo>
                    <a:pt x="24789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44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890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507341"/>
            <a:ext cx="2752021" cy="2173718"/>
            <a:chOff x="0" y="0"/>
            <a:chExt cx="1319135" cy="10419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9135" cy="1041935"/>
            </a:xfrm>
            <a:custGeom>
              <a:avLst/>
              <a:gdLst/>
              <a:ahLst/>
              <a:cxnLst/>
              <a:rect l="l" t="t" r="r" b="b"/>
              <a:pathLst>
                <a:path w="1319135" h="10419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EEG Recording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16979" y="2507341"/>
            <a:ext cx="2752021" cy="2173718"/>
            <a:chOff x="0" y="0"/>
            <a:chExt cx="1319135" cy="1041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9135" cy="1041935"/>
            </a:xfrm>
            <a:custGeom>
              <a:avLst/>
              <a:gdLst/>
              <a:ahLst/>
              <a:cxnLst/>
              <a:rect l="l" t="t" r="r" b="b"/>
              <a:pathLst>
                <a:path w="1319135" h="10419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Preprocessing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07150" y="2530998"/>
            <a:ext cx="2752021" cy="2173718"/>
            <a:chOff x="0" y="0"/>
            <a:chExt cx="1319135" cy="10419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9135" cy="1041935"/>
            </a:xfrm>
            <a:custGeom>
              <a:avLst/>
              <a:gdLst/>
              <a:ahLst/>
              <a:cxnLst/>
              <a:rect l="l" t="t" r="r" b="b"/>
              <a:pathLst>
                <a:path w="1319135" h="1041935">
                  <a:moveTo>
                    <a:pt x="0" y="0"/>
                  </a:moveTo>
                  <a:lnTo>
                    <a:pt x="1319135" y="0"/>
                  </a:lnTo>
                  <a:lnTo>
                    <a:pt x="1319135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319135" cy="108956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Analysis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97321" y="2507341"/>
            <a:ext cx="3077046" cy="2173718"/>
            <a:chOff x="0" y="0"/>
            <a:chExt cx="1474930" cy="10419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74930" cy="1041935"/>
            </a:xfrm>
            <a:custGeom>
              <a:avLst/>
              <a:gdLst/>
              <a:ahLst/>
              <a:cxnLst/>
              <a:rect l="l" t="t" r="r" b="b"/>
              <a:pathLst>
                <a:path w="1474930" h="1041935">
                  <a:moveTo>
                    <a:pt x="0" y="0"/>
                  </a:moveTo>
                  <a:lnTo>
                    <a:pt x="1474930" y="0"/>
                  </a:lnTo>
                  <a:lnTo>
                    <a:pt x="1474930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474930" cy="108956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Transformations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182254" y="2507341"/>
            <a:ext cx="3077046" cy="2173718"/>
            <a:chOff x="0" y="0"/>
            <a:chExt cx="1474930" cy="10419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74930" cy="1041935"/>
            </a:xfrm>
            <a:custGeom>
              <a:avLst/>
              <a:gdLst/>
              <a:ahLst/>
              <a:cxnLst/>
              <a:rect l="l" t="t" r="r" b="b"/>
              <a:pathLst>
                <a:path w="1474930" h="1041935">
                  <a:moveTo>
                    <a:pt x="0" y="0"/>
                  </a:moveTo>
                  <a:lnTo>
                    <a:pt x="1474930" y="0"/>
                  </a:lnTo>
                  <a:lnTo>
                    <a:pt x="1474930" y="1041935"/>
                  </a:lnTo>
                  <a:lnTo>
                    <a:pt x="0" y="1041935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474930" cy="108956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1B4444"/>
                  </a:solidFill>
                  <a:latin typeface="Montserrat Classic"/>
                </a:rPr>
                <a:t>Frequency Bands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75794" y="4813205"/>
            <a:ext cx="1257833" cy="125783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1173833"/>
            <a:ext cx="6911555" cy="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>
                <a:solidFill>
                  <a:srgbClr val="E5E5E5"/>
                </a:solidFill>
                <a:latin typeface="Montserrat Classic Bold"/>
              </a:rPr>
              <a:t>COLLECTED DATA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6165084"/>
            <a:ext cx="2752021" cy="265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Duration: 15 minutes, eyes-closed resting state.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Channels: 19 EEG channels (10–20 montage).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Sampling Frequency: 250 Hz.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964073" y="4813205"/>
            <a:ext cx="1257833" cy="1257833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216979" y="6165084"/>
            <a:ext cx="2752021" cy="199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Selection of 30-second artifact-free segments.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FDA715"/>
              </a:solidFill>
              <a:latin typeface="Montserrat Classic"/>
            </a:endParaRP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Butterworth filter (order 2) for physiological bands.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8154244" y="4813205"/>
            <a:ext cx="1257833" cy="125783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407150" y="6165084"/>
            <a:ext cx="2752021" cy="199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Raw EEG data and re-referenced data were used.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FDA715"/>
              </a:solidFill>
              <a:latin typeface="Montserrat Classic"/>
            </a:endParaRP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Reference Electrodes: CSD, AVERAGE, REST.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1506927" y="4813205"/>
            <a:ext cx="1257833" cy="1257833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0759833" y="6165084"/>
            <a:ext cx="3077046" cy="1990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CSD Toolbox: Laplacian estimators.</a:t>
            </a:r>
          </a:p>
          <a:p>
            <a:pPr>
              <a:lnSpc>
                <a:spcPts val="2659"/>
              </a:lnSpc>
            </a:pPr>
            <a:endParaRPr lang="en-US" sz="1899">
              <a:solidFill>
                <a:srgbClr val="FDA715"/>
              </a:solidFill>
              <a:latin typeface="Montserrat Classic"/>
            </a:endParaRPr>
          </a:p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REST Toolbox: Reference electrode standardization.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4929348" y="4813205"/>
            <a:ext cx="1257833" cy="125783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DA715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4182254" y="6165084"/>
            <a:ext cx="3077046" cy="98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A715"/>
                </a:solidFill>
                <a:latin typeface="Montserrat Classic"/>
              </a:rPr>
              <a:t>Delta, Theta, Alpha, Beta, Gamma.</a:t>
            </a:r>
          </a:p>
          <a:p>
            <a:pPr>
              <a:lnSpc>
                <a:spcPts val="2659"/>
              </a:lnSpc>
              <a:spcBef>
                <a:spcPct val="0"/>
              </a:spcBef>
            </a:pPr>
            <a:endParaRPr lang="en-US" sz="1899">
              <a:solidFill>
                <a:srgbClr val="FDA715"/>
              </a:solidFill>
              <a:latin typeface="Montserrat Classic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16187181" y="1028700"/>
            <a:ext cx="748798" cy="648050"/>
          </a:xfrm>
          <a:custGeom>
            <a:avLst/>
            <a:gdLst/>
            <a:ahLst/>
            <a:cxnLst/>
            <a:rect l="l" t="t" r="r" b="b"/>
            <a:pathLst>
              <a:path w="748798" h="648050">
                <a:moveTo>
                  <a:pt x="0" y="0"/>
                </a:moveTo>
                <a:lnTo>
                  <a:pt x="748798" y="0"/>
                </a:lnTo>
                <a:lnTo>
                  <a:pt x="748798" y="648050"/>
                </a:lnTo>
                <a:lnTo>
                  <a:pt x="0" y="648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597</Words>
  <Application>Microsoft Office PowerPoint</Application>
  <PresentationFormat>Custom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 Classic Bold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CSE424 Task-04</dc:title>
  <cp:lastModifiedBy>Microsoft account</cp:lastModifiedBy>
  <cp:revision>2</cp:revision>
  <dcterms:created xsi:type="dcterms:W3CDTF">2006-08-16T00:00:00Z</dcterms:created>
  <dcterms:modified xsi:type="dcterms:W3CDTF">2023-12-19T12:59:57Z</dcterms:modified>
  <dc:identifier>DAF25hmM42Q</dc:identifier>
</cp:coreProperties>
</file>