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</p:sldIdLst>
  <p:sldSz cx="18288000" cy="10287000"/>
  <p:notesSz cx="6858000" cy="9144000"/>
  <p:embeddedFontLst>
    <p:embeddedFont>
      <p:font typeface="Libre Baskerville" charset="1" panose="02000000000000000000"/>
      <p:regular r:id="rId6"/>
    </p:embeddedFont>
    <p:embeddedFont>
      <p:font typeface="Libre Baskerville Bold" charset="1" panose="02000000000000000000"/>
      <p:regular r:id="rId7"/>
    </p:embeddedFont>
    <p:embeddedFont>
      <p:font typeface="Libre Baskerville Italics" charset="1" panose="02000000000000000000"/>
      <p:regular r:id="rId8"/>
    </p:embeddedFont>
    <p:embeddedFont>
      <p:font typeface="Arimo" charset="1" panose="020B0604020202020204"/>
      <p:regular r:id="rId9"/>
    </p:embeddedFont>
    <p:embeddedFont>
      <p:font typeface="Arimo Bold" charset="1" panose="020B0704020202020204"/>
      <p:regular r:id="rId10"/>
    </p:embeddedFont>
    <p:embeddedFont>
      <p:font typeface="Arimo Italics" charset="1" panose="020B0604020202090204"/>
      <p:regular r:id="rId11"/>
    </p:embeddedFont>
    <p:embeddedFont>
      <p:font typeface="Arimo Bold Italics" charset="1" panose="020B0704020202090204"/>
      <p:regular r:id="rId12"/>
    </p:embeddedFont>
    <p:embeddedFont>
      <p:font typeface="Canva Sans" charset="1" panose="020B0503030501040103"/>
      <p:regular r:id="rId13"/>
    </p:embeddedFont>
    <p:embeddedFont>
      <p:font typeface="Canva Sans Bold" charset="1" panose="020B0803030501040103"/>
      <p:regular r:id="rId14"/>
    </p:embeddedFont>
    <p:embeddedFont>
      <p:font typeface="Canva Sans Italics" charset="1" panose="020B0503030501040103"/>
      <p:regular r:id="rId15"/>
    </p:embeddedFont>
    <p:embeddedFont>
      <p:font typeface="Canva Sans Bold Italics" charset="1" panose="020B0803030501040103"/>
      <p:regular r:id="rId16"/>
    </p:embeddedFont>
    <p:embeddedFont>
      <p:font typeface="Canva Sans Medium" charset="1" panose="020B0603030501040103"/>
      <p:regular r:id="rId17"/>
    </p:embeddedFont>
    <p:embeddedFont>
      <p:font typeface="Canva Sans Medium Italics" charset="1" panose="020B0603030501040103"/>
      <p:regular r:id="rId18"/>
    </p:embeddedFont>
    <p:embeddedFont>
      <p:font typeface="Yeseva One" charset="1" panose="00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jpe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393457" y="-1881877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1"/>
                </a:lnTo>
                <a:lnTo>
                  <a:pt x="0" y="70600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968750" y="4602178"/>
            <a:ext cx="8696698" cy="3165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9"/>
              </a:lnSpc>
            </a:pPr>
            <a:r>
              <a:rPr lang="en-US" sz="4999">
                <a:solidFill>
                  <a:srgbClr val="000000"/>
                </a:solidFill>
                <a:latin typeface="Libre Baskerville"/>
              </a:rPr>
              <a:t>Presented by</a:t>
            </a:r>
          </a:p>
          <a:p>
            <a:pPr algn="ctr">
              <a:lnSpc>
                <a:spcPts val="4999"/>
              </a:lnSpc>
            </a:pPr>
            <a:r>
              <a:rPr lang="en-US" sz="4999">
                <a:solidFill>
                  <a:srgbClr val="000000"/>
                </a:solidFill>
                <a:latin typeface="Libre Baskerville"/>
              </a:rPr>
              <a:t>Asief Iqbal Dieyaz</a:t>
            </a:r>
          </a:p>
          <a:p>
            <a:pPr algn="ctr">
              <a:lnSpc>
                <a:spcPts val="4999"/>
              </a:lnSpc>
            </a:pPr>
            <a:r>
              <a:rPr lang="en-US" sz="4999">
                <a:solidFill>
                  <a:srgbClr val="000000"/>
                </a:solidFill>
                <a:latin typeface="Libre Baskerville"/>
              </a:rPr>
              <a:t>23341081</a:t>
            </a:r>
          </a:p>
          <a:p>
            <a:pPr algn="ctr">
              <a:lnSpc>
                <a:spcPts val="4999"/>
              </a:lnSpc>
            </a:pPr>
            <a:r>
              <a:rPr lang="en-US" sz="4999">
                <a:solidFill>
                  <a:srgbClr val="000000"/>
                </a:solidFill>
                <a:latin typeface="Libre Baskerville"/>
              </a:rPr>
              <a:t>CSE424 </a:t>
            </a:r>
          </a:p>
          <a:p>
            <a:pPr algn="ctr">
              <a:lnSpc>
                <a:spcPts val="4999"/>
              </a:lnSpc>
            </a:pPr>
            <a:r>
              <a:rPr lang="en-US" sz="4999">
                <a:solidFill>
                  <a:srgbClr val="000000"/>
                </a:solidFill>
                <a:latin typeface="Libre Baskerville"/>
              </a:rPr>
              <a:t>section 1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795651" y="2136745"/>
            <a:ext cx="10057074" cy="182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7000">
                <a:solidFill>
                  <a:srgbClr val="000000"/>
                </a:solidFill>
                <a:latin typeface="Libre Baskerville Bold"/>
              </a:rPr>
              <a:t>CSE424 Individual Paper Presentation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968750" y="1190625"/>
            <a:ext cx="8496705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</a:rPr>
              <a:t>Synthesis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27978" y="2162175"/>
            <a:ext cx="15632043" cy="6226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43"/>
              </a:lnSpc>
            </a:pPr>
          </a:p>
          <a:p>
            <a:pPr marL="777237" indent="-388618" lvl="1">
              <a:lnSpc>
                <a:spcPts val="5543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Libre Baskerville"/>
              </a:rPr>
              <a:t>Significant implications for understanding human psychology. </a:t>
            </a:r>
          </a:p>
          <a:p>
            <a:pPr marL="777237" indent="-388618" lvl="1">
              <a:lnSpc>
                <a:spcPts val="5543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Libre Baskerville"/>
              </a:rPr>
              <a:t>The potential for the development of automated systems for real-time mental state detection.</a:t>
            </a:r>
          </a:p>
          <a:p>
            <a:pPr marL="777237" indent="-388618" lvl="1">
              <a:lnSpc>
                <a:spcPts val="5543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Libre Baskerville"/>
              </a:rPr>
              <a:t> Facilitating early intervention and personalized healthcare.</a:t>
            </a:r>
          </a:p>
          <a:p>
            <a:pPr marL="777237" indent="-388618" lvl="1">
              <a:lnSpc>
                <a:spcPts val="5543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Libre Baskerville"/>
              </a:rPr>
              <a:t>ML models can enforce an enormous impact not just in economics but also in aiding healthcare professionals by providing necessary insights.</a:t>
            </a:r>
          </a:p>
          <a:p>
            <a:pPr>
              <a:lnSpc>
                <a:spcPts val="5543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83182" y="3632200"/>
            <a:ext cx="11721636" cy="3251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00"/>
              </a:lnSpc>
            </a:pPr>
            <a:r>
              <a:rPr lang="en-US" sz="12500">
                <a:solidFill>
                  <a:srgbClr val="000000"/>
                </a:solidFill>
                <a:latin typeface="Yeseva One"/>
              </a:rPr>
              <a:t>Thank</a:t>
            </a:r>
          </a:p>
          <a:p>
            <a:pPr algn="ctr">
              <a:lnSpc>
                <a:spcPts val="12500"/>
              </a:lnSpc>
            </a:pPr>
            <a:r>
              <a:rPr lang="en-US" sz="12500">
                <a:solidFill>
                  <a:srgbClr val="000000"/>
                </a:solidFill>
                <a:latin typeface="Yeseva One"/>
              </a:rPr>
              <a:t>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95648" y="1340393"/>
            <a:ext cx="8496705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</a:rPr>
              <a:t>Overview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537034" y="3045678"/>
            <a:ext cx="3777199" cy="578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99"/>
              </a:lnSpc>
            </a:pPr>
            <a:r>
              <a:rPr lang="en-US" sz="4399">
                <a:solidFill>
                  <a:srgbClr val="000000"/>
                </a:solidFill>
                <a:latin typeface="Libre Baskerville"/>
              </a:rPr>
              <a:t>Summary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537034" y="5605663"/>
            <a:ext cx="3989441" cy="578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99"/>
              </a:lnSpc>
            </a:pPr>
            <a:r>
              <a:rPr lang="en-US" sz="4399">
                <a:solidFill>
                  <a:srgbClr val="000000"/>
                </a:solidFill>
                <a:latin typeface="Libre Baskerville"/>
              </a:rPr>
              <a:t>Methodology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37034" y="8165649"/>
            <a:ext cx="3379147" cy="578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99"/>
              </a:lnSpc>
            </a:pPr>
            <a:r>
              <a:rPr lang="en-US" sz="4399">
                <a:solidFill>
                  <a:srgbClr val="000000"/>
                </a:solidFill>
                <a:latin typeface="Libre Baskerville"/>
              </a:rPr>
              <a:t>Limitations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537034" y="3899006"/>
            <a:ext cx="3777199" cy="578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99"/>
              </a:lnSpc>
            </a:pPr>
            <a:r>
              <a:rPr lang="en-US" sz="4399">
                <a:solidFill>
                  <a:srgbClr val="000000"/>
                </a:solidFill>
                <a:latin typeface="Libre Baskerville"/>
              </a:rPr>
              <a:t>Motivation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537034" y="7312321"/>
            <a:ext cx="3777199" cy="578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99"/>
              </a:lnSpc>
            </a:pPr>
            <a:r>
              <a:rPr lang="en-US" sz="4399">
                <a:solidFill>
                  <a:srgbClr val="000000"/>
                </a:solidFill>
                <a:latin typeface="Libre Baskerville"/>
              </a:rPr>
              <a:t>Conclusion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537034" y="9018978"/>
            <a:ext cx="3777199" cy="578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99"/>
              </a:lnSpc>
            </a:pPr>
            <a:r>
              <a:rPr lang="en-US" sz="4399">
                <a:solidFill>
                  <a:srgbClr val="000000"/>
                </a:solidFill>
                <a:latin typeface="Libre Baskerville"/>
              </a:rPr>
              <a:t>Synthesis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537034" y="4752335"/>
            <a:ext cx="3777199" cy="578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99"/>
              </a:lnSpc>
            </a:pPr>
            <a:r>
              <a:rPr lang="en-US" sz="4399">
                <a:solidFill>
                  <a:srgbClr val="000000"/>
                </a:solidFill>
                <a:latin typeface="Libre Baskerville"/>
              </a:rPr>
              <a:t>Contribution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537034" y="6458992"/>
            <a:ext cx="3777199" cy="578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99"/>
              </a:lnSpc>
            </a:pPr>
            <a:r>
              <a:rPr lang="en-US" sz="4399">
                <a:solidFill>
                  <a:srgbClr val="000000"/>
                </a:solidFill>
                <a:latin typeface="Libre Baskerville"/>
              </a:rPr>
              <a:t>Result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454399" y="2986550"/>
            <a:ext cx="828639" cy="640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5"/>
              </a:lnSpc>
            </a:pPr>
            <a:r>
              <a:rPr lang="en-US" sz="4785">
                <a:solidFill>
                  <a:srgbClr val="000000"/>
                </a:solidFill>
                <a:latin typeface="Yeseva One"/>
              </a:rPr>
              <a:t>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454399" y="3831021"/>
            <a:ext cx="828639" cy="640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5"/>
              </a:lnSpc>
            </a:pPr>
            <a:r>
              <a:rPr lang="en-US" sz="4785">
                <a:solidFill>
                  <a:srgbClr val="000000"/>
                </a:solidFill>
                <a:latin typeface="Yeseva One"/>
              </a:rPr>
              <a:t>1.1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454399" y="4675491"/>
            <a:ext cx="828639" cy="640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5"/>
              </a:lnSpc>
            </a:pPr>
            <a:r>
              <a:rPr lang="en-US" sz="4785">
                <a:solidFill>
                  <a:srgbClr val="000000"/>
                </a:solidFill>
                <a:latin typeface="Yeseva One"/>
              </a:rPr>
              <a:t>1.2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454399" y="7208903"/>
            <a:ext cx="828639" cy="640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5"/>
              </a:lnSpc>
            </a:pPr>
            <a:r>
              <a:rPr lang="en-US" sz="4785">
                <a:solidFill>
                  <a:srgbClr val="000000"/>
                </a:solidFill>
                <a:latin typeface="Yeseva One"/>
              </a:rPr>
              <a:t>1.5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454399" y="8053373"/>
            <a:ext cx="828639" cy="640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5"/>
              </a:lnSpc>
            </a:pPr>
            <a:r>
              <a:rPr lang="en-US" sz="4785">
                <a:solidFill>
                  <a:srgbClr val="000000"/>
                </a:solidFill>
                <a:latin typeface="Yeseva One"/>
              </a:rPr>
              <a:t>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454399" y="8897844"/>
            <a:ext cx="828639" cy="640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5"/>
              </a:lnSpc>
            </a:pPr>
            <a:r>
              <a:rPr lang="en-US" sz="4785">
                <a:solidFill>
                  <a:srgbClr val="000000"/>
                </a:solidFill>
                <a:latin typeface="Yeseva One"/>
              </a:rPr>
              <a:t>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454399" y="5519962"/>
            <a:ext cx="828639" cy="640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5"/>
              </a:lnSpc>
            </a:pPr>
            <a:r>
              <a:rPr lang="en-US" sz="4785">
                <a:solidFill>
                  <a:srgbClr val="000000"/>
                </a:solidFill>
                <a:latin typeface="Yeseva One"/>
              </a:rPr>
              <a:t>1.3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454399" y="6364432"/>
            <a:ext cx="828639" cy="640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5"/>
              </a:lnSpc>
            </a:pPr>
            <a:r>
              <a:rPr lang="en-US" sz="4785">
                <a:solidFill>
                  <a:srgbClr val="000000"/>
                </a:solidFill>
                <a:latin typeface="Yeseva One"/>
              </a:rPr>
              <a:t>1.4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95648" y="1190625"/>
            <a:ext cx="8496705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</a:rPr>
              <a:t>Summary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28413" y="2555568"/>
            <a:ext cx="14431174" cy="192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9"/>
              </a:lnSpc>
            </a:pPr>
            <a:r>
              <a:rPr lang="en-US" sz="3799">
                <a:solidFill>
                  <a:srgbClr val="000000"/>
                </a:solidFill>
                <a:latin typeface="Libre Baskerville Bold"/>
              </a:rPr>
              <a:t>Paper Title:</a:t>
            </a:r>
          </a:p>
          <a:p>
            <a:pPr algn="ctr">
              <a:lnSpc>
                <a:spcPts val="3799"/>
              </a:lnSpc>
            </a:pPr>
            <a:r>
              <a:rPr lang="en-US" sz="3799">
                <a:solidFill>
                  <a:srgbClr val="000000"/>
                </a:solidFill>
                <a:latin typeface="Libre Baskerville Bold"/>
              </a:rPr>
              <a:t>Detection of Mental State from EEG Signal Data: </a:t>
            </a:r>
          </a:p>
          <a:p>
            <a:pPr algn="ctr">
              <a:lnSpc>
                <a:spcPts val="3799"/>
              </a:lnSpc>
            </a:pPr>
            <a:r>
              <a:rPr lang="en-US" sz="3799">
                <a:solidFill>
                  <a:srgbClr val="000000"/>
                </a:solidFill>
                <a:latin typeface="Libre Baskerville Bold"/>
              </a:rPr>
              <a:t>An Investigation with </a:t>
            </a:r>
            <a:r>
              <a:rPr lang="en-US" sz="3799">
                <a:solidFill>
                  <a:srgbClr val="000000"/>
                </a:solidFill>
                <a:latin typeface="Libre Baskerville Bold"/>
              </a:rPr>
              <a:t>Machine Learning Classifiers</a:t>
            </a:r>
          </a:p>
          <a:p>
            <a:pPr algn="ctr">
              <a:lnSpc>
                <a:spcPts val="379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827646" y="5467350"/>
            <a:ext cx="12337972" cy="3559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000000"/>
                </a:solidFill>
                <a:latin typeface="Libre Baskerville"/>
              </a:rPr>
              <a:t>The study investigates the detection of mental states through the analysis of EEG patterns using ten different machine learning algorithms. Thus enabling to develop a better understanding of human psychology and forecast their actions.</a:t>
            </a:r>
          </a:p>
          <a:p>
            <a:pPr algn="ctr">
              <a:lnSpc>
                <a:spcPts val="399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928413" y="4122113"/>
            <a:ext cx="14321315" cy="755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>
                <a:solidFill>
                  <a:srgbClr val="000000"/>
                </a:solidFill>
                <a:latin typeface="Libre Baskerville"/>
              </a:rPr>
              <a:t>Ahnaf Akif Rahman, Muntequa Imtiaz Siraji, Lamim Ibtisam Khalid, Fahim Faisal, Mirza Muntasir Nishat,</a:t>
            </a:r>
          </a:p>
          <a:p>
            <a:pPr algn="ctr">
              <a:lnSpc>
                <a:spcPts val="2000"/>
              </a:lnSpc>
            </a:pPr>
            <a:r>
              <a:rPr lang="en-US" sz="2000">
                <a:solidFill>
                  <a:srgbClr val="000000"/>
                </a:solidFill>
                <a:latin typeface="Libre Baskerville"/>
              </a:rPr>
              <a:t>Mohammad Rakibul Islam and Nchouwat Ndumgouo Ibrahim moubarak</a:t>
            </a:r>
          </a:p>
          <a:p>
            <a:pPr algn="ctr">
              <a:lnSpc>
                <a:spcPts val="200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983343" y="4766638"/>
            <a:ext cx="14321315" cy="260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>
                <a:solidFill>
                  <a:srgbClr val="000000"/>
                </a:solidFill>
                <a:latin typeface="Libre Baskerville Bold"/>
              </a:rPr>
              <a:t>Published: 2022 14th International Conference on Knowledge and Smart Technology (KST)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067337" y="1190625"/>
            <a:ext cx="8496705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</a:rPr>
              <a:t>Motivation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27646" y="2718562"/>
            <a:ext cx="12976087" cy="6539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35"/>
              </a:lnSpc>
            </a:pPr>
          </a:p>
          <a:p>
            <a:pPr marL="734058" indent="-367029" lvl="1">
              <a:lnSpc>
                <a:spcPts val="523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Libre Baskerville"/>
              </a:rPr>
              <a:t>To provide insights into human psychology and behavior.</a:t>
            </a:r>
          </a:p>
          <a:p>
            <a:pPr marL="734058" indent="-367029" lvl="1">
              <a:lnSpc>
                <a:spcPts val="523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Libre Baskerville"/>
              </a:rPr>
              <a:t>An effective tool to monitor inappropriate activity (e.g., drowsy drivers)</a:t>
            </a:r>
          </a:p>
          <a:p>
            <a:pPr marL="734058" indent="-367029" lvl="1">
              <a:lnSpc>
                <a:spcPts val="523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Libre Baskerville"/>
              </a:rPr>
              <a:t>A helpful method</a:t>
            </a:r>
            <a:r>
              <a:rPr lang="en-US" sz="3399">
                <a:solidFill>
                  <a:srgbClr val="000000"/>
                </a:solidFill>
                <a:latin typeface="Libre Baskerville"/>
              </a:rPr>
              <a:t> for those who are suffering from mental disability or Autism.</a:t>
            </a:r>
          </a:p>
          <a:p>
            <a:pPr marL="734058" indent="-367029" lvl="1">
              <a:lnSpc>
                <a:spcPts val="523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Libre Baskerville"/>
              </a:rPr>
              <a:t>The paper aims to help those mentally stressed due to COVID-19 and aftermath </a:t>
            </a:r>
          </a:p>
          <a:p>
            <a:pPr>
              <a:lnSpc>
                <a:spcPts val="5235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968750" y="1190625"/>
            <a:ext cx="8496705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</a:rPr>
              <a:t>Contribution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655957" y="2759198"/>
            <a:ext cx="13267489" cy="5537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98"/>
              </a:lnSpc>
            </a:pPr>
          </a:p>
          <a:p>
            <a:pPr marL="882988" indent="-441494" lvl="1">
              <a:lnSpc>
                <a:spcPts val="6298"/>
              </a:lnSpc>
              <a:buFont typeface="Arial"/>
              <a:buChar char="•"/>
            </a:pPr>
            <a:r>
              <a:rPr lang="en-US" sz="4089">
                <a:solidFill>
                  <a:srgbClr val="000000"/>
                </a:solidFill>
                <a:latin typeface="Libre Baskerville"/>
              </a:rPr>
              <a:t> </a:t>
            </a:r>
            <a:r>
              <a:rPr lang="en-US" sz="4089">
                <a:solidFill>
                  <a:srgbClr val="000000"/>
                </a:solidFill>
                <a:latin typeface="Libre Baskerville"/>
              </a:rPr>
              <a:t>Effectiveness of machine learning algorithms</a:t>
            </a:r>
          </a:p>
          <a:p>
            <a:pPr marL="882988" indent="-441494" lvl="1">
              <a:lnSpc>
                <a:spcPts val="6298"/>
              </a:lnSpc>
              <a:buFont typeface="Arial"/>
              <a:buChar char="•"/>
            </a:pPr>
            <a:r>
              <a:rPr lang="en-US" sz="4089">
                <a:solidFill>
                  <a:srgbClr val="000000"/>
                </a:solidFill>
                <a:latin typeface="Libre Baskerville"/>
              </a:rPr>
              <a:t>Applicability in healthcare for mentally disabled people</a:t>
            </a:r>
          </a:p>
          <a:p>
            <a:pPr marL="882988" indent="-441494" lvl="1">
              <a:lnSpc>
                <a:spcPts val="6298"/>
              </a:lnSpc>
              <a:buFont typeface="Arial"/>
              <a:buChar char="•"/>
            </a:pPr>
            <a:r>
              <a:rPr lang="en-US" sz="4089">
                <a:solidFill>
                  <a:srgbClr val="000000"/>
                </a:solidFill>
                <a:latin typeface="Libre Baskerville"/>
              </a:rPr>
              <a:t>Faster real time mental state detection</a:t>
            </a:r>
          </a:p>
          <a:p>
            <a:pPr marL="882988" indent="-441494" lvl="1">
              <a:lnSpc>
                <a:spcPts val="6298"/>
              </a:lnSpc>
              <a:buFont typeface="Arial"/>
              <a:buChar char="•"/>
            </a:pPr>
            <a:r>
              <a:rPr lang="en-US" sz="4089">
                <a:solidFill>
                  <a:srgbClr val="000000"/>
                </a:solidFill>
                <a:latin typeface="Libre Baskerville"/>
              </a:rPr>
              <a:t>Bioinformatics</a:t>
            </a:r>
          </a:p>
          <a:p>
            <a:pPr>
              <a:lnSpc>
                <a:spcPts val="6298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595916" y="4874607"/>
            <a:ext cx="8796436" cy="5101933"/>
          </a:xfrm>
          <a:custGeom>
            <a:avLst/>
            <a:gdLst/>
            <a:ahLst/>
            <a:cxnLst/>
            <a:rect r="r" b="b" t="t" l="l"/>
            <a:pathLst>
              <a:path h="5101933" w="8796436">
                <a:moveTo>
                  <a:pt x="0" y="0"/>
                </a:moveTo>
                <a:lnTo>
                  <a:pt x="8796436" y="0"/>
                </a:lnTo>
                <a:lnTo>
                  <a:pt x="8796436" y="5101933"/>
                </a:lnTo>
                <a:lnTo>
                  <a:pt x="0" y="510193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28165" y="1165225"/>
            <a:ext cx="15931135" cy="3451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20"/>
              </a:lnSpc>
            </a:pPr>
          </a:p>
          <a:p>
            <a:pPr marL="647702" indent="-323851" lvl="1">
              <a:lnSpc>
                <a:spcPts val="462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</a:rPr>
              <a:t>EEG dataset from Kaggle, consisting of EEG recordings  three distinct mental states: tranquil, concentrating, and impartial. </a:t>
            </a:r>
          </a:p>
          <a:p>
            <a:pPr marL="647702" indent="-323851" lvl="1">
              <a:lnSpc>
                <a:spcPts val="462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</a:rPr>
              <a:t>Utilized ten different machine learning algorithms (LoR, GNaB, KNN,DeT,RaF, AdaB, SVM,GrB, MuLP,XGB)</a:t>
            </a:r>
          </a:p>
          <a:p>
            <a:pPr marL="647702" indent="-323851" lvl="1">
              <a:lnSpc>
                <a:spcPts val="462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</a:rPr>
              <a:t>Uses </a:t>
            </a:r>
            <a:r>
              <a:rPr lang="en-US" sz="3000">
                <a:solidFill>
                  <a:srgbClr val="000000"/>
                </a:solidFill>
                <a:latin typeface="Libre Baskerville"/>
              </a:rPr>
              <a:t>RandomSearchCV method for hyperparameter tuning.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95648" y="502484"/>
            <a:ext cx="8496705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</a:rPr>
              <a:t>Methodology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54144" y="2394455"/>
            <a:ext cx="6709330" cy="5974877"/>
          </a:xfrm>
          <a:custGeom>
            <a:avLst/>
            <a:gdLst/>
            <a:ahLst/>
            <a:cxnLst/>
            <a:rect r="r" b="b" t="t" l="l"/>
            <a:pathLst>
              <a:path h="5974877" w="6709330">
                <a:moveTo>
                  <a:pt x="0" y="0"/>
                </a:moveTo>
                <a:lnTo>
                  <a:pt x="6709330" y="0"/>
                </a:lnTo>
                <a:lnTo>
                  <a:pt x="6709330" y="5974877"/>
                </a:lnTo>
                <a:lnTo>
                  <a:pt x="0" y="597487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75483" y="734259"/>
            <a:ext cx="11696350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</a:rPr>
              <a:t>Result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80803" y="3546803"/>
            <a:ext cx="6007113" cy="3627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7"/>
              </a:lnSpc>
            </a:pPr>
            <a:r>
              <a:rPr lang="en-US" sz="3547">
                <a:solidFill>
                  <a:srgbClr val="000000"/>
                </a:solidFill>
                <a:latin typeface="Libre Baskerville"/>
              </a:rPr>
              <a:t>The study presents comprehensive performance metrics, showcasing SVM's superior accuracy of 95.36% and its effectiveness compared to other classifiers.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40353" y="2286000"/>
            <a:ext cx="5677904" cy="6435780"/>
            <a:chOff x="0" y="0"/>
            <a:chExt cx="7570539" cy="8581040"/>
          </a:xfrm>
        </p:grpSpPr>
      </p:grpSp>
      <p:sp>
        <p:nvSpPr>
          <p:cNvPr name="Freeform 7" id="7"/>
          <p:cNvSpPr/>
          <p:nvPr/>
        </p:nvSpPr>
        <p:spPr>
          <a:xfrm flipH="false" flipV="false" rot="0">
            <a:off x="8823658" y="2509681"/>
            <a:ext cx="8056120" cy="3076918"/>
          </a:xfrm>
          <a:custGeom>
            <a:avLst/>
            <a:gdLst/>
            <a:ahLst/>
            <a:cxnLst/>
            <a:rect r="r" b="b" t="t" l="l"/>
            <a:pathLst>
              <a:path h="3076918" w="8056120">
                <a:moveTo>
                  <a:pt x="0" y="0"/>
                </a:moveTo>
                <a:lnTo>
                  <a:pt x="8056121" y="0"/>
                </a:lnTo>
                <a:lnTo>
                  <a:pt x="8056121" y="3076918"/>
                </a:lnTo>
                <a:lnTo>
                  <a:pt x="0" y="307691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975483" y="734259"/>
            <a:ext cx="11696350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</a:rPr>
              <a:t>Conclusion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057687" y="6324407"/>
            <a:ext cx="9201613" cy="220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9"/>
              </a:lnSpc>
            </a:pPr>
            <a:r>
              <a:rPr lang="en-US" sz="2499">
                <a:solidFill>
                  <a:srgbClr val="000000"/>
                </a:solidFill>
                <a:latin typeface="Libre Baskerville"/>
              </a:rPr>
              <a:t>The study states to have more accuracy than other related studies mentioned with SVM having 95.36%. Thus, it can be used to detect the hidden patterns and psychological disorders. With the rapid advancement in</a:t>
            </a:r>
          </a:p>
          <a:p>
            <a:pPr algn="ctr">
              <a:lnSpc>
                <a:spcPts val="2499"/>
              </a:lnSpc>
            </a:pPr>
            <a:r>
              <a:rPr lang="en-US" sz="2499">
                <a:solidFill>
                  <a:srgbClr val="000000"/>
                </a:solidFill>
                <a:latin typeface="Libre Baskerville"/>
              </a:rPr>
              <a:t>bioinformatics and other medical-based sectors, the</a:t>
            </a:r>
          </a:p>
          <a:p>
            <a:pPr algn="ctr">
              <a:lnSpc>
                <a:spcPts val="2499"/>
              </a:lnSpc>
            </a:pPr>
            <a:r>
              <a:rPr lang="en-US" sz="2499">
                <a:solidFill>
                  <a:srgbClr val="000000"/>
                </a:solidFill>
                <a:latin typeface="Libre Baskerville"/>
              </a:rPr>
              <a:t>outcomes can benefit the early adopters to determine an</a:t>
            </a:r>
          </a:p>
          <a:p>
            <a:pPr algn="ctr">
              <a:lnSpc>
                <a:spcPts val="2499"/>
              </a:lnSpc>
            </a:pPr>
            <a:r>
              <a:rPr lang="en-US" sz="2499">
                <a:solidFill>
                  <a:srgbClr val="000000"/>
                </a:solidFill>
                <a:latin typeface="Libre Baskerville"/>
              </a:rPr>
              <a:t>optimized way.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09920" y="1071643"/>
            <a:ext cx="16230600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</a:rPr>
              <a:t>Limitations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37054" y="2676689"/>
            <a:ext cx="3136114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</a:rPr>
              <a:t>1st Limitaion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968750" y="6708776"/>
            <a:ext cx="7877739" cy="2549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000000"/>
                </a:solidFill>
                <a:latin typeface="Libre Baskerville"/>
              </a:rPr>
              <a:t> Potential overfitting in the dataset, as some algorithms displayed lower performance even after hyperparameter tuning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876153" y="5912807"/>
            <a:ext cx="3457916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</a:rPr>
              <a:t>2nd limitation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66241" y="3516874"/>
            <a:ext cx="7877739" cy="2044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000000"/>
                </a:solidFill>
                <a:latin typeface="Libre Baskerville"/>
              </a:rPr>
              <a:t>Relatively small size of the dataset, which may impact the generalizability of the 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DAFyM6v2i_4</dc:identifier>
  <dcterms:modified xsi:type="dcterms:W3CDTF">2011-08-01T06:04:30Z</dcterms:modified>
  <cp:revision>1</cp:revision>
  <dc:title>CSE424 Paper Presentation</dc:title>
</cp:coreProperties>
</file>