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Yeseva One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393457" y="-1881877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1"/>
                </a:lnTo>
                <a:lnTo>
                  <a:pt x="0" y="7060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68750" y="4602178"/>
            <a:ext cx="8696698" cy="31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000000"/>
                </a:solidFill>
                <a:latin typeface="Libre Baskerville"/>
              </a:rPr>
              <a:t>Presented by</a:t>
            </a:r>
          </a:p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000000"/>
                </a:solidFill>
                <a:latin typeface="Libre Baskerville"/>
              </a:rPr>
              <a:t>Asief Iqbal Dieyaz</a:t>
            </a:r>
          </a:p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000000"/>
                </a:solidFill>
                <a:latin typeface="Libre Baskerville"/>
              </a:rPr>
              <a:t>23341081</a:t>
            </a:r>
          </a:p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000000"/>
                </a:solidFill>
                <a:latin typeface="Libre Baskerville"/>
              </a:rPr>
              <a:t>CSE424 </a:t>
            </a:r>
          </a:p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000000"/>
                </a:solidFill>
                <a:latin typeface="Libre Baskerville"/>
              </a:rPr>
              <a:t>section 1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95651" y="2136745"/>
            <a:ext cx="10057074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>
                <a:solidFill>
                  <a:srgbClr val="000000"/>
                </a:solidFill>
                <a:latin typeface="Libre Baskerville Bold"/>
              </a:rPr>
              <a:t>CSE424 Individual Paper Presentation 2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8750" y="119062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Synthesis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82906" y="2706835"/>
            <a:ext cx="11672786" cy="622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7" indent="-388618" lvl="1">
              <a:lnSpc>
                <a:spcPts val="5543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Libre Baskerville Semi-Bold"/>
              </a:rPr>
              <a:t>Success of Hybrid Model:</a:t>
            </a:r>
            <a:r>
              <a:rPr lang="en-US" sz="3599">
                <a:solidFill>
                  <a:srgbClr val="000000"/>
                </a:solidFill>
                <a:latin typeface="Libre Baskerville"/>
              </a:rPr>
              <a:t> Balancing classical ML and DL</a:t>
            </a:r>
          </a:p>
          <a:p>
            <a:pPr marL="777237" indent="-388618" lvl="1">
              <a:lnSpc>
                <a:spcPts val="5543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Libre Baskerville Semi-Bold"/>
              </a:rPr>
              <a:t>Real-World Applications:</a:t>
            </a:r>
            <a:r>
              <a:rPr lang="en-US" sz="3599">
                <a:solidFill>
                  <a:srgbClr val="000000"/>
                </a:solidFill>
                <a:latin typeface="Libre Baskerville"/>
              </a:rPr>
              <a:t> Wearable sensors, assistive living</a:t>
            </a:r>
          </a:p>
          <a:p>
            <a:pPr marL="777237" indent="-388618" lvl="1">
              <a:lnSpc>
                <a:spcPts val="5543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Libre Baskerville Semi-Bold"/>
              </a:rPr>
              <a:t>Future Research:</a:t>
            </a:r>
            <a:r>
              <a:rPr lang="en-US" sz="3599">
                <a:solidFill>
                  <a:srgbClr val="000000"/>
                </a:solidFill>
                <a:latin typeface="Libre Baskerville"/>
              </a:rPr>
              <a:t> Broader datas</a:t>
            </a:r>
            <a:r>
              <a:rPr lang="en-US" sz="3599">
                <a:solidFill>
                  <a:srgbClr val="000000"/>
                </a:solidFill>
                <a:latin typeface="Libre Baskerville"/>
              </a:rPr>
              <a:t>ets, computational optimizations</a:t>
            </a:r>
          </a:p>
          <a:p>
            <a:pPr marL="777237" indent="-388618" lvl="1">
              <a:lnSpc>
                <a:spcPts val="5543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Libre Baskerville Semi-Bold"/>
              </a:rPr>
              <a:t>Conclusion:</a:t>
            </a:r>
            <a:r>
              <a:rPr lang="en-US" sz="3599">
                <a:solidFill>
                  <a:srgbClr val="000000"/>
                </a:solidFill>
                <a:latin typeface="Libre Baskerville"/>
              </a:rPr>
              <a:t> Promising hybrid model for HAR advancements</a:t>
            </a:r>
          </a:p>
          <a:p>
            <a:pPr>
              <a:lnSpc>
                <a:spcPts val="554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632200"/>
            <a:ext cx="1172163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1340393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7034" y="3045678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Summary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37034" y="5605663"/>
            <a:ext cx="3989441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Methodology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7034" y="8165649"/>
            <a:ext cx="3379147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Limitations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37034" y="3899006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Motivation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37034" y="7312321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37034" y="9018978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Synthesis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37034" y="4752335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Contribution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37034" y="6458992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Result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54399" y="2986550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54399" y="3831021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1.1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54399" y="4675491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1.2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54399" y="7208903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1.5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54399" y="8053373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54399" y="8897844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54399" y="5519962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1.3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454399" y="6364432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1.4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119062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Summary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34359" y="2462132"/>
            <a:ext cx="13724544" cy="2101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3311">
                <a:solidFill>
                  <a:srgbClr val="000000"/>
                </a:solidFill>
                <a:latin typeface="Libre Baskerville Bold"/>
              </a:rPr>
              <a:t>Paper Title:</a:t>
            </a:r>
          </a:p>
          <a:p>
            <a:pPr algn="ctr">
              <a:lnSpc>
                <a:spcPts val="3311"/>
              </a:lnSpc>
            </a:pPr>
            <a:r>
              <a:rPr lang="en-US" sz="3311">
                <a:solidFill>
                  <a:srgbClr val="000000"/>
                </a:solidFill>
                <a:latin typeface="Libre Baskerville Bold"/>
              </a:rPr>
              <a:t>A Hybrid Approach for Human Activity</a:t>
            </a:r>
          </a:p>
          <a:p>
            <a:pPr algn="ctr">
              <a:lnSpc>
                <a:spcPts val="3311"/>
              </a:lnSpc>
            </a:pPr>
            <a:r>
              <a:rPr lang="en-US" sz="3311">
                <a:solidFill>
                  <a:srgbClr val="000000"/>
                </a:solidFill>
                <a:latin typeface="Libre Baskerville Bold"/>
              </a:rPr>
              <a:t>Recognition with Support Vector Machine and 1D</a:t>
            </a:r>
          </a:p>
          <a:p>
            <a:pPr algn="ctr">
              <a:lnSpc>
                <a:spcPts val="3311"/>
              </a:lnSpc>
            </a:pPr>
            <a:r>
              <a:rPr lang="en-US" sz="3311">
                <a:solidFill>
                  <a:srgbClr val="000000"/>
                </a:solidFill>
                <a:latin typeface="Libre Baskerville Bold"/>
              </a:rPr>
              <a:t>Convolutional Neural Network</a:t>
            </a:r>
          </a:p>
          <a:p>
            <a:pPr algn="ctr">
              <a:lnSpc>
                <a:spcPts val="331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827646" y="5033338"/>
            <a:ext cx="12337972" cy="420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Human Activity Recognition (HAR) in sensor data</a:t>
            </a:r>
          </a:p>
          <a:p>
            <a:pPr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Objective: Enhance accuracy with hybrid model</a:t>
            </a:r>
          </a:p>
          <a:p>
            <a:pPr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Challenges: Noisy data, individual variations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35974" y="4329051"/>
            <a:ext cx="14321315" cy="50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</a:rPr>
              <a:t>Md Maruf Hossain Shuvo, Nafis Ahmed, Koundinya Nouduri, Kannappan Palaniappan</a:t>
            </a:r>
          </a:p>
          <a:p>
            <a:pPr algn="ctr">
              <a:lnSpc>
                <a:spcPts val="20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95648" y="1071643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Motivation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91230" y="2489962"/>
            <a:ext cx="10105539" cy="7196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35"/>
              </a:lnSpc>
            </a:pPr>
          </a:p>
          <a:p>
            <a:pPr marL="734058" indent="-367029" lvl="1">
              <a:lnSpc>
                <a:spcPts val="523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ibre Baskerville"/>
              </a:rPr>
              <a:t>Importance &amp; </a:t>
            </a:r>
            <a:r>
              <a:rPr lang="en-US" sz="3399">
                <a:solidFill>
                  <a:srgbClr val="000000"/>
                </a:solidFill>
                <a:latin typeface="Libre Baskerville"/>
              </a:rPr>
              <a:t>Complexity of HAR task</a:t>
            </a:r>
          </a:p>
          <a:p>
            <a:pPr>
              <a:lnSpc>
                <a:spcPts val="5235"/>
              </a:lnSpc>
            </a:pPr>
          </a:p>
          <a:p>
            <a:pPr marL="734058" indent="-367029" lvl="1">
              <a:lnSpc>
                <a:spcPts val="523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ibre Baskerville"/>
              </a:rPr>
              <a:t>Improve accuracy and adaptability</a:t>
            </a:r>
          </a:p>
          <a:p>
            <a:pPr>
              <a:lnSpc>
                <a:spcPts val="5235"/>
              </a:lnSpc>
            </a:pPr>
          </a:p>
          <a:p>
            <a:pPr marL="734058" indent="-367029" lvl="1">
              <a:lnSpc>
                <a:spcPts val="523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ibre Baskerville"/>
              </a:rPr>
              <a:t> Introduce hybrid SVM-CNN model</a:t>
            </a:r>
          </a:p>
          <a:p>
            <a:pPr>
              <a:lnSpc>
                <a:spcPts val="5235"/>
              </a:lnSpc>
            </a:pPr>
          </a:p>
          <a:p>
            <a:pPr marL="734058" indent="-367029" lvl="1">
              <a:lnSpc>
                <a:spcPts val="523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ibre Baskerville"/>
              </a:rPr>
              <a:t> Combined ML-ANN approach boosts recognition</a:t>
            </a:r>
          </a:p>
          <a:p>
            <a:pPr>
              <a:lnSpc>
                <a:spcPts val="5235"/>
              </a:lnSpc>
            </a:pPr>
          </a:p>
          <a:p>
            <a:pPr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8750" y="119062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Contribution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77251" y="3017548"/>
            <a:ext cx="11247656" cy="553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82988" indent="-441494" lvl="1">
              <a:lnSpc>
                <a:spcPts val="6298"/>
              </a:lnSpc>
              <a:buFont typeface="Arial"/>
              <a:buChar char="•"/>
            </a:pPr>
            <a:r>
              <a:rPr lang="en-US" sz="4089">
                <a:solidFill>
                  <a:srgbClr val="000000"/>
                </a:solidFill>
                <a:latin typeface="Libre Baskerville Semi-Bold"/>
              </a:rPr>
              <a:t>Primary Con</a:t>
            </a:r>
            <a:r>
              <a:rPr lang="en-US" sz="4089">
                <a:solidFill>
                  <a:srgbClr val="000000"/>
                </a:solidFill>
                <a:latin typeface="Libre Baskerville Semi-Bold"/>
              </a:rPr>
              <a:t>tribution:</a:t>
            </a:r>
            <a:r>
              <a:rPr lang="en-US" sz="4089">
                <a:solidFill>
                  <a:srgbClr val="000000"/>
                </a:solidFill>
                <a:latin typeface="Libre Baskerville"/>
              </a:rPr>
              <a:t> Two-stage learning process</a:t>
            </a:r>
          </a:p>
          <a:p>
            <a:pPr marL="882988" indent="-441494" lvl="1">
              <a:lnSpc>
                <a:spcPts val="6298"/>
              </a:lnSpc>
              <a:buFont typeface="Arial"/>
              <a:buChar char="•"/>
            </a:pPr>
            <a:r>
              <a:rPr lang="en-US" sz="4089">
                <a:solidFill>
                  <a:srgbClr val="000000"/>
                </a:solidFill>
                <a:latin typeface="Libre Baskerville Semi-Bold"/>
              </a:rPr>
              <a:t>RF Classification:</a:t>
            </a:r>
            <a:r>
              <a:rPr lang="en-US" sz="4089">
                <a:solidFill>
                  <a:srgbClr val="000000"/>
                </a:solidFill>
                <a:latin typeface="Libre Baskerville"/>
              </a:rPr>
              <a:t> Static vs. moving activities</a:t>
            </a:r>
          </a:p>
          <a:p>
            <a:pPr marL="882988" indent="-441494" lvl="1">
              <a:lnSpc>
                <a:spcPts val="6298"/>
              </a:lnSpc>
              <a:buFont typeface="Arial"/>
              <a:buChar char="•"/>
            </a:pPr>
            <a:r>
              <a:rPr lang="en-US" sz="4089">
                <a:solidFill>
                  <a:srgbClr val="000000"/>
                </a:solidFill>
                <a:latin typeface="Libre Baskerville Semi-Bold"/>
              </a:rPr>
              <a:t>SVM and 1D CNN:</a:t>
            </a:r>
            <a:r>
              <a:rPr lang="en-US" sz="4089">
                <a:solidFill>
                  <a:srgbClr val="000000"/>
                </a:solidFill>
                <a:latin typeface="Libre Baskerville"/>
              </a:rPr>
              <a:t> Adaptive recognition</a:t>
            </a:r>
          </a:p>
          <a:p>
            <a:pPr>
              <a:lnSpc>
                <a:spcPts val="629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80793" y="2822176"/>
            <a:ext cx="8896614" cy="3969284"/>
          </a:xfrm>
          <a:custGeom>
            <a:avLst/>
            <a:gdLst/>
            <a:ahLst/>
            <a:cxnLst/>
            <a:rect r="r" b="b" t="t" l="l"/>
            <a:pathLst>
              <a:path h="3969284" w="8896614">
                <a:moveTo>
                  <a:pt x="0" y="0"/>
                </a:moveTo>
                <a:lnTo>
                  <a:pt x="8896615" y="0"/>
                </a:lnTo>
                <a:lnTo>
                  <a:pt x="8896615" y="3969284"/>
                </a:lnTo>
                <a:lnTo>
                  <a:pt x="0" y="39692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18" r="0" b="-51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585947" y="7139744"/>
            <a:ext cx="9486308" cy="2637194"/>
          </a:xfrm>
          <a:custGeom>
            <a:avLst/>
            <a:gdLst/>
            <a:ahLst/>
            <a:cxnLst/>
            <a:rect r="r" b="b" t="t" l="l"/>
            <a:pathLst>
              <a:path h="2637194" w="9486308">
                <a:moveTo>
                  <a:pt x="0" y="0"/>
                </a:moveTo>
                <a:lnTo>
                  <a:pt x="9486307" y="0"/>
                </a:lnTo>
                <a:lnTo>
                  <a:pt x="9486307" y="2637193"/>
                </a:lnTo>
                <a:lnTo>
                  <a:pt x="0" y="26371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27646" y="3422978"/>
            <a:ext cx="6053148" cy="5546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7"/>
              </a:lnSpc>
            </a:pPr>
          </a:p>
          <a:p>
            <a:pPr marL="624150" indent="-312075" lvl="1">
              <a:lnSpc>
                <a:spcPts val="4047"/>
              </a:lnSpc>
              <a:buFont typeface="Arial"/>
              <a:buChar char="•"/>
            </a:pPr>
            <a:r>
              <a:rPr lang="en-US" sz="2890">
                <a:solidFill>
                  <a:srgbClr val="000000"/>
                </a:solidFill>
                <a:latin typeface="Libre Baskerville Bold"/>
              </a:rPr>
              <a:t>Two-Stage Learning:</a:t>
            </a:r>
            <a:r>
              <a:rPr lang="en-US" sz="2890">
                <a:solidFill>
                  <a:srgbClr val="000000"/>
                </a:solidFill>
                <a:latin typeface="Libre Baskerville"/>
              </a:rPr>
              <a:t> RF, SVM, 1D CNN</a:t>
            </a:r>
          </a:p>
          <a:p>
            <a:pPr marL="624150" indent="-312075" lvl="1">
              <a:lnSpc>
                <a:spcPts val="4047"/>
              </a:lnSpc>
              <a:buFont typeface="Arial"/>
              <a:buChar char="•"/>
            </a:pPr>
            <a:r>
              <a:rPr lang="en-US" sz="2890">
                <a:solidFill>
                  <a:srgbClr val="000000"/>
                </a:solidFill>
                <a:latin typeface="Libre Baskerville Bold"/>
              </a:rPr>
              <a:t>RF:</a:t>
            </a:r>
            <a:r>
              <a:rPr lang="en-US" sz="2890">
                <a:solidFill>
                  <a:srgbClr val="000000"/>
                </a:solidFill>
                <a:latin typeface="Libre Baskerville"/>
              </a:rPr>
              <a:t> Classify static and moving</a:t>
            </a:r>
          </a:p>
          <a:p>
            <a:pPr marL="624150" indent="-312075" lvl="1">
              <a:lnSpc>
                <a:spcPts val="4047"/>
              </a:lnSpc>
              <a:buFont typeface="Arial"/>
              <a:buChar char="•"/>
            </a:pPr>
            <a:r>
              <a:rPr lang="en-US" sz="2890">
                <a:solidFill>
                  <a:srgbClr val="000000"/>
                </a:solidFill>
                <a:latin typeface="Libre Baskerville Bold"/>
              </a:rPr>
              <a:t>SVM:</a:t>
            </a:r>
            <a:r>
              <a:rPr lang="en-US" sz="2890">
                <a:solidFill>
                  <a:srgbClr val="000000"/>
                </a:solidFill>
                <a:latin typeface="Libre Baskerville"/>
              </a:rPr>
              <a:t> Recognize static activities</a:t>
            </a:r>
          </a:p>
          <a:p>
            <a:pPr marL="624150" indent="-312075" lvl="1">
              <a:lnSpc>
                <a:spcPts val="4047"/>
              </a:lnSpc>
              <a:buFont typeface="Arial"/>
              <a:buChar char="•"/>
            </a:pPr>
            <a:r>
              <a:rPr lang="en-US" sz="2890">
                <a:solidFill>
                  <a:srgbClr val="000000"/>
                </a:solidFill>
                <a:latin typeface="Libre Baskerville Bold"/>
              </a:rPr>
              <a:t>1D CNN:</a:t>
            </a:r>
            <a:r>
              <a:rPr lang="en-US" sz="2890">
                <a:solidFill>
                  <a:srgbClr val="000000"/>
                </a:solidFill>
                <a:latin typeface="Libre Baskerville"/>
              </a:rPr>
              <a:t> Capture local dependencies in moving activities</a:t>
            </a:r>
          </a:p>
          <a:p>
            <a:pPr>
              <a:lnSpc>
                <a:spcPts val="404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895648" y="1071643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948616"/>
            <a:ext cx="15419311" cy="3842449"/>
          </a:xfrm>
          <a:custGeom>
            <a:avLst/>
            <a:gdLst/>
            <a:ahLst/>
            <a:cxnLst/>
            <a:rect r="r" b="b" t="t" l="l"/>
            <a:pathLst>
              <a:path h="3842449" w="15419311">
                <a:moveTo>
                  <a:pt x="0" y="0"/>
                </a:moveTo>
                <a:lnTo>
                  <a:pt x="15419311" y="0"/>
                </a:lnTo>
                <a:lnTo>
                  <a:pt x="15419311" y="3842448"/>
                </a:lnTo>
                <a:lnTo>
                  <a:pt x="0" y="38424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04647" y="5586599"/>
            <a:ext cx="5702924" cy="4661816"/>
          </a:xfrm>
          <a:custGeom>
            <a:avLst/>
            <a:gdLst/>
            <a:ahLst/>
            <a:cxnLst/>
            <a:rect r="r" b="b" t="t" l="l"/>
            <a:pathLst>
              <a:path h="4661816" w="5702924">
                <a:moveTo>
                  <a:pt x="0" y="0"/>
                </a:moveTo>
                <a:lnTo>
                  <a:pt x="5702923" y="0"/>
                </a:lnTo>
                <a:lnTo>
                  <a:pt x="5702923" y="4661816"/>
                </a:lnTo>
                <a:lnTo>
                  <a:pt x="0" y="46618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924" r="-2993" b="-192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75483" y="734259"/>
            <a:ext cx="1169635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Result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75483" y="734259"/>
            <a:ext cx="1169635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0289" y="2400487"/>
            <a:ext cx="14003156" cy="629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058" indent="-436029" lvl="1">
              <a:lnSpc>
                <a:spcPts val="5654"/>
              </a:lnSpc>
              <a:buFont typeface="Arial"/>
              <a:buChar char="•"/>
            </a:pPr>
            <a:r>
              <a:rPr lang="en-US" sz="4039">
                <a:solidFill>
                  <a:srgbClr val="000000"/>
                </a:solidFill>
                <a:latin typeface="Libre Baskerville"/>
              </a:rPr>
              <a:t> Achieved an overall accuracy of 97.71%</a:t>
            </a:r>
          </a:p>
          <a:p>
            <a:pPr algn="just" marL="872058" indent="-436029" lvl="1">
              <a:lnSpc>
                <a:spcPts val="5654"/>
              </a:lnSpc>
              <a:buFont typeface="Arial"/>
              <a:buChar char="•"/>
            </a:pPr>
            <a:r>
              <a:rPr lang="en-US" sz="4039">
                <a:solidFill>
                  <a:srgbClr val="000000"/>
                </a:solidFill>
                <a:latin typeface="Libre Baskerville"/>
              </a:rPr>
              <a:t> Tuned for optimal performance</a:t>
            </a:r>
          </a:p>
          <a:p>
            <a:pPr algn="just" marL="872058" indent="-436029" lvl="1">
              <a:lnSpc>
                <a:spcPts val="5654"/>
              </a:lnSpc>
              <a:buFont typeface="Arial"/>
              <a:buChar char="•"/>
            </a:pPr>
            <a:r>
              <a:rPr lang="en-US" sz="4039">
                <a:solidFill>
                  <a:srgbClr val="000000"/>
                </a:solidFill>
                <a:latin typeface="Libre Baskerville"/>
              </a:rPr>
              <a:t>Training Strategies: Early stopping, model checkpointing</a:t>
            </a:r>
          </a:p>
          <a:p>
            <a:pPr algn="just" marL="872058" indent="-436029" lvl="1">
              <a:lnSpc>
                <a:spcPts val="5654"/>
              </a:lnSpc>
              <a:buFont typeface="Arial"/>
              <a:buChar char="•"/>
            </a:pPr>
            <a:r>
              <a:rPr lang="en-US" sz="4039">
                <a:solidFill>
                  <a:srgbClr val="000000"/>
                </a:solidFill>
                <a:latin typeface="Libre Baskerville"/>
              </a:rPr>
              <a:t>Partially supported by awards from U.S. NIH National Institute of Neurological Disorders and Stroke, and the U.S. Army Research Laboratory project</a:t>
            </a:r>
          </a:p>
          <a:p>
            <a:pPr algn="ctr">
              <a:lnSpc>
                <a:spcPts val="403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9920" y="1071643"/>
            <a:ext cx="1623060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Limitations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37054" y="2676689"/>
            <a:ext cx="3136114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1st Limitaion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68750" y="6708776"/>
            <a:ext cx="7877739" cy="1035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 Reliance on specific dataset (UCI-HAR)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6153" y="5912807"/>
            <a:ext cx="3457916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2nd limitation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57540" y="3556164"/>
            <a:ext cx="6495141" cy="1035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 Computational complexity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DAF2WVAOsjk</dc:identifier>
  <dcterms:modified xsi:type="dcterms:W3CDTF">2011-08-01T06:04:30Z</dcterms:modified>
  <cp:revision>1</cp:revision>
  <dc:title>CSE424 Paper Presentation 2</dc:title>
</cp:coreProperties>
</file>