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1632B8-0CAD-483A-B6EA-E80F42F37FB6}">
  <a:tblStyle styleId="{081632B8-0CAD-483A-B6EA-E80F42F37F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11" Type="http://schemas.openxmlformats.org/officeDocument/2006/relationships/slide" Target="slides/slide4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21" Type="http://schemas.openxmlformats.org/officeDocument/2006/relationships/font" Target="fonts/Montserra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SemiBold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MontserratSemi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3c5c86fc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93c5c86fc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93c5c86fc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a93c5c86fc_3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93c5c86fc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93c5c86fc_3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93c5c86fc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a93c5c86fc_3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93c5c86fc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a93c5c86fc_3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93c5c86fc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93c5c86fc_3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93c5c86fc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a93c5c86fc_3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93c5c86fc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a93c5c86fc_3_2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93c5c86fc_3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a93c5c86fc_3_2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3.jp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-1026352" y="-75274"/>
            <a:ext cx="4378727" cy="3792523"/>
          </a:xfrm>
          <a:custGeom>
            <a:rect b="b" l="l" r="r" t="t"/>
            <a:pathLst>
              <a:path extrusionOk="0" h="6088380" w="7029450">
                <a:moveTo>
                  <a:pt x="5271770" y="0"/>
                </a:moveTo>
                <a:lnTo>
                  <a:pt x="1757680" y="0"/>
                </a:lnTo>
                <a:lnTo>
                  <a:pt x="0" y="3044190"/>
                </a:lnTo>
                <a:lnTo>
                  <a:pt x="0" y="4330700"/>
                </a:lnTo>
                <a:cubicBezTo>
                  <a:pt x="0" y="5300980"/>
                  <a:pt x="787400" y="6088380"/>
                  <a:pt x="1757680" y="6088380"/>
                </a:cubicBezTo>
                <a:lnTo>
                  <a:pt x="5271770" y="6088380"/>
                </a:lnTo>
                <a:lnTo>
                  <a:pt x="7029450" y="3044190"/>
                </a:lnTo>
                <a:lnTo>
                  <a:pt x="7029450" y="1757680"/>
                </a:lnTo>
                <a:cubicBezTo>
                  <a:pt x="7029450" y="787400"/>
                  <a:pt x="6242050" y="0"/>
                  <a:pt x="527177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2095" r="-32094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3596305" y="668737"/>
            <a:ext cx="374399" cy="324025"/>
          </a:xfrm>
          <a:custGeom>
            <a:rect b="b" l="l" r="r" t="t"/>
            <a:pathLst>
              <a:path extrusionOk="0" h="648050" w="748798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 flipH="1">
            <a:off x="-1026352" y="4121861"/>
            <a:ext cx="4378727" cy="3785939"/>
          </a:xfrm>
          <a:custGeom>
            <a:rect b="b" l="l" r="r" t="t"/>
            <a:pathLst>
              <a:path extrusionOk="0" h="7571877" w="8757453">
                <a:moveTo>
                  <a:pt x="8757453" y="0"/>
                </a:moveTo>
                <a:lnTo>
                  <a:pt x="0" y="0"/>
                </a:lnTo>
                <a:lnTo>
                  <a:pt x="0" y="7571877"/>
                </a:lnTo>
                <a:lnTo>
                  <a:pt x="8757453" y="7571877"/>
                </a:lnTo>
                <a:lnTo>
                  <a:pt x="875745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25"/>
          <p:cNvSpPr/>
          <p:nvPr/>
        </p:nvSpPr>
        <p:spPr>
          <a:xfrm>
            <a:off x="1242559" y="2939029"/>
            <a:ext cx="169059" cy="169058"/>
          </a:xfrm>
          <a:custGeom>
            <a:rect b="b" l="l" r="r" t="t"/>
            <a:pathLst>
              <a:path extrusionOk="0" h="338117" w="338117">
                <a:moveTo>
                  <a:pt x="0" y="0"/>
                </a:moveTo>
                <a:lnTo>
                  <a:pt x="338117" y="0"/>
                </a:lnTo>
                <a:lnTo>
                  <a:pt x="338117" y="338118"/>
                </a:lnTo>
                <a:lnTo>
                  <a:pt x="0" y="3381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25"/>
          <p:cNvSpPr txBox="1"/>
          <p:nvPr/>
        </p:nvSpPr>
        <p:spPr>
          <a:xfrm>
            <a:off x="3596305" y="1216992"/>
            <a:ext cx="50496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1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COMPARATIVE ANALYSIS OF MACHINE LEARNING AND DEEP LEARNING MODELS FOR EEG-BASED SCHIZOPHRENIA DETECTION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180415" y="3161920"/>
            <a:ext cx="1407965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Faiyaz Bin Yousuf</a:t>
            </a:r>
            <a:endParaRPr sz="700"/>
          </a:p>
        </p:txBody>
      </p:sp>
      <p:sp>
        <p:nvSpPr>
          <p:cNvPr id="139" name="Google Shape;139;p26"/>
          <p:cNvSpPr/>
          <p:nvPr/>
        </p:nvSpPr>
        <p:spPr>
          <a:xfrm flipH="1">
            <a:off x="6669395" y="-2126130"/>
            <a:ext cx="3833030" cy="3315985"/>
          </a:xfrm>
          <a:custGeom>
            <a:rect b="b" l="l" r="r" t="t"/>
            <a:pathLst>
              <a:path extrusionOk="0" h="6631969" w="766605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/>
          <p:nvPr/>
        </p:nvSpPr>
        <p:spPr>
          <a:xfrm flipH="1">
            <a:off x="-1916515" y="-2126130"/>
            <a:ext cx="3833030" cy="3315985"/>
          </a:xfrm>
          <a:custGeom>
            <a:rect b="b" l="l" r="r" t="t"/>
            <a:pathLst>
              <a:path extrusionOk="0" h="6631969" w="766605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26"/>
          <p:cNvSpPr/>
          <p:nvPr/>
        </p:nvSpPr>
        <p:spPr>
          <a:xfrm>
            <a:off x="2022463" y="1526239"/>
            <a:ext cx="1723869" cy="1492792"/>
          </a:xfrm>
          <a:custGeom>
            <a:rect b="b" l="l" r="r" t="t"/>
            <a:pathLst>
              <a:path extrusionOk="0" h="3708400" w="428244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7168" l="0" r="0" t="-38460"/>
            </a:stretch>
          </a:blipFill>
          <a:ln>
            <a:noFill/>
          </a:ln>
        </p:spPr>
      </p:sp>
      <p:sp>
        <p:nvSpPr>
          <p:cNvPr id="142" name="Google Shape;142;p26"/>
          <p:cNvSpPr/>
          <p:nvPr/>
        </p:nvSpPr>
        <p:spPr>
          <a:xfrm>
            <a:off x="6669395" y="4618197"/>
            <a:ext cx="4378727" cy="3785939"/>
          </a:xfrm>
          <a:custGeom>
            <a:rect b="b" l="l" r="r" t="t"/>
            <a:pathLst>
              <a:path extrusionOk="0" h="7571877" w="8757453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26"/>
          <p:cNvSpPr/>
          <p:nvPr/>
        </p:nvSpPr>
        <p:spPr>
          <a:xfrm>
            <a:off x="5397669" y="1526239"/>
            <a:ext cx="1723868" cy="1492792"/>
          </a:xfrm>
          <a:custGeom>
            <a:rect b="b" l="l" r="r" t="t"/>
            <a:pathLst>
              <a:path extrusionOk="0" h="3708400" w="428244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1548" l="0" r="0" t="-3928"/>
            </a:stretch>
          </a:blipFill>
          <a:ln>
            <a:noFill/>
          </a:ln>
        </p:spPr>
      </p:sp>
      <p:sp>
        <p:nvSpPr>
          <p:cNvPr id="144" name="Google Shape;144;p26"/>
          <p:cNvSpPr txBox="1"/>
          <p:nvPr/>
        </p:nvSpPr>
        <p:spPr>
          <a:xfrm>
            <a:off x="5555621" y="3161920"/>
            <a:ext cx="1407965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Asief Iqbal Dieyaz</a:t>
            </a:r>
            <a:endParaRPr sz="700"/>
          </a:p>
        </p:txBody>
      </p:sp>
      <p:sp>
        <p:nvSpPr>
          <p:cNvPr id="145" name="Google Shape;145;p26"/>
          <p:cNvSpPr/>
          <p:nvPr/>
        </p:nvSpPr>
        <p:spPr>
          <a:xfrm>
            <a:off x="514350" y="352338"/>
            <a:ext cx="374399" cy="324025"/>
          </a:xfrm>
          <a:custGeom>
            <a:rect b="b" l="l" r="r" t="t"/>
            <a:pathLst>
              <a:path extrusionOk="0" h="648050" w="748798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26"/>
          <p:cNvSpPr txBox="1"/>
          <p:nvPr/>
        </p:nvSpPr>
        <p:spPr>
          <a:xfrm>
            <a:off x="2180415" y="3406124"/>
            <a:ext cx="1407965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ID-22101845</a:t>
            </a:r>
            <a:endParaRPr sz="700"/>
          </a:p>
        </p:txBody>
      </p:sp>
      <p:sp>
        <p:nvSpPr>
          <p:cNvPr id="147" name="Google Shape;147;p26"/>
          <p:cNvSpPr txBox="1"/>
          <p:nvPr/>
        </p:nvSpPr>
        <p:spPr>
          <a:xfrm>
            <a:off x="5555621" y="3406124"/>
            <a:ext cx="1407965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ID-23341081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27"/>
          <p:cNvGraphicFramePr/>
          <p:nvPr/>
        </p:nvGraphicFramePr>
        <p:xfrm>
          <a:off x="514350" y="962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{081632B8-0CAD-483A-B6EA-E80F42F37FB6}</a:tableStyleId>
              </a:tblPr>
              <a:tblGrid>
                <a:gridCol w="7425025"/>
              </a:tblGrid>
              <a:tr h="4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Dataset Groups</a:t>
                      </a:r>
                      <a:endParaRPr sz="600" u="none" cap="none" strike="noStrike"/>
                    </a:p>
                  </a:txBody>
                  <a:tcPr marT="87150" marB="87150" marR="87150" marL="8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 Schizophrenia partient (7 male and 7 female) &amp; 14 Healthy control ( 7 male &amp; 7 female)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Male Patients: 24.6-31.2 years, Female Patients: 24.2-32.4 years.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9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3" name="Google Shape;153;p27"/>
          <p:cNvGrpSpPr/>
          <p:nvPr/>
        </p:nvGrpSpPr>
        <p:grpSpPr>
          <a:xfrm>
            <a:off x="0" y="4545866"/>
            <a:ext cx="7864015" cy="597634"/>
            <a:chOff x="0" y="-38100"/>
            <a:chExt cx="4142362" cy="314803"/>
          </a:xfrm>
        </p:grpSpPr>
        <p:sp>
          <p:nvSpPr>
            <p:cNvPr id="154" name="Google Shape;154;p27"/>
            <p:cNvSpPr/>
            <p:nvPr/>
          </p:nvSpPr>
          <p:spPr>
            <a:xfrm>
              <a:off x="0" y="0"/>
              <a:ext cx="4142362" cy="276703"/>
            </a:xfrm>
            <a:custGeom>
              <a:rect b="b" l="l" r="r" t="t"/>
              <a:pathLst>
                <a:path extrusionOk="0"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155" name="Google Shape;155;p27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6669395" y="4618197"/>
            <a:ext cx="4378727" cy="3785939"/>
          </a:xfrm>
          <a:custGeom>
            <a:rect b="b" l="l" r="r" t="t"/>
            <a:pathLst>
              <a:path extrusionOk="0" h="7571877" w="8757453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27"/>
          <p:cNvSpPr txBox="1"/>
          <p:nvPr/>
        </p:nvSpPr>
        <p:spPr>
          <a:xfrm>
            <a:off x="514350" y="442370"/>
            <a:ext cx="6368716" cy="329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DATASET ANALYSIS</a:t>
            </a:r>
            <a:endParaRPr sz="700"/>
          </a:p>
        </p:txBody>
      </p:sp>
      <p:sp>
        <p:nvSpPr>
          <p:cNvPr id="158" name="Google Shape;158;p27"/>
          <p:cNvSpPr/>
          <p:nvPr/>
        </p:nvSpPr>
        <p:spPr>
          <a:xfrm flipH="1">
            <a:off x="6669395" y="-2543730"/>
            <a:ext cx="3833030" cy="3315985"/>
          </a:xfrm>
          <a:custGeom>
            <a:rect b="b" l="l" r="r" t="t"/>
            <a:pathLst>
              <a:path extrusionOk="0" h="6631969" w="766605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159" name="Google Shape;159;p27"/>
          <p:cNvGraphicFramePr/>
          <p:nvPr/>
        </p:nvGraphicFramePr>
        <p:xfrm>
          <a:off x="514350" y="2546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{081632B8-0CAD-483A-B6EA-E80F42F37FB6}</a:tableStyleId>
              </a:tblPr>
              <a:tblGrid>
                <a:gridCol w="7385000"/>
              </a:tblGrid>
              <a:tr h="4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EEG Analysis</a:t>
                      </a:r>
                      <a:endParaRPr sz="600" u="none" cap="none" strike="noStrike"/>
                    </a:p>
                  </a:txBody>
                  <a:tcPr marT="87150" marB="87150" marR="87150" marL="8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</a:tr>
              <a:tr h="42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Resting state with closed eyes, recorded for 15 minutes using standard 10–20 EEG montage with 19 channels.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Segmentation into 30-second intervals, second-order Butterworth filter applied, isolation of five frequency bands, 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sampling rate of 240 Hz.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9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7"/>
          <p:cNvSpPr/>
          <p:nvPr/>
        </p:nvSpPr>
        <p:spPr>
          <a:xfrm>
            <a:off x="8055734" y="190325"/>
            <a:ext cx="374399" cy="324025"/>
          </a:xfrm>
          <a:custGeom>
            <a:rect b="b" l="l" r="r" t="t"/>
            <a:pathLst>
              <a:path extrusionOk="0" h="648050" w="748798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8"/>
          <p:cNvGraphicFramePr/>
          <p:nvPr/>
        </p:nvGraphicFramePr>
        <p:xfrm>
          <a:off x="514350" y="804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{081632B8-0CAD-483A-B6EA-E80F42F37FB6}</a:tableStyleId>
              </a:tblPr>
              <a:tblGrid>
                <a:gridCol w="4058850"/>
              </a:tblGrid>
              <a:tr h="48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Extraction</a:t>
                      </a:r>
                      <a:endParaRPr sz="600" u="none" cap="none" strike="noStrike"/>
                    </a:p>
                  </a:txBody>
                  <a:tcPr marT="87150" marB="87150" marR="87150" marL="8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1B4444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Categorization: </a:t>
                      </a: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 discrete groups – healthy and patients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Features:</a:t>
                      </a: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7201 features derived from diverse mathematical functions.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 Test Split:</a:t>
                      </a: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80:20 split for model evaluation (5760 features for training, 1441 features for testing).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4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6" name="Google Shape;166;p28"/>
          <p:cNvGrpSpPr/>
          <p:nvPr/>
        </p:nvGrpSpPr>
        <p:grpSpPr>
          <a:xfrm>
            <a:off x="0" y="4545866"/>
            <a:ext cx="7864015" cy="597634"/>
            <a:chOff x="0" y="-38100"/>
            <a:chExt cx="4142362" cy="314803"/>
          </a:xfrm>
        </p:grpSpPr>
        <p:sp>
          <p:nvSpPr>
            <p:cNvPr id="167" name="Google Shape;167;p28"/>
            <p:cNvSpPr/>
            <p:nvPr/>
          </p:nvSpPr>
          <p:spPr>
            <a:xfrm>
              <a:off x="0" y="0"/>
              <a:ext cx="4142362" cy="276703"/>
            </a:xfrm>
            <a:custGeom>
              <a:rect b="b" l="l" r="r" t="t"/>
              <a:pathLst>
                <a:path extrusionOk="0"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168" name="Google Shape;168;p28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8"/>
          <p:cNvSpPr/>
          <p:nvPr/>
        </p:nvSpPr>
        <p:spPr>
          <a:xfrm>
            <a:off x="6669395" y="4618197"/>
            <a:ext cx="4378727" cy="3785939"/>
          </a:xfrm>
          <a:custGeom>
            <a:rect b="b" l="l" r="r" t="t"/>
            <a:pathLst>
              <a:path extrusionOk="0" h="7571877" w="8757453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28"/>
          <p:cNvSpPr txBox="1"/>
          <p:nvPr/>
        </p:nvSpPr>
        <p:spPr>
          <a:xfrm>
            <a:off x="514350" y="376150"/>
            <a:ext cx="6368716" cy="329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700"/>
          </a:p>
        </p:txBody>
      </p:sp>
      <p:sp>
        <p:nvSpPr>
          <p:cNvPr id="171" name="Google Shape;171;p28"/>
          <p:cNvSpPr/>
          <p:nvPr/>
        </p:nvSpPr>
        <p:spPr>
          <a:xfrm flipH="1">
            <a:off x="6669395" y="-2543730"/>
            <a:ext cx="3833030" cy="3315985"/>
          </a:xfrm>
          <a:custGeom>
            <a:rect b="b" l="l" r="r" t="t"/>
            <a:pathLst>
              <a:path extrusionOk="0" h="6631969" w="766605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172" name="Google Shape;172;p28"/>
          <p:cNvGraphicFramePr/>
          <p:nvPr/>
        </p:nvGraphicFramePr>
        <p:xfrm>
          <a:off x="514350" y="273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{081632B8-0CAD-483A-B6EA-E80F42F37FB6}</a:tableStyleId>
              </a:tblPr>
              <a:tblGrid>
                <a:gridCol w="5345150"/>
              </a:tblGrid>
              <a:tr h="48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Machine Learning Algorithms</a:t>
                      </a:r>
                      <a:endParaRPr sz="600" u="none" cap="none" strike="noStrike"/>
                    </a:p>
                  </a:txBody>
                  <a:tcPr marT="87150" marB="87150" marR="87150" marL="8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scaling:</a:t>
                      </a: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StandardScaler pipeline  | </a:t>
                      </a:r>
                      <a:r>
                        <a:rPr b="1"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Hyperparameter tuning :</a:t>
                      </a: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GridSearchCV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6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SVM(Linear, Polynomial and RBF kernel)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Forest, XGBoost, and Decision Tree models  hyper parameter tuning: 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maximum depth, number of estimators, and learning rate</a:t>
                      </a:r>
                      <a:endParaRPr sz="700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4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8"/>
          <p:cNvSpPr/>
          <p:nvPr/>
        </p:nvSpPr>
        <p:spPr>
          <a:xfrm>
            <a:off x="8055734" y="190325"/>
            <a:ext cx="374399" cy="324025"/>
          </a:xfrm>
          <a:custGeom>
            <a:rect b="b" l="l" r="r" t="t"/>
            <a:pathLst>
              <a:path extrusionOk="0" h="648050" w="748798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8"/>
          <p:cNvSpPr/>
          <p:nvPr/>
        </p:nvSpPr>
        <p:spPr>
          <a:xfrm>
            <a:off x="5961878" y="1466259"/>
            <a:ext cx="3093059" cy="971466"/>
          </a:xfrm>
          <a:custGeom>
            <a:rect b="b" l="l" r="r" t="t"/>
            <a:pathLst>
              <a:path extrusionOk="0" h="1942932" w="6186117">
                <a:moveTo>
                  <a:pt x="0" y="0"/>
                </a:moveTo>
                <a:lnTo>
                  <a:pt x="6186116" y="0"/>
                </a:lnTo>
                <a:lnTo>
                  <a:pt x="6186116" y="1942932"/>
                </a:lnTo>
                <a:lnTo>
                  <a:pt x="0" y="1942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9"/>
          <p:cNvGraphicFramePr/>
          <p:nvPr/>
        </p:nvGraphicFramePr>
        <p:xfrm>
          <a:off x="514350" y="804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{081632B8-0CAD-483A-B6EA-E80F42F37FB6}</a:tableStyleId>
              </a:tblPr>
              <a:tblGrid>
                <a:gridCol w="6719900"/>
              </a:tblGrid>
              <a:tr h="49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CNN Architecture</a:t>
                      </a:r>
                      <a:endParaRPr sz="600" u="none" cap="none" strike="noStrike"/>
                    </a:p>
                  </a:txBody>
                  <a:tcPr marT="87150" marB="87150" marR="87150" marL="8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Layered 1D CNN with a fully connected dense layer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Batch normalization, LeakyReLU activation function, MaxPooling1D, and Dropout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Adam optimizer and Binary Crossentropy loss function.</a:t>
                      </a:r>
                      <a:endParaRPr sz="600" u="none" cap="none" strike="noStrike"/>
                    </a:p>
                  </a:txBody>
                  <a:tcPr marT="87150" marB="87150" marR="87150" marL="8715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4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0" name="Google Shape;180;p29"/>
          <p:cNvGrpSpPr/>
          <p:nvPr/>
        </p:nvGrpSpPr>
        <p:grpSpPr>
          <a:xfrm>
            <a:off x="0" y="4545866"/>
            <a:ext cx="7864015" cy="597634"/>
            <a:chOff x="0" y="-38100"/>
            <a:chExt cx="4142362" cy="314803"/>
          </a:xfrm>
        </p:grpSpPr>
        <p:sp>
          <p:nvSpPr>
            <p:cNvPr id="181" name="Google Shape;181;p29"/>
            <p:cNvSpPr/>
            <p:nvPr/>
          </p:nvSpPr>
          <p:spPr>
            <a:xfrm>
              <a:off x="0" y="0"/>
              <a:ext cx="4142362" cy="276703"/>
            </a:xfrm>
            <a:custGeom>
              <a:rect b="b" l="l" r="r" t="t"/>
              <a:pathLst>
                <a:path extrusionOk="0"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182" name="Google Shape;182;p29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9"/>
          <p:cNvSpPr/>
          <p:nvPr/>
        </p:nvSpPr>
        <p:spPr>
          <a:xfrm>
            <a:off x="6669395" y="4618197"/>
            <a:ext cx="4378727" cy="3785939"/>
          </a:xfrm>
          <a:custGeom>
            <a:rect b="b" l="l" r="r" t="t"/>
            <a:pathLst>
              <a:path extrusionOk="0" h="7571877" w="8757453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9"/>
          <p:cNvSpPr txBox="1"/>
          <p:nvPr/>
        </p:nvSpPr>
        <p:spPr>
          <a:xfrm>
            <a:off x="514350" y="376150"/>
            <a:ext cx="6368716" cy="329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700"/>
          </a:p>
        </p:txBody>
      </p:sp>
      <p:sp>
        <p:nvSpPr>
          <p:cNvPr id="185" name="Google Shape;185;p29"/>
          <p:cNvSpPr/>
          <p:nvPr/>
        </p:nvSpPr>
        <p:spPr>
          <a:xfrm flipH="1">
            <a:off x="6669395" y="-2543730"/>
            <a:ext cx="3833030" cy="3315985"/>
          </a:xfrm>
          <a:custGeom>
            <a:rect b="b" l="l" r="r" t="t"/>
            <a:pathLst>
              <a:path extrusionOk="0" h="6631969" w="766605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29"/>
          <p:cNvSpPr/>
          <p:nvPr/>
        </p:nvSpPr>
        <p:spPr>
          <a:xfrm>
            <a:off x="8055734" y="190325"/>
            <a:ext cx="374399" cy="324025"/>
          </a:xfrm>
          <a:custGeom>
            <a:rect b="b" l="l" r="r" t="t"/>
            <a:pathLst>
              <a:path extrusionOk="0" h="648050" w="748798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7" name="Google Shape;187;p29"/>
          <p:cNvGrpSpPr/>
          <p:nvPr/>
        </p:nvGrpSpPr>
        <p:grpSpPr>
          <a:xfrm>
            <a:off x="713984" y="2798258"/>
            <a:ext cx="1344098" cy="1707202"/>
            <a:chOff x="0" y="-28575"/>
            <a:chExt cx="617069" cy="783769"/>
          </a:xfrm>
        </p:grpSpPr>
        <p:sp>
          <p:nvSpPr>
            <p:cNvPr id="188" name="Google Shape;188;p29"/>
            <p:cNvSpPr/>
            <p:nvPr/>
          </p:nvSpPr>
          <p:spPr>
            <a:xfrm>
              <a:off x="0" y="0"/>
              <a:ext cx="617069" cy="755194"/>
            </a:xfrm>
            <a:custGeom>
              <a:rect b="b" l="l" r="r" t="t"/>
              <a:pathLst>
                <a:path extrusionOk="0" h="755194" w="617069">
                  <a:moveTo>
                    <a:pt x="172798" y="0"/>
                  </a:moveTo>
                  <a:lnTo>
                    <a:pt x="444271" y="0"/>
                  </a:lnTo>
                  <a:cubicBezTo>
                    <a:pt x="490100" y="0"/>
                    <a:pt x="534052" y="18205"/>
                    <a:pt x="566458" y="50611"/>
                  </a:cubicBezTo>
                  <a:cubicBezTo>
                    <a:pt x="598864" y="83017"/>
                    <a:pt x="617069" y="126969"/>
                    <a:pt x="617069" y="172798"/>
                  </a:cubicBezTo>
                  <a:lnTo>
                    <a:pt x="617069" y="582396"/>
                  </a:lnTo>
                  <a:cubicBezTo>
                    <a:pt x="617069" y="628225"/>
                    <a:pt x="598864" y="672176"/>
                    <a:pt x="566458" y="704582"/>
                  </a:cubicBezTo>
                  <a:cubicBezTo>
                    <a:pt x="534052" y="736988"/>
                    <a:pt x="490100" y="755194"/>
                    <a:pt x="444271" y="755194"/>
                  </a:cubicBezTo>
                  <a:lnTo>
                    <a:pt x="172798" y="755194"/>
                  </a:lnTo>
                  <a:cubicBezTo>
                    <a:pt x="126969" y="755194"/>
                    <a:pt x="83017" y="736988"/>
                    <a:pt x="50611" y="704582"/>
                  </a:cubicBezTo>
                  <a:cubicBezTo>
                    <a:pt x="18205" y="672176"/>
                    <a:pt x="0" y="628225"/>
                    <a:pt x="0" y="582396"/>
                  </a:cubicBezTo>
                  <a:lnTo>
                    <a:pt x="0" y="172798"/>
                  </a:lnTo>
                  <a:cubicBezTo>
                    <a:pt x="0" y="126969"/>
                    <a:pt x="18205" y="83017"/>
                    <a:pt x="50611" y="50611"/>
                  </a:cubicBezTo>
                  <a:cubicBezTo>
                    <a:pt x="83017" y="18205"/>
                    <a:pt x="126969" y="0"/>
                    <a:pt x="172798" y="0"/>
                  </a:cubicBez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 txBox="1"/>
            <p:nvPr/>
          </p:nvSpPr>
          <p:spPr>
            <a:xfrm>
              <a:off x="0" y="-28575"/>
              <a:ext cx="617069" cy="78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1D CNN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filters=32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kernel_size=5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input_shape=(1250, 19)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BatchNormalization 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LeakyReLU MaxPooling1D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Dropout(0.3)</a:t>
              </a:r>
              <a:endParaRPr sz="700"/>
            </a:p>
          </p:txBody>
        </p:sp>
      </p:grpSp>
      <p:cxnSp>
        <p:nvCxnSpPr>
          <p:cNvPr id="190" name="Google Shape;190;p29"/>
          <p:cNvCxnSpPr/>
          <p:nvPr/>
        </p:nvCxnSpPr>
        <p:spPr>
          <a:xfrm>
            <a:off x="2058082" y="3682980"/>
            <a:ext cx="290513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29"/>
          <p:cNvSpPr/>
          <p:nvPr/>
        </p:nvSpPr>
        <p:spPr>
          <a:xfrm>
            <a:off x="8092974" y="858401"/>
            <a:ext cx="376274" cy="325648"/>
          </a:xfrm>
          <a:custGeom>
            <a:rect b="b" l="l" r="r" t="t"/>
            <a:pathLst>
              <a:path extrusionOk="0" h="651295" w="752547">
                <a:moveTo>
                  <a:pt x="0" y="0"/>
                </a:moveTo>
                <a:lnTo>
                  <a:pt x="752547" y="0"/>
                </a:lnTo>
                <a:lnTo>
                  <a:pt x="752547" y="651295"/>
                </a:lnTo>
                <a:lnTo>
                  <a:pt x="0" y="6512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2" name="Google Shape;192;p29"/>
          <p:cNvGrpSpPr/>
          <p:nvPr/>
        </p:nvGrpSpPr>
        <p:grpSpPr>
          <a:xfrm>
            <a:off x="2348595" y="2771738"/>
            <a:ext cx="1466699" cy="1760242"/>
            <a:chOff x="0" y="-28575"/>
            <a:chExt cx="673355" cy="808119"/>
          </a:xfrm>
        </p:grpSpPr>
        <p:sp>
          <p:nvSpPr>
            <p:cNvPr id="193" name="Google Shape;193;p29"/>
            <p:cNvSpPr/>
            <p:nvPr/>
          </p:nvSpPr>
          <p:spPr>
            <a:xfrm>
              <a:off x="0" y="0"/>
              <a:ext cx="673355" cy="779544"/>
            </a:xfrm>
            <a:custGeom>
              <a:rect b="b" l="l" r="r" t="t"/>
              <a:pathLst>
                <a:path extrusionOk="0" h="779544" w="673355">
                  <a:moveTo>
                    <a:pt x="158354" y="0"/>
                  </a:moveTo>
                  <a:lnTo>
                    <a:pt x="515001" y="0"/>
                  </a:lnTo>
                  <a:cubicBezTo>
                    <a:pt x="556999" y="0"/>
                    <a:pt x="597277" y="16684"/>
                    <a:pt x="626974" y="46381"/>
                  </a:cubicBezTo>
                  <a:cubicBezTo>
                    <a:pt x="656671" y="76078"/>
                    <a:pt x="673355" y="116356"/>
                    <a:pt x="673355" y="158354"/>
                  </a:cubicBezTo>
                  <a:lnTo>
                    <a:pt x="673355" y="621190"/>
                  </a:lnTo>
                  <a:cubicBezTo>
                    <a:pt x="673355" y="663189"/>
                    <a:pt x="656671" y="703467"/>
                    <a:pt x="626974" y="733164"/>
                  </a:cubicBezTo>
                  <a:cubicBezTo>
                    <a:pt x="597277" y="762861"/>
                    <a:pt x="556999" y="779544"/>
                    <a:pt x="515001" y="779544"/>
                  </a:cubicBezTo>
                  <a:lnTo>
                    <a:pt x="158354" y="779544"/>
                  </a:lnTo>
                  <a:cubicBezTo>
                    <a:pt x="116356" y="779544"/>
                    <a:pt x="76078" y="762861"/>
                    <a:pt x="46381" y="733164"/>
                  </a:cubicBezTo>
                  <a:cubicBezTo>
                    <a:pt x="16684" y="703467"/>
                    <a:pt x="0" y="663189"/>
                    <a:pt x="0" y="621190"/>
                  </a:cubicBezTo>
                  <a:lnTo>
                    <a:pt x="0" y="158354"/>
                  </a:lnTo>
                  <a:cubicBezTo>
                    <a:pt x="0" y="116356"/>
                    <a:pt x="16684" y="76078"/>
                    <a:pt x="46381" y="46381"/>
                  </a:cubicBezTo>
                  <a:cubicBezTo>
                    <a:pt x="76078" y="16684"/>
                    <a:pt x="116356" y="0"/>
                    <a:pt x="158354" y="0"/>
                  </a:cubicBez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0" y="-28575"/>
              <a:ext cx="673355" cy="808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1D CNN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filters=64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kernel_size=3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BatchNormalization 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LeakyReLU 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MaxPooling1D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Dropout(0.3)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5" name="Google Shape;195;p29"/>
          <p:cNvCxnSpPr/>
          <p:nvPr/>
        </p:nvCxnSpPr>
        <p:spPr>
          <a:xfrm>
            <a:off x="3815293" y="3682980"/>
            <a:ext cx="290568" cy="9525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6" name="Google Shape;196;p29"/>
          <p:cNvGrpSpPr/>
          <p:nvPr/>
        </p:nvGrpSpPr>
        <p:grpSpPr>
          <a:xfrm>
            <a:off x="4105860" y="2781263"/>
            <a:ext cx="1414999" cy="1760242"/>
            <a:chOff x="0" y="-28575"/>
            <a:chExt cx="649620" cy="808119"/>
          </a:xfrm>
        </p:grpSpPr>
        <p:sp>
          <p:nvSpPr>
            <p:cNvPr id="197" name="Google Shape;197;p29"/>
            <p:cNvSpPr/>
            <p:nvPr/>
          </p:nvSpPr>
          <p:spPr>
            <a:xfrm>
              <a:off x="0" y="0"/>
              <a:ext cx="649620" cy="779544"/>
            </a:xfrm>
            <a:custGeom>
              <a:rect b="b" l="l" r="r" t="t"/>
              <a:pathLst>
                <a:path extrusionOk="0" h="779544" w="649620">
                  <a:moveTo>
                    <a:pt x="164140" y="0"/>
                  </a:moveTo>
                  <a:lnTo>
                    <a:pt x="485480" y="0"/>
                  </a:lnTo>
                  <a:cubicBezTo>
                    <a:pt x="576132" y="0"/>
                    <a:pt x="649620" y="73488"/>
                    <a:pt x="649620" y="164140"/>
                  </a:cubicBezTo>
                  <a:lnTo>
                    <a:pt x="649620" y="615405"/>
                  </a:lnTo>
                  <a:cubicBezTo>
                    <a:pt x="649620" y="706057"/>
                    <a:pt x="576132" y="779544"/>
                    <a:pt x="485480" y="779544"/>
                  </a:cubicBezTo>
                  <a:lnTo>
                    <a:pt x="164140" y="779544"/>
                  </a:lnTo>
                  <a:cubicBezTo>
                    <a:pt x="73488" y="779544"/>
                    <a:pt x="0" y="706057"/>
                    <a:pt x="0" y="615405"/>
                  </a:cubicBezTo>
                  <a:lnTo>
                    <a:pt x="0" y="164140"/>
                  </a:lnTo>
                  <a:cubicBezTo>
                    <a:pt x="0" y="73488"/>
                    <a:pt x="73488" y="0"/>
                    <a:pt x="164140" y="0"/>
                  </a:cubicBez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0" y="-28575"/>
              <a:ext cx="649620" cy="808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1D CNN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filters=128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kernel_size=3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BatchNormalization 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LeakyReLU MaxPooling1D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Dropout(0.3)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9" name="Google Shape;199;p29"/>
          <p:cNvGrpSpPr/>
          <p:nvPr/>
        </p:nvGrpSpPr>
        <p:grpSpPr>
          <a:xfrm>
            <a:off x="5934825" y="2764599"/>
            <a:ext cx="1469139" cy="1764995"/>
            <a:chOff x="0" y="-28575"/>
            <a:chExt cx="674475" cy="810302"/>
          </a:xfrm>
        </p:grpSpPr>
        <p:sp>
          <p:nvSpPr>
            <p:cNvPr id="200" name="Google Shape;200;p29"/>
            <p:cNvSpPr/>
            <p:nvPr/>
          </p:nvSpPr>
          <p:spPr>
            <a:xfrm>
              <a:off x="0" y="0"/>
              <a:ext cx="674475" cy="781727"/>
            </a:xfrm>
            <a:custGeom>
              <a:rect b="b" l="l" r="r" t="t"/>
              <a:pathLst>
                <a:path extrusionOk="0" h="781727" w="674475">
                  <a:moveTo>
                    <a:pt x="158091" y="0"/>
                  </a:moveTo>
                  <a:lnTo>
                    <a:pt x="516384" y="0"/>
                  </a:lnTo>
                  <a:cubicBezTo>
                    <a:pt x="558313" y="0"/>
                    <a:pt x="598524" y="16656"/>
                    <a:pt x="628171" y="46304"/>
                  </a:cubicBezTo>
                  <a:cubicBezTo>
                    <a:pt x="657819" y="75952"/>
                    <a:pt x="674475" y="116163"/>
                    <a:pt x="674475" y="158091"/>
                  </a:cubicBezTo>
                  <a:lnTo>
                    <a:pt x="674475" y="623636"/>
                  </a:lnTo>
                  <a:cubicBezTo>
                    <a:pt x="674475" y="665564"/>
                    <a:pt x="657819" y="705775"/>
                    <a:pt x="628171" y="735423"/>
                  </a:cubicBezTo>
                  <a:cubicBezTo>
                    <a:pt x="598524" y="765071"/>
                    <a:pt x="558313" y="781727"/>
                    <a:pt x="516384" y="781727"/>
                  </a:cubicBezTo>
                  <a:lnTo>
                    <a:pt x="158091" y="781727"/>
                  </a:lnTo>
                  <a:cubicBezTo>
                    <a:pt x="116163" y="781727"/>
                    <a:pt x="75952" y="765071"/>
                    <a:pt x="46304" y="735423"/>
                  </a:cubicBezTo>
                  <a:cubicBezTo>
                    <a:pt x="16656" y="705775"/>
                    <a:pt x="0" y="665564"/>
                    <a:pt x="0" y="623636"/>
                  </a:cubicBezTo>
                  <a:lnTo>
                    <a:pt x="0" y="158091"/>
                  </a:lnTo>
                  <a:cubicBezTo>
                    <a:pt x="0" y="116163"/>
                    <a:pt x="16656" y="75952"/>
                    <a:pt x="46304" y="46304"/>
                  </a:cubicBezTo>
                  <a:cubicBezTo>
                    <a:pt x="75952" y="16656"/>
                    <a:pt x="116163" y="0"/>
                    <a:pt x="158091" y="0"/>
                  </a:cubicBez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 txBox="1"/>
            <p:nvPr/>
          </p:nvSpPr>
          <p:spPr>
            <a:xfrm>
              <a:off x="0" y="-28575"/>
              <a:ext cx="674475" cy="81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Flatten() 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Dense(256, activation='relu') Dropout(0.5)) 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Dense(1, activation='sigmoid')</a:t>
              </a:r>
              <a:endParaRPr sz="700"/>
            </a:p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2" name="Google Shape;202;p29"/>
          <p:cNvCxnSpPr/>
          <p:nvPr/>
        </p:nvCxnSpPr>
        <p:spPr>
          <a:xfrm flipH="1" rot="10800000">
            <a:off x="5520859" y="3687742"/>
            <a:ext cx="414021" cy="4763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3167573" y="2050406"/>
            <a:ext cx="1761617" cy="853380"/>
            <a:chOff x="0" y="-47625"/>
            <a:chExt cx="812800" cy="393744"/>
          </a:xfrm>
        </p:grpSpPr>
        <p:sp>
          <p:nvSpPr>
            <p:cNvPr id="208" name="Google Shape;208;p30"/>
            <p:cNvSpPr/>
            <p:nvPr/>
          </p:nvSpPr>
          <p:spPr>
            <a:xfrm>
              <a:off x="0" y="0"/>
              <a:ext cx="812800" cy="346119"/>
            </a:xfrm>
            <a:custGeom>
              <a:rect b="b" l="l" r="r" t="t"/>
              <a:pathLst>
                <a:path extrusionOk="0" h="346119" w="812800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 txBox="1"/>
            <p:nvPr/>
          </p:nvSpPr>
          <p:spPr>
            <a:xfrm>
              <a:off x="0" y="-47625"/>
              <a:ext cx="812800" cy="393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1589283" y="1933616"/>
            <a:ext cx="1258224" cy="505825"/>
            <a:chOff x="0" y="-38100"/>
            <a:chExt cx="1229054" cy="494098"/>
          </a:xfrm>
        </p:grpSpPr>
        <p:sp>
          <p:nvSpPr>
            <p:cNvPr id="211" name="Google Shape;211;p30"/>
            <p:cNvSpPr/>
            <p:nvPr/>
          </p:nvSpPr>
          <p:spPr>
            <a:xfrm>
              <a:off x="0" y="0"/>
              <a:ext cx="1229054" cy="455998"/>
            </a:xfrm>
            <a:custGeom>
              <a:rect b="b" l="l" r="r" t="t"/>
              <a:pathLst>
                <a:path extrusionOk="0" h="455998" w="1229054">
                  <a:moveTo>
                    <a:pt x="0" y="0"/>
                  </a:moveTo>
                  <a:lnTo>
                    <a:pt x="1229054" y="0"/>
                  </a:lnTo>
                  <a:lnTo>
                    <a:pt x="1229054" y="455998"/>
                  </a:lnTo>
                  <a:lnTo>
                    <a:pt x="0" y="45599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</p:sp>
        <p:sp>
          <p:nvSpPr>
            <p:cNvPr id="212" name="Google Shape;212;p30"/>
            <p:cNvSpPr txBox="1"/>
            <p:nvPr/>
          </p:nvSpPr>
          <p:spPr>
            <a:xfrm>
              <a:off x="0" y="-38100"/>
              <a:ext cx="1229054" cy="494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Training and Evaluation</a:t>
              </a:r>
              <a:endParaRPr sz="700"/>
            </a:p>
          </p:txBody>
        </p:sp>
      </p:grpSp>
      <p:grpSp>
        <p:nvGrpSpPr>
          <p:cNvPr id="213" name="Google Shape;213;p30"/>
          <p:cNvGrpSpPr/>
          <p:nvPr/>
        </p:nvGrpSpPr>
        <p:grpSpPr>
          <a:xfrm>
            <a:off x="3429609" y="1382693"/>
            <a:ext cx="1255503" cy="481083"/>
            <a:chOff x="0" y="-38100"/>
            <a:chExt cx="1226396" cy="469929"/>
          </a:xfrm>
        </p:grpSpPr>
        <p:sp>
          <p:nvSpPr>
            <p:cNvPr id="214" name="Google Shape;214;p30"/>
            <p:cNvSpPr/>
            <p:nvPr/>
          </p:nvSpPr>
          <p:spPr>
            <a:xfrm>
              <a:off x="0" y="0"/>
              <a:ext cx="1226396" cy="431829"/>
            </a:xfrm>
            <a:custGeom>
              <a:rect b="b" l="l" r="r" t="t"/>
              <a:pathLst>
                <a:path extrusionOk="0" h="431829" w="1226396">
                  <a:moveTo>
                    <a:pt x="0" y="0"/>
                  </a:moveTo>
                  <a:lnTo>
                    <a:pt x="1226396" y="0"/>
                  </a:lnTo>
                  <a:lnTo>
                    <a:pt x="1226396" y="431829"/>
                  </a:lnTo>
                  <a:lnTo>
                    <a:pt x="0" y="43182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</p:sp>
        <p:sp>
          <p:nvSpPr>
            <p:cNvPr id="215" name="Google Shape;215;p30"/>
            <p:cNvSpPr txBox="1"/>
            <p:nvPr/>
          </p:nvSpPr>
          <p:spPr>
            <a:xfrm>
              <a:off x="0" y="-38100"/>
              <a:ext cx="1226396" cy="4699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 Extraction</a:t>
              </a:r>
              <a:endParaRPr sz="700"/>
            </a:p>
          </p:txBody>
        </p:sp>
      </p:grpSp>
      <p:grpSp>
        <p:nvGrpSpPr>
          <p:cNvPr id="216" name="Google Shape;216;p30"/>
          <p:cNvGrpSpPr/>
          <p:nvPr/>
        </p:nvGrpSpPr>
        <p:grpSpPr>
          <a:xfrm>
            <a:off x="3395522" y="3285728"/>
            <a:ext cx="1389981" cy="505825"/>
            <a:chOff x="0" y="-38100"/>
            <a:chExt cx="1357756" cy="494098"/>
          </a:xfrm>
        </p:grpSpPr>
        <p:sp>
          <p:nvSpPr>
            <p:cNvPr id="217" name="Google Shape;217;p30"/>
            <p:cNvSpPr/>
            <p:nvPr/>
          </p:nvSpPr>
          <p:spPr>
            <a:xfrm>
              <a:off x="0" y="0"/>
              <a:ext cx="1357756" cy="455998"/>
            </a:xfrm>
            <a:custGeom>
              <a:rect b="b" l="l" r="r" t="t"/>
              <a:pathLst>
                <a:path extrusionOk="0" h="455998" w="1357756">
                  <a:moveTo>
                    <a:pt x="0" y="0"/>
                  </a:moveTo>
                  <a:lnTo>
                    <a:pt x="1357756" y="0"/>
                  </a:lnTo>
                  <a:lnTo>
                    <a:pt x="1357756" y="455998"/>
                  </a:lnTo>
                  <a:lnTo>
                    <a:pt x="0" y="45599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</p:sp>
        <p:sp>
          <p:nvSpPr>
            <p:cNvPr id="218" name="Google Shape;218;p30"/>
            <p:cNvSpPr txBox="1"/>
            <p:nvPr/>
          </p:nvSpPr>
          <p:spPr>
            <a:xfrm>
              <a:off x="0" y="-38100"/>
              <a:ext cx="1357756" cy="494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Machine Learning Models</a:t>
              </a:r>
              <a:endParaRPr sz="700"/>
            </a:p>
          </p:txBody>
        </p:sp>
      </p:grpSp>
      <p:grpSp>
        <p:nvGrpSpPr>
          <p:cNvPr id="219" name="Google Shape;219;p30"/>
          <p:cNvGrpSpPr/>
          <p:nvPr/>
        </p:nvGrpSpPr>
        <p:grpSpPr>
          <a:xfrm>
            <a:off x="5582278" y="1949552"/>
            <a:ext cx="1258224" cy="489889"/>
            <a:chOff x="0" y="-38100"/>
            <a:chExt cx="1229054" cy="478531"/>
          </a:xfrm>
        </p:grpSpPr>
        <p:sp>
          <p:nvSpPr>
            <p:cNvPr id="220" name="Google Shape;220;p30"/>
            <p:cNvSpPr/>
            <p:nvPr/>
          </p:nvSpPr>
          <p:spPr>
            <a:xfrm>
              <a:off x="0" y="0"/>
              <a:ext cx="1229054" cy="440431"/>
            </a:xfrm>
            <a:custGeom>
              <a:rect b="b" l="l" r="r" t="t"/>
              <a:pathLst>
                <a:path extrusionOk="0" h="440431" w="1229054">
                  <a:moveTo>
                    <a:pt x="0" y="0"/>
                  </a:moveTo>
                  <a:lnTo>
                    <a:pt x="1229054" y="0"/>
                  </a:lnTo>
                  <a:lnTo>
                    <a:pt x="1229054" y="440431"/>
                  </a:lnTo>
                  <a:lnTo>
                    <a:pt x="0" y="44043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</p:sp>
        <p:sp>
          <p:nvSpPr>
            <p:cNvPr id="221" name="Google Shape;221;p30"/>
            <p:cNvSpPr txBox="1"/>
            <p:nvPr/>
          </p:nvSpPr>
          <p:spPr>
            <a:xfrm>
              <a:off x="0" y="-38100"/>
              <a:ext cx="1229054" cy="478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CNN</a:t>
              </a:r>
              <a:endParaRPr sz="700"/>
            </a:p>
          </p:txBody>
        </p:sp>
      </p:grpSp>
      <p:cxnSp>
        <p:nvCxnSpPr>
          <p:cNvPr id="222" name="Google Shape;222;p30"/>
          <p:cNvCxnSpPr/>
          <p:nvPr/>
        </p:nvCxnSpPr>
        <p:spPr>
          <a:xfrm flipH="1" rot="10800000">
            <a:off x="4929190" y="2368410"/>
            <a:ext cx="653088" cy="160296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 rot="10800000">
            <a:off x="2847507" y="2316960"/>
            <a:ext cx="327418" cy="57733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4052183" y="1863776"/>
            <a:ext cx="2938" cy="289849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4063732" y="2903786"/>
            <a:ext cx="17228" cy="420947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3517313" y="706548"/>
            <a:ext cx="1136129" cy="486747"/>
            <a:chOff x="0" y="-38100"/>
            <a:chExt cx="1109790" cy="475462"/>
          </a:xfrm>
        </p:grpSpPr>
        <p:sp>
          <p:nvSpPr>
            <p:cNvPr id="227" name="Google Shape;227;p30"/>
            <p:cNvSpPr/>
            <p:nvPr/>
          </p:nvSpPr>
          <p:spPr>
            <a:xfrm>
              <a:off x="0" y="0"/>
              <a:ext cx="1109790" cy="437362"/>
            </a:xfrm>
            <a:custGeom>
              <a:rect b="b" l="l" r="r" t="t"/>
              <a:pathLst>
                <a:path extrusionOk="0"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8" name="Google Shape;228;p30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Preprocessing</a:t>
              </a:r>
              <a:endParaRPr sz="700"/>
            </a:p>
          </p:txBody>
        </p:sp>
      </p:grpSp>
      <p:cxnSp>
        <p:nvCxnSpPr>
          <p:cNvPr id="229" name="Google Shape;229;p30"/>
          <p:cNvCxnSpPr/>
          <p:nvPr/>
        </p:nvCxnSpPr>
        <p:spPr>
          <a:xfrm flipH="1" rot="10800000">
            <a:off x="4066558" y="1193295"/>
            <a:ext cx="9504" cy="228402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0" name="Google Shape;230;p30"/>
          <p:cNvGrpSpPr/>
          <p:nvPr/>
        </p:nvGrpSpPr>
        <p:grpSpPr>
          <a:xfrm>
            <a:off x="2644418" y="-7724"/>
            <a:ext cx="1136129" cy="524875"/>
            <a:chOff x="0" y="-38100"/>
            <a:chExt cx="1109790" cy="512706"/>
          </a:xfrm>
        </p:grpSpPr>
        <p:sp>
          <p:nvSpPr>
            <p:cNvPr id="231" name="Google Shape;231;p30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40535"/>
                  </a:lnTo>
                  <a:cubicBezTo>
                    <a:pt x="1109790" y="459352"/>
                    <a:pt x="1094535" y="474606"/>
                    <a:pt x="1075718" y="474606"/>
                  </a:cubicBezTo>
                  <a:lnTo>
                    <a:pt x="34071" y="474606"/>
                  </a:lnTo>
                  <a:cubicBezTo>
                    <a:pt x="25035" y="474606"/>
                    <a:pt x="16369" y="471016"/>
                    <a:pt x="9979" y="464627"/>
                  </a:cubicBezTo>
                  <a:cubicBezTo>
                    <a:pt x="3590" y="458237"/>
                    <a:pt x="0" y="449571"/>
                    <a:pt x="0" y="440535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FDA715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FDA71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Noise Filtering</a:t>
              </a:r>
              <a:endParaRPr sz="700"/>
            </a:p>
          </p:txBody>
        </p:sp>
      </p:grpSp>
      <p:grpSp>
        <p:nvGrpSpPr>
          <p:cNvPr id="233" name="Google Shape;233;p30"/>
          <p:cNvGrpSpPr/>
          <p:nvPr/>
        </p:nvGrpSpPr>
        <p:grpSpPr>
          <a:xfrm>
            <a:off x="5186222" y="444549"/>
            <a:ext cx="1136129" cy="524875"/>
            <a:chOff x="0" y="-38100"/>
            <a:chExt cx="1109790" cy="512706"/>
          </a:xfrm>
        </p:grpSpPr>
        <p:sp>
          <p:nvSpPr>
            <p:cNvPr id="234" name="Google Shape;234;p30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40535"/>
                  </a:lnTo>
                  <a:cubicBezTo>
                    <a:pt x="1109790" y="459352"/>
                    <a:pt x="1094535" y="474606"/>
                    <a:pt x="1075718" y="474606"/>
                  </a:cubicBezTo>
                  <a:lnTo>
                    <a:pt x="34071" y="474606"/>
                  </a:lnTo>
                  <a:cubicBezTo>
                    <a:pt x="25035" y="474606"/>
                    <a:pt x="16369" y="471016"/>
                    <a:pt x="9979" y="464627"/>
                  </a:cubicBezTo>
                  <a:cubicBezTo>
                    <a:pt x="3590" y="458237"/>
                    <a:pt x="0" y="449571"/>
                    <a:pt x="0" y="440535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FDA715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FDA71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Health and Patient Group</a:t>
              </a:r>
              <a:endParaRPr sz="700"/>
            </a:p>
          </p:txBody>
        </p:sp>
      </p:grpSp>
      <p:cxnSp>
        <p:nvCxnSpPr>
          <p:cNvPr id="236" name="Google Shape;236;p30"/>
          <p:cNvCxnSpPr/>
          <p:nvPr/>
        </p:nvCxnSpPr>
        <p:spPr>
          <a:xfrm rot="10800000">
            <a:off x="3517509" y="517151"/>
            <a:ext cx="286779" cy="228402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30"/>
          <p:cNvCxnSpPr/>
          <p:nvPr/>
        </p:nvCxnSpPr>
        <p:spPr>
          <a:xfrm flipH="1" rot="10800000">
            <a:off x="4653443" y="809179"/>
            <a:ext cx="532779" cy="77554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8" name="Google Shape;238;p30"/>
          <p:cNvGrpSpPr/>
          <p:nvPr/>
        </p:nvGrpSpPr>
        <p:grpSpPr>
          <a:xfrm>
            <a:off x="1759553" y="4299363"/>
            <a:ext cx="1136129" cy="524875"/>
            <a:chOff x="0" y="-38100"/>
            <a:chExt cx="1109790" cy="512706"/>
          </a:xfrm>
        </p:grpSpPr>
        <p:sp>
          <p:nvSpPr>
            <p:cNvPr id="239" name="Google Shape;239;p30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0" name="Google Shape;240;p30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Logistics Regression</a:t>
              </a:r>
              <a:endParaRPr sz="700"/>
            </a:p>
          </p:txBody>
        </p:sp>
      </p:grpSp>
      <p:cxnSp>
        <p:nvCxnSpPr>
          <p:cNvPr id="241" name="Google Shape;241;p30"/>
          <p:cNvCxnSpPr/>
          <p:nvPr/>
        </p:nvCxnSpPr>
        <p:spPr>
          <a:xfrm flipH="1">
            <a:off x="2581176" y="3558142"/>
            <a:ext cx="814346" cy="780226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2" name="Google Shape;242;p30"/>
          <p:cNvGrpSpPr/>
          <p:nvPr/>
        </p:nvGrpSpPr>
        <p:grpSpPr>
          <a:xfrm>
            <a:off x="3033794" y="4337491"/>
            <a:ext cx="1136129" cy="486747"/>
            <a:chOff x="0" y="-38100"/>
            <a:chExt cx="1109790" cy="475462"/>
          </a:xfrm>
        </p:grpSpPr>
        <p:sp>
          <p:nvSpPr>
            <p:cNvPr id="243" name="Google Shape;243;p30"/>
            <p:cNvSpPr/>
            <p:nvPr/>
          </p:nvSpPr>
          <p:spPr>
            <a:xfrm>
              <a:off x="0" y="0"/>
              <a:ext cx="1109790" cy="437362"/>
            </a:xfrm>
            <a:custGeom>
              <a:rect b="b" l="l" r="r" t="t"/>
              <a:pathLst>
                <a:path extrusionOk="0"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4" name="Google Shape;244;p30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KNN</a:t>
              </a:r>
              <a:endParaRPr sz="700"/>
            </a:p>
          </p:txBody>
        </p:sp>
      </p:grpSp>
      <p:cxnSp>
        <p:nvCxnSpPr>
          <p:cNvPr id="245" name="Google Shape;245;p30"/>
          <p:cNvCxnSpPr/>
          <p:nvPr/>
        </p:nvCxnSpPr>
        <p:spPr>
          <a:xfrm flipH="1">
            <a:off x="3706823" y="3791553"/>
            <a:ext cx="274254" cy="584943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30"/>
          <p:cNvSpPr txBox="1"/>
          <p:nvPr/>
        </p:nvSpPr>
        <p:spPr>
          <a:xfrm>
            <a:off x="3257760" y="2422994"/>
            <a:ext cx="1580605" cy="220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700"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4308036" y="4337491"/>
            <a:ext cx="1136129" cy="524875"/>
            <a:chOff x="0" y="-38100"/>
            <a:chExt cx="1109790" cy="512706"/>
          </a:xfrm>
        </p:grpSpPr>
        <p:sp>
          <p:nvSpPr>
            <p:cNvPr id="248" name="Google Shape;248;p30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9" name="Google Shape;249;p30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SVM</a:t>
              </a:r>
              <a:endParaRPr sz="700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(Linear, poly,rbf )</a:t>
              </a:r>
              <a:endParaRPr sz="700"/>
            </a:p>
          </p:txBody>
        </p:sp>
      </p:grpSp>
      <p:cxnSp>
        <p:nvCxnSpPr>
          <p:cNvPr id="250" name="Google Shape;250;p30"/>
          <p:cNvCxnSpPr/>
          <p:nvPr/>
        </p:nvCxnSpPr>
        <p:spPr>
          <a:xfrm>
            <a:off x="4090513" y="3791553"/>
            <a:ext cx="555063" cy="584943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1" name="Google Shape;251;p30"/>
          <p:cNvGrpSpPr/>
          <p:nvPr/>
        </p:nvGrpSpPr>
        <p:grpSpPr>
          <a:xfrm>
            <a:off x="5582277" y="4337491"/>
            <a:ext cx="1136129" cy="486747"/>
            <a:chOff x="0" y="-38100"/>
            <a:chExt cx="1109790" cy="475462"/>
          </a:xfrm>
        </p:grpSpPr>
        <p:sp>
          <p:nvSpPr>
            <p:cNvPr id="252" name="Google Shape;252;p30"/>
            <p:cNvSpPr/>
            <p:nvPr/>
          </p:nvSpPr>
          <p:spPr>
            <a:xfrm>
              <a:off x="0" y="0"/>
              <a:ext cx="1109790" cy="437362"/>
            </a:xfrm>
            <a:custGeom>
              <a:rect b="b" l="l" r="r" t="t"/>
              <a:pathLst>
                <a:path extrusionOk="0"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3" name="Google Shape;253;p30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Random Forest</a:t>
              </a:r>
              <a:endParaRPr sz="700"/>
            </a:p>
          </p:txBody>
        </p:sp>
      </p:grpSp>
      <p:cxnSp>
        <p:nvCxnSpPr>
          <p:cNvPr id="254" name="Google Shape;254;p30"/>
          <p:cNvCxnSpPr/>
          <p:nvPr/>
        </p:nvCxnSpPr>
        <p:spPr>
          <a:xfrm>
            <a:off x="4785503" y="3558142"/>
            <a:ext cx="1071670" cy="818354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5" name="Google Shape;255;p30"/>
          <p:cNvGrpSpPr/>
          <p:nvPr/>
        </p:nvGrpSpPr>
        <p:grpSpPr>
          <a:xfrm>
            <a:off x="7037043" y="3752548"/>
            <a:ext cx="1136129" cy="486747"/>
            <a:chOff x="0" y="-38100"/>
            <a:chExt cx="1109790" cy="475462"/>
          </a:xfrm>
        </p:grpSpPr>
        <p:sp>
          <p:nvSpPr>
            <p:cNvPr id="256" name="Google Shape;256;p30"/>
            <p:cNvSpPr/>
            <p:nvPr/>
          </p:nvSpPr>
          <p:spPr>
            <a:xfrm>
              <a:off x="0" y="0"/>
              <a:ext cx="1109790" cy="437362"/>
            </a:xfrm>
            <a:custGeom>
              <a:rect b="b" l="l" r="r" t="t"/>
              <a:pathLst>
                <a:path extrusionOk="0"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7" name="Google Shape;257;p30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XGBoost</a:t>
              </a:r>
              <a:endParaRPr sz="700"/>
            </a:p>
          </p:txBody>
        </p:sp>
      </p:grpSp>
      <p:cxnSp>
        <p:nvCxnSpPr>
          <p:cNvPr id="258" name="Google Shape;258;p30"/>
          <p:cNvCxnSpPr/>
          <p:nvPr/>
        </p:nvCxnSpPr>
        <p:spPr>
          <a:xfrm>
            <a:off x="4785503" y="3558142"/>
            <a:ext cx="2251540" cy="365153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9" name="Google Shape;259;p30"/>
          <p:cNvGrpSpPr/>
          <p:nvPr/>
        </p:nvGrpSpPr>
        <p:grpSpPr>
          <a:xfrm>
            <a:off x="476383" y="3804240"/>
            <a:ext cx="1136129" cy="486747"/>
            <a:chOff x="0" y="-38100"/>
            <a:chExt cx="1109790" cy="475462"/>
          </a:xfrm>
        </p:grpSpPr>
        <p:sp>
          <p:nvSpPr>
            <p:cNvPr id="260" name="Google Shape;260;p30"/>
            <p:cNvSpPr/>
            <p:nvPr/>
          </p:nvSpPr>
          <p:spPr>
            <a:xfrm>
              <a:off x="0" y="0"/>
              <a:ext cx="1109790" cy="437362"/>
            </a:xfrm>
            <a:custGeom>
              <a:rect b="b" l="l" r="r" t="t"/>
              <a:pathLst>
                <a:path extrusionOk="0"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61" name="Google Shape;261;p30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Decision Tree</a:t>
              </a:r>
              <a:endParaRPr sz="700"/>
            </a:p>
          </p:txBody>
        </p:sp>
      </p:grpSp>
      <p:cxnSp>
        <p:nvCxnSpPr>
          <p:cNvPr id="262" name="Google Shape;262;p30"/>
          <p:cNvCxnSpPr/>
          <p:nvPr/>
        </p:nvCxnSpPr>
        <p:spPr>
          <a:xfrm flipH="1">
            <a:off x="1612512" y="3558142"/>
            <a:ext cx="1783011" cy="508973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3" name="Google Shape;263;p30"/>
          <p:cNvGrpSpPr/>
          <p:nvPr/>
        </p:nvGrpSpPr>
        <p:grpSpPr>
          <a:xfrm>
            <a:off x="202597" y="1888594"/>
            <a:ext cx="1136129" cy="524875"/>
            <a:chOff x="0" y="-38100"/>
            <a:chExt cx="1109790" cy="512706"/>
          </a:xfrm>
        </p:grpSpPr>
        <p:sp>
          <p:nvSpPr>
            <p:cNvPr id="264" name="Google Shape;264;p30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40535"/>
                  </a:lnTo>
                  <a:cubicBezTo>
                    <a:pt x="1109790" y="459352"/>
                    <a:pt x="1094535" y="474606"/>
                    <a:pt x="1075718" y="474606"/>
                  </a:cubicBezTo>
                  <a:lnTo>
                    <a:pt x="34071" y="474606"/>
                  </a:lnTo>
                  <a:cubicBezTo>
                    <a:pt x="25035" y="474606"/>
                    <a:pt x="16369" y="471016"/>
                    <a:pt x="9979" y="464627"/>
                  </a:cubicBezTo>
                  <a:cubicBezTo>
                    <a:pt x="3590" y="458237"/>
                    <a:pt x="0" y="449571"/>
                    <a:pt x="0" y="440535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FDA715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FDA71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80:20 Train Test split</a:t>
              </a:r>
              <a:endParaRPr sz="700"/>
            </a:p>
          </p:txBody>
        </p:sp>
      </p:grpSp>
      <p:cxnSp>
        <p:nvCxnSpPr>
          <p:cNvPr id="266" name="Google Shape;266;p30"/>
          <p:cNvCxnSpPr/>
          <p:nvPr/>
        </p:nvCxnSpPr>
        <p:spPr>
          <a:xfrm rot="10800000">
            <a:off x="1338727" y="2170534"/>
            <a:ext cx="250557" cy="35497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7" name="Google Shape;267;p30"/>
          <p:cNvGrpSpPr/>
          <p:nvPr/>
        </p:nvGrpSpPr>
        <p:grpSpPr>
          <a:xfrm>
            <a:off x="1338727" y="637358"/>
            <a:ext cx="1136129" cy="524875"/>
            <a:chOff x="0" y="-38100"/>
            <a:chExt cx="1109790" cy="512706"/>
          </a:xfrm>
        </p:grpSpPr>
        <p:sp>
          <p:nvSpPr>
            <p:cNvPr id="268" name="Google Shape;268;p30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40535"/>
                  </a:lnTo>
                  <a:cubicBezTo>
                    <a:pt x="1109790" y="459352"/>
                    <a:pt x="1094535" y="474606"/>
                    <a:pt x="1075718" y="474606"/>
                  </a:cubicBezTo>
                  <a:lnTo>
                    <a:pt x="34071" y="474606"/>
                  </a:lnTo>
                  <a:cubicBezTo>
                    <a:pt x="25035" y="474606"/>
                    <a:pt x="16369" y="471016"/>
                    <a:pt x="9979" y="464627"/>
                  </a:cubicBezTo>
                  <a:cubicBezTo>
                    <a:pt x="3590" y="458237"/>
                    <a:pt x="0" y="449571"/>
                    <a:pt x="0" y="440535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FDA715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FDA71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Hyperparameter Tuning</a:t>
              </a:r>
              <a:endParaRPr sz="700"/>
            </a:p>
          </p:txBody>
        </p:sp>
      </p:grpSp>
      <p:sp>
        <p:nvSpPr>
          <p:cNvPr id="270" name="Google Shape;270;p30"/>
          <p:cNvSpPr/>
          <p:nvPr/>
        </p:nvSpPr>
        <p:spPr>
          <a:xfrm>
            <a:off x="8255251" y="514350"/>
            <a:ext cx="374399" cy="324025"/>
          </a:xfrm>
          <a:custGeom>
            <a:rect b="b" l="l" r="r" t="t"/>
            <a:pathLst>
              <a:path extrusionOk="0" h="648050" w="748798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1" name="Google Shape;271;p30"/>
          <p:cNvCxnSpPr/>
          <p:nvPr/>
        </p:nvCxnSpPr>
        <p:spPr>
          <a:xfrm flipH="1" rot="10800000">
            <a:off x="6840502" y="1443921"/>
            <a:ext cx="653019" cy="770077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30"/>
          <p:cNvCxnSpPr/>
          <p:nvPr/>
        </p:nvCxnSpPr>
        <p:spPr>
          <a:xfrm rot="10800000">
            <a:off x="2465797" y="914740"/>
            <a:ext cx="1051517" cy="54683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3" name="Google Shape;273;p30"/>
          <p:cNvGrpSpPr/>
          <p:nvPr/>
        </p:nvGrpSpPr>
        <p:grpSpPr>
          <a:xfrm>
            <a:off x="7493521" y="1181046"/>
            <a:ext cx="1136129" cy="486747"/>
            <a:chOff x="0" y="-38100"/>
            <a:chExt cx="1109790" cy="475462"/>
          </a:xfrm>
        </p:grpSpPr>
        <p:sp>
          <p:nvSpPr>
            <p:cNvPr id="274" name="Google Shape;274;p30"/>
            <p:cNvSpPr/>
            <p:nvPr/>
          </p:nvSpPr>
          <p:spPr>
            <a:xfrm>
              <a:off x="0" y="0"/>
              <a:ext cx="1109790" cy="437362"/>
            </a:xfrm>
            <a:custGeom>
              <a:rect b="b" l="l" r="r" t="t"/>
              <a:pathLst>
                <a:path extrusionOk="0"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5" name="Google Shape;275;p30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 Layer 1D CNN</a:t>
              </a:r>
              <a:endParaRPr sz="700"/>
            </a:p>
          </p:txBody>
        </p:sp>
      </p:grpSp>
      <p:cxnSp>
        <p:nvCxnSpPr>
          <p:cNvPr id="276" name="Google Shape;276;p30"/>
          <p:cNvCxnSpPr/>
          <p:nvPr/>
        </p:nvCxnSpPr>
        <p:spPr>
          <a:xfrm>
            <a:off x="6842726" y="2260786"/>
            <a:ext cx="735390" cy="178654"/>
          </a:xfrm>
          <a:prstGeom prst="straightConnector1">
            <a:avLst/>
          </a:prstGeom>
          <a:noFill/>
          <a:ln cap="rnd" cmpd="sng" w="19050">
            <a:solidFill>
              <a:srgbClr val="E5E5E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7" name="Google Shape;277;p30"/>
          <p:cNvGrpSpPr/>
          <p:nvPr/>
        </p:nvGrpSpPr>
        <p:grpSpPr>
          <a:xfrm>
            <a:off x="7578116" y="2024151"/>
            <a:ext cx="1136129" cy="791575"/>
            <a:chOff x="0" y="-38100"/>
            <a:chExt cx="1109790" cy="773223"/>
          </a:xfrm>
        </p:grpSpPr>
        <p:sp>
          <p:nvSpPr>
            <p:cNvPr id="278" name="Google Shape;278;p30"/>
            <p:cNvSpPr/>
            <p:nvPr/>
          </p:nvSpPr>
          <p:spPr>
            <a:xfrm>
              <a:off x="0" y="0"/>
              <a:ext cx="1109790" cy="735123"/>
            </a:xfrm>
            <a:custGeom>
              <a:rect b="b" l="l" r="r" t="t"/>
              <a:pathLst>
                <a:path extrusionOk="0" h="735123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735123"/>
                  </a:lnTo>
                  <a:lnTo>
                    <a:pt x="0" y="7351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E5E5E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9" name="Google Shape;279;p30"/>
            <p:cNvSpPr txBox="1"/>
            <p:nvPr/>
          </p:nvSpPr>
          <p:spPr>
            <a:xfrm>
              <a:off x="0" y="-38100"/>
              <a:ext cx="1109790" cy="773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Fully connected dense layer</a:t>
              </a:r>
              <a:endParaRPr sz="700"/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1"/>
          <p:cNvGrpSpPr/>
          <p:nvPr/>
        </p:nvGrpSpPr>
        <p:grpSpPr>
          <a:xfrm>
            <a:off x="0" y="-72331"/>
            <a:ext cx="9144000" cy="1211476"/>
            <a:chOff x="0" y="-38100"/>
            <a:chExt cx="4816593" cy="638143"/>
          </a:xfrm>
        </p:grpSpPr>
        <p:sp>
          <p:nvSpPr>
            <p:cNvPr id="285" name="Google Shape;285;p31"/>
            <p:cNvSpPr/>
            <p:nvPr/>
          </p:nvSpPr>
          <p:spPr>
            <a:xfrm>
              <a:off x="0" y="0"/>
              <a:ext cx="4816592" cy="600043"/>
            </a:xfrm>
            <a:custGeom>
              <a:rect b="b" l="l" r="r" t="t"/>
              <a:pathLst>
                <a:path extrusionOk="0" h="60004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00043"/>
                  </a:lnTo>
                  <a:lnTo>
                    <a:pt x="0" y="60004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286" name="Google Shape;286;p31"/>
            <p:cNvSpPr txBox="1"/>
            <p:nvPr/>
          </p:nvSpPr>
          <p:spPr>
            <a:xfrm>
              <a:off x="0" y="-38100"/>
              <a:ext cx="4816593" cy="638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31"/>
          <p:cNvSpPr/>
          <p:nvPr/>
        </p:nvSpPr>
        <p:spPr>
          <a:xfrm>
            <a:off x="6669395" y="4618197"/>
            <a:ext cx="4378727" cy="3785939"/>
          </a:xfrm>
          <a:custGeom>
            <a:rect b="b" l="l" r="r" t="t"/>
            <a:pathLst>
              <a:path extrusionOk="0" h="7571877" w="8757453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31"/>
          <p:cNvSpPr/>
          <p:nvPr/>
        </p:nvSpPr>
        <p:spPr>
          <a:xfrm>
            <a:off x="133717" y="1661041"/>
            <a:ext cx="2726180" cy="2686691"/>
          </a:xfrm>
          <a:custGeom>
            <a:rect b="b" l="l" r="r" t="t"/>
            <a:pathLst>
              <a:path extrusionOk="0" h="5373382" w="5452360">
                <a:moveTo>
                  <a:pt x="0" y="0"/>
                </a:moveTo>
                <a:lnTo>
                  <a:pt x="5452361" y="0"/>
                </a:lnTo>
                <a:lnTo>
                  <a:pt x="5452361" y="5373382"/>
                </a:lnTo>
                <a:lnTo>
                  <a:pt x="0" y="5373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942" r="-941" t="0"/>
            </a:stretch>
          </a:blipFill>
          <a:ln>
            <a:noFill/>
          </a:ln>
        </p:spPr>
      </p:sp>
      <p:sp>
        <p:nvSpPr>
          <p:cNvPr id="289" name="Google Shape;289;p31"/>
          <p:cNvSpPr/>
          <p:nvPr/>
        </p:nvSpPr>
        <p:spPr>
          <a:xfrm>
            <a:off x="6235821" y="1409610"/>
            <a:ext cx="2732032" cy="2938123"/>
          </a:xfrm>
          <a:custGeom>
            <a:rect b="b" l="l" r="r" t="t"/>
            <a:pathLst>
              <a:path extrusionOk="0" h="5876246" w="5464063">
                <a:moveTo>
                  <a:pt x="0" y="0"/>
                </a:moveTo>
                <a:lnTo>
                  <a:pt x="5464063" y="0"/>
                </a:lnTo>
                <a:lnTo>
                  <a:pt x="5464063" y="5876245"/>
                </a:lnTo>
                <a:lnTo>
                  <a:pt x="0" y="58762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31"/>
          <p:cNvSpPr txBox="1"/>
          <p:nvPr/>
        </p:nvSpPr>
        <p:spPr>
          <a:xfrm>
            <a:off x="514350" y="330200"/>
            <a:ext cx="5482966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RESULT &amp; DISCUSSION</a:t>
            </a:r>
            <a:endParaRPr sz="700"/>
          </a:p>
        </p:txBody>
      </p:sp>
      <p:sp>
        <p:nvSpPr>
          <p:cNvPr id="291" name="Google Shape;291;p31"/>
          <p:cNvSpPr txBox="1"/>
          <p:nvPr/>
        </p:nvSpPr>
        <p:spPr>
          <a:xfrm>
            <a:off x="3033637" y="1274217"/>
            <a:ext cx="3202183" cy="3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0650" lvl="1" marL="2286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1B444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Evaluation Metrics:</a:t>
            </a:r>
            <a:endParaRPr sz="700"/>
          </a:p>
          <a:p>
            <a:pPr indent="-158750" lvl="2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 and evaluation metrics for each model.</a:t>
            </a:r>
            <a:endParaRPr sz="700"/>
          </a:p>
          <a:p>
            <a:pPr indent="-120650" lvl="1" marL="2286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1B444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Top Performing Models:</a:t>
            </a:r>
            <a:endParaRPr sz="700"/>
          </a:p>
          <a:p>
            <a:pPr indent="-158750" lvl="2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SVM and XGBoost with accuracy of 90.77% and 90.7% respectively.</a:t>
            </a:r>
            <a:endParaRPr sz="700"/>
          </a:p>
          <a:p>
            <a:pPr indent="-158750" lvl="2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89.03% accuracy.</a:t>
            </a:r>
            <a:endParaRPr sz="700"/>
          </a:p>
          <a:p>
            <a:pPr indent="-120650" lvl="1" marL="2286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1B444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Deep Learning Model:</a:t>
            </a:r>
            <a:endParaRPr sz="700"/>
          </a:p>
          <a:p>
            <a:pPr indent="-158750" lvl="2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CNN demonstrated substantial performance with an accuracy of 86.05%.</a:t>
            </a:r>
            <a:endParaRPr sz="700"/>
          </a:p>
          <a:p>
            <a:pPr indent="-120650" lvl="1" marL="2286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rgbClr val="1B444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Strengths:</a:t>
            </a:r>
            <a:endParaRPr sz="700"/>
          </a:p>
          <a:p>
            <a:pPr indent="-158750" lvl="2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SVM's exceptional performance in EEG analysis for schizophrenia detection.</a:t>
            </a:r>
            <a:endParaRPr sz="700"/>
          </a:p>
          <a:p>
            <a:pPr indent="-158750" lvl="2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CNN's effectiveness with its multi-layered neural architecture.</a:t>
            </a:r>
            <a:endParaRPr sz="700"/>
          </a:p>
          <a:p>
            <a:pPr indent="-158750" lvl="2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XGBoost showcasing adaptability and competitiveness.</a:t>
            </a:r>
            <a:endParaRPr sz="700"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2"/>
          <p:cNvGrpSpPr/>
          <p:nvPr/>
        </p:nvGrpSpPr>
        <p:grpSpPr>
          <a:xfrm>
            <a:off x="0" y="-72330"/>
            <a:ext cx="4706039" cy="5215830"/>
            <a:chOff x="0" y="-38100"/>
            <a:chExt cx="2478901" cy="2747433"/>
          </a:xfrm>
        </p:grpSpPr>
        <p:sp>
          <p:nvSpPr>
            <p:cNvPr id="297" name="Google Shape;297;p32"/>
            <p:cNvSpPr/>
            <p:nvPr/>
          </p:nvSpPr>
          <p:spPr>
            <a:xfrm>
              <a:off x="0" y="0"/>
              <a:ext cx="2478901" cy="2709333"/>
            </a:xfrm>
            <a:custGeom>
              <a:rect b="b" l="l" r="r" t="t"/>
              <a:pathLst>
                <a:path extrusionOk="0" h="2709333" w="2478901">
                  <a:moveTo>
                    <a:pt x="0" y="0"/>
                  </a:moveTo>
                  <a:lnTo>
                    <a:pt x="2478901" y="0"/>
                  </a:lnTo>
                  <a:lnTo>
                    <a:pt x="2478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298" name="Google Shape;298;p32"/>
            <p:cNvSpPr txBox="1"/>
            <p:nvPr/>
          </p:nvSpPr>
          <p:spPr>
            <a:xfrm>
              <a:off x="0" y="-38100"/>
              <a:ext cx="247890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32"/>
          <p:cNvGrpSpPr/>
          <p:nvPr/>
        </p:nvGrpSpPr>
        <p:grpSpPr>
          <a:xfrm>
            <a:off x="514350" y="1203992"/>
            <a:ext cx="1376011" cy="1136537"/>
            <a:chOff x="0" y="-47625"/>
            <a:chExt cx="1319135" cy="1089560"/>
          </a:xfrm>
        </p:grpSpPr>
        <p:sp>
          <p:nvSpPr>
            <p:cNvPr id="300" name="Google Shape;300;p32"/>
            <p:cNvSpPr/>
            <p:nvPr/>
          </p:nvSpPr>
          <p:spPr>
            <a:xfrm>
              <a:off x="0" y="0"/>
              <a:ext cx="1319135" cy="1041935"/>
            </a:xfrm>
            <a:custGeom>
              <a:rect b="b" l="l" r="r" t="t"/>
              <a:pathLst>
                <a:path extrusionOk="0" h="1041935" w="1319135">
                  <a:moveTo>
                    <a:pt x="0" y="0"/>
                  </a:moveTo>
                  <a:lnTo>
                    <a:pt x="1319135" y="0"/>
                  </a:lnTo>
                  <a:lnTo>
                    <a:pt x="1319135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301" name="Google Shape;301;p32"/>
            <p:cNvSpPr txBox="1"/>
            <p:nvPr/>
          </p:nvSpPr>
          <p:spPr>
            <a:xfrm>
              <a:off x="0" y="-47625"/>
              <a:ext cx="1319135" cy="1089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 Performing</a:t>
              </a:r>
              <a:endParaRPr sz="700"/>
            </a:p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Models </a:t>
              </a:r>
              <a:endParaRPr sz="700"/>
            </a:p>
          </p:txBody>
        </p:sp>
      </p:grpSp>
      <p:grpSp>
        <p:nvGrpSpPr>
          <p:cNvPr id="302" name="Google Shape;302;p32"/>
          <p:cNvGrpSpPr/>
          <p:nvPr/>
        </p:nvGrpSpPr>
        <p:grpSpPr>
          <a:xfrm>
            <a:off x="2796495" y="1203992"/>
            <a:ext cx="1376011" cy="1136537"/>
            <a:chOff x="0" y="-47625"/>
            <a:chExt cx="1319135" cy="1089560"/>
          </a:xfrm>
        </p:grpSpPr>
        <p:sp>
          <p:nvSpPr>
            <p:cNvPr id="303" name="Google Shape;303;p32"/>
            <p:cNvSpPr/>
            <p:nvPr/>
          </p:nvSpPr>
          <p:spPr>
            <a:xfrm>
              <a:off x="0" y="0"/>
              <a:ext cx="1319135" cy="1041935"/>
            </a:xfrm>
            <a:custGeom>
              <a:rect b="b" l="l" r="r" t="t"/>
              <a:pathLst>
                <a:path extrusionOk="0" h="1041935" w="1319135">
                  <a:moveTo>
                    <a:pt x="0" y="0"/>
                  </a:moveTo>
                  <a:lnTo>
                    <a:pt x="1319135" y="0"/>
                  </a:lnTo>
                  <a:lnTo>
                    <a:pt x="1319135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304" name="Google Shape;304;p32"/>
            <p:cNvSpPr txBox="1"/>
            <p:nvPr/>
          </p:nvSpPr>
          <p:spPr>
            <a:xfrm>
              <a:off x="0" y="-47625"/>
              <a:ext cx="1319135" cy="1089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Strengths of ML Models</a:t>
              </a:r>
              <a:endParaRPr sz="700"/>
            </a:p>
          </p:txBody>
        </p:sp>
      </p:grpSp>
      <p:grpSp>
        <p:nvGrpSpPr>
          <p:cNvPr id="305" name="Google Shape;305;p32"/>
          <p:cNvGrpSpPr/>
          <p:nvPr/>
        </p:nvGrpSpPr>
        <p:grpSpPr>
          <a:xfrm>
            <a:off x="5822180" y="1203992"/>
            <a:ext cx="1376010" cy="1136537"/>
            <a:chOff x="0" y="-47625"/>
            <a:chExt cx="1319135" cy="1089560"/>
          </a:xfrm>
        </p:grpSpPr>
        <p:sp>
          <p:nvSpPr>
            <p:cNvPr id="306" name="Google Shape;306;p32"/>
            <p:cNvSpPr/>
            <p:nvPr/>
          </p:nvSpPr>
          <p:spPr>
            <a:xfrm>
              <a:off x="0" y="0"/>
              <a:ext cx="1319135" cy="1041935"/>
            </a:xfrm>
            <a:custGeom>
              <a:rect b="b" l="l" r="r" t="t"/>
              <a:pathLst>
                <a:path extrusionOk="0" h="1041935" w="1319135">
                  <a:moveTo>
                    <a:pt x="0" y="0"/>
                  </a:moveTo>
                  <a:lnTo>
                    <a:pt x="1319135" y="0"/>
                  </a:lnTo>
                  <a:lnTo>
                    <a:pt x="1319135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307" name="Google Shape;307;p32"/>
            <p:cNvSpPr txBox="1"/>
            <p:nvPr/>
          </p:nvSpPr>
          <p:spPr>
            <a:xfrm>
              <a:off x="0" y="-47625"/>
              <a:ext cx="1319135" cy="1089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Future Scope</a:t>
              </a:r>
              <a:endParaRPr sz="700"/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887897" y="2377122"/>
            <a:ext cx="628916" cy="658397"/>
            <a:chOff x="0" y="-38100"/>
            <a:chExt cx="812800" cy="850900"/>
          </a:xfrm>
        </p:grpSpPr>
        <p:sp>
          <p:nvSpPr>
            <p:cNvPr id="309" name="Google Shape;309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310" name="Google Shape;310;p32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 txBox="1"/>
          <p:nvPr/>
        </p:nvSpPr>
        <p:spPr>
          <a:xfrm>
            <a:off x="514350" y="586916"/>
            <a:ext cx="3455778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700"/>
          </a:p>
        </p:txBody>
      </p:sp>
      <p:grpSp>
        <p:nvGrpSpPr>
          <p:cNvPr id="312" name="Google Shape;312;p32"/>
          <p:cNvGrpSpPr/>
          <p:nvPr/>
        </p:nvGrpSpPr>
        <p:grpSpPr>
          <a:xfrm>
            <a:off x="3170041" y="2377122"/>
            <a:ext cx="628917" cy="658397"/>
            <a:chOff x="0" y="-38100"/>
            <a:chExt cx="812800" cy="850900"/>
          </a:xfrm>
        </p:grpSpPr>
        <p:sp>
          <p:nvSpPr>
            <p:cNvPr id="313" name="Google Shape;313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314" name="Google Shape;314;p32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32"/>
          <p:cNvGrpSpPr/>
          <p:nvPr/>
        </p:nvGrpSpPr>
        <p:grpSpPr>
          <a:xfrm>
            <a:off x="6195727" y="2494696"/>
            <a:ext cx="628916" cy="658397"/>
            <a:chOff x="0" y="-38100"/>
            <a:chExt cx="812800" cy="850900"/>
          </a:xfrm>
        </p:grpSpPr>
        <p:sp>
          <p:nvSpPr>
            <p:cNvPr id="316" name="Google Shape;316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  <a:ln>
              <a:noFill/>
            </a:ln>
          </p:spPr>
        </p:sp>
        <p:sp>
          <p:nvSpPr>
            <p:cNvPr id="317" name="Google Shape;317;p32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32"/>
          <p:cNvSpPr/>
          <p:nvPr/>
        </p:nvSpPr>
        <p:spPr>
          <a:xfrm>
            <a:off x="8093591" y="514350"/>
            <a:ext cx="374399" cy="324025"/>
          </a:xfrm>
          <a:custGeom>
            <a:rect b="b" l="l" r="r" t="t"/>
            <a:pathLst>
              <a:path extrusionOk="0" h="648050" w="748798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9" name="Google Shape;319;p32"/>
          <p:cNvSpPr txBox="1"/>
          <p:nvPr/>
        </p:nvSpPr>
        <p:spPr>
          <a:xfrm>
            <a:off x="279485" y="3134043"/>
            <a:ext cx="2073534" cy="1677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2" marL="45720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DA715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SVM and XGBoost stand out with superior accuracy, precision, recall, and F1 score.</a:t>
            </a:r>
            <a:endParaRPr sz="700"/>
          </a:p>
          <a:p>
            <a:pPr indent="-146050" lvl="2" marL="45720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DA715"/>
              </a:buClr>
              <a:buSzPts val="1100"/>
              <a:buFont typeface="Arial"/>
              <a:buChar char="⚬"/>
            </a:pPr>
            <a:r>
              <a:rPr b="0" i="0" lang="en" sz="1100" u="none" cap="none" strike="noStrike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CNN also exhibits exceptional accuracy and precision.</a:t>
            </a:r>
            <a:endParaRPr sz="700"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DA71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2561630" y="3134043"/>
            <a:ext cx="2010370" cy="180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2" marL="4445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FDA715"/>
              </a:buClr>
              <a:buSzPts val="1000"/>
              <a:buFont typeface="Arial"/>
              <a:buChar char="⚬"/>
            </a:pPr>
            <a:r>
              <a:rPr b="0" i="0" lang="en" sz="1000" u="none" cap="none" strike="noStrike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Each model demonstrates unique advantages.</a:t>
            </a:r>
            <a:endParaRPr sz="700"/>
          </a:p>
          <a:p>
            <a:pPr indent="-139700" lvl="2" marL="4445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FDA715"/>
              </a:buClr>
              <a:buSzPts val="1000"/>
              <a:buFont typeface="Arial"/>
              <a:buChar char="⚬"/>
            </a:pPr>
            <a:r>
              <a:rPr b="0" i="0" lang="en" sz="1000" u="none" cap="none" strike="noStrike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Choice depends on specific application requirements, balancing accuracy, precision, and recall.</a:t>
            </a:r>
            <a:endParaRPr sz="700"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FDA71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4706038" y="3250141"/>
            <a:ext cx="3319817" cy="1440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2" marL="508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A715"/>
              </a:buClr>
              <a:buSzPts val="1200"/>
              <a:buFont typeface="Arial"/>
              <a:buChar char="⚬"/>
            </a:pPr>
            <a:r>
              <a:rPr b="0" i="0" lang="en" sz="1200" u="none" cap="none" strike="noStrike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Explore ensemble methods or hybrid models for more robust and accurate schizophrenia detection systems.</a:t>
            </a:r>
            <a:endParaRPr sz="700"/>
          </a:p>
          <a:p>
            <a:pPr indent="-165100" lvl="2" marL="508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A715"/>
              </a:buClr>
              <a:buSzPts val="1200"/>
              <a:buFont typeface="Arial"/>
              <a:buChar char="⚬"/>
            </a:pPr>
            <a:r>
              <a:rPr b="0" i="0" lang="en" sz="1200" u="none" cap="none" strike="noStrike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Potential for faster EEG analysis in real-time applications, especially with wearables and smartphones.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DA71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 flipH="1">
            <a:off x="6438980" y="-2126130"/>
            <a:ext cx="3833030" cy="3315985"/>
          </a:xfrm>
          <a:custGeom>
            <a:rect b="b" l="l" r="r" t="t"/>
            <a:pathLst>
              <a:path extrusionOk="0" h="6631969" w="766605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33"/>
          <p:cNvSpPr/>
          <p:nvPr/>
        </p:nvSpPr>
        <p:spPr>
          <a:xfrm flipH="1">
            <a:off x="-335741" y="4060465"/>
            <a:ext cx="3833030" cy="3315984"/>
          </a:xfrm>
          <a:custGeom>
            <a:rect b="b" l="l" r="r" t="t"/>
            <a:pathLst>
              <a:path extrusionOk="0" h="6631969" w="7666059">
                <a:moveTo>
                  <a:pt x="7666059" y="0"/>
                </a:moveTo>
                <a:lnTo>
                  <a:pt x="0" y="0"/>
                </a:lnTo>
                <a:lnTo>
                  <a:pt x="0" y="6631968"/>
                </a:lnTo>
                <a:lnTo>
                  <a:pt x="7666059" y="6631968"/>
                </a:lnTo>
                <a:lnTo>
                  <a:pt x="76660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33"/>
          <p:cNvSpPr/>
          <p:nvPr/>
        </p:nvSpPr>
        <p:spPr>
          <a:xfrm>
            <a:off x="6669395" y="4618197"/>
            <a:ext cx="4378727" cy="3785939"/>
          </a:xfrm>
          <a:custGeom>
            <a:rect b="b" l="l" r="r" t="t"/>
            <a:pathLst>
              <a:path extrusionOk="0" h="7571877" w="8757453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33"/>
          <p:cNvSpPr txBox="1"/>
          <p:nvPr/>
        </p:nvSpPr>
        <p:spPr>
          <a:xfrm>
            <a:off x="3085832" y="2137252"/>
            <a:ext cx="2972336" cy="783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