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0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3" r:id="rId5"/>
    <p:sldId id="274" r:id="rId6"/>
    <p:sldId id="275" r:id="rId7"/>
    <p:sldId id="276" r:id="rId8"/>
    <p:sldId id="277" r:id="rId9"/>
    <p:sldId id="282" r:id="rId10"/>
    <p:sldId id="283" r:id="rId11"/>
    <p:sldId id="284" r:id="rId12"/>
    <p:sldId id="279" r:id="rId13"/>
    <p:sldId id="285" r:id="rId14"/>
    <p:sldId id="280" r:id="rId15"/>
    <p:sldId id="281" r:id="rId16"/>
    <p:sldId id="267" r:id="rId17"/>
    <p:sldId id="271" r:id="rId18"/>
  </p:sldIdLst>
  <p:sldSz cx="9144000" cy="6858000" type="screen4x3"/>
  <p:notesSz cx="6858000" cy="9144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itchFamily="16" charset="0"/>
        <a:ea typeface="ＭＳ Ｐゴシック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 C." initials="Z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5F"/>
    <a:srgbClr val="615A20"/>
    <a:srgbClr val="FFB300"/>
    <a:srgbClr val="FE3E14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647" autoAdjust="0"/>
  </p:normalViewPr>
  <p:slideViewPr>
    <p:cSldViewPr>
      <p:cViewPr varScale="1">
        <p:scale>
          <a:sx n="109" d="100"/>
          <a:sy n="109" d="100"/>
        </p:scale>
        <p:origin x="20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EACA97CC-4A7F-4296-8ACB-AB1DFE97FA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9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358FFD25-0AA2-41E2-B568-994DFDE0B9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1F6B4-FC98-4FEE-82D7-C98869C09578}" type="slidenum">
              <a:rPr lang="en-GB"/>
              <a:pPr/>
              <a:t>1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use the dd month yyyy format for the date for example 11 January 2008. The main title can be one or two lines long. </a:t>
            </a:r>
          </a:p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14870-71D3-4A26-9FC9-6253FBDE04F1}" type="slidenum">
              <a:rPr lang="en-GB"/>
              <a:pPr/>
              <a:t>14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using a school logo, make sure that if you have a long page title, it does not encroach on the logo. Allow about 2cm around the logo. Run the page title onto two lines if necessary. </a:t>
            </a:r>
          </a:p>
        </p:txBody>
      </p:sp>
    </p:spTree>
    <p:extLst>
      <p:ext uri="{BB962C8B-B14F-4D97-AF65-F5344CB8AC3E}">
        <p14:creationId xmlns:p14="http://schemas.microsoft.com/office/powerpoint/2010/main" val="4108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14870-71D3-4A26-9FC9-6253FBDE04F1}" type="slidenum">
              <a:rPr lang="en-GB"/>
              <a:pPr/>
              <a:t>15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using a school logo, make sure that if you have a long page title, it does not encroach on the logo. Allow about 2cm around the logo. Run the page title onto two lines if necessary. </a:t>
            </a:r>
          </a:p>
        </p:txBody>
      </p:sp>
    </p:spTree>
    <p:extLst>
      <p:ext uri="{BB962C8B-B14F-4D97-AF65-F5344CB8AC3E}">
        <p14:creationId xmlns:p14="http://schemas.microsoft.com/office/powerpoint/2010/main" val="13380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933825"/>
            <a:ext cx="84963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CFB77531-4391-4CCE-AC5E-AFDC695A3DF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49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381000"/>
            <a:ext cx="2695575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BB0DE-9F59-400C-B11E-2E863F9148E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CDA84-167D-415B-9D99-FE41106E96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A371CE-6E66-46C8-AE2D-57CE4FED19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1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BFB00F-85F6-4E11-9CFF-909AB994B7E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6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031"/>
          <p:cNvSpPr>
            <a:spLocks noChangeArrowheads="1"/>
          </p:cNvSpPr>
          <p:nvPr/>
        </p:nvSpPr>
        <p:spPr bwMode="auto">
          <a:xfrm>
            <a:off x="-90488" y="3200400"/>
            <a:ext cx="9234488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6" name="Rectangle 1032"/>
          <p:cNvSpPr>
            <a:spLocks noChangeArrowheads="1"/>
          </p:cNvSpPr>
          <p:nvPr/>
        </p:nvSpPr>
        <p:spPr bwMode="auto">
          <a:xfrm>
            <a:off x="-90488" y="0"/>
            <a:ext cx="9234488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12297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81000"/>
            <a:ext cx="21399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E309F-4A3F-4195-8052-44CE0B30CE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5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569-F2CB-421F-8F9F-47645462B3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0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57DF1-A3C4-4440-96C1-AF185C8F88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89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4CD99-9F73-4162-9643-1F6DD0EFE0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26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18585-03AD-4DEE-ADA5-498CAAFD295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4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21486-BC0F-48B2-95B6-D7BDD3ADE43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53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FE343-CE6B-470E-9B6B-B44AF622783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6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C7291-B3F5-4375-9C2F-223601EE38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1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B96F8-D845-42C0-9686-123BA104F08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25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DB545-F377-447A-AF95-281F239D61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82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EBA9B-3ACA-4A15-9838-666C737D852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59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83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3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21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9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7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E2C24-6328-43D6-88E2-0F63DA108C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34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6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53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20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276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EECCE-7399-4772-A9CA-92DC135324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B2CB9-960F-4D40-8033-6B8634F40A4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3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A34FE-49DA-4645-8EB1-DE11EA9A50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2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9538-8312-46A3-9701-BADA4FBCEA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6FE0E-0EEA-4443-B6F2-7D139EA8B5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7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FDC02-4508-4DEF-B813-466FE415202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9375" y="0"/>
            <a:ext cx="9223375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79375" y="3048000"/>
            <a:ext cx="9223375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C597375-40E4-4A0E-B054-1DC96818B06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marine_blue 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381000"/>
            <a:ext cx="216058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5" r:id="rId12"/>
    <p:sldLayoutId id="214748368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3087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0A76ABF-9EEF-48EB-AEA3-3DDF96B4EC3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271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381000"/>
            <a:ext cx="216058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79512" y="1700214"/>
            <a:ext cx="8568952" cy="1944810"/>
          </a:xfrm>
        </p:spPr>
        <p:txBody>
          <a:bodyPr/>
          <a:lstStyle/>
          <a:p>
            <a:r>
              <a:rPr lang="en-GB" sz="6000" dirty="0" smtClean="0"/>
              <a:t> </a:t>
            </a:r>
            <a:endParaRPr lang="en-GB" sz="6000" dirty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558866"/>
            <a:ext cx="8136582" cy="1752600"/>
          </a:xfrm>
        </p:spPr>
        <p:txBody>
          <a:bodyPr/>
          <a:lstStyle/>
          <a:p>
            <a:pPr eaLnBrk="0" hangingPunct="0">
              <a:lnSpc>
                <a:spcPts val="4100"/>
              </a:lnSpc>
            </a:pPr>
            <a:r>
              <a:rPr lang="en-GB" sz="3600" dirty="0">
                <a:solidFill>
                  <a:schemeClr val="bg1"/>
                </a:solidFill>
              </a:rPr>
              <a:t>Refinement of Timing Constraints for Concurrent Tasks in Event-B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67544" y="378904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l">
              <a:lnSpc>
                <a:spcPts val="2400"/>
              </a:lnSpc>
            </a:pPr>
            <a:r>
              <a:rPr lang="en-GB" sz="2000" dirty="0" smtClean="0">
                <a:solidFill>
                  <a:srgbClr val="B2D5D5"/>
                </a:solidFill>
                <a:latin typeface="Georgia" pitchFamily="16" charset="0"/>
              </a:rPr>
              <a:t>Chenyang Zhu</a:t>
            </a:r>
            <a:r>
              <a:rPr lang="en-GB" sz="2000" dirty="0">
                <a:solidFill>
                  <a:srgbClr val="B2D5D5"/>
                </a:solidFill>
                <a:latin typeface="Georgia" pitchFamily="16" charset="0"/>
              </a:rPr>
              <a:t/>
            </a:r>
            <a:br>
              <a:rPr lang="en-GB" sz="2000" dirty="0">
                <a:solidFill>
                  <a:srgbClr val="B2D5D5"/>
                </a:solidFill>
                <a:latin typeface="Georgia" pitchFamily="16" charset="0"/>
              </a:rPr>
            </a:br>
            <a:r>
              <a:rPr lang="en-GB" sz="2000" dirty="0" smtClean="0">
                <a:solidFill>
                  <a:srgbClr val="B2D5D5"/>
                </a:solidFill>
                <a:latin typeface="Georgia" pitchFamily="16" charset="0"/>
              </a:rPr>
              <a:t>27 June 2017 </a:t>
            </a:r>
            <a:endParaRPr lang="en-GB" sz="2000" dirty="0">
              <a:solidFill>
                <a:srgbClr val="B2D5D5"/>
              </a:solidFill>
              <a:latin typeface="Georgia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Deficiency of Existing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capture communication and/or competition between concurrent processes</a:t>
            </a:r>
          </a:p>
          <a:p>
            <a:r>
              <a:rPr lang="en-US" dirty="0" smtClean="0"/>
              <a:t>Cannot specify timing properties in presence of concurrency</a:t>
            </a:r>
          </a:p>
          <a:p>
            <a:r>
              <a:rPr lang="en-US" dirty="0" smtClean="0"/>
              <a:t>Does not distinguish between task-based time properties and system time properties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10</a:t>
            </a:fld>
            <a:endParaRPr lang="en-GB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11560" y="5589240"/>
            <a:ext cx="43204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99592" y="5373216"/>
            <a:ext cx="0" cy="4417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987824" y="5373216"/>
            <a:ext cx="0" cy="4417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339752" y="5373216"/>
            <a:ext cx="0" cy="4417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07904" y="5373216"/>
            <a:ext cx="0" cy="4417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99592" y="5445224"/>
            <a:ext cx="2088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339752" y="5733256"/>
            <a:ext cx="13681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05468" y="5112343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41885" y="5132221"/>
            <a:ext cx="44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802517" y="514213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557832" y="514213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44824" y="4906449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Deadline(A1,B1,d1)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383503" y="581023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Delay(A2,B2,d2)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99942" y="4901482"/>
                <a:ext cx="32403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latin typeface="+mn-lt"/>
                    <a:ea typeface="+mn-ea"/>
                  </a:rPr>
                  <a:t>Deadline(A1,B1,d1)</a:t>
                </a:r>
              </a:p>
              <a:p>
                <a:pPr algn="l"/>
                <a:r>
                  <a:rPr lang="en-US" sz="1800" dirty="0">
                    <a:latin typeface="+mn-lt"/>
                    <a:ea typeface="+mn-ea"/>
                  </a:rPr>
                  <a:t>Delay(</a:t>
                </a:r>
                <a:r>
                  <a:rPr lang="en-GB" sz="1800" dirty="0">
                    <a:latin typeface="+mn-lt"/>
                    <a:ea typeface="+mn-ea"/>
                  </a:rPr>
                  <a:t>A2,B2,d2</a:t>
                </a:r>
                <a:r>
                  <a:rPr lang="en-US" sz="1800" dirty="0">
                    <a:latin typeface="+mn-lt"/>
                    <a:ea typeface="+mn-ea"/>
                  </a:rPr>
                  <a:t>)</a:t>
                </a:r>
              </a:p>
              <a:p>
                <a:pPr algn="l"/>
                <a:r>
                  <a:rPr lang="en-US" sz="1800" dirty="0" smtClean="0">
                    <a:latin typeface="+mn-lt"/>
                    <a:ea typeface="+mn-ea"/>
                  </a:rPr>
                  <a:t>tA2+d2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</m:oMath>
                </a14:m>
                <a:r>
                  <a:rPr lang="en-GB" sz="1800" dirty="0">
                    <a:latin typeface="+mn-lt"/>
                    <a:ea typeface="+mn-ea"/>
                  </a:rPr>
                  <a:t> </a:t>
                </a:r>
                <a:r>
                  <a:rPr lang="en-GB" sz="1800" dirty="0" smtClean="0">
                    <a:latin typeface="+mn-lt"/>
                    <a:ea typeface="+mn-ea"/>
                  </a:rPr>
                  <a:t>tA1+d1</a:t>
                </a:r>
              </a:p>
              <a:p>
                <a:pPr algn="l"/>
                <a:r>
                  <a:rPr lang="en-GB" sz="1800" dirty="0" smtClean="0">
                    <a:latin typeface="+mn-lt"/>
                    <a:ea typeface="+mn-ea"/>
                  </a:rPr>
                  <a:t>=&gt; clock cannot proceed</a:t>
                </a:r>
                <a:endParaRPr lang="en-GB" sz="1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42" y="4901482"/>
                <a:ext cx="3240360" cy="1200329"/>
              </a:xfrm>
              <a:prstGeom prst="rect">
                <a:avLst/>
              </a:prstGeom>
              <a:blipFill>
                <a:blip r:embed="rId2"/>
                <a:stretch>
                  <a:fillRect l="-1504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780928"/>
            <a:ext cx="670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915816" y="1412776"/>
            <a:ext cx="1080120" cy="415498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16" charset="0"/>
                <a:ea typeface="ＭＳ Ｐゴシック" pitchFamily="16" charset="-128"/>
              </a:rPr>
              <a:t>Critical Section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16016" y="1412776"/>
            <a:ext cx="504056" cy="2308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16" charset="0"/>
                <a:ea typeface="ＭＳ Ｐゴシック" pitchFamily="16" charset="-128"/>
              </a:rPr>
              <a:t>b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16016" y="836712"/>
            <a:ext cx="504056" cy="2308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16" charset="0"/>
                <a:ea typeface="ＭＳ Ｐゴシック" pitchFamily="16" charset="-128"/>
              </a:rPr>
              <a:t>a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16016" y="1988840"/>
            <a:ext cx="504056" cy="2308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16" charset="0"/>
                <a:ea typeface="ＭＳ Ｐゴシック" pitchFamily="16" charset="-128"/>
              </a:rPr>
              <a:t>c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16" charset="0"/>
              <a:ea typeface="ＭＳ Ｐゴシック" pitchFamily="16" charset="-128"/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 bwMode="auto">
          <a:xfrm flipH="1">
            <a:off x="3635896" y="952128"/>
            <a:ext cx="1080120" cy="4606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 bwMode="auto">
          <a:xfrm flipH="1">
            <a:off x="3995936" y="1528192"/>
            <a:ext cx="720080" cy="92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1"/>
          </p:cNvCxnSpPr>
          <p:nvPr/>
        </p:nvCxnSpPr>
        <p:spPr bwMode="auto">
          <a:xfrm flipH="1" flipV="1">
            <a:off x="3635896" y="1828274"/>
            <a:ext cx="1080120" cy="2759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99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vs System Time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Task-based Time Constraint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System Time Constraint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6" y="4797152"/>
            <a:ext cx="6211167" cy="159089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3" y="2204864"/>
            <a:ext cx="796401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99679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GB" dirty="0" err="1" smtClean="0"/>
              <a:t>efine</a:t>
            </a:r>
            <a:r>
              <a:rPr lang="en-GB" dirty="0" smtClean="0"/>
              <a:t> task-based deadline with system deadline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1" y="2748921"/>
            <a:ext cx="6653914" cy="3096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95467" y="2102931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Task-Based Deadline:</a:t>
            </a:r>
            <a:r>
              <a:rPr lang="en-GB" dirty="0" smtClean="0"/>
              <a:t> Deadline(wish(p),enter(p),</a:t>
            </a:r>
            <a:r>
              <a:rPr lang="en-GB" dirty="0" err="1" smtClean="0"/>
              <a:t>ddl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95467" y="2330083"/>
            <a:ext cx="790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System Deadline: Deadline({</a:t>
            </a:r>
            <a:r>
              <a:rPr lang="en-GB" dirty="0" err="1" smtClean="0"/>
              <a:t>wish_empty,leave_nonempty</a:t>
            </a:r>
            <a:r>
              <a:rPr lang="en-GB" dirty="0" smtClean="0"/>
              <a:t>},enter,d1), Deadline(enter,leave_nonempty,d2)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5818626"/>
            <a:ext cx="761153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580E-D79D-46C9-A3D8-0DACED52878A}" type="slidenum">
              <a:rPr lang="en-GB"/>
              <a:pPr/>
              <a:t>14</a:t>
            </a:fld>
            <a:endParaRPr lang="en-GB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61950" y="1752600"/>
            <a:ext cx="8020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0500" indent="-1905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1271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7748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24225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30702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352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3984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4441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4899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>
              <a:lnSpc>
                <a:spcPts val="2800"/>
              </a:lnSpc>
              <a:buFont typeface="Times" pitchFamily="48" charset="0"/>
              <a:buChar char="•"/>
            </a:pPr>
            <a:endParaRPr lang="en-US">
              <a:solidFill>
                <a:srgbClr val="2D3F49"/>
              </a:solidFill>
              <a:latin typeface="Georgia" pitchFamily="16" charset="0"/>
            </a:endParaRP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en-GB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Update existing refinement patterns of time constraints</a:t>
            </a:r>
            <a:endParaRPr lang="en-GB" dirty="0"/>
          </a:p>
          <a:p>
            <a:r>
              <a:rPr lang="en-US" altLang="zh-CN" dirty="0" smtClean="0"/>
              <a:t>Develop a priority queue data type with theory plugin to model some typical scheduling policies</a:t>
            </a:r>
            <a:endParaRPr lang="en-GB" dirty="0"/>
          </a:p>
          <a:p>
            <a:r>
              <a:rPr lang="en-US" altLang="zh-CN" dirty="0" smtClean="0"/>
              <a:t>Work on patterns to model periodic tasks. </a:t>
            </a:r>
            <a:endParaRPr lang="en-US" altLang="zh-CN" dirty="0"/>
          </a:p>
          <a:p>
            <a:r>
              <a:rPr lang="en-US" altLang="zh-CN" dirty="0" smtClean="0"/>
              <a:t>Perform time analysis on CPSs that execute concurrent tasks periodically with scheduling policies.</a:t>
            </a:r>
          </a:p>
        </p:txBody>
      </p:sp>
    </p:spTree>
    <p:extLst>
      <p:ext uri="{BB962C8B-B14F-4D97-AF65-F5344CB8AC3E}">
        <p14:creationId xmlns:p14="http://schemas.microsoft.com/office/powerpoint/2010/main" val="15164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580E-D79D-46C9-A3D8-0DACED52878A}" type="slidenum">
              <a:rPr lang="en-GB"/>
              <a:pPr/>
              <a:t>15</a:t>
            </a:fld>
            <a:endParaRPr lang="en-GB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61950" y="1752600"/>
            <a:ext cx="8020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90500" indent="-1905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1271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7748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marL="24225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marL="3070225" indent="-457200" algn="l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352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39846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4441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4899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>
              <a:lnSpc>
                <a:spcPts val="2800"/>
              </a:lnSpc>
              <a:buFont typeface="Times" pitchFamily="48" charset="0"/>
              <a:buChar char="•"/>
            </a:pPr>
            <a:endParaRPr lang="en-US">
              <a:solidFill>
                <a:srgbClr val="2D3F49"/>
              </a:solidFill>
              <a:latin typeface="Georgia" pitchFamily="16" charset="0"/>
            </a:endParaRP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eference</a:t>
            </a:r>
            <a:endParaRPr lang="en-GB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Jean-Raymond </a:t>
            </a:r>
            <a:r>
              <a:rPr lang="en-GB" sz="1800" dirty="0" err="1"/>
              <a:t>Abrial</a:t>
            </a:r>
            <a:r>
              <a:rPr lang="en-GB" sz="1800" dirty="0"/>
              <a:t> (2010): </a:t>
            </a:r>
            <a:r>
              <a:rPr lang="en-GB" sz="1800" dirty="0" err="1"/>
              <a:t>Modeling</a:t>
            </a:r>
            <a:r>
              <a:rPr lang="en-GB" sz="1800" dirty="0"/>
              <a:t> in Event-B: System and Software Engineering. Cambridge </a:t>
            </a:r>
            <a:r>
              <a:rPr lang="en-GB" sz="1800" dirty="0" smtClean="0"/>
              <a:t>University Press</a:t>
            </a:r>
            <a:endParaRPr lang="en-GB" altLang="zh-CN" sz="1800" dirty="0" smtClean="0"/>
          </a:p>
          <a:p>
            <a:r>
              <a:rPr lang="en-GB" altLang="zh-CN" sz="1800" dirty="0" smtClean="0"/>
              <a:t>Butler, M. (2013). Mastering System Analysis and Design through Abstraction and Refinement</a:t>
            </a:r>
          </a:p>
          <a:p>
            <a:r>
              <a:rPr lang="en-GB" sz="1800" dirty="0"/>
              <a:t>Michael Butler &amp; Jerome </a:t>
            </a:r>
            <a:r>
              <a:rPr lang="en-GB" sz="1800" dirty="0" err="1"/>
              <a:t>Falampin</a:t>
            </a:r>
            <a:r>
              <a:rPr lang="en-GB" sz="1800" dirty="0"/>
              <a:t> (2002): An approach to modelling and refining timing properties in B.</a:t>
            </a:r>
          </a:p>
          <a:p>
            <a:r>
              <a:rPr lang="en-GB" sz="1800" dirty="0" err="1"/>
              <a:t>Gintautas</a:t>
            </a:r>
            <a:r>
              <a:rPr lang="en-GB" sz="1800" dirty="0"/>
              <a:t> </a:t>
            </a:r>
            <a:r>
              <a:rPr lang="en-GB" sz="1800" dirty="0" err="1"/>
              <a:t>Sulskus</a:t>
            </a:r>
            <a:r>
              <a:rPr lang="en-GB" sz="1800" dirty="0"/>
              <a:t>, Michael </a:t>
            </a:r>
            <a:r>
              <a:rPr lang="en-GB" sz="1800" dirty="0" err="1"/>
              <a:t>Poppleton</a:t>
            </a:r>
            <a:r>
              <a:rPr lang="en-GB" sz="1800" dirty="0"/>
              <a:t> &amp; </a:t>
            </a:r>
            <a:r>
              <a:rPr lang="en-GB" sz="1800" dirty="0" err="1"/>
              <a:t>Abdolbaghi</a:t>
            </a:r>
            <a:r>
              <a:rPr lang="en-GB" sz="1800" dirty="0"/>
              <a:t> </a:t>
            </a:r>
            <a:r>
              <a:rPr lang="en-GB" sz="1800" dirty="0" err="1"/>
              <a:t>Rezazadeh</a:t>
            </a:r>
            <a:r>
              <a:rPr lang="en-GB" sz="1800" dirty="0"/>
              <a:t> (2015): An Interval-Based Approach to Modelling Time in Event-B. Fundamentals of Software Engineering 9392, pp. 292–307.</a:t>
            </a:r>
          </a:p>
          <a:p>
            <a:r>
              <a:rPr lang="en-GB" sz="1800" dirty="0"/>
              <a:t>Mohammad Reza </a:t>
            </a:r>
            <a:r>
              <a:rPr lang="en-GB" sz="1800" dirty="0" err="1"/>
              <a:t>Sarshogh</a:t>
            </a:r>
            <a:r>
              <a:rPr lang="en-GB" sz="1800" dirty="0"/>
              <a:t> (2013): Extending Event-B with discrete timing properties. Ph.D. thesis</a:t>
            </a:r>
            <a:endParaRPr lang="en-GB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15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Cyber Physical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280598" cy="1872803"/>
          </a:xfrm>
        </p:spPr>
        <p:txBody>
          <a:bodyPr/>
          <a:lstStyle/>
          <a:p>
            <a:r>
              <a:rPr lang="en-US" dirty="0" smtClean="0"/>
              <a:t>Computing devices interact with physical world</a:t>
            </a:r>
          </a:p>
          <a:p>
            <a:r>
              <a:rPr lang="en-US" dirty="0" smtClean="0"/>
              <a:t>Time critical systems</a:t>
            </a:r>
          </a:p>
          <a:p>
            <a:r>
              <a:rPr lang="en-US" dirty="0" smtClean="0"/>
              <a:t>Real-time performance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2981"/>
            <a:ext cx="7588287" cy="28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Timed Automata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4546910" cy="4608512"/>
          </a:xfrm>
        </p:spPr>
        <p:txBody>
          <a:bodyPr/>
          <a:lstStyle/>
          <a:p>
            <a:r>
              <a:rPr lang="en-US" dirty="0" smtClean="0"/>
              <a:t>State transition system</a:t>
            </a:r>
          </a:p>
          <a:p>
            <a:r>
              <a:rPr lang="en-US" dirty="0" smtClean="0"/>
              <a:t>Tool support: UPPAAL, KRONOS, PRISM</a:t>
            </a:r>
          </a:p>
          <a:p>
            <a:r>
              <a:rPr lang="en-US" dirty="0" smtClean="0"/>
              <a:t>Counter-Example Guided </a:t>
            </a:r>
            <a:r>
              <a:rPr lang="en-US" smtClean="0"/>
              <a:t>Abstract Refinement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66398"/>
            <a:ext cx="3810532" cy="27912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57613"/>
            <a:ext cx="3911290" cy="25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ime Modelling in Event-B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Trigger-Response Pattern</a:t>
            </a:r>
          </a:p>
          <a:p>
            <a:pPr lvl="1"/>
            <a:r>
              <a:rPr lang="en-US" dirty="0" smtClean="0"/>
              <a:t>Deadline</a:t>
            </a:r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Expiry</a:t>
            </a:r>
            <a:endParaRPr lang="en-US" dirty="0"/>
          </a:p>
          <a:p>
            <a:r>
              <a:rPr lang="en-US" dirty="0" smtClean="0"/>
              <a:t>Time Interval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32856"/>
            <a:ext cx="4642098" cy="167719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245997"/>
            <a:ext cx="5040560" cy="1229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399" y="4350995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Interval(T1[,…,</a:t>
            </a:r>
            <a:r>
              <a:rPr lang="en-GB" sz="1800" dirty="0" err="1" smtClean="0"/>
              <a:t>Ti</a:t>
            </a:r>
            <a:r>
              <a:rPr lang="en-GB" sz="1800" dirty="0" smtClean="0"/>
              <a:t>];R1[,…,</a:t>
            </a:r>
            <a:r>
              <a:rPr lang="en-GB" sz="1800" dirty="0" err="1" smtClean="0"/>
              <a:t>Rj</a:t>
            </a:r>
            <a:r>
              <a:rPr lang="en-GB" sz="1800" dirty="0" smtClean="0"/>
              <a:t>];[I1,…</a:t>
            </a:r>
            <a:r>
              <a:rPr lang="en-GB" sz="1800" dirty="0" err="1" smtClean="0"/>
              <a:t>Ik</a:t>
            </a:r>
            <a:r>
              <a:rPr lang="en-GB" sz="1800" dirty="0" smtClean="0"/>
              <a:t>];TP1(t1)[,TP2(t2)])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4798496"/>
            <a:ext cx="712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Interval(e1;e2;e3;Delay(e1,e2,delay),Deadline(e1,e2,deadline))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872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Semantics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059001" y="1573295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Deadline(Trigger, Response, deadline)</a:t>
            </a:r>
            <a:endParaRPr lang="en-GB" sz="2000" dirty="0">
              <a:latin typeface="Georgia" panose="02040502050405020303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21823"/>
            <a:ext cx="3038899" cy="203863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160458"/>
            <a:ext cx="7472882" cy="2605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3892" y="2585040"/>
                <a:ext cx="3757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>
                    <a:latin typeface="Georgia" panose="02040502050405020303" pitchFamily="18" charset="0"/>
                  </a:rPr>
                  <a:t>Inv1:tB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sz="2000" dirty="0" err="1" smtClean="0">
                    <a:latin typeface="Georgia" panose="02040502050405020303" pitchFamily="18" charset="0"/>
                  </a:rPr>
                  <a:t>tA</a:t>
                </a:r>
                <a:r>
                  <a:rPr lang="en-GB" sz="2000" dirty="0" smtClean="0">
                    <a:latin typeface="Georgia" panose="02040502050405020303" pitchFamily="18" charset="0"/>
                  </a:rPr>
                  <a:t>  =&gt; </a:t>
                </a:r>
                <a:r>
                  <a:rPr lang="en-GB" sz="2000" dirty="0" err="1" smtClean="0">
                    <a:latin typeface="Georgia" panose="02040502050405020303" pitchFamily="18" charset="0"/>
                  </a:rPr>
                  <a:t>tB-tA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2000" dirty="0" smtClean="0">
                    <a:latin typeface="Georgia" panose="02040502050405020303" pitchFamily="18" charset="0"/>
                  </a:rPr>
                  <a:t>deadline</a:t>
                </a:r>
                <a:endParaRPr lang="en-GB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92" y="2585040"/>
                <a:ext cx="3757760" cy="400110"/>
              </a:xfrm>
              <a:prstGeom prst="rect">
                <a:avLst/>
              </a:prstGeom>
              <a:blipFill>
                <a:blip r:embed="rId4"/>
                <a:stretch>
                  <a:fillRect l="-1461" t="-9091" r="-1136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1106" y="3097076"/>
                <a:ext cx="3616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>
                    <a:latin typeface="Georgia" panose="02040502050405020303" pitchFamily="18" charset="0"/>
                  </a:rPr>
                  <a:t>Inv2: </a:t>
                </a:r>
                <a:r>
                  <a:rPr lang="en-GB" sz="2000" dirty="0">
                    <a:latin typeface="Georgia" panose="02040502050405020303" pitchFamily="18" charset="0"/>
                  </a:rPr>
                  <a:t>T(r</a:t>
                </a:r>
                <a:r>
                  <a:rPr lang="en-GB" sz="2000" dirty="0" smtClean="0">
                    <a:latin typeface="Georgia" panose="02040502050405020303" pitchFamily="18" charset="0"/>
                  </a:rPr>
                  <a:t>) =&gt;</a:t>
                </a:r>
                <a:r>
                  <a:rPr lang="en-GB" sz="2000" dirty="0" err="1" smtClean="0">
                    <a:latin typeface="Georgia" panose="02040502050405020303" pitchFamily="18" charset="0"/>
                  </a:rPr>
                  <a:t>clk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2000" dirty="0" err="1" smtClean="0">
                    <a:latin typeface="Georgia" panose="02040502050405020303" pitchFamily="18" charset="0"/>
                  </a:rPr>
                  <a:t>tA+deadline</a:t>
                </a:r>
                <a:endParaRPr lang="en-GB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06" y="3097076"/>
                <a:ext cx="3616696" cy="400110"/>
              </a:xfrm>
              <a:prstGeom prst="rect">
                <a:avLst/>
              </a:prstGeom>
              <a:blipFill>
                <a:blip r:embed="rId5"/>
                <a:stretch>
                  <a:fillRect l="-1347" t="-9091" r="-1347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to Refine Deadline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208590" cy="41148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GB" dirty="0" err="1" smtClean="0"/>
              <a:t>efine</a:t>
            </a:r>
            <a:r>
              <a:rPr lang="en-GB" dirty="0" smtClean="0"/>
              <a:t> a deadline to sequential sub-deadlines</a:t>
            </a:r>
          </a:p>
          <a:p>
            <a:r>
              <a:rPr lang="en-GB" dirty="0" smtClean="0"/>
              <a:t>Refine a deadline to alternative sub-deadlines</a:t>
            </a:r>
          </a:p>
          <a:p>
            <a:r>
              <a:rPr lang="en-GB" dirty="0" smtClean="0"/>
              <a:t>Asymmetric alternatives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100878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GB" dirty="0" err="1"/>
              <a:t>efine</a:t>
            </a:r>
            <a:r>
              <a:rPr lang="en-GB" dirty="0"/>
              <a:t> a deadline to sequential sub-deadlines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276871"/>
                <a:ext cx="4824214" cy="38164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</a:rPr>
                  <a:t>Deadline</a:t>
                </a:r>
                <a:r>
                  <a:rPr lang="en-US" dirty="0" smtClean="0"/>
                  <a:t>(A,C,d1)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R</a:t>
                </a:r>
                <a:r>
                  <a:rPr lang="en-US" altLang="zh-CN" dirty="0" smtClean="0"/>
                  <a:t>efined by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Deadline</a:t>
                </a:r>
                <a:r>
                  <a:rPr lang="en-US" altLang="zh-CN" dirty="0" smtClean="0"/>
                  <a:t>(A,B,d2)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Deadline</a:t>
                </a:r>
                <a:r>
                  <a:rPr lang="en-US" altLang="zh-CN" dirty="0" smtClean="0"/>
                  <a:t>(B,C,d3)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d2+d3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/>
                  <a:t>d1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276871"/>
                <a:ext cx="4824214" cy="3816425"/>
              </a:xfrm>
              <a:blipFill>
                <a:blip r:embed="rId2"/>
                <a:stretch>
                  <a:fillRect l="-3793" t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16832"/>
            <a:ext cx="459169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Refine a deadline to alternative sub-deadlines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22" y="1557338"/>
            <a:ext cx="5124328" cy="24292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850" y="2276871"/>
            <a:ext cx="4824214" cy="4320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Deadline</a:t>
            </a:r>
            <a:r>
              <a:rPr lang="en-US" dirty="0" smtClean="0"/>
              <a:t>(A,B,DL(t))</a:t>
            </a:r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altLang="zh-CN" dirty="0" smtClean="0"/>
              <a:t>efined by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Deadline</a:t>
            </a:r>
            <a:r>
              <a:rPr lang="en-US" altLang="zh-CN" dirty="0" smtClean="0"/>
              <a:t>(A1,B1,DL(t))</a:t>
            </a:r>
          </a:p>
          <a:p>
            <a:pPr marL="0" indent="0">
              <a:buNone/>
            </a:pPr>
            <a:r>
              <a:rPr lang="en-US" altLang="zh-CN" dirty="0" smtClean="0"/>
              <a:t>OR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Deadline</a:t>
            </a:r>
            <a:r>
              <a:rPr lang="en-US" altLang="zh-CN" dirty="0" smtClean="0"/>
              <a:t>(A2,B2,DL(t))</a:t>
            </a:r>
          </a:p>
          <a:p>
            <a:pPr marL="0" indent="0">
              <a:buNone/>
            </a:pPr>
            <a:r>
              <a:rPr lang="en-US" altLang="zh-CN" dirty="0" smtClean="0"/>
              <a:t>Invariants to specify the relation between abstract trigger event and response event</a:t>
            </a:r>
          </a:p>
        </p:txBody>
      </p:sp>
    </p:spTree>
    <p:extLst>
      <p:ext uri="{BB962C8B-B14F-4D97-AF65-F5344CB8AC3E}">
        <p14:creationId xmlns:p14="http://schemas.microsoft.com/office/powerpoint/2010/main" val="10709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Asymmetric Alternatives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76872"/>
            <a:ext cx="5410955" cy="2324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1486-BC0F-48B2-95B6-D7BDD3ADE433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76872"/>
            <a:ext cx="2664296" cy="36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s_ppt__template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OS full bleed image">
  <a:themeElements>
    <a:clrScheme name="UOS full bleed image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full bleed imag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full bleed image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</Template>
  <TotalTime>2443</TotalTime>
  <Words>532</Words>
  <Application>Microsoft Office PowerPoint</Application>
  <PresentationFormat>On-screen Show (4:3)</PresentationFormat>
  <Paragraphs>99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Cambria Math</vt:lpstr>
      <vt:lpstr>Georgia</vt:lpstr>
      <vt:lpstr>Lucida Sans</vt:lpstr>
      <vt:lpstr>Times</vt:lpstr>
      <vt:lpstr>uos_ppt__template</vt:lpstr>
      <vt:lpstr>UOS divider slide design</vt:lpstr>
      <vt:lpstr>UOS full bleed image</vt:lpstr>
      <vt:lpstr> </vt:lpstr>
      <vt:lpstr>Cyber Physical System</vt:lpstr>
      <vt:lpstr>Timed Automata</vt:lpstr>
      <vt:lpstr>Time Modelling in Event-B</vt:lpstr>
      <vt:lpstr>Deadline Semantics</vt:lpstr>
      <vt:lpstr>Patterns to Refine Deadline</vt:lpstr>
      <vt:lpstr>Refine a deadline to sequential sub-deadlines </vt:lpstr>
      <vt:lpstr>Refine a deadline to alternative sub-deadlines </vt:lpstr>
      <vt:lpstr>Asymmetric Alternatives </vt:lpstr>
      <vt:lpstr>Deficiency of Existing Pattern</vt:lpstr>
      <vt:lpstr>PowerPoint Presentation</vt:lpstr>
      <vt:lpstr>Task-based vs System Time Constraint</vt:lpstr>
      <vt:lpstr>Refine task-based deadline with system deadline</vt:lpstr>
      <vt:lpstr>Future Work</vt:lpstr>
      <vt:lpstr>Reference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Cerri Love</dc:creator>
  <cp:lastModifiedBy>Zhu C.</cp:lastModifiedBy>
  <cp:revision>54</cp:revision>
  <dcterms:created xsi:type="dcterms:W3CDTF">2013-01-16T09:52:37Z</dcterms:created>
  <dcterms:modified xsi:type="dcterms:W3CDTF">2017-07-06T11:50:47Z</dcterms:modified>
</cp:coreProperties>
</file>