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329" r:id="rId3"/>
    <p:sldId id="323" r:id="rId4"/>
    <p:sldId id="325" r:id="rId5"/>
    <p:sldId id="333" r:id="rId6"/>
    <p:sldId id="330" r:id="rId7"/>
    <p:sldId id="332" r:id="rId8"/>
    <p:sldId id="331" r:id="rId9"/>
    <p:sldId id="334" r:id="rId10"/>
    <p:sldId id="335" r:id="rId11"/>
    <p:sldId id="336" r:id="rId12"/>
    <p:sldId id="337" r:id="rId13"/>
    <p:sldId id="339" r:id="rId14"/>
    <p:sldId id="338" r:id="rId15"/>
    <p:sldId id="340" r:id="rId16"/>
    <p:sldId id="341" r:id="rId17"/>
    <p:sldId id="34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7F"/>
    <a:srgbClr val="FF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5" autoAdjust="0"/>
    <p:restoredTop sz="94660"/>
  </p:normalViewPr>
  <p:slideViewPr>
    <p:cSldViewPr>
      <p:cViewPr varScale="1">
        <p:scale>
          <a:sx n="82" d="100"/>
          <a:sy n="82" d="100"/>
        </p:scale>
        <p:origin x="96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9715-1EFE-484B-AEBC-8B808765623F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3B6CA-8ED1-4625-A084-3FEDE973CC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34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84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1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40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6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465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01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1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82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38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67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7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24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93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81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91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9D87-ED3A-48DB-83DB-AED94C9B16C2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0E89-0FA4-479A-93ED-626D8AC8961B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CC3C-DE4B-41A3-A37D-A26E899B4BBE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8B9-EECD-4B67-8218-534A33C9283F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530A-9155-4857-AB81-106E59A2DD52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982-451B-4A8B-8EFB-737532925F0C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77BF-A7A3-4DD9-B354-23140F9D3467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8D9-2FC3-4B0C-A2E2-2F924239B957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C2A-C873-49EB-B51D-4452EFC0F99A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BB8A-56C8-4366-A367-F321CA2E1806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7701-3673-47B3-BFDB-9C35A00E1F85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F4E0-02E5-4563-AFF9-8CA654B9F982}" type="datetime1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9592" y="2405206"/>
            <a:ext cx="72283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s-PA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Implementação </a:t>
            </a:r>
            <a:r>
              <a:rPr lang="pt-BR" altLang="es-PA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 um componente na linguagem </a:t>
            </a:r>
            <a:r>
              <a:rPr lang="pt-BR" altLang="es-PA" sz="28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Object</a:t>
            </a:r>
            <a:r>
              <a:rPr lang="pt-BR" altLang="es-PA" sz="2800" dirty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28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Pascal (RAD Studio Delphi) </a:t>
            </a:r>
            <a:r>
              <a:rPr lang="pt-BR" altLang="es-PA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para o desenvolvimento de algoritmos genéticos para fins didáticos.</a:t>
            </a:r>
            <a:endParaRPr kumimoji="0" lang="pt-PT" altLang="es-PA" sz="28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23728" y="904364"/>
            <a:ext cx="4036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Computação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Evolucion</a:t>
            </a:r>
            <a:r>
              <a:rPr lang="es-AR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á</a:t>
            </a:r>
            <a:r>
              <a:rPr lang="pt-PT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ria</a:t>
            </a:r>
            <a:endParaRPr kumimoji="0" lang="pt-PT" altLang="es-PA" sz="1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187624" y="5085184"/>
            <a:ext cx="2232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s-PA" sz="1600" dirty="0" err="1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Asiel</a:t>
            </a:r>
            <a:r>
              <a:rPr lang="pt-BR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1600" dirty="0" err="1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Aldana</a:t>
            </a:r>
            <a:r>
              <a:rPr lang="pt-BR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Ortiz </a:t>
            </a:r>
            <a:endParaRPr kumimoji="0" lang="pt-PT" altLang="es-PA" sz="160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85436" t="41596" r="4327" b="30391"/>
          <a:stretch/>
        </p:blipFill>
        <p:spPr>
          <a:xfrm>
            <a:off x="1187624" y="476672"/>
            <a:ext cx="936104" cy="144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pCrossover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Probabilidade de Crossover.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pMutation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Probabilidade de mutação.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PopulationSize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Tamanho da população</a:t>
            </a:r>
          </a:p>
          <a:p>
            <a:pPr marL="457200" algn="just">
              <a:spcAft>
                <a:spcPts val="0"/>
              </a:spcAft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ChromosomeSize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Tamanho 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Cromosomo</a:t>
            </a:r>
            <a:endParaRPr lang="pt-BR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ElitismSize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Número de indivíduos mantidos por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Elitism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PointsCrossover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Pontos de cruzamento.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SelectionType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Tipo de seleção.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OptimizationType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Tipo de otimização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OnFitness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Função de validação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96136" y="1700808"/>
            <a:ext cx="2231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Initialized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BinToInt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BinToReal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ChromoToString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Crossover()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Mutation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Start()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43635" y="1052736"/>
            <a:ext cx="150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ATRIBUTOS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12160" y="10738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FUNÇÕES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302667" y="5230747"/>
            <a:ext cx="37362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TGAlgorithm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917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02667" y="5230747"/>
            <a:ext cx="37362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TGAlgorithm</a:t>
            </a:r>
            <a:endParaRPr lang="pt-BR" sz="5400" dirty="0"/>
          </a:p>
        </p:txBody>
      </p:sp>
      <p:pic>
        <p:nvPicPr>
          <p:cNvPr id="9" name="Imagem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376264" cy="368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323528" y="980728"/>
            <a:ext cx="524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TGAlgorithm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em Paleta de componentes Delphi.</a:t>
            </a: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2"/>
            <a:ext cx="5256584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10"/>
          <p:cNvSpPr/>
          <p:nvPr/>
        </p:nvSpPr>
        <p:spPr>
          <a:xfrm>
            <a:off x="539552" y="109855"/>
            <a:ext cx="32433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Resultados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851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980728"/>
            <a:ext cx="524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TGAlgorithm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em Paleta de componentes Delphi.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39552" y="109855"/>
            <a:ext cx="32433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Resultados</a:t>
            </a:r>
            <a:endParaRPr lang="pt-BR" sz="5400" dirty="0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3" y="1700808"/>
            <a:ext cx="6768752" cy="413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/>
          <p:cNvSpPr/>
          <p:nvPr/>
        </p:nvSpPr>
        <p:spPr>
          <a:xfrm>
            <a:off x="4932040" y="5517232"/>
            <a:ext cx="37362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TGAlgorithm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013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3040" y="465639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TfrMain.GAFitness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NewChromosome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TChromosome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var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FitnessValue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Real);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i:integer;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Sum:real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Sum:=0;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i:=1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GA.ChromosomeSize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NewChromosome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[i]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Sum:=Sum+1;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pt-BR" dirty="0" err="1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FitnessValue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:=Sum;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BR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pt-BR" dirty="0">
                <a:solidFill>
                  <a:srgbClr val="E46C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6216" y="5236872"/>
            <a:ext cx="1769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Prova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503040" y="35010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realizar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 teste,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seguintes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parâmetros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foram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introduzidos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pCrossover= 0,9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pMutation=0,1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PopulationSize=20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ChromosomeSize=30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ElitismSize=5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PointsCrossover=0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SelectionType=”Roulette”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OptimizationType=”Maximun”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64704"/>
            <a:ext cx="8707573" cy="574238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5536" y="-24045"/>
            <a:ext cx="14013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7484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76" y="764704"/>
            <a:ext cx="8657985" cy="551041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95536" y="-24045"/>
            <a:ext cx="1298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Min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0028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91680" y="1833692"/>
            <a:ext cx="5166320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  <a:spcAft>
                <a:spcPts val="400"/>
              </a:spcAft>
            </a:pPr>
            <a:r>
              <a:rPr lang="pt-BR" b="1" kern="1400" cap="sm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CONCLUSÕES</a:t>
            </a:r>
          </a:p>
          <a:p>
            <a:pPr algn="just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Componente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TGAlgorithm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mostrou-se eficaz no que diz respeito à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extensibidade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reusabilidade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 código no desenvolvimento de aplicações. Com isto promoveu a simplicidade e a facilidade de manutenção no código das aplicações desenvolvidas. </a:t>
            </a:r>
            <a:endParaRPr lang="pt-BR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eficácia do algoritmo implementado foi demonstrada, e recomenda-se incorporar novos tipos de indivíduos, bem como outros algoritmos para mutação 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cruzamento.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283968" y="2694963"/>
            <a:ext cx="2646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sz="3600" dirty="0" smtClean="0">
                <a:solidFill>
                  <a:srgbClr val="FFC000"/>
                </a:solidFill>
                <a:latin typeface="Caviar Dreams" panose="020B0402020204020504" pitchFamily="34" charset="0"/>
              </a:rPr>
              <a:t>Obrigado!!!</a:t>
            </a:r>
            <a:endParaRPr lang="es-PA" sz="3600" dirty="0">
              <a:solidFill>
                <a:srgbClr val="FFC000"/>
              </a:solidFill>
              <a:latin typeface="Caviar Dreams" panose="020B04020202040205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2" t="27951" r="41338" b="37400"/>
          <a:stretch/>
        </p:blipFill>
        <p:spPr>
          <a:xfrm>
            <a:off x="2800331" y="2060846"/>
            <a:ext cx="1483637" cy="19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7227" y="3957599"/>
            <a:ext cx="74695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Ausência </a:t>
            </a:r>
            <a:r>
              <a:rPr lang="pt-BR" altLang="es-PA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 bibliotecas de funções para Algoritmos Genéticos na linguagem </a:t>
            </a:r>
            <a:r>
              <a:rPr lang="pt-BR" altLang="es-PA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Object</a:t>
            </a:r>
            <a:r>
              <a:rPr lang="pt-BR" altLang="es-PA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Pascal no </a:t>
            </a:r>
            <a:r>
              <a:rPr lang="pt-BR" altLang="es-P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mercado.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es-PA" dirty="0" smtClean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Aumento da popularidade do IDE Delphi no desenvolvimento do desenvolvimento de aplicativos </a:t>
            </a:r>
            <a:r>
              <a:rPr lang="pt-BR" altLang="es-PA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MULTIPLATAFORMA</a:t>
            </a:r>
            <a:r>
              <a:rPr lang="pt-BR" altLang="es-P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no </a:t>
            </a:r>
            <a:r>
              <a:rPr lang="pt-BR" altLang="es-PA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Brasil</a:t>
            </a:r>
            <a:r>
              <a:rPr lang="pt-BR" altLang="es-P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pt-BR" altLang="es-PA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 crescente popularidade da aplicação de algoritmos genéticos em tarefas </a:t>
            </a:r>
            <a:r>
              <a:rPr lang="pt-BR" altLang="es-P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práticas.</a:t>
            </a:r>
            <a:endParaRPr kumimoji="0" lang="pt-PT" altLang="es-PA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38740" y="361493"/>
            <a:ext cx="2080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es-PA" sz="28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Motivação</a:t>
            </a:r>
            <a:r>
              <a:rPr lang="pt-PT" altLang="es-PA" sz="2800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60"/>
            <a:ext cx="9144000" cy="26212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08211" y="1971798"/>
            <a:ext cx="2291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Rio </a:t>
            </a:r>
            <a:endParaRPr lang="es-PA" sz="96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88224" y="1336319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Delphi</a:t>
            </a:r>
            <a:endParaRPr lang="es-PA" sz="60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4" y="6208009"/>
            <a:ext cx="1466818" cy="60530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9" y="6142582"/>
            <a:ext cx="1283817" cy="67079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57890" r="16024" b="28196"/>
          <a:stretch/>
        </p:blipFill>
        <p:spPr>
          <a:xfrm>
            <a:off x="6372200" y="477210"/>
            <a:ext cx="2520280" cy="4315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2" t="27951" r="41338" b="37400"/>
          <a:stretch/>
        </p:blipFill>
        <p:spPr>
          <a:xfrm>
            <a:off x="467544" y="0"/>
            <a:ext cx="871196" cy="112423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380312" y="1196752"/>
            <a:ext cx="172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RAD Studio</a:t>
            </a:r>
            <a:endParaRPr lang="es-PA" sz="20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5256" y="3350647"/>
            <a:ext cx="64151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Desenvolvimento de um componente do </a:t>
            </a:r>
            <a:r>
              <a:rPr lang="pt-BR" altLang="es-PA" sz="2000" dirty="0">
                <a:solidFill>
                  <a:srgbClr val="FFC000"/>
                </a:solidFill>
                <a:latin typeface="Trebuchet MS" panose="020B0603020202020204" pitchFamily="34" charset="0"/>
              </a:rPr>
              <a:t>IDE DELPHI </a:t>
            </a: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para a implementação de </a:t>
            </a:r>
            <a:r>
              <a:rPr lang="pt-BR" altLang="es-PA" sz="2000" dirty="0">
                <a:solidFill>
                  <a:srgbClr val="FFC000"/>
                </a:solidFill>
                <a:latin typeface="Trebuchet MS" panose="020B0603020202020204" pitchFamily="34" charset="0"/>
              </a:rPr>
              <a:t>ALGORITMOS GENÉTICOS </a:t>
            </a: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sob o padrão </a:t>
            </a:r>
            <a:r>
              <a:rPr lang="pt-BR" altLang="es-PA" sz="2000" dirty="0">
                <a:solidFill>
                  <a:srgbClr val="FFC000"/>
                </a:solidFill>
                <a:latin typeface="Trebuchet MS" panose="020B0603020202020204" pitchFamily="34" charset="0"/>
              </a:rPr>
              <a:t>MULTIPLATAFORMA</a:t>
            </a: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.</a:t>
            </a:r>
            <a:endParaRPr kumimoji="0" lang="pt-PT" altLang="es-PA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620000" cy="1905000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75656" y="659825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28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Objetivo: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4" name="Picture 27" descr="0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8" y="256318"/>
            <a:ext cx="1159898" cy="12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1835696" y="4759221"/>
            <a:ext cx="4032448" cy="1046183"/>
            <a:chOff x="729703" y="5319372"/>
            <a:chExt cx="4237534" cy="1115317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5373216"/>
              <a:ext cx="752475" cy="98107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6"/>
            <a:srcRect l="27950" t="34593" r="64175" b="52801"/>
            <a:stretch/>
          </p:blipFill>
          <p:spPr>
            <a:xfrm>
              <a:off x="729703" y="5399771"/>
              <a:ext cx="991068" cy="954520"/>
            </a:xfrm>
            <a:prstGeom prst="rect">
              <a:avLst/>
            </a:prstGeom>
          </p:spPr>
        </p:pic>
        <p:grpSp>
          <p:nvGrpSpPr>
            <p:cNvPr id="6" name="Grupo 5"/>
            <p:cNvGrpSpPr/>
            <p:nvPr/>
          </p:nvGrpSpPr>
          <p:grpSpPr>
            <a:xfrm>
              <a:off x="2703096" y="5479033"/>
              <a:ext cx="1436856" cy="893649"/>
              <a:chOff x="2703096" y="5479033"/>
              <a:chExt cx="1436856" cy="893649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2703096" y="5479033"/>
                <a:ext cx="1436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viar Dreams" panose="020B0402020204020504" pitchFamily="34" charset="0"/>
                  </a:rPr>
                  <a:t>iOS X</a:t>
                </a:r>
                <a:endParaRPr lang="es-PA" sz="3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viar Dreams" panose="020B0402020204020504" pitchFamily="34" charset="0"/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2703096" y="6034128"/>
                <a:ext cx="14368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solidFill>
                      <a:schemeClr val="accent6">
                        <a:lumMod val="75000"/>
                      </a:schemeClr>
                    </a:solidFill>
                    <a:latin typeface="Caviar Dreams" panose="020B0402020204020504" pitchFamily="34" charset="0"/>
                  </a:rPr>
                  <a:t>Mac OS X</a:t>
                </a:r>
                <a:endParaRPr lang="es-PA" sz="1600" dirty="0">
                  <a:solidFill>
                    <a:schemeClr val="accent6">
                      <a:lumMod val="75000"/>
                    </a:schemeClr>
                  </a:solidFill>
                  <a:latin typeface="Caviar Dreams" panose="020B0402020204020504" pitchFamily="34" charset="0"/>
                </a:endParaRPr>
              </a:p>
            </p:txBody>
          </p:sp>
        </p:grp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5319372"/>
              <a:ext cx="1115317" cy="1115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 b="49934"/>
          <a:stretch/>
        </p:blipFill>
        <p:spPr>
          <a:xfrm>
            <a:off x="0" y="1268760"/>
            <a:ext cx="9144000" cy="2016225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1520" y="284298"/>
            <a:ext cx="3593045" cy="984462"/>
            <a:chOff x="289051" y="620688"/>
            <a:chExt cx="3593045" cy="98446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513602" y="851309"/>
              <a:ext cx="23684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s-PA" sz="2800" dirty="0" smtClean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Metodologia:</a:t>
              </a:r>
              <a:endParaRPr kumimoji="0" lang="pt-PT" altLang="es-PA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rebuchet MS" panose="020B0603020202020204" pitchFamily="34" charset="0"/>
              </a:endParaRPr>
            </a:p>
          </p:txBody>
        </p:sp>
        <p:pic>
          <p:nvPicPr>
            <p:cNvPr id="13" name="Picture 45" descr="1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51" y="620688"/>
              <a:ext cx="1224970" cy="984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64005" y="3429000"/>
            <a:ext cx="73448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Estudo de diferentes técnicas de programação para a implementação de Algoritmos Genéticos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Implementação de algoritmos de seleção, operadores de cruzamentos e 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mutações, </a:t>
            </a: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configuração do tamanho da população e do cromossomo, da taxa de crossover e de mutação, do número de indivíduos mantidos pelo 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elitismo. etc.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Encapsulamento de código em um componente não-Visual para </a:t>
            </a:r>
            <a:r>
              <a:rPr lang="pt-BR" altLang="es-PA" sz="2000" dirty="0">
                <a:solidFill>
                  <a:srgbClr val="FFC000"/>
                </a:solidFill>
                <a:latin typeface="Trebuchet MS" panose="020B0603020202020204" pitchFamily="34" charset="0"/>
              </a:rPr>
              <a:t>RAD STUDIO </a:t>
            </a:r>
            <a:r>
              <a:rPr lang="pt-BR" altLang="es-PA" sz="2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DELPHI</a:t>
            </a: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, mais testes em </a:t>
            </a:r>
            <a:r>
              <a:rPr lang="pt-BR" altLang="es-PA" sz="2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MULTIPLATAFORMA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.</a:t>
            </a:r>
            <a:endParaRPr kumimoji="0" lang="pt-PT" altLang="es-PA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 b="49934"/>
          <a:stretch/>
        </p:blipFill>
        <p:spPr>
          <a:xfrm>
            <a:off x="0" y="1268760"/>
            <a:ext cx="9144000" cy="20162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984821" y="499530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GENETIC ALGORITHMS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07704" y="3516502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constituem uma técnica de busca e otimização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05655" y="4084781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inspirada no princípio Darwiniano de seleção</a:t>
            </a:r>
            <a:r>
              <a:rPr lang="pt-BR" cap="small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natural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73889" y="4653060"/>
            <a:ext cx="5820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utilizam elementos como a sobrevivência dos mais aptos 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1196752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Este trabalho tem como objetivo, propor um componente 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 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Algoritmos Evolutivos denominado 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71600" y="241769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TGAlgorithm</a:t>
            </a:r>
            <a:endParaRPr lang="pt-BR" sz="7200" dirty="0">
              <a:solidFill>
                <a:srgbClr val="7030A0"/>
              </a:solidFill>
            </a:endParaRPr>
          </a:p>
        </p:txBody>
      </p:sp>
      <p:sp>
        <p:nvSpPr>
          <p:cNvPr id="13" name="CuadroTexto 7"/>
          <p:cNvSpPr txBox="1"/>
          <p:nvPr/>
        </p:nvSpPr>
        <p:spPr>
          <a:xfrm>
            <a:off x="5712067" y="4353502"/>
            <a:ext cx="2291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Rio </a:t>
            </a:r>
            <a:endParaRPr lang="es-PA" sz="9600" dirty="0">
              <a:solidFill>
                <a:schemeClr val="tx2">
                  <a:lumMod val="20000"/>
                  <a:lumOff val="80000"/>
                </a:schemeClr>
              </a:solidFill>
              <a:latin typeface="Caviar Dreams" panose="020B0402020204020504" pitchFamily="34" charset="0"/>
            </a:endParaRPr>
          </a:p>
        </p:txBody>
      </p:sp>
      <p:sp>
        <p:nvSpPr>
          <p:cNvPr id="14" name="CuadroTexto 12"/>
          <p:cNvSpPr txBox="1"/>
          <p:nvPr/>
        </p:nvSpPr>
        <p:spPr>
          <a:xfrm>
            <a:off x="5292080" y="3718023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Delphi</a:t>
            </a:r>
            <a:endParaRPr lang="es-PA" sz="6000" dirty="0">
              <a:solidFill>
                <a:schemeClr val="tx2">
                  <a:lumMod val="20000"/>
                  <a:lumOff val="80000"/>
                </a:schemeClr>
              </a:solidFill>
              <a:latin typeface="Caviar Dreams" panose="020B0402020204020504" pitchFamily="34" charset="0"/>
            </a:endParaRPr>
          </a:p>
        </p:txBody>
      </p:sp>
      <p:sp>
        <p:nvSpPr>
          <p:cNvPr id="15" name="CuadroTexto 13"/>
          <p:cNvSpPr txBox="1"/>
          <p:nvPr/>
        </p:nvSpPr>
        <p:spPr>
          <a:xfrm>
            <a:off x="6084168" y="3578456"/>
            <a:ext cx="172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viar Dreams" panose="020B0402020204020504" pitchFamily="34" charset="0"/>
              </a:rPr>
              <a:t>RAD Studio</a:t>
            </a:r>
            <a:endParaRPr lang="es-PA" sz="2000" dirty="0">
              <a:solidFill>
                <a:schemeClr val="tx2">
                  <a:lumMod val="20000"/>
                  <a:lumOff val="80000"/>
                </a:schemeClr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99792" y="17008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kern="1400" cap="small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Pearticularities</a:t>
            </a:r>
            <a:r>
              <a:rPr lang="pt-BR" kern="1400" cap="small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 componente: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kern="1400" cap="small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Indivíduos binários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TSelectionType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stRoulette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stRank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TOptimizationType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otMaximum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otMinimum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MaxPopSize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1000;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MaxChromoSize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100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OnFitness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TFitnessEvent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crossover 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Uniforme,n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457200" algn="just">
              <a:spcAft>
                <a:spcPts val="0"/>
              </a:spcAft>
            </a:pPr>
            <a:r>
              <a:rPr lang="pt-BR" kern="1400" cap="small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" t="2910" r="8814"/>
          <a:stretch/>
        </p:blipFill>
        <p:spPr bwMode="auto">
          <a:xfrm>
            <a:off x="899592" y="188640"/>
            <a:ext cx="7128792" cy="6336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11560" y="332656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Fluxo geral do componente “</a:t>
            </a:r>
            <a:r>
              <a:rPr lang="pt-B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TGAlgorithm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7900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9712" y="6144563"/>
            <a:ext cx="4542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Estrutura geral do componente “</a:t>
            </a:r>
            <a:r>
              <a:rPr lang="pt-B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TGAlgorithm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</p:txBody>
      </p:sp>
      <p:pic>
        <p:nvPicPr>
          <p:cNvPr id="5" name="Imagem 4" descr="C:\Users\asiel\Documents\Main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28" y="620688"/>
            <a:ext cx="4536842" cy="5163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8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431</Words>
  <Application>Microsoft Office PowerPoint</Application>
  <PresentationFormat>Apresentação na tela (4:3)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Caviar Dreams</vt:lpstr>
      <vt:lpstr>Symbol</vt:lpstr>
      <vt:lpstr>Times New Roman</vt:lpstr>
      <vt:lpstr>Trebuchet MS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Asiel</dc:creator>
  <cp:lastModifiedBy>Asiel Aldana Ortiz</cp:lastModifiedBy>
  <cp:revision>851</cp:revision>
  <dcterms:created xsi:type="dcterms:W3CDTF">2003-12-31T23:33:20Z</dcterms:created>
  <dcterms:modified xsi:type="dcterms:W3CDTF">2019-07-08T20:03:30Z</dcterms:modified>
</cp:coreProperties>
</file>