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329" r:id="rId3"/>
    <p:sldId id="332" r:id="rId4"/>
    <p:sldId id="335" r:id="rId5"/>
    <p:sldId id="325" r:id="rId6"/>
    <p:sldId id="353" r:id="rId7"/>
    <p:sldId id="344" r:id="rId8"/>
    <p:sldId id="345" r:id="rId9"/>
    <p:sldId id="341" r:id="rId10"/>
    <p:sldId id="343" r:id="rId11"/>
    <p:sldId id="349" r:id="rId12"/>
    <p:sldId id="342" r:id="rId13"/>
    <p:sldId id="350" r:id="rId14"/>
    <p:sldId id="351" r:id="rId15"/>
    <p:sldId id="352" r:id="rId16"/>
    <p:sldId id="346" r:id="rId17"/>
    <p:sldId id="348" r:id="rId18"/>
    <p:sldId id="347" r:id="rId19"/>
    <p:sldId id="337" r:id="rId20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7F"/>
    <a:srgbClr val="C0504D"/>
    <a:srgbClr val="C6E3C6"/>
    <a:srgbClr val="E24A33"/>
    <a:srgbClr val="4F81BD"/>
    <a:srgbClr val="FF4F00"/>
    <a:srgbClr val="A26884"/>
    <a:srgbClr val="B856FC"/>
    <a:srgbClr val="BC56FF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>
        <p:scale>
          <a:sx n="66" d="100"/>
          <a:sy n="66" d="100"/>
        </p:scale>
        <p:origin x="498" y="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err="1" smtClean="0"/>
              <a:t>Pre-Processing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1000</c:v>
                </c:pt>
                <c:pt idx="1">
                  <c:v>429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374</c:v>
                </c:pt>
                <c:pt idx="7">
                  <c:v>1000</c:v>
                </c:pt>
                <c:pt idx="8">
                  <c:v>929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4-47F6-98CF-06C525D5371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997</c:v>
                </c:pt>
                <c:pt idx="1">
                  <c:v>220</c:v>
                </c:pt>
                <c:pt idx="2">
                  <c:v>981</c:v>
                </c:pt>
                <c:pt idx="3">
                  <c:v>700</c:v>
                </c:pt>
                <c:pt idx="4">
                  <c:v>831</c:v>
                </c:pt>
                <c:pt idx="5">
                  <c:v>973</c:v>
                </c:pt>
                <c:pt idx="6">
                  <c:v>34</c:v>
                </c:pt>
                <c:pt idx="7">
                  <c:v>842</c:v>
                </c:pt>
                <c:pt idx="8">
                  <c:v>901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4-4201-9B8D-CDB703648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000080"/>
        <c:axId val="389000624"/>
      </c:barChart>
      <c:catAx>
        <c:axId val="3890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9000624"/>
        <c:crosses val="autoZero"/>
        <c:auto val="1"/>
        <c:lblAlgn val="ctr"/>
        <c:lblOffset val="100"/>
        <c:noMultiLvlLbl val="0"/>
      </c:catAx>
      <c:valAx>
        <c:axId val="389000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900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49-489A-BC1C-93703357AC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49-489A-BC1C-93703357AC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49-489A-BC1C-93703357ACE6}"/>
              </c:ext>
            </c:extLst>
          </c:dPt>
          <c:cat>
            <c:strRef>
              <c:f>Planilha1!$A$2:$A$4</c:f>
              <c:strCache>
                <c:ptCount val="3"/>
                <c:pt idx="0">
                  <c:v>Train(6300)</c:v>
                </c:pt>
                <c:pt idx="1">
                  <c:v>Validation(700)</c:v>
                </c:pt>
                <c:pt idx="2">
                  <c:v>Test(479)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6300</c:v>
                </c:pt>
                <c:pt idx="1">
                  <c:v>700</c:v>
                </c:pt>
                <c:pt idx="2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9-4397-9231-E4D82ECB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/>
              <a:t>Data </a:t>
            </a:r>
            <a:r>
              <a:rPr lang="pt-BR" sz="1400" dirty="0" err="1" smtClean="0"/>
              <a:t>Augmentation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997</c:v>
                </c:pt>
                <c:pt idx="1">
                  <c:v>220</c:v>
                </c:pt>
                <c:pt idx="2">
                  <c:v>981</c:v>
                </c:pt>
                <c:pt idx="3">
                  <c:v>700</c:v>
                </c:pt>
                <c:pt idx="4">
                  <c:v>831</c:v>
                </c:pt>
                <c:pt idx="5">
                  <c:v>973</c:v>
                </c:pt>
                <c:pt idx="6">
                  <c:v>34</c:v>
                </c:pt>
                <c:pt idx="7">
                  <c:v>842</c:v>
                </c:pt>
                <c:pt idx="8">
                  <c:v>901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2-4DC0-824D-C8ADC5E807B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997</c:v>
                </c:pt>
                <c:pt idx="1">
                  <c:v>220</c:v>
                </c:pt>
                <c:pt idx="2">
                  <c:v>981</c:v>
                </c:pt>
                <c:pt idx="3">
                  <c:v>700</c:v>
                </c:pt>
                <c:pt idx="4">
                  <c:v>831</c:v>
                </c:pt>
                <c:pt idx="5">
                  <c:v>973</c:v>
                </c:pt>
                <c:pt idx="6">
                  <c:v>244</c:v>
                </c:pt>
                <c:pt idx="7">
                  <c:v>842</c:v>
                </c:pt>
                <c:pt idx="8">
                  <c:v>901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F2-4DC0-824D-C8ADC5E80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000080"/>
        <c:axId val="389000624"/>
      </c:barChart>
      <c:catAx>
        <c:axId val="3890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9000624"/>
        <c:crosses val="autoZero"/>
        <c:auto val="1"/>
        <c:lblAlgn val="ctr"/>
        <c:lblOffset val="100"/>
        <c:noMultiLvlLbl val="0"/>
      </c:catAx>
      <c:valAx>
        <c:axId val="389000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900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err="1" smtClean="0"/>
              <a:t>Precision</a:t>
            </a:r>
            <a:endParaRPr lang="pt-BR" dirty="0"/>
          </a:p>
        </c:rich>
      </c:tx>
      <c:layout>
        <c:manualLayout>
          <c:xMode val="edge"/>
          <c:yMode val="edge"/>
          <c:x val="0.35142929855339072"/>
          <c:y val="0.10659068822334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MFC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0.84507041999999999</c:v>
                </c:pt>
                <c:pt idx="1">
                  <c:v>0.9375</c:v>
                </c:pt>
                <c:pt idx="2">
                  <c:v>0.77272726999999997</c:v>
                </c:pt>
                <c:pt idx="3">
                  <c:v>0.96551724000000005</c:v>
                </c:pt>
                <c:pt idx="4">
                  <c:v>0.74603174999999999</c:v>
                </c:pt>
                <c:pt idx="5">
                  <c:v>0.921875</c:v>
                </c:pt>
                <c:pt idx="6">
                  <c:v>1</c:v>
                </c:pt>
                <c:pt idx="7">
                  <c:v>0.875</c:v>
                </c:pt>
                <c:pt idx="8">
                  <c:v>0.86</c:v>
                </c:pt>
                <c:pt idx="9">
                  <c:v>0.78205128000000002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4-47F6-98CF-06C525D5371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MFCCs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0.70588234999999999</c:v>
                </c:pt>
                <c:pt idx="1">
                  <c:v>0.6875</c:v>
                </c:pt>
                <c:pt idx="2">
                  <c:v>0.72727273000000003</c:v>
                </c:pt>
                <c:pt idx="3">
                  <c:v>0.61111110999999996</c:v>
                </c:pt>
                <c:pt idx="4">
                  <c:v>0.60759494000000003</c:v>
                </c:pt>
                <c:pt idx="5">
                  <c:v>0.71875</c:v>
                </c:pt>
                <c:pt idx="6">
                  <c:v>0</c:v>
                </c:pt>
                <c:pt idx="7">
                  <c:v>0.82978722999999999</c:v>
                </c:pt>
                <c:pt idx="8">
                  <c:v>0.84745762999999996</c:v>
                </c:pt>
                <c:pt idx="9">
                  <c:v>0.62650602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64-47F6-98CF-06C525D53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221456"/>
        <c:axId val="391223632"/>
      </c:barChart>
      <c:catAx>
        <c:axId val="39122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1223632"/>
        <c:crosses val="autoZero"/>
        <c:auto val="1"/>
        <c:lblAlgn val="ctr"/>
        <c:lblOffset val="100"/>
        <c:noMultiLvlLbl val="0"/>
      </c:catAx>
      <c:valAx>
        <c:axId val="39122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122145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Recall</a:t>
            </a:r>
            <a:endParaRPr lang="pt-BR" dirty="0"/>
          </a:p>
        </c:rich>
      </c:tx>
      <c:layout>
        <c:manualLayout>
          <c:xMode val="edge"/>
          <c:yMode val="edge"/>
          <c:x val="0.39696752040470956"/>
          <c:y val="0.12342079689018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MFC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0.89552239</c:v>
                </c:pt>
                <c:pt idx="1">
                  <c:v>0.9375</c:v>
                </c:pt>
                <c:pt idx="2">
                  <c:v>0.76119402999999997</c:v>
                </c:pt>
                <c:pt idx="3">
                  <c:v>0.71794871999999998</c:v>
                </c:pt>
                <c:pt idx="4">
                  <c:v>0.87037036999999995</c:v>
                </c:pt>
                <c:pt idx="5">
                  <c:v>0.86764706000000003</c:v>
                </c:pt>
                <c:pt idx="6">
                  <c:v>0.66666667000000002</c:v>
                </c:pt>
                <c:pt idx="7">
                  <c:v>0.83333332999999998</c:v>
                </c:pt>
                <c:pt idx="8">
                  <c:v>0.87755101999999996</c:v>
                </c:pt>
                <c:pt idx="9">
                  <c:v>0.82432432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B-4E87-81D2-1D79596BA54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MFCCs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0.70588234999999999</c:v>
                </c:pt>
                <c:pt idx="1">
                  <c:v>0.78571429000000004</c:v>
                </c:pt>
                <c:pt idx="2">
                  <c:v>0.47761194000000001</c:v>
                </c:pt>
                <c:pt idx="3">
                  <c:v>0.57894736999999996</c:v>
                </c:pt>
                <c:pt idx="4">
                  <c:v>0.8</c:v>
                </c:pt>
                <c:pt idx="5">
                  <c:v>0.76666666999999999</c:v>
                </c:pt>
                <c:pt idx="6">
                  <c:v>0</c:v>
                </c:pt>
                <c:pt idx="7">
                  <c:v>0.82978722999999999</c:v>
                </c:pt>
                <c:pt idx="8">
                  <c:v>0.81967213000000005</c:v>
                </c:pt>
                <c:pt idx="9">
                  <c:v>0.66666667000000002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3B-4E87-81D2-1D79596BA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215472"/>
        <c:axId val="391225808"/>
      </c:barChart>
      <c:catAx>
        <c:axId val="39121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1225808"/>
        <c:crosses val="autoZero"/>
        <c:auto val="1"/>
        <c:lblAlgn val="ctr"/>
        <c:lblOffset val="100"/>
        <c:noMultiLvlLbl val="0"/>
      </c:catAx>
      <c:valAx>
        <c:axId val="391225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121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F1_Score</a:t>
            </a:r>
            <a:endParaRPr lang="pt-BR" dirty="0"/>
          </a:p>
        </c:rich>
      </c:tx>
      <c:layout>
        <c:manualLayout>
          <c:xMode val="edge"/>
          <c:yMode val="edge"/>
          <c:x val="0.34645601393126862"/>
          <c:y val="0.10098065200106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MFC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0.86956522000000003</c:v>
                </c:pt>
                <c:pt idx="1">
                  <c:v>0.9375</c:v>
                </c:pt>
                <c:pt idx="2">
                  <c:v>0.76691728999999997</c:v>
                </c:pt>
                <c:pt idx="3">
                  <c:v>0.82352941000000002</c:v>
                </c:pt>
                <c:pt idx="4">
                  <c:v>0.80341879999999999</c:v>
                </c:pt>
                <c:pt idx="5">
                  <c:v>0.89393939</c:v>
                </c:pt>
                <c:pt idx="6">
                  <c:v>0.8</c:v>
                </c:pt>
                <c:pt idx="7">
                  <c:v>0.85365853999999997</c:v>
                </c:pt>
                <c:pt idx="8">
                  <c:v>0.86868687</c:v>
                </c:pt>
                <c:pt idx="9">
                  <c:v>0.80263158000000001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5-46A5-A076-3EB52F25E59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MFCCs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C0</c:v>
                </c:pt>
                <c:pt idx="1">
                  <c:v>C1</c:v>
                </c:pt>
                <c:pt idx="2">
                  <c:v>C2</c:v>
                </c:pt>
                <c:pt idx="3">
                  <c:v>C3</c:v>
                </c:pt>
                <c:pt idx="4">
                  <c:v>C4</c:v>
                </c:pt>
                <c:pt idx="5">
                  <c:v>C5</c:v>
                </c:pt>
                <c:pt idx="6">
                  <c:v>C6</c:v>
                </c:pt>
                <c:pt idx="7">
                  <c:v>C7</c:v>
                </c:pt>
                <c:pt idx="8">
                  <c:v>C8</c:v>
                </c:pt>
                <c:pt idx="9">
                  <c:v>C9</c:v>
                </c:pt>
              </c:strCache>
            </c:str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0.70588234999999999</c:v>
                </c:pt>
                <c:pt idx="1">
                  <c:v>0.73333333000000001</c:v>
                </c:pt>
                <c:pt idx="2">
                  <c:v>0.57657658000000001</c:v>
                </c:pt>
                <c:pt idx="3">
                  <c:v>0.59459459000000003</c:v>
                </c:pt>
                <c:pt idx="4">
                  <c:v>0.69064747999999998</c:v>
                </c:pt>
                <c:pt idx="5">
                  <c:v>0.74193547999999998</c:v>
                </c:pt>
                <c:pt idx="6">
                  <c:v>0</c:v>
                </c:pt>
                <c:pt idx="7">
                  <c:v>0.82978722999999999</c:v>
                </c:pt>
                <c:pt idx="8">
                  <c:v>0.83333332999999998</c:v>
                </c:pt>
                <c:pt idx="9">
                  <c:v>0.64596273000000004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5-46A5-A076-3EB52F25E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224720"/>
        <c:axId val="391212208"/>
      </c:barChart>
      <c:catAx>
        <c:axId val="39122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1212208"/>
        <c:crosses val="autoZero"/>
        <c:auto val="1"/>
        <c:lblAlgn val="ctr"/>
        <c:lblOffset val="100"/>
        <c:noMultiLvlLbl val="0"/>
      </c:catAx>
      <c:valAx>
        <c:axId val="391212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122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9715-1EFE-484B-AEBC-8B808765623F}" type="datetimeFigureOut">
              <a:rPr lang="es-ES" smtClean="0"/>
              <a:pPr/>
              <a:t>07/01/2020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3B6CA-8ED1-4625-A084-3FEDE973CC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34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6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02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31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18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03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493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69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893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22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15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26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7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97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8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86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B6CA-8ED1-4625-A084-3FEDE973CC3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0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9D87-ED3A-48DB-83DB-AED94C9B16C2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0E89-0FA4-479A-93ED-626D8AC8961B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CC3C-DE4B-41A3-A37D-A26E899B4BBE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68B9-EECD-4B67-8218-534A33C9283F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530A-9155-4857-AB81-106E59A2DD52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982-451B-4A8B-8EFB-737532925F0C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77BF-A7A3-4DD9-B354-23140F9D3467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8D9-2FC3-4B0C-A2E2-2F924239B957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C2A-C873-49EB-B51D-4452EFC0F99A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BB8A-56C8-4366-A367-F321CA2E1806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7701-3673-47B3-BFDB-9C35A00E1F85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F4E0-02E5-4563-AFF9-8CA654B9F982}" type="datetime1">
              <a:rPr lang="es-ES" smtClean="0"/>
              <a:pPr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E85E-C8B0-48BD-BA81-2049B8F727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656" y="2924944"/>
            <a:ext cx="719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PA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 Real-time </a:t>
            </a:r>
            <a:r>
              <a:rPr lang="en-US" altLang="es-PA" sz="24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ENVIRONMENTAL SOUND RECOGNITION SYSTEM</a:t>
            </a:r>
            <a:r>
              <a:rPr lang="en-US" altLang="es-PA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using </a:t>
            </a:r>
            <a:r>
              <a:rPr lang="en-US" altLang="es-PA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Machine Learning </a:t>
            </a:r>
            <a:r>
              <a:rPr lang="en-US" altLang="es-PA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Techniques.</a:t>
            </a:r>
            <a:endParaRPr lang="en-US" altLang="es-PA" sz="2400" dirty="0">
              <a:solidFill>
                <a:schemeClr val="accent6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95736" y="1244450"/>
            <a:ext cx="1656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es-PA" sz="1600" dirty="0" smtClean="0">
                <a:solidFill>
                  <a:srgbClr val="FAC090"/>
                </a:solidFill>
                <a:latin typeface="Trebuchet MS" panose="020B0603020202020204" pitchFamily="34" charset="0"/>
              </a:rPr>
              <a:t>Project</a:t>
            </a:r>
            <a:endParaRPr kumimoji="0" lang="pt-PT" altLang="es-PA" sz="1600" b="0" i="0" u="none" strike="noStrike" cap="none" normalizeH="0" baseline="0" dirty="0" smtClean="0">
              <a:ln>
                <a:noFill/>
              </a:ln>
              <a:solidFill>
                <a:srgbClr val="FAC09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259632" y="5178678"/>
            <a:ext cx="2232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s-PA" sz="1600" dirty="0" err="1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Asiel</a:t>
            </a:r>
            <a:r>
              <a:rPr lang="pt-BR" altLang="es-PA" sz="16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1600" dirty="0" err="1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Aldana</a:t>
            </a:r>
            <a:r>
              <a:rPr lang="pt-BR" altLang="es-PA" sz="16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 Ortiz </a:t>
            </a:r>
            <a:endParaRPr kumimoji="0" lang="pt-PT" altLang="es-PA" sz="160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85436" t="41596" r="4327" b="30391"/>
          <a:stretch/>
        </p:blipFill>
        <p:spPr>
          <a:xfrm>
            <a:off x="1259632" y="722256"/>
            <a:ext cx="936104" cy="144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032918" y="404664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MODEL</a:t>
            </a:r>
            <a:endParaRPr lang="pt-BR" dirty="0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70"/>
          <a:stretch/>
        </p:blipFill>
        <p:spPr>
          <a:xfrm>
            <a:off x="1907704" y="1727631"/>
            <a:ext cx="2295234" cy="289613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5"/>
          <a:stretch/>
        </p:blipFill>
        <p:spPr>
          <a:xfrm>
            <a:off x="5148064" y="1700808"/>
            <a:ext cx="2295234" cy="3787303"/>
          </a:xfrm>
          <a:prstGeom prst="rect">
            <a:avLst/>
          </a:prstGeom>
        </p:spPr>
      </p:pic>
      <p:cxnSp>
        <p:nvCxnSpPr>
          <p:cNvPr id="45" name="Conector Angulado 44"/>
          <p:cNvCxnSpPr>
            <a:stCxn id="42" idx="2"/>
            <a:endCxn id="43" idx="0"/>
          </p:cNvCxnSpPr>
          <p:nvPr/>
        </p:nvCxnSpPr>
        <p:spPr>
          <a:xfrm rot="5400000" flipH="1" flipV="1">
            <a:off x="3214024" y="1542105"/>
            <a:ext cx="2922953" cy="3240360"/>
          </a:xfrm>
          <a:prstGeom prst="bentConnector5">
            <a:avLst>
              <a:gd name="adj1" fmla="val -7821"/>
              <a:gd name="adj2" fmla="val 50000"/>
              <a:gd name="adj3" fmla="val 10782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6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072328096"/>
              </p:ext>
            </p:extLst>
          </p:nvPr>
        </p:nvGraphicFramePr>
        <p:xfrm>
          <a:off x="2225688" y="3356992"/>
          <a:ext cx="408448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4228388204"/>
              </p:ext>
            </p:extLst>
          </p:nvPr>
        </p:nvGraphicFramePr>
        <p:xfrm>
          <a:off x="1735820" y="476672"/>
          <a:ext cx="5064224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tângulo 1"/>
          <p:cNvSpPr/>
          <p:nvPr/>
        </p:nvSpPr>
        <p:spPr>
          <a:xfrm>
            <a:off x="6544495" y="414908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C0504D"/>
                </a:solidFill>
                <a:latin typeface="Courier New" panose="02070309020205020404" pitchFamily="49" charset="0"/>
              </a:rPr>
              <a:t>Duration_Sound = 2.95 s</a:t>
            </a:r>
          </a:p>
          <a:p>
            <a:r>
              <a:rPr lang="de-DE" sz="1200" dirty="0" smtClean="0">
                <a:solidFill>
                  <a:srgbClr val="C0504D"/>
                </a:solidFill>
                <a:latin typeface="Courier New" panose="02070309020205020404" pitchFamily="49" charset="0"/>
              </a:rPr>
              <a:t>sr</a:t>
            </a:r>
            <a:r>
              <a:rPr lang="de-DE" sz="1200" dirty="0">
                <a:solidFill>
                  <a:srgbClr val="C0504D"/>
                </a:solidFill>
                <a:latin typeface="Courier New" panose="02070309020205020404" pitchFamily="49" charset="0"/>
              </a:rPr>
              <a:t> = 22050 Hz</a:t>
            </a:r>
          </a:p>
          <a:p>
            <a:r>
              <a:rPr lang="de-DE" sz="1200" dirty="0" smtClean="0">
                <a:solidFill>
                  <a:srgbClr val="C0504D"/>
                </a:solidFill>
                <a:latin typeface="Courier New" panose="02070309020205020404" pitchFamily="49" charset="0"/>
              </a:rPr>
              <a:t>t(s</a:t>
            </a:r>
            <a:r>
              <a:rPr lang="de-DE" sz="1200" dirty="0">
                <a:solidFill>
                  <a:srgbClr val="C0504D"/>
                </a:solidFill>
                <a:latin typeface="Courier New" panose="02070309020205020404" pitchFamily="49" charset="0"/>
              </a:rPr>
              <a:t>)= </a:t>
            </a:r>
            <a:r>
              <a:rPr lang="de-DE" sz="1200" dirty="0" smtClean="0">
                <a:solidFill>
                  <a:srgbClr val="C0504D"/>
                </a:solidFill>
                <a:latin typeface="Courier New" panose="02070309020205020404" pitchFamily="49" charset="0"/>
              </a:rPr>
              <a:t>hop_lennght/sr ~23ms </a:t>
            </a:r>
          </a:p>
          <a:p>
            <a:r>
              <a:rPr lang="de-DE" sz="1200" dirty="0" smtClean="0">
                <a:solidFill>
                  <a:srgbClr val="C0504D"/>
                </a:solidFill>
                <a:latin typeface="Courier New" panose="02070309020205020404" pitchFamily="49" charset="0"/>
              </a:rPr>
              <a:t>N = 2.95/t</a:t>
            </a:r>
            <a:endParaRPr lang="de-DE" sz="1200" dirty="0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r>
              <a:rPr lang="de-DE" sz="1200" dirty="0" smtClean="0">
                <a:solidFill>
                  <a:srgbClr val="C0504D"/>
                </a:solidFill>
                <a:latin typeface="Courier New" panose="02070309020205020404" pitchFamily="49" charset="0"/>
              </a:rPr>
              <a:t>mf</a:t>
            </a:r>
            <a:r>
              <a:rPr lang="de-DE" sz="1200" dirty="0">
                <a:solidFill>
                  <a:srgbClr val="C0504D"/>
                </a:solidFill>
                <a:latin typeface="Courier New" panose="02070309020205020404" pitchFamily="49" charset="0"/>
              </a:rPr>
              <a:t> = n_mels</a:t>
            </a:r>
          </a:p>
          <a:p>
            <a:r>
              <a:rPr lang="de-DE" sz="1200" dirty="0" smtClean="0">
                <a:solidFill>
                  <a:srgbClr val="C0504D"/>
                </a:solidFill>
                <a:latin typeface="Courier New" panose="02070309020205020404" pitchFamily="49" charset="0"/>
              </a:rPr>
              <a:t>shape(N,mf)</a:t>
            </a:r>
            <a:r>
              <a:rPr lang="de-DE" sz="1200" dirty="0">
                <a:solidFill>
                  <a:srgbClr val="C0504D"/>
                </a:solidFill>
                <a:latin typeface="Courier New" panose="02070309020205020404" pitchFamily="49" charset="0"/>
              </a:rPr>
              <a:t> = 128x128</a:t>
            </a:r>
            <a:endParaRPr lang="de-DE" sz="1200" b="0" dirty="0">
              <a:solidFill>
                <a:srgbClr val="C0504D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Forma Livre 3"/>
          <p:cNvSpPr/>
          <p:nvPr/>
        </p:nvSpPr>
        <p:spPr>
          <a:xfrm>
            <a:off x="4860032" y="5385533"/>
            <a:ext cx="2078182" cy="860496"/>
          </a:xfrm>
          <a:custGeom>
            <a:avLst/>
            <a:gdLst>
              <a:gd name="connsiteX0" fmla="*/ 0 w 2078182"/>
              <a:gd name="connsiteY0" fmla="*/ 523702 h 860496"/>
              <a:gd name="connsiteX1" fmla="*/ 822960 w 2078182"/>
              <a:gd name="connsiteY1" fmla="*/ 839586 h 860496"/>
              <a:gd name="connsiteX2" fmla="*/ 2078182 w 2078182"/>
              <a:gd name="connsiteY2" fmla="*/ 0 h 860496"/>
              <a:gd name="connsiteX3" fmla="*/ 2078182 w 2078182"/>
              <a:gd name="connsiteY3" fmla="*/ 0 h 86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8182" h="860496">
                <a:moveTo>
                  <a:pt x="0" y="523702"/>
                </a:moveTo>
                <a:cubicBezTo>
                  <a:pt x="238298" y="725286"/>
                  <a:pt x="476596" y="926870"/>
                  <a:pt x="822960" y="839586"/>
                </a:cubicBezTo>
                <a:cubicBezTo>
                  <a:pt x="1169324" y="752302"/>
                  <a:pt x="2078182" y="0"/>
                  <a:pt x="2078182" y="0"/>
                </a:cubicBezTo>
                <a:lnTo>
                  <a:pt x="2078182" y="0"/>
                </a:lnTo>
              </a:path>
            </a:pathLst>
          </a:custGeom>
          <a:noFill/>
          <a:ln>
            <a:solidFill>
              <a:srgbClr val="C0504D"/>
            </a:solidFill>
            <a:headEnd type="oval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987824" y="5790247"/>
            <a:ext cx="41044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4F00"/>
                </a:solidFill>
                <a:latin typeface="Roboto" pitchFamily="2" charset="0"/>
              </a:rPr>
              <a:t>Time </a:t>
            </a:r>
            <a:r>
              <a:rPr lang="pt-BR" sz="1400" dirty="0" err="1" smtClean="0">
                <a:solidFill>
                  <a:srgbClr val="FF4F00"/>
                </a:solidFill>
                <a:latin typeface="Roboto" pitchFamily="2" charset="0"/>
              </a:rPr>
              <a:t>Stretch</a:t>
            </a:r>
            <a:r>
              <a:rPr lang="pt-BR" sz="1400" dirty="0" smtClean="0">
                <a:solidFill>
                  <a:srgbClr val="FF4F00"/>
                </a:solidFill>
                <a:latin typeface="Roboto" pitchFamily="2" charset="0"/>
              </a:rPr>
              <a:t> </a:t>
            </a:r>
            <a:r>
              <a:rPr lang="pt-BR" sz="1400" dirty="0" err="1" smtClean="0">
                <a:solidFill>
                  <a:srgbClr val="FF4F00"/>
                </a:solidFill>
                <a:latin typeface="Roboto" pitchFamily="2" charset="0"/>
              </a:rPr>
              <a:t>Class</a:t>
            </a:r>
            <a:r>
              <a:rPr lang="pt-BR" sz="1400" dirty="0" smtClean="0">
                <a:solidFill>
                  <a:srgbClr val="FF4F00"/>
                </a:solidFill>
                <a:latin typeface="Roboto" pitchFamily="2" charset="0"/>
              </a:rPr>
              <a:t> 6 (</a:t>
            </a:r>
            <a:r>
              <a:rPr lang="pt-BR" sz="1400" dirty="0">
                <a:solidFill>
                  <a:srgbClr val="FF4F00"/>
                </a:solidFill>
              </a:rPr>
              <a:t>122690-6-0-0TS108_c6</a:t>
            </a:r>
            <a:r>
              <a:rPr lang="pt-BR" sz="1400" dirty="0" smtClean="0">
                <a:solidFill>
                  <a:srgbClr val="FF4F00"/>
                </a:solidFill>
              </a:rPr>
              <a:t>.wav</a:t>
            </a:r>
            <a:r>
              <a:rPr lang="pt-BR" sz="1400" dirty="0" smtClean="0">
                <a:solidFill>
                  <a:srgbClr val="FF4F00"/>
                </a:solidFill>
                <a:latin typeface="Roboto" pitchFamily="2" charset="0"/>
              </a:rPr>
              <a:t>)</a:t>
            </a:r>
            <a:endParaRPr lang="pt-BR" sz="1400" dirty="0">
              <a:solidFill>
                <a:srgbClr val="FF4F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608" y="40211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4F00"/>
                </a:solidFill>
                <a:latin typeface="Courier New" panose="02070309020205020404" pitchFamily="49" charset="0"/>
              </a:rPr>
              <a:t>rate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pt-B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1.08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572000" y="154179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4F00"/>
                </a:solidFill>
                <a:latin typeface="Courier New" panose="02070309020205020404" pitchFamily="49" charset="0"/>
              </a:rPr>
              <a:t>Original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572000" y="389105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solidFill>
                  <a:srgbClr val="FF4F00"/>
                </a:solidFill>
                <a:latin typeface="Courier New" panose="02070309020205020404" pitchFamily="49" charset="0"/>
              </a:rPr>
              <a:t>Obtained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0" y="737031"/>
            <a:ext cx="3493670" cy="2436376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0" y="3112466"/>
            <a:ext cx="3493670" cy="243637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52" y="908720"/>
            <a:ext cx="1819276" cy="18192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52" y="3277179"/>
            <a:ext cx="1819276" cy="1819276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5948975" y="5181319"/>
            <a:ext cx="2137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FF4F00"/>
                </a:solidFill>
              </a:rPr>
              <a:t>122690-6-0-0TS108_c6.jpg</a:t>
            </a:r>
            <a:endParaRPr lang="pt-BR" sz="1400" dirty="0">
              <a:solidFill>
                <a:srgbClr val="FF4F0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298782" y="2721370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FF4F00"/>
                </a:solidFill>
              </a:rPr>
              <a:t>122690-6-0-0.jpg</a:t>
            </a:r>
            <a:endParaRPr lang="pt-BR" sz="1400" dirty="0">
              <a:solidFill>
                <a:srgbClr val="FF4F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09688" y="6217493"/>
            <a:ext cx="4862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 0.82, 0.94  -&gt; </a:t>
            </a:r>
            <a:r>
              <a:rPr lang="pt-BR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90 </a:t>
            </a:r>
            <a:r>
              <a:rPr lang="pt-BR" sz="14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increased</a:t>
            </a:r>
            <a:r>
              <a:rPr lang="pt-BR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samples</a:t>
            </a:r>
            <a:r>
              <a:rPr lang="pt-BR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(30/34)</a:t>
            </a:r>
            <a:endParaRPr lang="pt-BR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419872" y="186674"/>
            <a:ext cx="2012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E24A33"/>
                </a:solidFill>
              </a:rPr>
              <a:t>Data </a:t>
            </a:r>
            <a:r>
              <a:rPr lang="pt-BR" dirty="0" err="1">
                <a:solidFill>
                  <a:srgbClr val="E24A33"/>
                </a:solidFill>
              </a:rPr>
              <a:t>Augmentation</a:t>
            </a:r>
            <a:endParaRPr lang="pt-BR" dirty="0">
              <a:solidFill>
                <a:srgbClr val="E24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987824" y="5790247"/>
            <a:ext cx="4464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FF4F00"/>
                </a:solidFill>
                <a:latin typeface="Roboto" pitchFamily="2" charset="0"/>
              </a:rPr>
              <a:t>Pitch</a:t>
            </a:r>
            <a:r>
              <a:rPr lang="pt-BR" sz="1400" dirty="0">
                <a:solidFill>
                  <a:srgbClr val="FF4F00"/>
                </a:solidFill>
                <a:latin typeface="Roboto" pitchFamily="2" charset="0"/>
              </a:rPr>
              <a:t> </a:t>
            </a:r>
            <a:r>
              <a:rPr lang="pt-BR" sz="1400" dirty="0" smtClean="0">
                <a:solidFill>
                  <a:srgbClr val="FF4F00"/>
                </a:solidFill>
                <a:latin typeface="Roboto" pitchFamily="2" charset="0"/>
              </a:rPr>
              <a:t>Shift </a:t>
            </a:r>
            <a:r>
              <a:rPr lang="pt-BR" sz="1400" dirty="0" err="1" smtClean="0">
                <a:solidFill>
                  <a:srgbClr val="FF4F00"/>
                </a:solidFill>
                <a:latin typeface="Roboto" pitchFamily="2" charset="0"/>
              </a:rPr>
              <a:t>Class</a:t>
            </a:r>
            <a:r>
              <a:rPr lang="pt-BR" sz="1400" dirty="0" smtClean="0">
                <a:solidFill>
                  <a:srgbClr val="FF4F00"/>
                </a:solidFill>
                <a:latin typeface="Roboto" pitchFamily="2" charset="0"/>
              </a:rPr>
              <a:t> 6 (</a:t>
            </a:r>
            <a:r>
              <a:rPr lang="pt-BR" sz="1400" dirty="0" smtClean="0">
                <a:solidFill>
                  <a:srgbClr val="FF4F00"/>
                </a:solidFill>
              </a:rPr>
              <a:t>122690-6-0-0mfccPS2_c6.wav</a:t>
            </a:r>
            <a:r>
              <a:rPr lang="pt-BR" sz="1400" dirty="0" smtClean="0">
                <a:solidFill>
                  <a:srgbClr val="FF4F00"/>
                </a:solidFill>
                <a:latin typeface="Roboto" pitchFamily="2" charset="0"/>
              </a:rPr>
              <a:t>)</a:t>
            </a:r>
            <a:endParaRPr lang="pt-BR" sz="1400" dirty="0">
              <a:solidFill>
                <a:srgbClr val="FF4F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608" y="40211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>
                <a:solidFill>
                  <a:srgbClr val="FF4F00"/>
                </a:solidFill>
                <a:latin typeface="Courier New" panose="02070309020205020404" pitchFamily="49" charset="0"/>
              </a:rPr>
              <a:t>n_steps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pt-BR" sz="1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572000" y="154179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4F00"/>
                </a:solidFill>
                <a:latin typeface="Courier New" panose="02070309020205020404" pitchFamily="49" charset="0"/>
              </a:rPr>
              <a:t>Original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572000" y="389105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solidFill>
                  <a:srgbClr val="FF4F00"/>
                </a:solidFill>
                <a:latin typeface="Courier New" panose="02070309020205020404" pitchFamily="49" charset="0"/>
              </a:rPr>
              <a:t>Obtained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0" y="737031"/>
            <a:ext cx="3493670" cy="243637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52" y="908720"/>
            <a:ext cx="1819276" cy="1819276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5976318" y="5015611"/>
            <a:ext cx="2366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4F00"/>
                </a:solidFill>
              </a:rPr>
              <a:t>122690-6-0-0mfccPS2_c6.wav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298782" y="2721370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FF4F00"/>
                </a:solidFill>
              </a:rPr>
              <a:t>122690-6-0-0.jpg</a:t>
            </a:r>
            <a:endParaRPr lang="pt-BR" sz="1400" dirty="0">
              <a:solidFill>
                <a:srgbClr val="FF4F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21" y="3429000"/>
            <a:ext cx="2307717" cy="15406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8" y="3172518"/>
            <a:ext cx="3463582" cy="241539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591515" y="6207159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−</a:t>
            </a:r>
            <a:r>
              <a:rPr lang="pt-B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2, −1, 1 </a:t>
            </a:r>
            <a:r>
              <a:rPr lang="pt-BR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-&gt;120</a:t>
            </a:r>
            <a:r>
              <a:rPr lang="pt-B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  </a:t>
            </a:r>
            <a:r>
              <a:rPr lang="pt-BR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increased</a:t>
            </a:r>
            <a:r>
              <a:rPr lang="pt-B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samples</a:t>
            </a:r>
            <a:r>
              <a:rPr lang="pt-BR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(30/34)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419872" y="186674"/>
            <a:ext cx="2012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E24A33"/>
                </a:solidFill>
              </a:rPr>
              <a:t>Data </a:t>
            </a:r>
            <a:r>
              <a:rPr lang="pt-BR" dirty="0" err="1">
                <a:solidFill>
                  <a:srgbClr val="E24A33"/>
                </a:solidFill>
              </a:rPr>
              <a:t>Augmentation</a:t>
            </a:r>
            <a:endParaRPr lang="pt-BR" dirty="0">
              <a:solidFill>
                <a:srgbClr val="E24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2330763260"/>
              </p:ext>
            </p:extLst>
          </p:nvPr>
        </p:nvGraphicFramePr>
        <p:xfrm>
          <a:off x="2699792" y="2132856"/>
          <a:ext cx="408448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4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74349"/>
              </p:ext>
            </p:extLst>
          </p:nvPr>
        </p:nvGraphicFramePr>
        <p:xfrm>
          <a:off x="2699792" y="1443723"/>
          <a:ext cx="3816423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14032053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8077795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86121456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52630315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Learning rate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Epochs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Batch_size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N_Test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926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0.01-0.001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20-100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100-128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479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23915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4208694" y="476169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TESTS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522883" y="3018438"/>
            <a:ext cx="4011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loss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pt-BR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categorical_crossentropy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"</a:t>
            </a:r>
            <a:endParaRPr lang="pt-BR" sz="1600" b="0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22883" y="3405902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optimizers.Adamax</a:t>
            </a:r>
            <a:endParaRPr lang="pt-BR" sz="1600" b="0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22883" y="409855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optimizers.RMSprop</a:t>
            </a:r>
            <a:endParaRPr lang="pt-BR" sz="1600" b="0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2883" y="3775234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optimizers.Adam</a:t>
            </a:r>
            <a:endParaRPr lang="pt-BR" sz="1600" b="0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22155"/>
              </p:ext>
            </p:extLst>
          </p:nvPr>
        </p:nvGraphicFramePr>
        <p:xfrm>
          <a:off x="2699792" y="2146474"/>
          <a:ext cx="3816423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14032053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8077795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86121456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52630315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Learning rate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Epochs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Batch_size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N_Test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926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0.001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479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2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28311"/>
              </p:ext>
            </p:extLst>
          </p:nvPr>
        </p:nvGraphicFramePr>
        <p:xfrm>
          <a:off x="2843808" y="1052736"/>
          <a:ext cx="381642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14032053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8077795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86121456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52630315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Learning rate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Epochs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Batch_size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N_Test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926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0.001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479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23915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3347864" y="398754"/>
            <a:ext cx="23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RESULTS MFC/MFCCs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00556" y="5491652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Confusion matrix MFC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580112" y="5491652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Confusion matrix MFCCs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77" y="2131405"/>
            <a:ext cx="3384376" cy="323090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37727" y="6058553"/>
            <a:ext cx="11320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0.80&lt;</a:t>
            </a:r>
            <a:r>
              <a:rPr lang="pt-BR" sz="1100" dirty="0" err="1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Acc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&lt;= 0.84</a:t>
            </a:r>
            <a:endParaRPr lang="pt-BR" sz="1100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516216" y="5956691"/>
            <a:ext cx="11320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0.65&lt;</a:t>
            </a:r>
            <a:r>
              <a:rPr lang="pt-BR" sz="1100" dirty="0" err="1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Acc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&lt;= 0.70</a:t>
            </a:r>
            <a:endParaRPr lang="pt-BR" sz="1100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9996"/>
            <a:ext cx="3384376" cy="3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47864" y="404664"/>
            <a:ext cx="215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Training/Validation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342461" y="347468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Loss MFC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5992558" y="3474685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Accuracy MFC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364110" y="6258798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Loss MFCCs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5796137" y="6231813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Accuracy MFCCs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2138879" y="1125324"/>
            <a:ext cx="13612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Loss</a:t>
            </a:r>
            <a:r>
              <a:rPr lang="pt-BR" sz="8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pt-BR" sz="800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0.4618090449643782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68144" y="1128394"/>
            <a:ext cx="12779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Acc</a:t>
            </a:r>
            <a:r>
              <a:rPr lang="pt-BR" sz="8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pt-BR" sz="800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0.8371607499480994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01596"/>
            <a:ext cx="3282441" cy="22361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5" y="4001596"/>
            <a:ext cx="3350131" cy="228222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164527" y="3861628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Loss</a:t>
            </a:r>
            <a:r>
              <a:rPr lang="pt-BR" sz="8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: 0.9861080977513547</a:t>
            </a:r>
            <a:endParaRPr lang="pt-BR" sz="800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967297" y="3823793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Acc</a:t>
            </a:r>
            <a:r>
              <a:rPr lang="pt-BR" sz="800" dirty="0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:  </a:t>
            </a:r>
            <a:r>
              <a:rPr lang="pt-BR" sz="800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0.7014613767506435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15" y="1340768"/>
            <a:ext cx="3271420" cy="219475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10563"/>
            <a:ext cx="3282441" cy="22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47864" y="398754"/>
            <a:ext cx="23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s-P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RESULTS MFC/MFCCs </a:t>
            </a:r>
            <a:endParaRPr lang="pt-BR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303420970"/>
              </p:ext>
            </p:extLst>
          </p:nvPr>
        </p:nvGraphicFramePr>
        <p:xfrm>
          <a:off x="834774" y="1772816"/>
          <a:ext cx="3096344" cy="22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ângulo 7"/>
          <p:cNvSpPr/>
          <p:nvPr/>
        </p:nvSpPr>
        <p:spPr>
          <a:xfrm>
            <a:off x="1259632" y="3933056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accent1">
                    <a:lumMod val="75000"/>
                  </a:schemeClr>
                </a:solidFill>
              </a:rPr>
              <a:t>0.84507042, 0.9375    , 0.77272727, 0.96551724, 0.74603175,</a:t>
            </a:r>
          </a:p>
          <a:p>
            <a:r>
              <a:rPr lang="pt-BR" sz="700" dirty="0" smtClean="0">
                <a:solidFill>
                  <a:schemeClr val="accent1">
                    <a:lumMod val="75000"/>
                  </a:schemeClr>
                </a:solidFill>
              </a:rPr>
              <a:t>0.921875  </a:t>
            </a:r>
            <a:r>
              <a:rPr lang="pt-BR" sz="700" dirty="0">
                <a:solidFill>
                  <a:schemeClr val="accent1">
                    <a:lumMod val="75000"/>
                  </a:schemeClr>
                </a:solidFill>
              </a:rPr>
              <a:t>, 1.        , 0.875     , 0.86      , 0.78205128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310043559"/>
              </p:ext>
            </p:extLst>
          </p:nvPr>
        </p:nvGraphicFramePr>
        <p:xfrm>
          <a:off x="5076056" y="1772816"/>
          <a:ext cx="3096344" cy="22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639630157"/>
              </p:ext>
            </p:extLst>
          </p:nvPr>
        </p:nvGraphicFramePr>
        <p:xfrm>
          <a:off x="899592" y="4525621"/>
          <a:ext cx="3096344" cy="216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tângulo 1"/>
          <p:cNvSpPr/>
          <p:nvPr/>
        </p:nvSpPr>
        <p:spPr>
          <a:xfrm>
            <a:off x="5652120" y="3933056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accent1">
                    <a:lumMod val="75000"/>
                  </a:schemeClr>
                </a:solidFill>
              </a:rPr>
              <a:t>0.89552239, 0.9375    , 0.76119403, 0.71794872, 0.87037037,</a:t>
            </a:r>
          </a:p>
          <a:p>
            <a:r>
              <a:rPr lang="pt-BR" sz="700" dirty="0" smtClean="0">
                <a:solidFill>
                  <a:schemeClr val="accent1">
                    <a:lumMod val="75000"/>
                  </a:schemeClr>
                </a:solidFill>
              </a:rPr>
              <a:t>0.86764706</a:t>
            </a:r>
            <a:r>
              <a:rPr lang="pt-BR" sz="700" dirty="0">
                <a:solidFill>
                  <a:schemeClr val="accent1">
                    <a:lumMod val="75000"/>
                  </a:schemeClr>
                </a:solidFill>
              </a:rPr>
              <a:t>, 0.66666667, 0.83333333, 0.87755102, 0.82432432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95936" y="5407520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accent1">
                    <a:lumMod val="75000"/>
                  </a:schemeClr>
                </a:solidFill>
              </a:rPr>
              <a:t>0.86956522, 0.9375    , 0.76691729, 0.82352941, 0.8034188 ,</a:t>
            </a:r>
          </a:p>
          <a:p>
            <a:r>
              <a:rPr lang="pt-BR" sz="700" dirty="0" smtClean="0">
                <a:solidFill>
                  <a:schemeClr val="accent1">
                    <a:lumMod val="75000"/>
                  </a:schemeClr>
                </a:solidFill>
              </a:rPr>
              <a:t>0.89393939</a:t>
            </a:r>
            <a:r>
              <a:rPr lang="pt-BR" sz="700" dirty="0">
                <a:solidFill>
                  <a:schemeClr val="accent1">
                    <a:lumMod val="75000"/>
                  </a:schemeClr>
                </a:solidFill>
              </a:rPr>
              <a:t>, 0.8       , 0.85365854, 0.86868687, 0.80263158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259632" y="4201343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rgbClr val="C0504D"/>
                </a:solidFill>
              </a:rPr>
              <a:t>0.70588235, 0.6875    , 0.72727273, </a:t>
            </a:r>
            <a:r>
              <a:rPr lang="pt-BR" sz="700" dirty="0" smtClean="0">
                <a:solidFill>
                  <a:srgbClr val="C0504D"/>
                </a:solidFill>
              </a:rPr>
              <a:t>0.61111111, 0.60759494, </a:t>
            </a:r>
            <a:r>
              <a:rPr lang="pt-BR" sz="700" dirty="0">
                <a:solidFill>
                  <a:srgbClr val="C0504D"/>
                </a:solidFill>
              </a:rPr>
              <a:t>0.71875   , 0.        , 0.82978723, 0.84745763, </a:t>
            </a:r>
            <a:r>
              <a:rPr lang="pt-BR" sz="700" dirty="0" smtClean="0">
                <a:solidFill>
                  <a:srgbClr val="C0504D"/>
                </a:solidFill>
              </a:rPr>
              <a:t>0.62650602</a:t>
            </a:r>
            <a:endParaRPr lang="pt-BR" sz="700" dirty="0">
              <a:solidFill>
                <a:srgbClr val="C0504D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652120" y="4217844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rgbClr val="C0504D"/>
                </a:solidFill>
              </a:rPr>
              <a:t>0.70588235, 0.78571429, 0.47761194, 0.57894737, 0.8 </a:t>
            </a:r>
            <a:r>
              <a:rPr lang="pt-BR" sz="700" dirty="0" smtClean="0">
                <a:solidFill>
                  <a:srgbClr val="C0504D"/>
                </a:solidFill>
              </a:rPr>
              <a:t> ,</a:t>
            </a:r>
            <a:endParaRPr lang="pt-BR" sz="700" dirty="0">
              <a:solidFill>
                <a:srgbClr val="C0504D"/>
              </a:solidFill>
            </a:endParaRPr>
          </a:p>
          <a:p>
            <a:r>
              <a:rPr lang="pt-BR" sz="700" dirty="0" smtClean="0">
                <a:solidFill>
                  <a:srgbClr val="C0504D"/>
                </a:solidFill>
              </a:rPr>
              <a:t>0.76666667</a:t>
            </a:r>
            <a:r>
              <a:rPr lang="pt-BR" sz="700" dirty="0">
                <a:solidFill>
                  <a:srgbClr val="C0504D"/>
                </a:solidFill>
              </a:rPr>
              <a:t>, 0.        , 0.82978723, 0.81967213, 0.66666667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995936" y="5689844"/>
            <a:ext cx="2606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rgbClr val="C0504D"/>
                </a:solidFill>
              </a:rPr>
              <a:t>0.70588235, 0.73333333, 0.57657658, 0.59459459, 0.69064748,</a:t>
            </a:r>
          </a:p>
          <a:p>
            <a:r>
              <a:rPr lang="pt-BR" sz="700" dirty="0" smtClean="0">
                <a:solidFill>
                  <a:srgbClr val="C0504D"/>
                </a:solidFill>
              </a:rPr>
              <a:t>0.74193548</a:t>
            </a:r>
            <a:r>
              <a:rPr lang="pt-BR" sz="700" dirty="0">
                <a:solidFill>
                  <a:srgbClr val="C0504D"/>
                </a:solidFill>
              </a:rPr>
              <a:t>, 0.        , 0.82978723, 0.83333333, 0.64596273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9540"/>
              </p:ext>
            </p:extLst>
          </p:nvPr>
        </p:nvGraphicFramePr>
        <p:xfrm>
          <a:off x="2872062" y="946428"/>
          <a:ext cx="3320278" cy="754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6759">
                  <a:extLst>
                    <a:ext uri="{9D8B030D-6E8A-4147-A177-3AD203B41FA5}">
                      <a16:colId xmlns:a16="http://schemas.microsoft.com/office/drawing/2014/main" val="3769289445"/>
                    </a:ext>
                  </a:extLst>
                </a:gridCol>
                <a:gridCol w="989383">
                  <a:extLst>
                    <a:ext uri="{9D8B030D-6E8A-4147-A177-3AD203B41FA5}">
                      <a16:colId xmlns:a16="http://schemas.microsoft.com/office/drawing/2014/main" val="192769012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671874803"/>
                    </a:ext>
                  </a:extLst>
                </a:gridCol>
              </a:tblGrid>
              <a:tr h="230195">
                <a:tc>
                  <a:txBody>
                    <a:bodyPr/>
                    <a:lstStyle/>
                    <a:p>
                      <a:pPr algn="just"/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 smtClean="0"/>
                        <a:t>Acc0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 smtClean="0"/>
                        <a:t>Acc1</a:t>
                      </a:r>
                      <a:endParaRPr lang="pt-B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95498"/>
                  </a:ext>
                </a:extLst>
              </a:tr>
              <a:tr h="230195"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 smtClean="0"/>
                        <a:t>MFC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 smtClean="0"/>
                        <a:t>0.813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 smtClean="0"/>
                        <a:t>0.882</a:t>
                      </a:r>
                      <a:endParaRPr lang="pt-B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493551"/>
                  </a:ext>
                </a:extLst>
              </a:tr>
              <a:tr h="230195"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 err="1" smtClean="0"/>
                        <a:t>MFCCs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 smtClean="0"/>
                        <a:t>0.679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 smtClean="0"/>
                        <a:t>0.721</a:t>
                      </a:r>
                      <a:endParaRPr lang="pt-B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652342"/>
                  </a:ext>
                </a:extLst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6300192" y="1047427"/>
            <a:ext cx="2287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65000"/>
                  </a:schemeClr>
                </a:solidFill>
              </a:rPr>
              <a:t>Acc0: </a:t>
            </a:r>
            <a:r>
              <a:rPr lang="pt-BR" sz="1100" dirty="0" err="1" smtClean="0">
                <a:solidFill>
                  <a:schemeClr val="bg1">
                    <a:lumMod val="65000"/>
                  </a:schemeClr>
                </a:solidFill>
              </a:rPr>
              <a:t>Mean</a:t>
            </a:r>
            <a:r>
              <a:rPr lang="pt-BR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100" dirty="0" err="1" smtClean="0">
                <a:solidFill>
                  <a:schemeClr val="bg1">
                    <a:lumMod val="65000"/>
                  </a:schemeClr>
                </a:solidFill>
              </a:rPr>
              <a:t>accuracy</a:t>
            </a:r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pt-BR" sz="1100" dirty="0" err="1">
                <a:solidFill>
                  <a:schemeClr val="bg1">
                    <a:lumMod val="65000"/>
                  </a:schemeClr>
                </a:solidFill>
              </a:rPr>
              <a:t>not</a:t>
            </a:r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100" dirty="0" err="1">
                <a:solidFill>
                  <a:schemeClr val="bg1">
                    <a:lumMod val="65000"/>
                  </a:schemeClr>
                </a:solidFill>
              </a:rPr>
              <a:t>increased</a:t>
            </a:r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293260" y="1335459"/>
            <a:ext cx="20617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65000"/>
                  </a:schemeClr>
                </a:solidFill>
              </a:rPr>
              <a:t>Acc1: </a:t>
            </a:r>
            <a:r>
              <a:rPr lang="pt-BR" sz="1100" dirty="0" err="1" smtClean="0">
                <a:solidFill>
                  <a:schemeClr val="bg1">
                    <a:lumMod val="65000"/>
                  </a:schemeClr>
                </a:solidFill>
              </a:rPr>
              <a:t>Mean</a:t>
            </a:r>
            <a:r>
              <a:rPr lang="pt-BR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100" dirty="0" err="1" smtClean="0">
                <a:solidFill>
                  <a:schemeClr val="bg1">
                    <a:lumMod val="65000"/>
                  </a:schemeClr>
                </a:solidFill>
              </a:rPr>
              <a:t>accuracy</a:t>
            </a:r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pt-BR" sz="1100" dirty="0" err="1">
                <a:solidFill>
                  <a:schemeClr val="bg1">
                    <a:lumMod val="65000"/>
                  </a:schemeClr>
                </a:solidFill>
              </a:rPr>
              <a:t>increased</a:t>
            </a:r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6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64888" y="3231560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</a:rPr>
              <a:t>&lt;www.onclix.tech/&gt;</a:t>
            </a:r>
            <a:endParaRPr lang="es-PA" dirty="0">
              <a:solidFill>
                <a:srgbClr val="B856FC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34866" y="2862228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&lt;</a:t>
            </a:r>
            <a:r>
              <a:rPr lang="pt-BR" dirty="0" smtClean="0">
                <a:solidFill>
                  <a:schemeClr val="accent6"/>
                </a:solidFill>
              </a:rPr>
              <a:t>asiel.aldana89@gmail.com/&gt;</a:t>
            </a:r>
            <a:endParaRPr lang="es-PA" dirty="0">
              <a:solidFill>
                <a:srgbClr val="B856FC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69139" y="24928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Asiel Aldana Ortiz</a:t>
            </a:r>
            <a:endParaRPr lang="es-P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157241"/>
            <a:ext cx="7867650" cy="3571875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55576" y="407858"/>
            <a:ext cx="2080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es-PA" sz="2400" dirty="0" smtClean="0">
                <a:solidFill>
                  <a:srgbClr val="B856FC"/>
                </a:solidFill>
                <a:latin typeface="Trebuchet MS" panose="020B0603020202020204" pitchFamily="34" charset="0"/>
              </a:rPr>
              <a:t>Motivation</a:t>
            </a:r>
            <a:r>
              <a:rPr lang="es-ES" altLang="es-PA" sz="2400" dirty="0" smtClean="0">
                <a:solidFill>
                  <a:srgbClr val="B856FC"/>
                </a:solidFill>
                <a:latin typeface="Trebuchet MS" panose="020B0603020202020204" pitchFamily="34" charset="0"/>
              </a:rPr>
              <a:t>:</a:t>
            </a:r>
            <a:endParaRPr kumimoji="0" lang="pt-PT" altLang="es-PA" sz="2400" b="0" i="0" u="none" strike="noStrike" cap="none" normalizeH="0" baseline="0" dirty="0" smtClean="0">
              <a:ln>
                <a:noFill/>
              </a:ln>
              <a:solidFill>
                <a:srgbClr val="FAC09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971600" y="5445224"/>
            <a:ext cx="7416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pt-BR" altLang="es-PA" sz="14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SOUND RECOGNITION </a:t>
            </a:r>
            <a:r>
              <a:rPr lang="pt-BR" altLang="es-PA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for </a:t>
            </a:r>
            <a:r>
              <a:rPr lang="pt-BR" altLang="es-PA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environmental</a:t>
            </a:r>
            <a:r>
              <a:rPr lang="pt-BR" altLang="es-P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sounds</a:t>
            </a:r>
            <a:r>
              <a:rPr lang="pt-BR" altLang="es-P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classification</a:t>
            </a:r>
            <a:endParaRPr lang="pt-BR" altLang="es-PA" sz="1400" dirty="0" smtClean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es-PA" sz="1400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13" t="16039" r="5042" b="23746"/>
          <a:stretch/>
        </p:blipFill>
        <p:spPr bwMode="auto">
          <a:xfrm>
            <a:off x="220755" y="2512012"/>
            <a:ext cx="2304256" cy="110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4846" y="3861048"/>
            <a:ext cx="74135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PA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Obtain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pt-BR" altLang="es-PA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model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based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on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pt-BR" altLang="es-PA" sz="20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CONVOLUTIONAL NEURAL NETWORK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for </a:t>
            </a:r>
            <a:r>
              <a:rPr lang="pt-BR" altLang="es-PA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environmental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sound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altLang="es-PA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classification</a:t>
            </a:r>
            <a:r>
              <a:rPr lang="pt-BR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altLang="es-PA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Develop a </a:t>
            </a:r>
            <a:r>
              <a:rPr lang="en-US" altLang="es-PA" sz="2000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DISTRIBUTED(or </a:t>
            </a:r>
            <a:r>
              <a:rPr lang="en-US" altLang="es-PA" sz="2000" dirty="0" smtClean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EMBEDDED) COMPUTING ARCHITECTURE </a:t>
            </a:r>
            <a:r>
              <a:rPr lang="en-US" altLang="es-PA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for </a:t>
            </a:r>
            <a:r>
              <a:rPr lang="en-US" altLang="es-P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real-time classification of environmental sounds.</a:t>
            </a:r>
            <a:endParaRPr lang="pt-BR" altLang="es-PA" sz="2000" dirty="0">
              <a:solidFill>
                <a:schemeClr val="accent6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74883" y="601524"/>
            <a:ext cx="2016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s-PA" sz="2800" dirty="0" smtClean="0">
                <a:solidFill>
                  <a:srgbClr val="FAC090"/>
                </a:solidFill>
                <a:latin typeface="Trebuchet MS" panose="020B0603020202020204" pitchFamily="34" charset="0"/>
              </a:rPr>
              <a:t>Objective:</a:t>
            </a:r>
            <a:endParaRPr kumimoji="0" lang="pt-PT" altLang="es-PA" sz="2800" b="0" i="0" u="none" strike="noStrike" cap="none" normalizeH="0" baseline="0" dirty="0" smtClean="0">
              <a:ln>
                <a:noFill/>
              </a:ln>
              <a:solidFill>
                <a:srgbClr val="FAC090"/>
              </a:solidFill>
              <a:effectLst/>
              <a:latin typeface="Trebuchet MS" panose="020B06030202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971600" y="1307976"/>
            <a:ext cx="7620000" cy="1905000"/>
            <a:chOff x="971600" y="1124744"/>
            <a:chExt cx="7620000" cy="190500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124744"/>
              <a:ext cx="7620000" cy="19050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24" t="41139" r="35851" b="24841"/>
            <a:stretch/>
          </p:blipFill>
          <p:spPr>
            <a:xfrm>
              <a:off x="5796136" y="1944346"/>
              <a:ext cx="576064" cy="432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7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6228184" y="1653885"/>
            <a:ext cx="2567049" cy="1131409"/>
            <a:chOff x="4576550" y="2501590"/>
            <a:chExt cx="2567049" cy="1131409"/>
          </a:xfrm>
        </p:grpSpPr>
        <p:sp>
          <p:nvSpPr>
            <p:cNvPr id="15" name="CuadroTexto 14"/>
            <p:cNvSpPr txBox="1"/>
            <p:nvPr/>
          </p:nvSpPr>
          <p:spPr>
            <a:xfrm>
              <a:off x="4576550" y="3325222"/>
              <a:ext cx="1628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chemeClr val="tx2">
                      <a:lumMod val="75000"/>
                    </a:schemeClr>
                  </a:solidFill>
                </a:rPr>
                <a:t>www.freesound.org</a:t>
              </a:r>
              <a:endParaRPr lang="es-PA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4576550" y="2501590"/>
              <a:ext cx="25670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</a:rPr>
                <a:t>8732(</a:t>
              </a:r>
              <a:r>
                <a:rPr lang="pt-BR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Annotations+Records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</a:rPr>
                <a:t>&lt;= 4s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</a:rPr>
                <a:t>10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r>
                <a:rPr lang="pt-BR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lass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s-PA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0194"/>
            <a:ext cx="4544059" cy="263879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2682298" y="519156"/>
            <a:ext cx="227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URBAN SOUND DATASET </a:t>
            </a:r>
            <a:endParaRPr lang="es-P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48818" t="19900" r="11413" b="18500"/>
          <a:stretch/>
        </p:blipFill>
        <p:spPr>
          <a:xfrm>
            <a:off x="1691680" y="3581471"/>
            <a:ext cx="3589406" cy="31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9552" y="333237"/>
            <a:ext cx="23684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s-PA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System Architecture:</a:t>
            </a:r>
            <a:endParaRPr kumimoji="0" lang="pt-PT" altLang="es-PA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06" y="5301917"/>
            <a:ext cx="716057" cy="920262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2021526" y="5401175"/>
            <a:ext cx="1367316" cy="60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viar Dreams" panose="020B0402020204020504" pitchFamily="34" charset="0"/>
              </a:rPr>
              <a:t>iOSX</a:t>
            </a:r>
            <a:endParaRPr lang="es-PA" sz="3200" dirty="0">
              <a:solidFill>
                <a:schemeClr val="tx2">
                  <a:lumMod val="60000"/>
                  <a:lumOff val="40000"/>
                </a:schemeClr>
              </a:solidFill>
              <a:latin typeface="Caviar Dreams" panose="020B04020202040205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5" t="9530" r="44062" b="17624"/>
          <a:stretch/>
        </p:blipFill>
        <p:spPr>
          <a:xfrm>
            <a:off x="1912163" y="3323286"/>
            <a:ext cx="919534" cy="1944216"/>
          </a:xfrm>
          <a:prstGeom prst="rect">
            <a:avLst/>
          </a:prstGeom>
        </p:spPr>
      </p:pic>
      <p:sp>
        <p:nvSpPr>
          <p:cNvPr id="5" name="Llamada de nube 4"/>
          <p:cNvSpPr/>
          <p:nvPr/>
        </p:nvSpPr>
        <p:spPr>
          <a:xfrm>
            <a:off x="3923928" y="692696"/>
            <a:ext cx="3168352" cy="1656184"/>
          </a:xfrm>
          <a:prstGeom prst="cloudCallout">
            <a:avLst>
              <a:gd name="adj1" fmla="val -79470"/>
              <a:gd name="adj2" fmla="val 104566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accent5">
                    <a:lumMod val="75000"/>
                  </a:schemeClr>
                </a:solidFill>
              </a:rPr>
              <a:t>(Inference)</a:t>
            </a:r>
            <a:endParaRPr lang="es-PA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555776" y="1988841"/>
            <a:ext cx="1368152" cy="1200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2908046" y="2482553"/>
            <a:ext cx="1735962" cy="16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6511574" y="2204864"/>
            <a:ext cx="724722" cy="151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5"/>
          <a:srcRect l="16138" t="45798" r="71262" b="40196"/>
          <a:stretch/>
        </p:blipFill>
        <p:spPr>
          <a:xfrm>
            <a:off x="6715743" y="3861048"/>
            <a:ext cx="1528665" cy="100396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6"/>
          <a:srcRect l="18500" t="976" r="69687" b="87818"/>
          <a:stretch/>
        </p:blipFill>
        <p:spPr>
          <a:xfrm>
            <a:off x="7069179" y="4776400"/>
            <a:ext cx="1155040" cy="588077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3635896" y="5938053"/>
            <a:ext cx="48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</a:rPr>
              <a:t>Deployment </a:t>
            </a:r>
            <a:r>
              <a:rPr lang="pt-BR" dirty="0" smtClean="0">
                <a:solidFill>
                  <a:srgbClr val="B856FC"/>
                </a:solidFill>
              </a:rPr>
              <a:t>Python </a:t>
            </a:r>
            <a:r>
              <a:rPr lang="pt-BR" dirty="0" err="1" smtClean="0">
                <a:solidFill>
                  <a:srgbClr val="B856FC"/>
                </a:solidFill>
              </a:rPr>
              <a:t>Code</a:t>
            </a:r>
            <a:r>
              <a:rPr lang="pt-BR" dirty="0" smtClean="0">
                <a:solidFill>
                  <a:srgbClr val="B856FC"/>
                </a:solidFill>
              </a:rPr>
              <a:t> -&gt; </a:t>
            </a:r>
            <a:r>
              <a:rPr lang="pt-BR" dirty="0" err="1" smtClean="0">
                <a:solidFill>
                  <a:srgbClr val="B856FC"/>
                </a:solidFill>
              </a:rPr>
              <a:t>Pyramid</a:t>
            </a:r>
            <a:r>
              <a:rPr lang="pt-BR" dirty="0" smtClean="0">
                <a:solidFill>
                  <a:srgbClr val="B856FC"/>
                </a:solidFill>
              </a:rPr>
              <a:t> web </a:t>
            </a:r>
            <a:r>
              <a:rPr lang="pt-BR" dirty="0" err="1">
                <a:solidFill>
                  <a:srgbClr val="B856FC"/>
                </a:solidFill>
              </a:rPr>
              <a:t>s</a:t>
            </a:r>
            <a:r>
              <a:rPr lang="pt-BR" dirty="0" err="1" smtClean="0">
                <a:solidFill>
                  <a:srgbClr val="B856FC"/>
                </a:solidFill>
              </a:rPr>
              <a:t>ervice</a:t>
            </a:r>
            <a:endParaRPr lang="es-PA" dirty="0">
              <a:solidFill>
                <a:srgbClr val="B856FC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992641" y="2325565"/>
            <a:ext cx="21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</a:rPr>
              <a:t>Sound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</a:rPr>
              <a:t>recording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3776027" y="3050377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endParaRPr lang="pt-B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(2) 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</a:rPr>
              <a:t>Decision</a:t>
            </a:r>
            <a:endParaRPr lang="es-P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6959386" y="2386624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endParaRPr lang="pt-B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(3) 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</a:rPr>
              <a:t>decision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</a:rPr>
              <a:t>Recording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endParaRPr lang="es-P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63888" y="260648"/>
            <a:ext cx="3918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es-PA" sz="2800" dirty="0" smtClean="0">
                <a:solidFill>
                  <a:srgbClr val="FAC090"/>
                </a:solidFill>
                <a:latin typeface="Trebuchet MS" panose="020B0603020202020204" pitchFamily="34" charset="0"/>
              </a:rPr>
              <a:t>Working </a:t>
            </a:r>
            <a:r>
              <a:rPr lang="pt-PT" altLang="es-PA" sz="2800" dirty="0">
                <a:solidFill>
                  <a:srgbClr val="FAC090"/>
                </a:solidFill>
                <a:latin typeface="Trebuchet MS" panose="020B0603020202020204" pitchFamily="34" charset="0"/>
              </a:rPr>
              <a:t>plan</a:t>
            </a:r>
            <a:r>
              <a:rPr lang="pt-PT" altLang="es-PA" sz="2800" dirty="0" smtClean="0">
                <a:solidFill>
                  <a:srgbClr val="FAC090"/>
                </a:solidFill>
                <a:latin typeface="Trebuchet MS" panose="020B0603020202020204" pitchFamily="34" charset="0"/>
              </a:rPr>
              <a:t>:</a:t>
            </a:r>
            <a:endParaRPr kumimoji="0" lang="pt-PT" altLang="es-PA" sz="2800" b="0" i="0" u="none" strike="noStrike" cap="none" normalizeH="0" baseline="0" dirty="0" smtClean="0">
              <a:ln>
                <a:noFill/>
              </a:ln>
              <a:solidFill>
                <a:srgbClr val="FAC09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1520" y="1109057"/>
            <a:ext cx="4379789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</a:rPr>
              <a:t>MACHINE LEARNING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Classification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A27F"/>
                </a:solidFill>
              </a:rPr>
              <a:t>Training </a:t>
            </a:r>
            <a:r>
              <a:rPr lang="pt-BR" sz="1600" dirty="0" err="1">
                <a:solidFill>
                  <a:srgbClr val="FFA27F"/>
                </a:solidFill>
              </a:rPr>
              <a:t>process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</a:rPr>
              <a:t>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Multi-Layer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Perceptron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  <a:endParaRPr lang="pt-BR" sz="1600" dirty="0" smtClean="0">
              <a:solidFill>
                <a:srgbClr val="FFA27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Convolutional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>
                <a:solidFill>
                  <a:srgbClr val="FFA27F"/>
                </a:solidFill>
              </a:rPr>
              <a:t>Neural </a:t>
            </a:r>
            <a:r>
              <a:rPr lang="pt-BR" sz="1600" dirty="0" smtClean="0">
                <a:solidFill>
                  <a:srgbClr val="FFA27F"/>
                </a:solidFill>
              </a:rPr>
              <a:t>Network(CNN).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FFA27F"/>
                </a:solidFill>
              </a:rPr>
              <a:t>Convolutional</a:t>
            </a: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err="1">
                <a:solidFill>
                  <a:srgbClr val="FFA27F"/>
                </a:solidFill>
              </a:rPr>
              <a:t>Recurrent</a:t>
            </a:r>
            <a:r>
              <a:rPr lang="pt-BR" sz="1600" dirty="0">
                <a:solidFill>
                  <a:srgbClr val="FFA27F"/>
                </a:solidFill>
              </a:rPr>
              <a:t> Neural </a:t>
            </a:r>
            <a:r>
              <a:rPr lang="pt-BR" sz="1600" dirty="0" smtClean="0">
                <a:solidFill>
                  <a:srgbClr val="FFA27F"/>
                </a:solidFill>
              </a:rPr>
              <a:t>Network.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Efficient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>
                <a:solidFill>
                  <a:srgbClr val="FFA27F"/>
                </a:solidFill>
              </a:rPr>
              <a:t>CNNs</a:t>
            </a:r>
            <a:r>
              <a:rPr lang="pt-BR" sz="1600" dirty="0">
                <a:solidFill>
                  <a:srgbClr val="FFA27F"/>
                </a:solidFill>
              </a:rPr>
              <a:t> for </a:t>
            </a:r>
            <a:r>
              <a:rPr lang="pt-BR" sz="1600" dirty="0" err="1">
                <a:solidFill>
                  <a:srgbClr val="FFA27F"/>
                </a:solidFill>
              </a:rPr>
              <a:t>Image</a:t>
            </a: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Classification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FA27F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</a:rPr>
              <a:t>AUDIO CLASSIFICATION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A27F"/>
                </a:solidFill>
              </a:rPr>
              <a:t>Digital </a:t>
            </a:r>
            <a:r>
              <a:rPr lang="pt-BR" sz="1600" dirty="0" err="1" smtClean="0">
                <a:solidFill>
                  <a:srgbClr val="FFA27F"/>
                </a:solidFill>
              </a:rPr>
              <a:t>sound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  <a:endParaRPr lang="pt-BR" sz="1600" dirty="0" smtClean="0">
              <a:solidFill>
                <a:srgbClr val="FFA27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Audio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Signal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Preprocessing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Techniques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Spectrogram</a:t>
            </a:r>
            <a:r>
              <a:rPr lang="pt-BR" sz="1600" dirty="0" smtClean="0">
                <a:solidFill>
                  <a:srgbClr val="FFA27F"/>
                </a:solidFill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A27F"/>
                </a:solidFill>
              </a:rPr>
              <a:t>Mel-</a:t>
            </a:r>
            <a:r>
              <a:rPr lang="pt-BR" sz="1600" dirty="0" err="1" smtClean="0">
                <a:solidFill>
                  <a:srgbClr val="FFA27F"/>
                </a:solidFill>
              </a:rPr>
              <a:t>spectrogram</a:t>
            </a:r>
            <a:r>
              <a:rPr lang="pt-BR" sz="1600" dirty="0" smtClean="0">
                <a:solidFill>
                  <a:srgbClr val="FFA27F"/>
                </a:solidFill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A27F"/>
                </a:solidFill>
              </a:rPr>
              <a:t>Data </a:t>
            </a:r>
            <a:r>
              <a:rPr lang="pt-BR" sz="1600" dirty="0" err="1">
                <a:solidFill>
                  <a:srgbClr val="FFA27F"/>
                </a:solidFill>
              </a:rPr>
              <a:t>augmentation</a:t>
            </a:r>
            <a:r>
              <a:rPr lang="pt-BR" sz="1600" dirty="0">
                <a:solidFill>
                  <a:srgbClr val="FFA27F"/>
                </a:solidFill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Normalization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  <a:endParaRPr lang="pt-BR" sz="1600" dirty="0">
              <a:solidFill>
                <a:srgbClr val="FFA27F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Analysis</a:t>
            </a:r>
            <a:r>
              <a:rPr lang="pt-BR" sz="1600" dirty="0" smtClean="0">
                <a:solidFill>
                  <a:srgbClr val="FFA27F"/>
                </a:solidFill>
              </a:rPr>
              <a:t> Windows.</a:t>
            </a:r>
            <a:endParaRPr lang="pt-BR" sz="1600" dirty="0">
              <a:solidFill>
                <a:srgbClr val="FFA27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Weak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labeling</a:t>
            </a:r>
            <a:r>
              <a:rPr lang="pt-BR" sz="1600" dirty="0" smtClean="0">
                <a:solidFill>
                  <a:srgbClr val="FFA27F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Efficient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>
                <a:solidFill>
                  <a:srgbClr val="FFA27F"/>
                </a:solidFill>
              </a:rPr>
              <a:t>CNNs</a:t>
            </a:r>
            <a:r>
              <a:rPr lang="pt-BR" sz="1600" dirty="0">
                <a:solidFill>
                  <a:srgbClr val="FFA27F"/>
                </a:solidFill>
              </a:rPr>
              <a:t> for </a:t>
            </a:r>
            <a:r>
              <a:rPr lang="pt-BR" sz="1600" dirty="0" err="1" smtClean="0">
                <a:solidFill>
                  <a:srgbClr val="FFA27F"/>
                </a:solidFill>
              </a:rPr>
              <a:t>Sounds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>
                <a:solidFill>
                  <a:srgbClr val="FFA27F"/>
                </a:solidFill>
              </a:rPr>
              <a:t>Classification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rgbClr val="FFA27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1109057"/>
            <a:ext cx="4679679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</a:rPr>
              <a:t>ENVIRONMENTAL SOUND RECOGNITION(ESR)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Datasets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FFA27F"/>
                </a:solidFill>
              </a:rPr>
              <a:t>Feature</a:t>
            </a: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Extraction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Stationary</a:t>
            </a:r>
            <a:r>
              <a:rPr lang="pt-BR" sz="1600" dirty="0" smtClean="0">
                <a:solidFill>
                  <a:srgbClr val="FFA27F"/>
                </a:solidFill>
              </a:rPr>
              <a:t> “ESR” </a:t>
            </a:r>
            <a:r>
              <a:rPr lang="pt-BR" sz="1600" dirty="0" err="1" smtClean="0">
                <a:solidFill>
                  <a:srgbClr val="FFA27F"/>
                </a:solidFill>
              </a:rPr>
              <a:t>Techniques</a:t>
            </a:r>
            <a:r>
              <a:rPr lang="pt-BR" sz="1600" dirty="0" smtClean="0">
                <a:solidFill>
                  <a:srgbClr val="FFA27F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A27F"/>
                </a:solidFill>
              </a:rPr>
              <a:t>Zero-crossing Rate (ZCR).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A27F"/>
                </a:solidFill>
              </a:rPr>
              <a:t>Short-time Energy (STE)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MFCCs</a:t>
            </a:r>
            <a:endParaRPr lang="pt-BR" sz="1600" dirty="0" smtClean="0">
              <a:solidFill>
                <a:srgbClr val="FFA27F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A27F"/>
                </a:solidFill>
              </a:rPr>
              <a:t>Non-</a:t>
            </a:r>
            <a:r>
              <a:rPr lang="pt-BR" sz="1600" dirty="0" err="1" smtClean="0">
                <a:solidFill>
                  <a:srgbClr val="FFA27F"/>
                </a:solidFill>
              </a:rPr>
              <a:t>stationary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>
                <a:solidFill>
                  <a:srgbClr val="FFA27F"/>
                </a:solidFill>
              </a:rPr>
              <a:t>“ESR”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Techniques</a:t>
            </a:r>
            <a:r>
              <a:rPr lang="pt-BR" sz="1600" dirty="0" smtClean="0">
                <a:solidFill>
                  <a:srgbClr val="FFA27F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FFA27F"/>
                </a:solidFill>
              </a:rPr>
              <a:t>Wavelet-based</a:t>
            </a: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methods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A27F"/>
                </a:solidFill>
              </a:rPr>
              <a:t> Power-</a:t>
            </a:r>
            <a:r>
              <a:rPr lang="pt-BR" sz="1600" dirty="0" err="1">
                <a:solidFill>
                  <a:srgbClr val="FFA27F"/>
                </a:solidFill>
              </a:rPr>
              <a:t>spectrum</a:t>
            </a:r>
            <a:r>
              <a:rPr lang="pt-BR" sz="1600" dirty="0">
                <a:solidFill>
                  <a:srgbClr val="FFA27F"/>
                </a:solidFill>
              </a:rPr>
              <a:t>-</a:t>
            </a:r>
            <a:r>
              <a:rPr lang="pt-BR" sz="1600" dirty="0" err="1">
                <a:solidFill>
                  <a:srgbClr val="FFA27F"/>
                </a:solidFill>
              </a:rPr>
              <a:t>based</a:t>
            </a: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methods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err="1">
                <a:solidFill>
                  <a:schemeClr val="accent5">
                    <a:lumMod val="75000"/>
                  </a:schemeClr>
                </a:solidFill>
              </a:rPr>
              <a:t>Sparse-representation-based</a:t>
            </a:r>
            <a:r>
              <a:rPr lang="pt-B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pt-B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3"/>
            <a:r>
              <a:rPr lang="pt-B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pt-BR" sz="1600" dirty="0" err="1" smtClean="0">
                <a:solidFill>
                  <a:schemeClr val="accent5">
                    <a:lumMod val="75000"/>
                  </a:schemeClr>
                </a:solidFill>
              </a:rPr>
              <a:t>methods</a:t>
            </a:r>
            <a:r>
              <a:rPr lang="pt-BR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pt-BR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rgbClr val="FFA27F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A27F"/>
                </a:solidFill>
              </a:rPr>
              <a:t>Warblrb10k</a:t>
            </a:r>
            <a:r>
              <a:rPr lang="pt-BR" sz="1600" dirty="0">
                <a:solidFill>
                  <a:srgbClr val="FFA27F"/>
                </a:solidFill>
              </a:rPr>
              <a:t>.</a:t>
            </a:r>
            <a:endParaRPr lang="pt-BR" sz="1600" dirty="0" smtClean="0">
              <a:solidFill>
                <a:srgbClr val="FFA27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A27F"/>
                </a:solidFill>
              </a:rPr>
              <a:t>Bird </a:t>
            </a:r>
            <a:r>
              <a:rPr lang="pt-BR" sz="1600" dirty="0" err="1" smtClean="0">
                <a:solidFill>
                  <a:srgbClr val="FFA27F"/>
                </a:solidFill>
              </a:rPr>
              <a:t>Sounds</a:t>
            </a:r>
            <a:endParaRPr lang="pt-BR" sz="1600" dirty="0" smtClean="0">
              <a:solidFill>
                <a:srgbClr val="FFA27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FFA27F"/>
                </a:solidFill>
              </a:rPr>
              <a:t>Urban</a:t>
            </a: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err="1">
                <a:solidFill>
                  <a:srgbClr val="FFA27F"/>
                </a:solidFill>
              </a:rPr>
              <a:t>Sound</a:t>
            </a: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err="1">
                <a:solidFill>
                  <a:srgbClr val="FFA27F"/>
                </a:solidFill>
              </a:rPr>
              <a:t>Dataset</a:t>
            </a:r>
            <a:r>
              <a:rPr lang="pt-BR" sz="1600" dirty="0">
                <a:solidFill>
                  <a:srgbClr val="FFA27F"/>
                </a:solidFill>
              </a:rPr>
              <a:t>.</a:t>
            </a:r>
            <a:endParaRPr lang="pt-BR" sz="1600" dirty="0" smtClean="0">
              <a:solidFill>
                <a:srgbClr val="FFA2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FA27F"/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</a:rPr>
              <a:t>COMPUTATIONAL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rgbClr val="FFA27F"/>
                </a:solidFill>
              </a:rPr>
              <a:t>Multilayer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Computing</a:t>
            </a:r>
            <a:r>
              <a:rPr lang="pt-BR" sz="1600" dirty="0" smtClean="0">
                <a:solidFill>
                  <a:srgbClr val="FFA27F"/>
                </a:solidFill>
              </a:rPr>
              <a:t> </a:t>
            </a:r>
            <a:r>
              <a:rPr lang="pt-BR" sz="1600" dirty="0" err="1" smtClean="0">
                <a:solidFill>
                  <a:srgbClr val="FFA27F"/>
                </a:solidFill>
              </a:rPr>
              <a:t>Architecture</a:t>
            </a:r>
            <a:r>
              <a:rPr lang="pt-BR" sz="1600" dirty="0" smtClean="0">
                <a:solidFill>
                  <a:srgbClr val="FFA27F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FFA27F"/>
                </a:solidFill>
              </a:rPr>
              <a:t>Audio</a:t>
            </a:r>
            <a:r>
              <a:rPr lang="pt-BR" sz="1600" dirty="0">
                <a:solidFill>
                  <a:srgbClr val="FFA27F"/>
                </a:solidFill>
              </a:rPr>
              <a:t> </a:t>
            </a:r>
            <a:r>
              <a:rPr lang="pt-BR" sz="1600" dirty="0" smtClean="0">
                <a:solidFill>
                  <a:srgbClr val="FFA27F"/>
                </a:solidFill>
              </a:rPr>
              <a:t>Streaming.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rgbClr val="FFA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3379930" y="427155"/>
            <a:ext cx="2309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 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REPRESENTATION</a:t>
            </a:r>
          </a:p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extraction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5401931" y="1506216"/>
            <a:ext cx="3130509" cy="2240468"/>
            <a:chOff x="1713888" y="3494738"/>
            <a:chExt cx="3130509" cy="2240468"/>
          </a:xfrm>
        </p:grpSpPr>
        <p:sp>
          <p:nvSpPr>
            <p:cNvPr id="6" name="Rectángulo 5"/>
            <p:cNvSpPr/>
            <p:nvPr/>
          </p:nvSpPr>
          <p:spPr>
            <a:xfrm>
              <a:off x="2576446" y="5458207"/>
              <a:ext cx="178572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rPr>
                <a:t>♪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rPr>
                <a:t> Frequency/Time</a:t>
              </a:r>
              <a:endPara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88" y="3494738"/>
              <a:ext cx="3130509" cy="1963469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755576" y="1484784"/>
            <a:ext cx="3075504" cy="2275905"/>
            <a:chOff x="1768893" y="1136771"/>
            <a:chExt cx="3075504" cy="227590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893" y="1136771"/>
              <a:ext cx="3075504" cy="2073813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2527569" y="3135677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rPr>
                <a:t>♪ Amplitude/Time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882404" y="4137643"/>
            <a:ext cx="3123394" cy="2367971"/>
            <a:chOff x="2699792" y="4138143"/>
            <a:chExt cx="3195402" cy="239052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4138143"/>
              <a:ext cx="3195402" cy="2127592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3396697" y="6249033"/>
              <a:ext cx="2186394" cy="2796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rPr>
                <a:t>♪ Amplitude/Frequency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7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3379930" y="427155"/>
            <a:ext cx="2309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 REPRESENTATION</a:t>
            </a:r>
          </a:p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pt-B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extraction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03237" y="2088839"/>
            <a:ext cx="3644713" cy="3214722"/>
            <a:chOff x="179512" y="1599126"/>
            <a:chExt cx="3644713" cy="3214722"/>
          </a:xfrm>
        </p:grpSpPr>
        <p:pic>
          <p:nvPicPr>
            <p:cNvPr id="17" name="Imagem 5"/>
            <p:cNvPicPr>
              <a:picLocks noChangeAspect="1"/>
            </p:cNvPicPr>
            <p:nvPr/>
          </p:nvPicPr>
          <p:blipFill rotWithShape="1">
            <a:blip r:embed="rId3"/>
            <a:srcRect l="7280" t="40200" r="69095" b="32500"/>
            <a:stretch/>
          </p:blipFill>
          <p:spPr>
            <a:xfrm>
              <a:off x="179512" y="1599126"/>
              <a:ext cx="3644713" cy="2369063"/>
            </a:xfrm>
            <a:prstGeom prst="rect">
              <a:avLst/>
            </a:prstGeom>
          </p:spPr>
        </p:pic>
        <p:grpSp>
          <p:nvGrpSpPr>
            <p:cNvPr id="2" name="Grupo 1"/>
            <p:cNvGrpSpPr/>
            <p:nvPr/>
          </p:nvGrpSpPr>
          <p:grpSpPr>
            <a:xfrm>
              <a:off x="827584" y="3968189"/>
              <a:ext cx="2787943" cy="845659"/>
              <a:chOff x="6015720" y="2032962"/>
              <a:chExt cx="2787943" cy="84565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6015720" y="2032962"/>
                <a:ext cx="27879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Mel Frequency </a:t>
                </a:r>
                <a:r>
                  <a:rPr lang="en-US" sz="1200" dirty="0" err="1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Cepstrum</a:t>
                </a:r>
                <a:r>
                  <a:rPr lang="es-ES" sz="1200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(MFC):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6100739" y="2232290"/>
                <a:ext cx="23093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Is</a:t>
                </a:r>
                <a:r>
                  <a:rPr lang="es-ES" sz="1200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 a </a:t>
                </a:r>
                <a:r>
                  <a:rPr lang="es-E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representation</a:t>
                </a:r>
                <a:r>
                  <a:rPr lang="es-ES" sz="1200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 of </a:t>
                </a:r>
                <a:r>
                  <a:rPr lang="es-E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the</a:t>
                </a:r>
                <a:r>
                  <a:rPr lang="es-ES" sz="1200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 Short-</a:t>
                </a:r>
                <a:r>
                  <a:rPr lang="es-E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Term</a:t>
                </a:r>
                <a:r>
                  <a:rPr lang="es-ES" sz="1200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s-E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Power</a:t>
                </a:r>
                <a:r>
                  <a:rPr lang="es-ES" sz="1200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s-E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Spectrum</a:t>
                </a:r>
                <a:r>
                  <a:rPr lang="es-ES" sz="1200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 of a </a:t>
                </a:r>
                <a:r>
                  <a:rPr lang="es-E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sound</a:t>
                </a:r>
                <a:r>
                  <a:rPr lang="es-ES" sz="1200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</a:rPr>
                  <a:t>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4730891" y="4439465"/>
            <a:ext cx="4089581" cy="692497"/>
            <a:chOff x="4534861" y="4228345"/>
            <a:chExt cx="4089581" cy="692497"/>
          </a:xfrm>
        </p:grpSpPr>
        <p:sp>
          <p:nvSpPr>
            <p:cNvPr id="15" name="Rectángulo 14"/>
            <p:cNvSpPr/>
            <p:nvPr/>
          </p:nvSpPr>
          <p:spPr>
            <a:xfrm>
              <a:off x="4534861" y="4228345"/>
              <a:ext cx="40895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rPr>
                <a:t>Mel Frequency Cepstral Coefficients</a:t>
              </a:r>
              <a:r>
                <a:rPr lang="es-ES" sz="1200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rPr>
                <a:t>(</a:t>
              </a:r>
              <a:r>
                <a:rPr lang="es-ES" sz="1200" dirty="0" err="1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rPr>
                <a:t>MFCCs</a:t>
              </a:r>
              <a:r>
                <a:rPr lang="es-ES" sz="1200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</a:rPr>
                <a:t>)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176708" y="4459177"/>
              <a:ext cx="2805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Are </a:t>
              </a:r>
              <a:r>
                <a:rPr lang="es-ES" sz="12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coefficients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es-ES" sz="12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that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es-ES" sz="12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collectively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es-ES" sz="12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make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 up </a:t>
              </a:r>
              <a:r>
                <a:rPr lang="es-ES" sz="12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an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 MFC.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82" y="2088840"/>
            <a:ext cx="3530373" cy="235062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527670" y="1772816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100263-2-0-121.wav</a:t>
            </a:r>
            <a:endParaRPr lang="pt-B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812644" y="1789669"/>
            <a:ext cx="4007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100263-2-0-121.wav(20 </a:t>
            </a:r>
            <a:r>
              <a:rPr lang="pt-BR" sz="1100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Coefficients</a:t>
            </a:r>
            <a:r>
              <a:rPr lang="pt-BR" sz="11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per frame)</a:t>
            </a:r>
            <a:endParaRPr lang="pt-B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915816" y="757702"/>
            <a:ext cx="3456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s-PA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Power to Decibel</a:t>
            </a:r>
            <a:endParaRPr kumimoji="0" lang="pt-PT" altLang="es-PA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7088" t="68200" r="68894" b="5199"/>
          <a:stretch/>
        </p:blipFill>
        <p:spPr>
          <a:xfrm>
            <a:off x="4572000" y="2348880"/>
            <a:ext cx="4392488" cy="27363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7280" t="40200" r="69095" b="32500"/>
          <a:stretch/>
        </p:blipFill>
        <p:spPr>
          <a:xfrm>
            <a:off x="251520" y="2308776"/>
            <a:ext cx="4320480" cy="2808312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V="1">
            <a:off x="2411760" y="1428728"/>
            <a:ext cx="1872208" cy="2304256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 flipV="1">
            <a:off x="4283968" y="1428728"/>
            <a:ext cx="2304256" cy="2304256"/>
          </a:xfrm>
          <a:prstGeom prst="line">
            <a:avLst/>
          </a:prstGeom>
          <a:ln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01670" y="5060964"/>
            <a:ext cx="22682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s-PA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MFC(Power)</a:t>
            </a:r>
            <a:endParaRPr kumimoji="0" lang="pt-PT" altLang="es-PA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012160" y="5067620"/>
            <a:ext cx="2487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es-PA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MFC(Decibel)</a:t>
            </a:r>
            <a:endParaRPr kumimoji="0" lang="pt-PT" altLang="es-PA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22676</TotalTime>
  <Words>551</Words>
  <Application>Microsoft Office PowerPoint</Application>
  <PresentationFormat>Apresentação na tela (4:3)</PresentationFormat>
  <Paragraphs>197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Caviar Dreams</vt:lpstr>
      <vt:lpstr>Courier New</vt:lpstr>
      <vt:lpstr>Roboto</vt:lpstr>
      <vt:lpstr>Trebuchet MS</vt:lpstr>
      <vt:lpstr>Wingdings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Asiel</dc:creator>
  <cp:lastModifiedBy>Asiel Aldana Ortiz</cp:lastModifiedBy>
  <cp:revision>1041</cp:revision>
  <cp:lastPrinted>2019-11-28T15:20:39Z</cp:lastPrinted>
  <dcterms:created xsi:type="dcterms:W3CDTF">2003-12-31T23:33:20Z</dcterms:created>
  <dcterms:modified xsi:type="dcterms:W3CDTF">2020-01-07T19:43:55Z</dcterms:modified>
</cp:coreProperties>
</file>