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7" r:id="rId2"/>
    <p:sldId id="257" r:id="rId3"/>
    <p:sldId id="260" r:id="rId4"/>
    <p:sldId id="261" r:id="rId5"/>
    <p:sldId id="258" r:id="rId6"/>
    <p:sldId id="264" r:id="rId7"/>
    <p:sldId id="267" r:id="rId8"/>
    <p:sldId id="290" r:id="rId9"/>
    <p:sldId id="292" r:id="rId10"/>
    <p:sldId id="279" r:id="rId11"/>
    <p:sldId id="281" r:id="rId12"/>
    <p:sldId id="282" r:id="rId13"/>
    <p:sldId id="295" r:id="rId14"/>
    <p:sldId id="294" r:id="rId15"/>
    <p:sldId id="284" r:id="rId16"/>
    <p:sldId id="287" r:id="rId17"/>
    <p:sldId id="285" r:id="rId18"/>
    <p:sldId id="286" r:id="rId19"/>
    <p:sldId id="288" r:id="rId20"/>
    <p:sldId id="289" r:id="rId21"/>
    <p:sldId id="259" r:id="rId22"/>
    <p:sldId id="291" r:id="rId2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191" autoAdjust="0"/>
    <p:restoredTop sz="94660"/>
  </p:normalViewPr>
  <p:slideViewPr>
    <p:cSldViewPr>
      <p:cViewPr varScale="1">
        <p:scale>
          <a:sx n="70" d="100"/>
          <a:sy n="70" d="100"/>
        </p:scale>
        <p:origin x="-35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E19715-1EFE-484B-AEBC-8B808765623F}" type="datetimeFigureOut">
              <a:rPr lang="es-ES" smtClean="0"/>
              <a:pPr/>
              <a:t>06/06/2013</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13B6CA-8ED1-4625-A084-3FEDE973CC34}"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0213B6CA-8ED1-4625-A084-3FEDE973CC34}" type="slidenum">
              <a:rPr lang="es-ES" smtClean="0"/>
              <a:pPr/>
              <a:t>1</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0213B6CA-8ED1-4625-A084-3FEDE973CC34}" type="slidenum">
              <a:rPr lang="es-ES" smtClean="0"/>
              <a:pPr/>
              <a:t>10</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0213B6CA-8ED1-4625-A084-3FEDE973CC34}" type="slidenum">
              <a:rPr lang="es-ES" smtClean="0"/>
              <a:pPr/>
              <a:t>11</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0213B6CA-8ED1-4625-A084-3FEDE973CC34}" type="slidenum">
              <a:rPr lang="es-ES" smtClean="0"/>
              <a:pPr/>
              <a:t>12</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0213B6CA-8ED1-4625-A084-3FEDE973CC34}" type="slidenum">
              <a:rPr lang="es-ES" smtClean="0"/>
              <a:pPr/>
              <a:t>13</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0213B6CA-8ED1-4625-A084-3FEDE973CC34}" type="slidenum">
              <a:rPr lang="es-ES" smtClean="0"/>
              <a:pPr/>
              <a:t>14</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0213B6CA-8ED1-4625-A084-3FEDE973CC34}" type="slidenum">
              <a:rPr lang="es-ES" smtClean="0"/>
              <a:pPr/>
              <a:t>15</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0213B6CA-8ED1-4625-A084-3FEDE973CC34}" type="slidenum">
              <a:rPr lang="es-ES" smtClean="0"/>
              <a:pPr/>
              <a:t>16</a:t>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0213B6CA-8ED1-4625-A084-3FEDE973CC34}" type="slidenum">
              <a:rPr lang="es-ES" smtClean="0"/>
              <a:pPr/>
              <a:t>17</a:t>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0213B6CA-8ED1-4625-A084-3FEDE973CC34}" type="slidenum">
              <a:rPr lang="es-ES" smtClean="0"/>
              <a:pPr/>
              <a:t>18</a:t>
            </a:fld>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0213B6CA-8ED1-4625-A084-3FEDE973CC34}" type="slidenum">
              <a:rPr lang="es-ES" smtClean="0"/>
              <a:pPr/>
              <a:t>19</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0213B6CA-8ED1-4625-A084-3FEDE973CC34}" type="slidenum">
              <a:rPr lang="es-ES" smtClean="0"/>
              <a:pPr/>
              <a:t>2</a:t>
            </a:fld>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0213B6CA-8ED1-4625-A084-3FEDE973CC34}" type="slidenum">
              <a:rPr lang="es-ES" smtClean="0"/>
              <a:pPr/>
              <a:t>20</a:t>
            </a:fld>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0213B6CA-8ED1-4625-A084-3FEDE973CC34}" type="slidenum">
              <a:rPr lang="es-ES" smtClean="0"/>
              <a:pPr/>
              <a:t>21</a:t>
            </a:fld>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0213B6CA-8ED1-4625-A084-3FEDE973CC34}" type="slidenum">
              <a:rPr lang="es-ES" smtClean="0"/>
              <a:pPr/>
              <a:t>22</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0213B6CA-8ED1-4625-A084-3FEDE973CC34}" type="slidenum">
              <a:rPr lang="es-ES" smtClean="0"/>
              <a:pPr/>
              <a:t>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0213B6CA-8ED1-4625-A084-3FEDE973CC34}" type="slidenum">
              <a:rPr lang="es-ES" smtClean="0"/>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0213B6CA-8ED1-4625-A084-3FEDE973CC34}" type="slidenum">
              <a:rPr lang="es-ES" smtClean="0"/>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0213B6CA-8ED1-4625-A084-3FEDE973CC34}" type="slidenum">
              <a:rPr lang="es-ES" smtClean="0"/>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0213B6CA-8ED1-4625-A084-3FEDE973CC34}" type="slidenum">
              <a:rPr lang="es-ES" smtClean="0"/>
              <a:pPr/>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0213B6CA-8ED1-4625-A084-3FEDE973CC34}" type="slidenum">
              <a:rPr lang="es-ES" smtClean="0"/>
              <a:pPr/>
              <a:t>8</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0213B6CA-8ED1-4625-A084-3FEDE973CC34}" type="slidenum">
              <a:rPr lang="es-ES" smtClean="0"/>
              <a:pPr/>
              <a:t>9</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4FE09D87-ED3A-48DB-83DB-AED94C9B16C2}" type="datetime1">
              <a:rPr lang="es-ES" smtClean="0"/>
              <a:pPr/>
              <a:t>06/06/2013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7DFE85E-C8B0-48BD-BA81-2049B8F7273B}"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D7850E89-0FA4-479A-93ED-626D8AC8961B}" type="datetime1">
              <a:rPr lang="es-ES" smtClean="0"/>
              <a:pPr/>
              <a:t>06/06/2013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7DFE85E-C8B0-48BD-BA81-2049B8F7273B}"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966CC3C-DE4B-41A3-A37D-A26E899B4BBE}" type="datetime1">
              <a:rPr lang="es-ES" smtClean="0"/>
              <a:pPr/>
              <a:t>06/06/2013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7DFE85E-C8B0-48BD-BA81-2049B8F7273B}"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5EB68B9-EECD-4B67-8218-534A33C9283F}" type="datetime1">
              <a:rPr lang="es-ES" smtClean="0"/>
              <a:pPr/>
              <a:t>06/06/2013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7DFE85E-C8B0-48BD-BA81-2049B8F7273B}"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C2A530A-9155-4857-AB81-106E59A2DD52}" type="datetime1">
              <a:rPr lang="es-ES" smtClean="0"/>
              <a:pPr/>
              <a:t>06/06/2013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7DFE85E-C8B0-48BD-BA81-2049B8F7273B}"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385B2982-451B-4A8B-8EFB-737532925F0C}" type="datetime1">
              <a:rPr lang="es-ES" smtClean="0"/>
              <a:pPr/>
              <a:t>06/06/2013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7DFE85E-C8B0-48BD-BA81-2049B8F7273B}"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6D9777BF-A7A3-4DD9-B354-23140F9D3467}" type="datetime1">
              <a:rPr lang="es-ES" smtClean="0"/>
              <a:pPr/>
              <a:t>06/06/2013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47DFE85E-C8B0-48BD-BA81-2049B8F7273B}"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ECF3A8D9-2FC3-4B0C-A2E2-2F924239B957}" type="datetime1">
              <a:rPr lang="es-ES" smtClean="0"/>
              <a:pPr/>
              <a:t>06/06/2013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47DFE85E-C8B0-48BD-BA81-2049B8F7273B}"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03EAC2A-C873-49EB-B51D-4452EFC0F99A}" type="datetime1">
              <a:rPr lang="es-ES" smtClean="0"/>
              <a:pPr/>
              <a:t>06/06/2013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47DFE85E-C8B0-48BD-BA81-2049B8F7273B}"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884BB8A-56C8-4366-A367-F321CA2E1806}" type="datetime1">
              <a:rPr lang="es-ES" smtClean="0"/>
              <a:pPr/>
              <a:t>06/06/2013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7DFE85E-C8B0-48BD-BA81-2049B8F7273B}"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FB97701-3673-47B3-BFDB-9C35A00E1F85}" type="datetime1">
              <a:rPr lang="es-ES" smtClean="0"/>
              <a:pPr/>
              <a:t>06/06/2013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7DFE85E-C8B0-48BD-BA81-2049B8F7273B}"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5F4E0-02E5-4563-AFF9-8CA654B9F982}" type="datetime1">
              <a:rPr lang="es-ES" smtClean="0"/>
              <a:pPr/>
              <a:t>06/06/2013</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FE85E-C8B0-48BD-BA81-2049B8F7273B}"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22.png"/><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16.emf"/></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22.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2" descr="Picture1"/>
          <p:cNvPicPr>
            <a:picLocks noChangeAspect="1" noChangeArrowheads="1"/>
          </p:cNvPicPr>
          <p:nvPr/>
        </p:nvPicPr>
        <p:blipFill>
          <a:blip r:embed="rId3" cstate="print"/>
          <a:srcRect/>
          <a:stretch>
            <a:fillRect/>
          </a:stretch>
        </p:blipFill>
        <p:spPr bwMode="auto">
          <a:xfrm>
            <a:off x="1238032" y="2876507"/>
            <a:ext cx="1003300" cy="1079500"/>
          </a:xfrm>
          <a:prstGeom prst="rect">
            <a:avLst/>
          </a:prstGeom>
          <a:noFill/>
        </p:spPr>
      </p:pic>
      <p:pic>
        <p:nvPicPr>
          <p:cNvPr id="2051" name="Picture 3" descr="C:\Users\Asiel\Documents\kkk.png"/>
          <p:cNvPicPr>
            <a:picLocks noChangeAspect="1" noChangeArrowheads="1"/>
          </p:cNvPicPr>
          <p:nvPr/>
        </p:nvPicPr>
        <p:blipFill>
          <a:blip r:embed="rId4" cstate="print"/>
          <a:srcRect r="6250" b="23339"/>
          <a:stretch>
            <a:fillRect/>
          </a:stretch>
        </p:blipFill>
        <p:spPr bwMode="auto">
          <a:xfrm>
            <a:off x="0" y="0"/>
            <a:ext cx="9144000" cy="5549462"/>
          </a:xfrm>
          <a:prstGeom prst="rect">
            <a:avLst/>
          </a:prstGeom>
          <a:noFill/>
        </p:spPr>
      </p:pic>
      <p:pic>
        <p:nvPicPr>
          <p:cNvPr id="7" name="Picture 3" descr="C:\Users\Asiel\Documents\kkk.png"/>
          <p:cNvPicPr>
            <a:picLocks noChangeAspect="1" noChangeArrowheads="1"/>
          </p:cNvPicPr>
          <p:nvPr/>
        </p:nvPicPr>
        <p:blipFill>
          <a:blip r:embed="rId4" cstate="print"/>
          <a:srcRect t="76225" r="6250" b="5263"/>
          <a:stretch>
            <a:fillRect/>
          </a:stretch>
        </p:blipFill>
        <p:spPr bwMode="auto">
          <a:xfrm>
            <a:off x="0" y="5803707"/>
            <a:ext cx="9144000" cy="1340069"/>
          </a:xfrm>
          <a:prstGeom prst="rect">
            <a:avLst/>
          </a:prstGeom>
          <a:noFill/>
        </p:spPr>
      </p:pic>
      <p:pic>
        <p:nvPicPr>
          <p:cNvPr id="8" name="Picture 3" descr="C:\Users\Asiel\Documents\kkk.png"/>
          <p:cNvPicPr>
            <a:picLocks noChangeAspect="1" noChangeArrowheads="1"/>
          </p:cNvPicPr>
          <p:nvPr/>
        </p:nvPicPr>
        <p:blipFill>
          <a:blip r:embed="rId4" cstate="print"/>
          <a:srcRect l="5761" t="19605" r="7813" b="23339"/>
          <a:stretch>
            <a:fillRect/>
          </a:stretch>
        </p:blipFill>
        <p:spPr bwMode="auto">
          <a:xfrm>
            <a:off x="714348" y="1571612"/>
            <a:ext cx="8429652" cy="4130250"/>
          </a:xfrm>
          <a:prstGeom prst="rect">
            <a:avLst/>
          </a:prstGeom>
          <a:solidFill>
            <a:schemeClr val="bg1"/>
          </a:solidFill>
        </p:spPr>
      </p:pic>
      <p:pic>
        <p:nvPicPr>
          <p:cNvPr id="10" name="Picture 2"/>
          <p:cNvPicPr>
            <a:picLocks noChangeAspect="1" noChangeArrowheads="1"/>
          </p:cNvPicPr>
          <p:nvPr/>
        </p:nvPicPr>
        <p:blipFill>
          <a:blip r:embed="rId5" cstate="print"/>
          <a:srcRect l="11719" t="72266" r="39941" b="16015"/>
          <a:stretch>
            <a:fillRect/>
          </a:stretch>
        </p:blipFill>
        <p:spPr bwMode="auto">
          <a:xfrm>
            <a:off x="928662" y="5000636"/>
            <a:ext cx="4714908" cy="857256"/>
          </a:xfrm>
          <a:prstGeom prst="rect">
            <a:avLst/>
          </a:prstGeom>
          <a:noFill/>
          <a:ln w="9525">
            <a:noFill/>
            <a:miter lim="800000"/>
            <a:headEnd/>
            <a:tailEnd/>
          </a:ln>
          <a:effectLst/>
        </p:spPr>
      </p:pic>
      <p:pic>
        <p:nvPicPr>
          <p:cNvPr id="11" name="38 Imagen" descr="escudo_uo_color.jpg"/>
          <p:cNvPicPr>
            <a:picLocks noChangeAspect="1" noChangeArrowheads="1"/>
          </p:cNvPicPr>
          <p:nvPr/>
        </p:nvPicPr>
        <p:blipFill>
          <a:blip r:embed="rId6" cstate="print"/>
          <a:srcRect/>
          <a:stretch>
            <a:fillRect/>
          </a:stretch>
        </p:blipFill>
        <p:spPr bwMode="auto">
          <a:xfrm>
            <a:off x="5242979" y="5214950"/>
            <a:ext cx="686343" cy="6191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Users\Asiel\Documents\ddd.png"/>
          <p:cNvPicPr>
            <a:picLocks noChangeAspect="1" noChangeArrowheads="1"/>
          </p:cNvPicPr>
          <p:nvPr/>
        </p:nvPicPr>
        <p:blipFill>
          <a:blip r:embed="rId3" cstate="print"/>
          <a:srcRect r="6250" b="90461"/>
          <a:stretch>
            <a:fillRect/>
          </a:stretch>
        </p:blipFill>
        <p:spPr bwMode="auto">
          <a:xfrm>
            <a:off x="0" y="0"/>
            <a:ext cx="9144000" cy="690542"/>
          </a:xfrm>
          <a:prstGeom prst="rect">
            <a:avLst/>
          </a:prstGeom>
          <a:noFill/>
        </p:spPr>
      </p:pic>
      <p:grpSp>
        <p:nvGrpSpPr>
          <p:cNvPr id="18" name="21 Grupo"/>
          <p:cNvGrpSpPr/>
          <p:nvPr/>
        </p:nvGrpSpPr>
        <p:grpSpPr>
          <a:xfrm>
            <a:off x="2857488" y="928670"/>
            <a:ext cx="3714776" cy="1237640"/>
            <a:chOff x="1428728" y="1142984"/>
            <a:chExt cx="6957060" cy="3001177"/>
          </a:xfrm>
        </p:grpSpPr>
        <p:sp>
          <p:nvSpPr>
            <p:cNvPr id="19" name="AutoShape 3"/>
            <p:cNvSpPr>
              <a:spLocks noChangeArrowheads="1"/>
            </p:cNvSpPr>
            <p:nvPr/>
          </p:nvSpPr>
          <p:spPr bwMode="gray">
            <a:xfrm>
              <a:off x="1428728" y="1142984"/>
              <a:ext cx="6324600" cy="1176780"/>
            </a:xfrm>
            <a:prstGeom prst="roundRect">
              <a:avLst>
                <a:gd name="adj" fmla="val 10889"/>
              </a:avLst>
            </a:prstGeom>
            <a:solidFill>
              <a:schemeClr val="bg1">
                <a:lumMod val="85000"/>
              </a:schemeClr>
            </a:solidFill>
            <a:ln>
              <a:noFill/>
              <a:headEnd/>
              <a:tailEnd/>
            </a:ln>
          </p:spPr>
          <p:style>
            <a:lnRef idx="2">
              <a:schemeClr val="dk1"/>
            </a:lnRef>
            <a:fillRef idx="1">
              <a:schemeClr val="lt1"/>
            </a:fillRef>
            <a:effectRef idx="0">
              <a:schemeClr val="dk1"/>
            </a:effectRef>
            <a:fontRef idx="minor">
              <a:schemeClr val="dk1"/>
            </a:fontRef>
          </p:style>
          <p:txBody>
            <a:bodyPr wrap="none" anchor="ctr"/>
            <a:lstStyle/>
            <a:p>
              <a:pPr algn="just"/>
              <a:endParaRPr lang="es-ES" dirty="0"/>
            </a:p>
          </p:txBody>
        </p:sp>
        <p:sp>
          <p:nvSpPr>
            <p:cNvPr id="20" name="Text Box 13"/>
            <p:cNvSpPr txBox="1">
              <a:spLocks noChangeArrowheads="1"/>
            </p:cNvSpPr>
            <p:nvPr/>
          </p:nvSpPr>
          <p:spPr bwMode="gray">
            <a:xfrm>
              <a:off x="1500165" y="1233460"/>
              <a:ext cx="6885623" cy="2910701"/>
            </a:xfrm>
            <a:prstGeom prst="rect">
              <a:avLst/>
            </a:prstGeom>
            <a:noFill/>
            <a:ln w="9525" algn="ctr">
              <a:noFill/>
              <a:miter lim="800000"/>
              <a:headEnd/>
              <a:tailEnd/>
            </a:ln>
            <a:effectLst/>
          </p:spPr>
          <p:txBody>
            <a:bodyPr wrap="square">
              <a:spAutoFit/>
            </a:bodyPr>
            <a:lstStyle/>
            <a:p>
              <a:r>
                <a:rPr lang="es-ES" dirty="0" smtClean="0">
                  <a:solidFill>
                    <a:schemeClr val="bg1">
                      <a:lumMod val="50000"/>
                    </a:schemeClr>
                  </a:solidFill>
                </a:rPr>
                <a:t>ALGORITMOS IMPLEMENTADOS</a:t>
              </a:r>
            </a:p>
            <a:p>
              <a:pPr algn="just"/>
              <a:r>
                <a:rPr lang="es-ES" dirty="0" smtClean="0">
                  <a:solidFill>
                    <a:schemeClr val="bg1">
                      <a:lumMod val="50000"/>
                    </a:schemeClr>
                  </a:solidFill>
                </a:rPr>
                <a:t> </a:t>
              </a:r>
            </a:p>
            <a:p>
              <a:pPr lvl="0" algn="just"/>
              <a:endParaRPr lang="es-ES" dirty="0">
                <a:solidFill>
                  <a:schemeClr val="bg1">
                    <a:lumMod val="50000"/>
                  </a:schemeClr>
                </a:solidFill>
              </a:endParaRPr>
            </a:p>
          </p:txBody>
        </p:sp>
      </p:grpSp>
      <p:sp>
        <p:nvSpPr>
          <p:cNvPr id="27" name="Freeform 3"/>
          <p:cNvSpPr>
            <a:spLocks noEditPoints="1"/>
          </p:cNvSpPr>
          <p:nvPr/>
        </p:nvSpPr>
        <p:spPr bwMode="gray">
          <a:xfrm>
            <a:off x="142876" y="1450428"/>
            <a:ext cx="6786578" cy="5407572"/>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solidFill>
            <a:schemeClr val="bg1">
              <a:lumMod val="85000"/>
              <a:alpha val="31000"/>
            </a:schemeClr>
          </a:solidFill>
          <a:ln>
            <a:noFill/>
            <a:headEnd/>
            <a:tailEnd/>
          </a:ln>
        </p:spPr>
        <p:style>
          <a:lnRef idx="1">
            <a:schemeClr val="dk1"/>
          </a:lnRef>
          <a:fillRef idx="2">
            <a:schemeClr val="dk1"/>
          </a:fillRef>
          <a:effectRef idx="1">
            <a:schemeClr val="dk1"/>
          </a:effectRef>
          <a:fontRef idx="minor">
            <a:schemeClr val="dk1"/>
          </a:fontRef>
        </p:style>
        <p:txBody>
          <a:bodyPr/>
          <a:lstStyle/>
          <a:p>
            <a:endParaRPr lang="es-E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pic>
        <p:nvPicPr>
          <p:cNvPr id="1028" name="Picture 4" descr="D:\4to\Tesis\ICONOS\ICO\Noia\video_filters.png"/>
          <p:cNvPicPr>
            <a:picLocks noChangeAspect="1" noChangeArrowheads="1"/>
          </p:cNvPicPr>
          <p:nvPr/>
        </p:nvPicPr>
        <p:blipFill>
          <a:blip r:embed="rId4" cstate="print"/>
          <a:srcRect/>
          <a:stretch>
            <a:fillRect/>
          </a:stretch>
        </p:blipFill>
        <p:spPr bwMode="auto">
          <a:xfrm>
            <a:off x="1571604" y="1428736"/>
            <a:ext cx="785818" cy="785818"/>
          </a:xfrm>
          <a:prstGeom prst="rect">
            <a:avLst/>
          </a:prstGeom>
          <a:ln>
            <a:noFill/>
          </a:ln>
          <a:effectLst>
            <a:outerShdw blurRad="292100" dist="139700" dir="2700000" algn="tl" rotWithShape="0">
              <a:srgbClr val="333333">
                <a:alpha val="65000"/>
              </a:srgbClr>
            </a:outerShdw>
          </a:effectLst>
        </p:spPr>
      </p:pic>
      <p:pic>
        <p:nvPicPr>
          <p:cNvPr id="1032" name="Picture 8" descr="D:\4to\Tesis\ICONOS\PNG\crystal-apps\penguin.png"/>
          <p:cNvPicPr>
            <a:picLocks noChangeAspect="1" noChangeArrowheads="1"/>
          </p:cNvPicPr>
          <p:nvPr/>
        </p:nvPicPr>
        <p:blipFill>
          <a:blip r:embed="rId5" cstate="print"/>
          <a:srcRect/>
          <a:stretch>
            <a:fillRect/>
          </a:stretch>
        </p:blipFill>
        <p:spPr bwMode="auto">
          <a:xfrm>
            <a:off x="1357290" y="3786190"/>
            <a:ext cx="2071702" cy="2071702"/>
          </a:xfrm>
          <a:prstGeom prst="rect">
            <a:avLst/>
          </a:prstGeom>
          <a:noFill/>
        </p:spPr>
      </p:pic>
      <p:pic>
        <p:nvPicPr>
          <p:cNvPr id="1036" name="Picture 12" descr="D:\4to\Tesis\ICONOS\PNG\Leopard-apps\gpm-statistics.png"/>
          <p:cNvPicPr>
            <a:picLocks noChangeAspect="1" noChangeArrowheads="1"/>
          </p:cNvPicPr>
          <p:nvPr/>
        </p:nvPicPr>
        <p:blipFill>
          <a:blip r:embed="rId6" cstate="print"/>
          <a:srcRect/>
          <a:stretch>
            <a:fillRect/>
          </a:stretch>
        </p:blipFill>
        <p:spPr bwMode="auto">
          <a:xfrm>
            <a:off x="428596" y="2571744"/>
            <a:ext cx="1285884" cy="1285884"/>
          </a:xfrm>
          <a:prstGeom prst="rect">
            <a:avLst/>
          </a:prstGeom>
          <a:noFill/>
        </p:spPr>
      </p:pic>
      <p:sp>
        <p:nvSpPr>
          <p:cNvPr id="40" name="39 Rectángulo"/>
          <p:cNvSpPr/>
          <p:nvPr/>
        </p:nvSpPr>
        <p:spPr>
          <a:xfrm>
            <a:off x="1336599" y="928670"/>
            <a:ext cx="1213601" cy="584775"/>
          </a:xfrm>
          <a:prstGeom prst="rect">
            <a:avLst/>
          </a:prstGeom>
          <a:noFill/>
        </p:spPr>
        <p:txBody>
          <a:bodyPr wrap="none" lIns="91440" tIns="45720" rIns="91440" bIns="45720">
            <a:spAutoFit/>
          </a:bodyPr>
          <a:lstStyle/>
          <a:p>
            <a:pPr algn="ctr"/>
            <a:r>
              <a:rPr lang="es-E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Filtros</a:t>
            </a:r>
            <a:endParaRPr lang="es-E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1" name="40 Rectángulo"/>
          <p:cNvSpPr/>
          <p:nvPr/>
        </p:nvSpPr>
        <p:spPr>
          <a:xfrm>
            <a:off x="715279" y="2201283"/>
            <a:ext cx="856325" cy="584775"/>
          </a:xfrm>
          <a:prstGeom prst="rect">
            <a:avLst/>
          </a:prstGeom>
          <a:noFill/>
        </p:spPr>
        <p:txBody>
          <a:bodyPr wrap="none" lIns="91440" tIns="45720" rIns="91440" bIns="45720">
            <a:spAutoFit/>
          </a:bodyPr>
          <a:lstStyle/>
          <a:p>
            <a:pPr algn="ctr"/>
            <a:r>
              <a:rPr lang="es-E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FFT </a:t>
            </a:r>
            <a:endParaRPr lang="es-E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3" name="42 Rectángulo"/>
          <p:cNvSpPr/>
          <p:nvPr/>
        </p:nvSpPr>
        <p:spPr>
          <a:xfrm>
            <a:off x="214282" y="6072206"/>
            <a:ext cx="2557944" cy="276999"/>
          </a:xfrm>
          <a:prstGeom prst="rect">
            <a:avLst/>
          </a:prstGeom>
        </p:spPr>
        <p:txBody>
          <a:bodyPr wrap="none">
            <a:spAutoFit/>
          </a:bodyPr>
          <a:lstStyle/>
          <a:p>
            <a:r>
              <a:rPr lang="es-ES_tradnl" sz="1200" b="1" dirty="0" smtClean="0">
                <a:solidFill>
                  <a:schemeClr val="bg1">
                    <a:lumMod val="65000"/>
                  </a:schemeClr>
                </a:solidFill>
              </a:rPr>
              <a:t>FFT: Transformada  R</a:t>
            </a:r>
            <a:r>
              <a:rPr lang="es-ES" sz="1200" b="1" dirty="0" smtClean="0">
                <a:solidFill>
                  <a:schemeClr val="bg1">
                    <a:lumMod val="65000"/>
                  </a:schemeClr>
                </a:solidFill>
              </a:rPr>
              <a:t>á</a:t>
            </a:r>
            <a:r>
              <a:rPr lang="es-ES_tradnl" sz="1200" b="1" dirty="0" smtClean="0">
                <a:solidFill>
                  <a:schemeClr val="bg1">
                    <a:lumMod val="65000"/>
                  </a:schemeClr>
                </a:solidFill>
              </a:rPr>
              <a:t>pida de Fourier</a:t>
            </a:r>
            <a:endParaRPr lang="es-ES" sz="1200" b="1" dirty="0">
              <a:solidFill>
                <a:schemeClr val="bg1">
                  <a:lumMod val="65000"/>
                </a:schemeClr>
              </a:solidFill>
            </a:endParaRPr>
          </a:p>
        </p:txBody>
      </p:sp>
      <p:sp>
        <p:nvSpPr>
          <p:cNvPr id="46" name="45 Rectángulo"/>
          <p:cNvSpPr/>
          <p:nvPr/>
        </p:nvSpPr>
        <p:spPr>
          <a:xfrm>
            <a:off x="1857356" y="5487431"/>
            <a:ext cx="1107804" cy="584775"/>
          </a:xfrm>
          <a:prstGeom prst="rect">
            <a:avLst/>
          </a:prstGeom>
          <a:noFill/>
        </p:spPr>
        <p:txBody>
          <a:bodyPr wrap="none" lIns="91440" tIns="45720" rIns="91440" bIns="45720">
            <a:spAutoFit/>
          </a:bodyPr>
          <a:lstStyle/>
          <a:p>
            <a:pPr algn="ctr"/>
            <a:r>
              <a:rPr lang="es-E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Otros</a:t>
            </a:r>
            <a:endParaRPr lang="es-E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20 Rectángulo redondeado"/>
          <p:cNvSpPr/>
          <p:nvPr/>
        </p:nvSpPr>
        <p:spPr>
          <a:xfrm>
            <a:off x="3500430" y="1785926"/>
            <a:ext cx="5214974" cy="242889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endParaRPr lang="es-ES" dirty="0" smtClean="0">
              <a:solidFill>
                <a:schemeClr val="bg1">
                  <a:lumMod val="50000"/>
                </a:schemeClr>
              </a:solidFill>
            </a:endParaRPr>
          </a:p>
          <a:p>
            <a:endParaRPr lang="es-ES" b="1" dirty="0" smtClean="0">
              <a:solidFill>
                <a:schemeClr val="bg1">
                  <a:lumMod val="50000"/>
                </a:schemeClr>
              </a:solidFill>
            </a:endParaRPr>
          </a:p>
          <a:p>
            <a:endParaRPr lang="es-ES" b="1" dirty="0" smtClean="0">
              <a:solidFill>
                <a:schemeClr val="bg1">
                  <a:lumMod val="50000"/>
                </a:schemeClr>
              </a:solidFill>
            </a:endParaRPr>
          </a:p>
          <a:p>
            <a:endParaRPr lang="es-ES" b="1" dirty="0" smtClean="0">
              <a:solidFill>
                <a:schemeClr val="bg1">
                  <a:lumMod val="50000"/>
                </a:schemeClr>
              </a:solidFill>
            </a:endParaRPr>
          </a:p>
          <a:p>
            <a:endParaRPr lang="es-ES" b="1" dirty="0" smtClean="0">
              <a:solidFill>
                <a:schemeClr val="bg1">
                  <a:lumMod val="50000"/>
                </a:schemeClr>
              </a:solidFill>
            </a:endParaRPr>
          </a:p>
          <a:p>
            <a:endParaRPr lang="es-ES" b="1" dirty="0" smtClean="0">
              <a:solidFill>
                <a:schemeClr val="bg1">
                  <a:lumMod val="50000"/>
                </a:schemeClr>
              </a:solidFill>
            </a:endParaRPr>
          </a:p>
          <a:p>
            <a:r>
              <a:rPr lang="es-ES" b="1" dirty="0" smtClean="0">
                <a:solidFill>
                  <a:schemeClr val="bg1">
                    <a:lumMod val="50000"/>
                  </a:schemeClr>
                </a:solidFill>
              </a:rPr>
              <a:t>Filtros  digitales de tipo FIR:</a:t>
            </a:r>
          </a:p>
          <a:p>
            <a:pPr>
              <a:buFont typeface="Arial" pitchFamily="34" charset="0"/>
              <a:buChar char="•"/>
            </a:pPr>
            <a:r>
              <a:rPr lang="es-ES" sz="1200" dirty="0" smtClean="0">
                <a:solidFill>
                  <a:schemeClr val="bg1">
                    <a:lumMod val="50000"/>
                  </a:schemeClr>
                </a:solidFill>
              </a:rPr>
              <a:t>Coeficientes obtenidos por el método de ventanas.</a:t>
            </a:r>
          </a:p>
          <a:p>
            <a:pPr>
              <a:buFont typeface="Arial" pitchFamily="34" charset="0"/>
              <a:buChar char="•"/>
            </a:pPr>
            <a:endParaRPr lang="es-ES" sz="500" dirty="0" smtClean="0">
              <a:solidFill>
                <a:schemeClr val="bg1">
                  <a:lumMod val="50000"/>
                </a:schemeClr>
              </a:solidFill>
            </a:endParaRPr>
          </a:p>
          <a:p>
            <a:r>
              <a:rPr lang="es-ES" b="1" dirty="0" smtClean="0">
                <a:solidFill>
                  <a:schemeClr val="bg1">
                    <a:lumMod val="50000"/>
                  </a:schemeClr>
                </a:solidFill>
              </a:rPr>
              <a:t>Filtros  digitales de tipo IIR</a:t>
            </a:r>
          </a:p>
          <a:p>
            <a:pPr>
              <a:buFont typeface="Arial" pitchFamily="34" charset="0"/>
              <a:buChar char="•"/>
            </a:pPr>
            <a:r>
              <a:rPr lang="es-ES" sz="1200" dirty="0" smtClean="0">
                <a:solidFill>
                  <a:schemeClr val="bg1">
                    <a:lumMod val="50000"/>
                  </a:schemeClr>
                </a:solidFill>
              </a:rPr>
              <a:t>Coeficientes obtenidos por el método de transformación bilineal  empleada para el cálculo de las aproximaciones de Butterworth.</a:t>
            </a:r>
          </a:p>
          <a:p>
            <a:endParaRPr lang="es-ES" dirty="0" smtClean="0">
              <a:solidFill>
                <a:schemeClr val="bg1">
                  <a:lumMod val="50000"/>
                </a:schemeClr>
              </a:solidFill>
            </a:endParaRPr>
          </a:p>
          <a:p>
            <a:endParaRPr lang="es-ES" dirty="0" smtClean="0">
              <a:solidFill>
                <a:schemeClr val="bg1">
                  <a:lumMod val="50000"/>
                </a:schemeClr>
              </a:solidFill>
            </a:endParaRPr>
          </a:p>
          <a:p>
            <a:endParaRPr lang="es-ES" dirty="0" smtClean="0">
              <a:solidFill>
                <a:schemeClr val="bg1">
                  <a:lumMod val="50000"/>
                </a:schemeClr>
              </a:solidFill>
            </a:endParaRPr>
          </a:p>
          <a:p>
            <a:endParaRPr lang="es-ES" dirty="0" smtClean="0">
              <a:solidFill>
                <a:schemeClr val="bg1">
                  <a:lumMod val="50000"/>
                </a:schemeClr>
              </a:solidFill>
            </a:endParaRPr>
          </a:p>
          <a:p>
            <a:endParaRPr lang="es-ES" dirty="0" smtClean="0">
              <a:solidFill>
                <a:schemeClr val="bg1">
                  <a:lumMod val="50000"/>
                </a:schemeClr>
              </a:solidFill>
            </a:endParaRPr>
          </a:p>
          <a:p>
            <a:pPr algn="just"/>
            <a:r>
              <a:rPr lang="es-ES" dirty="0" smtClean="0">
                <a:solidFill>
                  <a:schemeClr val="bg1">
                    <a:lumMod val="50000"/>
                  </a:schemeClr>
                </a:solidFill>
              </a:rPr>
              <a:t> </a:t>
            </a:r>
            <a:endParaRPr lang="es-ES" dirty="0"/>
          </a:p>
        </p:txBody>
      </p:sp>
      <p:pic>
        <p:nvPicPr>
          <p:cNvPr id="17" name="Picture 3" descr="C:\Users\Asiel\Documents\kkk.png"/>
          <p:cNvPicPr>
            <a:picLocks noChangeAspect="1" noChangeArrowheads="1"/>
          </p:cNvPicPr>
          <p:nvPr/>
        </p:nvPicPr>
        <p:blipFill>
          <a:blip r:embed="rId7" cstate="print"/>
          <a:srcRect l="56397" t="76225" r="6250" b="5263"/>
          <a:stretch>
            <a:fillRect/>
          </a:stretch>
        </p:blipFill>
        <p:spPr bwMode="auto">
          <a:xfrm>
            <a:off x="5500694" y="6187965"/>
            <a:ext cx="3643306" cy="1340069"/>
          </a:xfrm>
          <a:prstGeom prst="rect">
            <a:avLst/>
          </a:prstGeom>
          <a:noFill/>
        </p:spPr>
      </p:pic>
      <p:sp>
        <p:nvSpPr>
          <p:cNvPr id="23" name="15 Marcador de pie de página"/>
          <p:cNvSpPr txBox="1">
            <a:spLocks/>
          </p:cNvSpPr>
          <p:nvPr/>
        </p:nvSpPr>
        <p:spPr>
          <a:xfrm>
            <a:off x="0" y="6492875"/>
            <a:ext cx="73342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smtClean="0">
                <a:ln>
                  <a:noFill/>
                </a:ln>
                <a:solidFill>
                  <a:schemeClr val="tx1">
                    <a:tint val="75000"/>
                  </a:schemeClr>
                </a:solidFill>
                <a:effectLst/>
                <a:uLnTx/>
                <a:uFillTx/>
                <a:latin typeface="+mn-lt"/>
                <a:ea typeface="+mn-ea"/>
                <a:cs typeface="+mn-cs"/>
              </a:rPr>
              <a:t>9</a:t>
            </a:r>
            <a:endParaRPr kumimoji="0" lang="es-E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Users\Asiel\Documents\ddd.png"/>
          <p:cNvPicPr>
            <a:picLocks noChangeAspect="1" noChangeArrowheads="1"/>
          </p:cNvPicPr>
          <p:nvPr/>
        </p:nvPicPr>
        <p:blipFill>
          <a:blip r:embed="rId3" cstate="print"/>
          <a:srcRect r="6250" b="90461"/>
          <a:stretch>
            <a:fillRect/>
          </a:stretch>
        </p:blipFill>
        <p:spPr bwMode="auto">
          <a:xfrm>
            <a:off x="0" y="0"/>
            <a:ext cx="9144000" cy="690542"/>
          </a:xfrm>
          <a:prstGeom prst="rect">
            <a:avLst/>
          </a:prstGeom>
          <a:noFill/>
        </p:spPr>
      </p:pic>
      <p:grpSp>
        <p:nvGrpSpPr>
          <p:cNvPr id="2" name="21 Grupo"/>
          <p:cNvGrpSpPr/>
          <p:nvPr/>
        </p:nvGrpSpPr>
        <p:grpSpPr>
          <a:xfrm>
            <a:off x="2857488" y="928670"/>
            <a:ext cx="3714776" cy="1237640"/>
            <a:chOff x="1428728" y="1142984"/>
            <a:chExt cx="6957060" cy="3001177"/>
          </a:xfrm>
        </p:grpSpPr>
        <p:sp>
          <p:nvSpPr>
            <p:cNvPr id="19" name="AutoShape 3"/>
            <p:cNvSpPr>
              <a:spLocks noChangeArrowheads="1"/>
            </p:cNvSpPr>
            <p:nvPr/>
          </p:nvSpPr>
          <p:spPr bwMode="gray">
            <a:xfrm>
              <a:off x="1428728" y="1142984"/>
              <a:ext cx="6324600" cy="1176780"/>
            </a:xfrm>
            <a:prstGeom prst="roundRect">
              <a:avLst>
                <a:gd name="adj" fmla="val 10889"/>
              </a:avLst>
            </a:prstGeom>
            <a:solidFill>
              <a:schemeClr val="bg1">
                <a:lumMod val="85000"/>
              </a:schemeClr>
            </a:solidFill>
            <a:ln>
              <a:noFill/>
              <a:headEnd/>
              <a:tailEnd/>
            </a:ln>
          </p:spPr>
          <p:style>
            <a:lnRef idx="2">
              <a:schemeClr val="dk1"/>
            </a:lnRef>
            <a:fillRef idx="1">
              <a:schemeClr val="lt1"/>
            </a:fillRef>
            <a:effectRef idx="0">
              <a:schemeClr val="dk1"/>
            </a:effectRef>
            <a:fontRef idx="minor">
              <a:schemeClr val="dk1"/>
            </a:fontRef>
          </p:style>
          <p:txBody>
            <a:bodyPr wrap="none" anchor="ctr"/>
            <a:lstStyle/>
            <a:p>
              <a:pPr algn="just"/>
              <a:endParaRPr lang="es-ES" dirty="0"/>
            </a:p>
          </p:txBody>
        </p:sp>
        <p:sp>
          <p:nvSpPr>
            <p:cNvPr id="20" name="Text Box 13"/>
            <p:cNvSpPr txBox="1">
              <a:spLocks noChangeArrowheads="1"/>
            </p:cNvSpPr>
            <p:nvPr/>
          </p:nvSpPr>
          <p:spPr bwMode="gray">
            <a:xfrm>
              <a:off x="1500165" y="1233460"/>
              <a:ext cx="6885623" cy="2910701"/>
            </a:xfrm>
            <a:prstGeom prst="rect">
              <a:avLst/>
            </a:prstGeom>
            <a:noFill/>
            <a:ln w="9525" algn="ctr">
              <a:noFill/>
              <a:miter lim="800000"/>
              <a:headEnd/>
              <a:tailEnd/>
            </a:ln>
            <a:effectLst/>
          </p:spPr>
          <p:txBody>
            <a:bodyPr wrap="square">
              <a:spAutoFit/>
            </a:bodyPr>
            <a:lstStyle/>
            <a:p>
              <a:r>
                <a:rPr lang="es-ES" dirty="0" smtClean="0">
                  <a:solidFill>
                    <a:schemeClr val="bg1">
                      <a:lumMod val="50000"/>
                    </a:schemeClr>
                  </a:solidFill>
                </a:rPr>
                <a:t>ALGORITMOS IMPLEMENTADOS</a:t>
              </a:r>
            </a:p>
            <a:p>
              <a:pPr algn="just"/>
              <a:r>
                <a:rPr lang="es-ES" dirty="0" smtClean="0">
                  <a:solidFill>
                    <a:schemeClr val="bg1">
                      <a:lumMod val="50000"/>
                    </a:schemeClr>
                  </a:solidFill>
                </a:rPr>
                <a:t> </a:t>
              </a:r>
            </a:p>
            <a:p>
              <a:pPr lvl="0" algn="just"/>
              <a:endParaRPr lang="es-ES" dirty="0">
                <a:solidFill>
                  <a:schemeClr val="bg1">
                    <a:lumMod val="50000"/>
                  </a:schemeClr>
                </a:solidFill>
              </a:endParaRPr>
            </a:p>
          </p:txBody>
        </p:sp>
      </p:grpSp>
      <p:sp>
        <p:nvSpPr>
          <p:cNvPr id="27" name="Freeform 3"/>
          <p:cNvSpPr>
            <a:spLocks noEditPoints="1"/>
          </p:cNvSpPr>
          <p:nvPr/>
        </p:nvSpPr>
        <p:spPr bwMode="gray">
          <a:xfrm>
            <a:off x="142876" y="1450428"/>
            <a:ext cx="6786578" cy="5407572"/>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solidFill>
            <a:schemeClr val="bg1">
              <a:lumMod val="85000"/>
              <a:alpha val="31000"/>
            </a:schemeClr>
          </a:solidFill>
          <a:ln>
            <a:noFill/>
            <a:headEnd/>
            <a:tailEnd/>
          </a:ln>
        </p:spPr>
        <p:style>
          <a:lnRef idx="1">
            <a:schemeClr val="dk1"/>
          </a:lnRef>
          <a:fillRef idx="2">
            <a:schemeClr val="dk1"/>
          </a:fillRef>
          <a:effectRef idx="1">
            <a:schemeClr val="dk1"/>
          </a:effectRef>
          <a:fontRef idx="minor">
            <a:schemeClr val="dk1"/>
          </a:fontRef>
        </p:style>
        <p:txBody>
          <a:bodyPr/>
          <a:lstStyle/>
          <a:p>
            <a:endParaRPr lang="es-E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pic>
        <p:nvPicPr>
          <p:cNvPr id="1028" name="Picture 4" descr="D:\4to\Tesis\ICONOS\ICO\Noia\video_filters.png"/>
          <p:cNvPicPr>
            <a:picLocks noChangeAspect="1" noChangeArrowheads="1"/>
          </p:cNvPicPr>
          <p:nvPr/>
        </p:nvPicPr>
        <p:blipFill>
          <a:blip r:embed="rId4" cstate="print"/>
          <a:srcRect/>
          <a:stretch>
            <a:fillRect/>
          </a:stretch>
        </p:blipFill>
        <p:spPr bwMode="auto">
          <a:xfrm>
            <a:off x="1571604" y="1428736"/>
            <a:ext cx="785818" cy="785818"/>
          </a:xfrm>
          <a:prstGeom prst="rect">
            <a:avLst/>
          </a:prstGeom>
          <a:noFill/>
        </p:spPr>
      </p:pic>
      <p:pic>
        <p:nvPicPr>
          <p:cNvPr id="1032" name="Picture 8" descr="D:\4to\Tesis\ICONOS\PNG\crystal-apps\penguin.png"/>
          <p:cNvPicPr>
            <a:picLocks noChangeAspect="1" noChangeArrowheads="1"/>
          </p:cNvPicPr>
          <p:nvPr/>
        </p:nvPicPr>
        <p:blipFill>
          <a:blip r:embed="rId5" cstate="print"/>
          <a:srcRect/>
          <a:stretch>
            <a:fillRect/>
          </a:stretch>
        </p:blipFill>
        <p:spPr bwMode="auto">
          <a:xfrm>
            <a:off x="1357290" y="3786190"/>
            <a:ext cx="2071702" cy="2071702"/>
          </a:xfrm>
          <a:prstGeom prst="rect">
            <a:avLst/>
          </a:prstGeom>
          <a:noFill/>
        </p:spPr>
      </p:pic>
      <p:pic>
        <p:nvPicPr>
          <p:cNvPr id="1036" name="Picture 12" descr="D:\4to\Tesis\ICONOS\PNG\Leopard-apps\gpm-statistics.png"/>
          <p:cNvPicPr>
            <a:picLocks noChangeAspect="1" noChangeArrowheads="1"/>
          </p:cNvPicPr>
          <p:nvPr/>
        </p:nvPicPr>
        <p:blipFill>
          <a:blip r:embed="rId6" cstate="print"/>
          <a:srcRect/>
          <a:stretch>
            <a:fillRect/>
          </a:stretch>
        </p:blipFill>
        <p:spPr bwMode="auto">
          <a:xfrm>
            <a:off x="428596" y="2571744"/>
            <a:ext cx="1285884" cy="1285884"/>
          </a:xfrm>
          <a:prstGeom prst="rect">
            <a:avLst/>
          </a:prstGeom>
          <a:ln>
            <a:noFill/>
          </a:ln>
          <a:effectLst>
            <a:outerShdw blurRad="292100" dist="139700" dir="2700000" algn="tl" rotWithShape="0">
              <a:srgbClr val="333333">
                <a:alpha val="65000"/>
              </a:srgbClr>
            </a:outerShdw>
          </a:effectLst>
        </p:spPr>
      </p:pic>
      <p:sp>
        <p:nvSpPr>
          <p:cNvPr id="13" name="12 Rectángulo"/>
          <p:cNvSpPr/>
          <p:nvPr/>
        </p:nvSpPr>
        <p:spPr>
          <a:xfrm>
            <a:off x="214282" y="6072206"/>
            <a:ext cx="2557944" cy="276999"/>
          </a:xfrm>
          <a:prstGeom prst="rect">
            <a:avLst/>
          </a:prstGeom>
        </p:spPr>
        <p:txBody>
          <a:bodyPr wrap="none">
            <a:spAutoFit/>
          </a:bodyPr>
          <a:lstStyle/>
          <a:p>
            <a:r>
              <a:rPr lang="es-ES_tradnl" sz="1200" b="1" dirty="0" smtClean="0">
                <a:solidFill>
                  <a:schemeClr val="bg1">
                    <a:lumMod val="65000"/>
                  </a:schemeClr>
                </a:solidFill>
              </a:rPr>
              <a:t>FFT: Transformada  R</a:t>
            </a:r>
            <a:r>
              <a:rPr lang="es-ES" sz="1200" b="1" dirty="0" smtClean="0">
                <a:solidFill>
                  <a:schemeClr val="bg1">
                    <a:lumMod val="65000"/>
                  </a:schemeClr>
                </a:solidFill>
              </a:rPr>
              <a:t>á</a:t>
            </a:r>
            <a:r>
              <a:rPr lang="es-ES_tradnl" sz="1200" b="1" dirty="0" smtClean="0">
                <a:solidFill>
                  <a:schemeClr val="bg1">
                    <a:lumMod val="65000"/>
                  </a:schemeClr>
                </a:solidFill>
              </a:rPr>
              <a:t>pida de Fourier</a:t>
            </a:r>
            <a:endParaRPr lang="es-ES" sz="1200" b="1" dirty="0">
              <a:solidFill>
                <a:schemeClr val="bg1">
                  <a:lumMod val="65000"/>
                </a:schemeClr>
              </a:solidFill>
            </a:endParaRPr>
          </a:p>
        </p:txBody>
      </p:sp>
      <p:sp>
        <p:nvSpPr>
          <p:cNvPr id="17" name="16 Rectángulo"/>
          <p:cNvSpPr/>
          <p:nvPr/>
        </p:nvSpPr>
        <p:spPr>
          <a:xfrm>
            <a:off x="1336599" y="928670"/>
            <a:ext cx="1213601" cy="584775"/>
          </a:xfrm>
          <a:prstGeom prst="rect">
            <a:avLst/>
          </a:prstGeom>
          <a:noFill/>
        </p:spPr>
        <p:txBody>
          <a:bodyPr wrap="none" lIns="91440" tIns="45720" rIns="91440" bIns="45720">
            <a:spAutoFit/>
          </a:bodyPr>
          <a:lstStyle/>
          <a:p>
            <a:pPr algn="ctr"/>
            <a:r>
              <a:rPr lang="es-E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Filtros</a:t>
            </a:r>
            <a:endParaRPr lang="es-E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17 Rectángulo"/>
          <p:cNvSpPr/>
          <p:nvPr/>
        </p:nvSpPr>
        <p:spPr>
          <a:xfrm>
            <a:off x="643841" y="2201283"/>
            <a:ext cx="856325" cy="584775"/>
          </a:xfrm>
          <a:prstGeom prst="rect">
            <a:avLst/>
          </a:prstGeom>
          <a:noFill/>
        </p:spPr>
        <p:txBody>
          <a:bodyPr wrap="none" lIns="91440" tIns="45720" rIns="91440" bIns="45720">
            <a:spAutoFit/>
          </a:bodyPr>
          <a:lstStyle/>
          <a:p>
            <a:pPr algn="ctr"/>
            <a:r>
              <a:rPr lang="es-E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FFT </a:t>
            </a:r>
            <a:endParaRPr lang="es-E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21 Rectángulo"/>
          <p:cNvSpPr/>
          <p:nvPr/>
        </p:nvSpPr>
        <p:spPr>
          <a:xfrm>
            <a:off x="1857356" y="5487431"/>
            <a:ext cx="1107804" cy="584775"/>
          </a:xfrm>
          <a:prstGeom prst="rect">
            <a:avLst/>
          </a:prstGeom>
          <a:noFill/>
        </p:spPr>
        <p:txBody>
          <a:bodyPr wrap="none" lIns="91440" tIns="45720" rIns="91440" bIns="45720">
            <a:spAutoFit/>
          </a:bodyPr>
          <a:lstStyle/>
          <a:p>
            <a:pPr algn="ctr"/>
            <a:r>
              <a:rPr lang="es-E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Otros</a:t>
            </a:r>
            <a:endParaRPr lang="es-E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5" name="24 Rectángulo redondeado"/>
          <p:cNvSpPr/>
          <p:nvPr/>
        </p:nvSpPr>
        <p:spPr>
          <a:xfrm>
            <a:off x="3405352" y="1785926"/>
            <a:ext cx="5344510" cy="242889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endParaRPr lang="es-ES" dirty="0" smtClean="0">
              <a:solidFill>
                <a:schemeClr val="bg1">
                  <a:lumMod val="50000"/>
                </a:schemeClr>
              </a:solidFill>
            </a:endParaRPr>
          </a:p>
          <a:p>
            <a:endParaRPr lang="es-ES" b="1" dirty="0" smtClean="0">
              <a:solidFill>
                <a:schemeClr val="bg1">
                  <a:lumMod val="50000"/>
                </a:schemeClr>
              </a:solidFill>
            </a:endParaRPr>
          </a:p>
          <a:p>
            <a:endParaRPr lang="es-ES" b="1" dirty="0" smtClean="0">
              <a:solidFill>
                <a:schemeClr val="bg1">
                  <a:lumMod val="50000"/>
                </a:schemeClr>
              </a:solidFill>
            </a:endParaRPr>
          </a:p>
          <a:p>
            <a:endParaRPr lang="es-ES" b="1" dirty="0" smtClean="0">
              <a:solidFill>
                <a:schemeClr val="bg1">
                  <a:lumMod val="50000"/>
                </a:schemeClr>
              </a:solidFill>
            </a:endParaRPr>
          </a:p>
          <a:p>
            <a:r>
              <a:rPr lang="es-ES" b="1" dirty="0" smtClean="0">
                <a:solidFill>
                  <a:schemeClr val="bg1">
                    <a:lumMod val="50000"/>
                  </a:schemeClr>
                </a:solidFill>
              </a:rPr>
              <a:t>Transformada  Rápida de Fourier(FFT)</a:t>
            </a:r>
          </a:p>
          <a:p>
            <a:pPr>
              <a:buFont typeface="Arial" pitchFamily="34" charset="0"/>
              <a:buChar char="•"/>
            </a:pPr>
            <a:r>
              <a:rPr lang="es-ES" sz="1200" dirty="0" smtClean="0">
                <a:solidFill>
                  <a:schemeClr val="bg1">
                    <a:lumMod val="50000"/>
                  </a:schemeClr>
                </a:solidFill>
              </a:rPr>
              <a:t>Parámetros obtenidos por el método de diezmado en frecuencia.</a:t>
            </a:r>
          </a:p>
          <a:p>
            <a:pPr>
              <a:buFont typeface="Arial" pitchFamily="34" charset="0"/>
              <a:buChar char="•"/>
            </a:pPr>
            <a:endParaRPr lang="es-ES" sz="500" dirty="0" smtClean="0">
              <a:solidFill>
                <a:schemeClr val="bg1">
                  <a:lumMod val="50000"/>
                </a:schemeClr>
              </a:solidFill>
            </a:endParaRPr>
          </a:p>
          <a:p>
            <a:r>
              <a:rPr lang="es-ES" b="1" dirty="0" smtClean="0">
                <a:solidFill>
                  <a:schemeClr val="bg1">
                    <a:lumMod val="50000"/>
                  </a:schemeClr>
                </a:solidFill>
              </a:rPr>
              <a:t>Inversa de la Transformada  Rápida de Fourier(IFFT)</a:t>
            </a:r>
          </a:p>
          <a:p>
            <a:pPr>
              <a:buFont typeface="Arial" pitchFamily="34" charset="0"/>
              <a:buChar char="•"/>
            </a:pPr>
            <a:r>
              <a:rPr lang="es-ES" sz="1200" dirty="0" smtClean="0">
                <a:solidFill>
                  <a:schemeClr val="bg1">
                    <a:lumMod val="50000"/>
                  </a:schemeClr>
                </a:solidFill>
              </a:rPr>
              <a:t>Similar al anterior.</a:t>
            </a:r>
          </a:p>
          <a:p>
            <a:endParaRPr lang="es-ES" dirty="0" smtClean="0">
              <a:solidFill>
                <a:schemeClr val="bg1">
                  <a:lumMod val="50000"/>
                </a:schemeClr>
              </a:solidFill>
            </a:endParaRPr>
          </a:p>
          <a:p>
            <a:endParaRPr lang="es-ES" dirty="0" smtClean="0">
              <a:solidFill>
                <a:schemeClr val="bg1">
                  <a:lumMod val="50000"/>
                </a:schemeClr>
              </a:solidFill>
            </a:endParaRPr>
          </a:p>
          <a:p>
            <a:endParaRPr lang="es-ES" dirty="0" smtClean="0">
              <a:solidFill>
                <a:schemeClr val="bg1">
                  <a:lumMod val="50000"/>
                </a:schemeClr>
              </a:solidFill>
            </a:endParaRPr>
          </a:p>
          <a:p>
            <a:endParaRPr lang="es-ES" dirty="0" smtClean="0">
              <a:solidFill>
                <a:schemeClr val="bg1">
                  <a:lumMod val="50000"/>
                </a:schemeClr>
              </a:solidFill>
            </a:endParaRPr>
          </a:p>
          <a:p>
            <a:pPr algn="just"/>
            <a:r>
              <a:rPr lang="es-ES" dirty="0" smtClean="0">
                <a:solidFill>
                  <a:schemeClr val="bg1">
                    <a:lumMod val="50000"/>
                  </a:schemeClr>
                </a:solidFill>
              </a:rPr>
              <a:t> </a:t>
            </a:r>
            <a:endParaRPr lang="es-ES" dirty="0"/>
          </a:p>
        </p:txBody>
      </p:sp>
      <p:pic>
        <p:nvPicPr>
          <p:cNvPr id="21" name="Picture 3" descr="C:\Users\Asiel\Documents\kkk.png"/>
          <p:cNvPicPr>
            <a:picLocks noChangeAspect="1" noChangeArrowheads="1"/>
          </p:cNvPicPr>
          <p:nvPr/>
        </p:nvPicPr>
        <p:blipFill>
          <a:blip r:embed="rId7" cstate="print"/>
          <a:srcRect l="56397" t="76225" r="6250" b="5263"/>
          <a:stretch>
            <a:fillRect/>
          </a:stretch>
        </p:blipFill>
        <p:spPr bwMode="auto">
          <a:xfrm>
            <a:off x="5500694" y="6187965"/>
            <a:ext cx="3643306" cy="1340069"/>
          </a:xfrm>
          <a:prstGeom prst="rect">
            <a:avLst/>
          </a:prstGeom>
          <a:noFill/>
        </p:spPr>
      </p:pic>
      <p:sp>
        <p:nvSpPr>
          <p:cNvPr id="24" name="15 Marcador de pie de página"/>
          <p:cNvSpPr txBox="1">
            <a:spLocks/>
          </p:cNvSpPr>
          <p:nvPr/>
        </p:nvSpPr>
        <p:spPr>
          <a:xfrm>
            <a:off x="0" y="6492875"/>
            <a:ext cx="73342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smtClean="0">
                <a:ln>
                  <a:noFill/>
                </a:ln>
                <a:solidFill>
                  <a:schemeClr val="tx1">
                    <a:tint val="75000"/>
                  </a:schemeClr>
                </a:solidFill>
                <a:effectLst/>
                <a:uLnTx/>
                <a:uFillTx/>
                <a:latin typeface="+mn-lt"/>
                <a:ea typeface="+mn-ea"/>
                <a:cs typeface="+mn-cs"/>
              </a:rPr>
              <a:t>10</a:t>
            </a:r>
            <a:endParaRPr kumimoji="0" lang="es-E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Users\Asiel\Documents\ddd.png"/>
          <p:cNvPicPr>
            <a:picLocks noChangeAspect="1" noChangeArrowheads="1"/>
          </p:cNvPicPr>
          <p:nvPr/>
        </p:nvPicPr>
        <p:blipFill>
          <a:blip r:embed="rId3" cstate="print"/>
          <a:srcRect r="6250" b="90461"/>
          <a:stretch>
            <a:fillRect/>
          </a:stretch>
        </p:blipFill>
        <p:spPr bwMode="auto">
          <a:xfrm>
            <a:off x="0" y="0"/>
            <a:ext cx="9144000" cy="690542"/>
          </a:xfrm>
          <a:prstGeom prst="rect">
            <a:avLst/>
          </a:prstGeom>
          <a:noFill/>
        </p:spPr>
      </p:pic>
      <p:grpSp>
        <p:nvGrpSpPr>
          <p:cNvPr id="2" name="21 Grupo"/>
          <p:cNvGrpSpPr/>
          <p:nvPr/>
        </p:nvGrpSpPr>
        <p:grpSpPr>
          <a:xfrm>
            <a:off x="2857488" y="928670"/>
            <a:ext cx="3714776" cy="1237640"/>
            <a:chOff x="1428728" y="1142984"/>
            <a:chExt cx="6957060" cy="3001177"/>
          </a:xfrm>
        </p:grpSpPr>
        <p:sp>
          <p:nvSpPr>
            <p:cNvPr id="19" name="AutoShape 3"/>
            <p:cNvSpPr>
              <a:spLocks noChangeArrowheads="1"/>
            </p:cNvSpPr>
            <p:nvPr/>
          </p:nvSpPr>
          <p:spPr bwMode="gray">
            <a:xfrm>
              <a:off x="1428728" y="1142984"/>
              <a:ext cx="6324600" cy="1176780"/>
            </a:xfrm>
            <a:prstGeom prst="roundRect">
              <a:avLst>
                <a:gd name="adj" fmla="val 10889"/>
              </a:avLst>
            </a:prstGeom>
            <a:solidFill>
              <a:schemeClr val="bg1">
                <a:lumMod val="85000"/>
              </a:schemeClr>
            </a:solidFill>
            <a:ln>
              <a:noFill/>
              <a:headEnd/>
              <a:tailEnd/>
            </a:ln>
          </p:spPr>
          <p:style>
            <a:lnRef idx="2">
              <a:schemeClr val="dk1"/>
            </a:lnRef>
            <a:fillRef idx="1">
              <a:schemeClr val="lt1"/>
            </a:fillRef>
            <a:effectRef idx="0">
              <a:schemeClr val="dk1"/>
            </a:effectRef>
            <a:fontRef idx="minor">
              <a:schemeClr val="dk1"/>
            </a:fontRef>
          </p:style>
          <p:txBody>
            <a:bodyPr wrap="none" anchor="ctr"/>
            <a:lstStyle/>
            <a:p>
              <a:pPr algn="just"/>
              <a:endParaRPr lang="es-ES" dirty="0"/>
            </a:p>
          </p:txBody>
        </p:sp>
        <p:sp>
          <p:nvSpPr>
            <p:cNvPr id="20" name="Text Box 13"/>
            <p:cNvSpPr txBox="1">
              <a:spLocks noChangeArrowheads="1"/>
            </p:cNvSpPr>
            <p:nvPr/>
          </p:nvSpPr>
          <p:spPr bwMode="gray">
            <a:xfrm>
              <a:off x="1500165" y="1233460"/>
              <a:ext cx="6885623" cy="2910701"/>
            </a:xfrm>
            <a:prstGeom prst="rect">
              <a:avLst/>
            </a:prstGeom>
            <a:noFill/>
            <a:ln w="9525" algn="ctr">
              <a:noFill/>
              <a:miter lim="800000"/>
              <a:headEnd/>
              <a:tailEnd/>
            </a:ln>
            <a:effectLst/>
          </p:spPr>
          <p:txBody>
            <a:bodyPr wrap="square">
              <a:spAutoFit/>
            </a:bodyPr>
            <a:lstStyle/>
            <a:p>
              <a:r>
                <a:rPr lang="es-ES" dirty="0" smtClean="0">
                  <a:solidFill>
                    <a:schemeClr val="bg1">
                      <a:lumMod val="50000"/>
                    </a:schemeClr>
                  </a:solidFill>
                </a:rPr>
                <a:t>ALGORITMOS IMPLEMENTADOS</a:t>
              </a:r>
            </a:p>
            <a:p>
              <a:pPr algn="just"/>
              <a:r>
                <a:rPr lang="es-ES" dirty="0" smtClean="0">
                  <a:solidFill>
                    <a:schemeClr val="bg1">
                      <a:lumMod val="50000"/>
                    </a:schemeClr>
                  </a:solidFill>
                </a:rPr>
                <a:t> </a:t>
              </a:r>
            </a:p>
            <a:p>
              <a:pPr lvl="0" algn="just"/>
              <a:endParaRPr lang="es-ES" dirty="0">
                <a:solidFill>
                  <a:schemeClr val="bg1">
                    <a:lumMod val="50000"/>
                  </a:schemeClr>
                </a:solidFill>
              </a:endParaRPr>
            </a:p>
          </p:txBody>
        </p:sp>
      </p:grpSp>
      <p:sp>
        <p:nvSpPr>
          <p:cNvPr id="27" name="Freeform 3"/>
          <p:cNvSpPr>
            <a:spLocks noEditPoints="1"/>
          </p:cNvSpPr>
          <p:nvPr/>
        </p:nvSpPr>
        <p:spPr bwMode="gray">
          <a:xfrm>
            <a:off x="142876" y="1450428"/>
            <a:ext cx="6786578" cy="5407572"/>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solidFill>
            <a:schemeClr val="bg1">
              <a:lumMod val="85000"/>
              <a:alpha val="31000"/>
            </a:schemeClr>
          </a:solidFill>
          <a:ln>
            <a:noFill/>
            <a:headEnd/>
            <a:tailEnd/>
          </a:ln>
        </p:spPr>
        <p:style>
          <a:lnRef idx="1">
            <a:schemeClr val="dk1"/>
          </a:lnRef>
          <a:fillRef idx="2">
            <a:schemeClr val="dk1"/>
          </a:fillRef>
          <a:effectRef idx="1">
            <a:schemeClr val="dk1"/>
          </a:effectRef>
          <a:fontRef idx="minor">
            <a:schemeClr val="dk1"/>
          </a:fontRef>
        </p:style>
        <p:txBody>
          <a:bodyPr/>
          <a:lstStyle/>
          <a:p>
            <a:endParaRPr lang="es-E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pic>
        <p:nvPicPr>
          <p:cNvPr id="1028" name="Picture 4" descr="D:\4to\Tesis\ICONOS\ICO\Noia\video_filters.png"/>
          <p:cNvPicPr>
            <a:picLocks noChangeAspect="1" noChangeArrowheads="1"/>
          </p:cNvPicPr>
          <p:nvPr/>
        </p:nvPicPr>
        <p:blipFill>
          <a:blip r:embed="rId4" cstate="print"/>
          <a:srcRect/>
          <a:stretch>
            <a:fillRect/>
          </a:stretch>
        </p:blipFill>
        <p:spPr bwMode="auto">
          <a:xfrm>
            <a:off x="1571604" y="1428736"/>
            <a:ext cx="785818" cy="785818"/>
          </a:xfrm>
          <a:prstGeom prst="rect">
            <a:avLst/>
          </a:prstGeom>
          <a:noFill/>
        </p:spPr>
      </p:pic>
      <p:pic>
        <p:nvPicPr>
          <p:cNvPr id="1032" name="Picture 8" descr="D:\4to\Tesis\ICONOS\PNG\crystal-apps\penguin.png"/>
          <p:cNvPicPr>
            <a:picLocks noChangeAspect="1" noChangeArrowheads="1"/>
          </p:cNvPicPr>
          <p:nvPr/>
        </p:nvPicPr>
        <p:blipFill>
          <a:blip r:embed="rId5" cstate="print"/>
          <a:srcRect/>
          <a:stretch>
            <a:fillRect/>
          </a:stretch>
        </p:blipFill>
        <p:spPr bwMode="auto">
          <a:xfrm>
            <a:off x="1357290" y="3786190"/>
            <a:ext cx="2071702" cy="2071702"/>
          </a:xfrm>
          <a:prstGeom prst="rect">
            <a:avLst/>
          </a:prstGeom>
          <a:ln>
            <a:noFill/>
          </a:ln>
          <a:effectLst>
            <a:outerShdw blurRad="292100" dist="139700" dir="2700000" algn="tl" rotWithShape="0">
              <a:srgbClr val="333333">
                <a:alpha val="65000"/>
              </a:srgbClr>
            </a:outerShdw>
          </a:effectLst>
        </p:spPr>
      </p:pic>
      <p:pic>
        <p:nvPicPr>
          <p:cNvPr id="1036" name="Picture 12" descr="D:\4to\Tesis\ICONOS\PNG\Leopard-apps\gpm-statistics.png"/>
          <p:cNvPicPr>
            <a:picLocks noChangeAspect="1" noChangeArrowheads="1"/>
          </p:cNvPicPr>
          <p:nvPr/>
        </p:nvPicPr>
        <p:blipFill>
          <a:blip r:embed="rId6" cstate="print"/>
          <a:srcRect/>
          <a:stretch>
            <a:fillRect/>
          </a:stretch>
        </p:blipFill>
        <p:spPr bwMode="auto">
          <a:xfrm>
            <a:off x="428596" y="2571744"/>
            <a:ext cx="1285884" cy="1285884"/>
          </a:xfrm>
          <a:prstGeom prst="rect">
            <a:avLst/>
          </a:prstGeom>
          <a:noFill/>
        </p:spPr>
      </p:pic>
      <p:grpSp>
        <p:nvGrpSpPr>
          <p:cNvPr id="12" name="11 Grupo"/>
          <p:cNvGrpSpPr/>
          <p:nvPr/>
        </p:nvGrpSpPr>
        <p:grpSpPr>
          <a:xfrm>
            <a:off x="214282" y="6072206"/>
            <a:ext cx="2557944" cy="419875"/>
            <a:chOff x="214282" y="6286520"/>
            <a:chExt cx="2557944" cy="419875"/>
          </a:xfrm>
        </p:grpSpPr>
        <p:sp>
          <p:nvSpPr>
            <p:cNvPr id="13" name="12 Rectángulo"/>
            <p:cNvSpPr/>
            <p:nvPr/>
          </p:nvSpPr>
          <p:spPr>
            <a:xfrm>
              <a:off x="214282" y="6286520"/>
              <a:ext cx="2557944" cy="276999"/>
            </a:xfrm>
            <a:prstGeom prst="rect">
              <a:avLst/>
            </a:prstGeom>
          </p:spPr>
          <p:txBody>
            <a:bodyPr wrap="none">
              <a:spAutoFit/>
            </a:bodyPr>
            <a:lstStyle/>
            <a:p>
              <a:r>
                <a:rPr lang="es-ES_tradnl" sz="1200" b="1" dirty="0" smtClean="0">
                  <a:solidFill>
                    <a:schemeClr val="bg1">
                      <a:lumMod val="65000"/>
                    </a:schemeClr>
                  </a:solidFill>
                </a:rPr>
                <a:t>FFT: Transformada  R</a:t>
              </a:r>
              <a:r>
                <a:rPr lang="es-ES" sz="1200" b="1" dirty="0" smtClean="0">
                  <a:solidFill>
                    <a:schemeClr val="bg1">
                      <a:lumMod val="65000"/>
                    </a:schemeClr>
                  </a:solidFill>
                </a:rPr>
                <a:t>á</a:t>
              </a:r>
              <a:r>
                <a:rPr lang="es-ES_tradnl" sz="1200" b="1" dirty="0" smtClean="0">
                  <a:solidFill>
                    <a:schemeClr val="bg1">
                      <a:lumMod val="65000"/>
                    </a:schemeClr>
                  </a:solidFill>
                </a:rPr>
                <a:t>pida de Fourier</a:t>
              </a:r>
              <a:endParaRPr lang="es-ES" sz="1200" b="1" dirty="0">
                <a:solidFill>
                  <a:schemeClr val="bg1">
                    <a:lumMod val="65000"/>
                  </a:schemeClr>
                </a:solidFill>
              </a:endParaRPr>
            </a:p>
          </p:txBody>
        </p:sp>
        <p:sp>
          <p:nvSpPr>
            <p:cNvPr id="14" name="13 Rectángulo"/>
            <p:cNvSpPr/>
            <p:nvPr/>
          </p:nvSpPr>
          <p:spPr>
            <a:xfrm>
              <a:off x="214282" y="6429396"/>
              <a:ext cx="1929118" cy="276999"/>
            </a:xfrm>
            <a:prstGeom prst="rect">
              <a:avLst/>
            </a:prstGeom>
          </p:spPr>
          <p:txBody>
            <a:bodyPr wrap="none">
              <a:spAutoFit/>
            </a:bodyPr>
            <a:lstStyle/>
            <a:p>
              <a:r>
                <a:rPr lang="es-ES_tradnl" sz="1200" b="1" dirty="0" smtClean="0">
                  <a:solidFill>
                    <a:schemeClr val="bg1">
                      <a:lumMod val="65000"/>
                    </a:schemeClr>
                  </a:solidFill>
                </a:rPr>
                <a:t>PC: Computadora Personal.</a:t>
              </a:r>
              <a:endParaRPr lang="es-ES" sz="1200" b="1" dirty="0">
                <a:solidFill>
                  <a:schemeClr val="bg1">
                    <a:lumMod val="65000"/>
                  </a:schemeClr>
                </a:solidFill>
              </a:endParaRPr>
            </a:p>
          </p:txBody>
        </p:sp>
      </p:grpSp>
      <p:sp>
        <p:nvSpPr>
          <p:cNvPr id="17" name="16 Rectángulo"/>
          <p:cNvSpPr/>
          <p:nvPr/>
        </p:nvSpPr>
        <p:spPr>
          <a:xfrm>
            <a:off x="1336599" y="928670"/>
            <a:ext cx="1213601" cy="584775"/>
          </a:xfrm>
          <a:prstGeom prst="rect">
            <a:avLst/>
          </a:prstGeom>
          <a:noFill/>
        </p:spPr>
        <p:txBody>
          <a:bodyPr wrap="none" lIns="91440" tIns="45720" rIns="91440" bIns="45720">
            <a:spAutoFit/>
          </a:bodyPr>
          <a:lstStyle/>
          <a:p>
            <a:pPr algn="ctr"/>
            <a:r>
              <a:rPr lang="es-E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Filtros</a:t>
            </a:r>
            <a:endParaRPr lang="es-E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17 Rectángulo"/>
          <p:cNvSpPr/>
          <p:nvPr/>
        </p:nvSpPr>
        <p:spPr>
          <a:xfrm>
            <a:off x="643841" y="2201283"/>
            <a:ext cx="856325" cy="584775"/>
          </a:xfrm>
          <a:prstGeom prst="rect">
            <a:avLst/>
          </a:prstGeom>
          <a:noFill/>
        </p:spPr>
        <p:txBody>
          <a:bodyPr wrap="none" lIns="91440" tIns="45720" rIns="91440" bIns="45720">
            <a:spAutoFit/>
          </a:bodyPr>
          <a:lstStyle/>
          <a:p>
            <a:pPr algn="ctr"/>
            <a:r>
              <a:rPr lang="es-E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FFT </a:t>
            </a:r>
            <a:endParaRPr lang="es-E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20 Rectángulo"/>
          <p:cNvSpPr/>
          <p:nvPr/>
        </p:nvSpPr>
        <p:spPr>
          <a:xfrm>
            <a:off x="1857356" y="5487431"/>
            <a:ext cx="1107804" cy="584775"/>
          </a:xfrm>
          <a:prstGeom prst="rect">
            <a:avLst/>
          </a:prstGeom>
          <a:noFill/>
        </p:spPr>
        <p:txBody>
          <a:bodyPr wrap="none" lIns="91440" tIns="45720" rIns="91440" bIns="45720">
            <a:spAutoFit/>
          </a:bodyPr>
          <a:lstStyle/>
          <a:p>
            <a:pPr algn="ctr"/>
            <a:r>
              <a:rPr lang="es-E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Otros</a:t>
            </a:r>
            <a:endParaRPr lang="es-E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4" name="23 Rectángulo redondeado"/>
          <p:cNvSpPr/>
          <p:nvPr/>
        </p:nvSpPr>
        <p:spPr>
          <a:xfrm>
            <a:off x="3500430" y="1785926"/>
            <a:ext cx="5214974" cy="242889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endParaRPr lang="es-ES" dirty="0" smtClean="0">
              <a:solidFill>
                <a:schemeClr val="bg1">
                  <a:lumMod val="50000"/>
                </a:schemeClr>
              </a:solidFill>
            </a:endParaRPr>
          </a:p>
          <a:p>
            <a:endParaRPr lang="es-ES" b="1" dirty="0" smtClean="0">
              <a:solidFill>
                <a:schemeClr val="bg1">
                  <a:lumMod val="50000"/>
                </a:schemeClr>
              </a:solidFill>
            </a:endParaRPr>
          </a:p>
          <a:p>
            <a:endParaRPr lang="es-ES" b="1" dirty="0" smtClean="0">
              <a:solidFill>
                <a:schemeClr val="bg1">
                  <a:lumMod val="50000"/>
                </a:schemeClr>
              </a:solidFill>
            </a:endParaRPr>
          </a:p>
          <a:p>
            <a:endParaRPr lang="es-ES" b="1" dirty="0" smtClean="0">
              <a:solidFill>
                <a:schemeClr val="bg1">
                  <a:lumMod val="50000"/>
                </a:schemeClr>
              </a:solidFill>
            </a:endParaRPr>
          </a:p>
          <a:p>
            <a:endParaRPr lang="es-ES" b="1" dirty="0" smtClean="0">
              <a:solidFill>
                <a:schemeClr val="bg1">
                  <a:lumMod val="50000"/>
                </a:schemeClr>
              </a:solidFill>
            </a:endParaRPr>
          </a:p>
          <a:p>
            <a:endParaRPr lang="es-ES" b="1" dirty="0" smtClean="0">
              <a:solidFill>
                <a:schemeClr val="bg1">
                  <a:lumMod val="50000"/>
                </a:schemeClr>
              </a:solidFill>
            </a:endParaRPr>
          </a:p>
          <a:p>
            <a:endParaRPr lang="es-ES" b="1" dirty="0" smtClean="0">
              <a:solidFill>
                <a:schemeClr val="bg1">
                  <a:lumMod val="50000"/>
                </a:schemeClr>
              </a:solidFill>
            </a:endParaRPr>
          </a:p>
          <a:p>
            <a:r>
              <a:rPr lang="es-ES" b="1" dirty="0" smtClean="0">
                <a:solidFill>
                  <a:schemeClr val="bg1">
                    <a:lumMod val="50000"/>
                  </a:schemeClr>
                </a:solidFill>
              </a:rPr>
              <a:t>Otros algoritmos implementados</a:t>
            </a:r>
          </a:p>
          <a:p>
            <a:pPr>
              <a:buFont typeface="Arial" pitchFamily="34" charset="0"/>
              <a:buChar char="•"/>
            </a:pPr>
            <a:r>
              <a:rPr lang="es-ES" sz="1200" dirty="0" smtClean="0">
                <a:solidFill>
                  <a:schemeClr val="bg1">
                    <a:lumMod val="50000"/>
                  </a:schemeClr>
                </a:solidFill>
              </a:rPr>
              <a:t>Algoritmo de síntesis digital directa.</a:t>
            </a:r>
          </a:p>
          <a:p>
            <a:pPr>
              <a:buFont typeface="Arial" pitchFamily="34" charset="0"/>
              <a:buChar char="•"/>
            </a:pPr>
            <a:r>
              <a:rPr lang="es-ES" sz="1200" dirty="0" smtClean="0">
                <a:solidFill>
                  <a:schemeClr val="bg1">
                    <a:lumMod val="50000"/>
                  </a:schemeClr>
                </a:solidFill>
              </a:rPr>
              <a:t>Algoritmo de generación de señales  genéricas.</a:t>
            </a:r>
          </a:p>
          <a:p>
            <a:pPr>
              <a:buFont typeface="Arial" pitchFamily="34" charset="0"/>
              <a:buChar char="•"/>
            </a:pPr>
            <a:r>
              <a:rPr lang="es-ES" sz="1200" dirty="0" smtClean="0">
                <a:solidFill>
                  <a:schemeClr val="bg1">
                    <a:lumMod val="50000"/>
                  </a:schemeClr>
                </a:solidFill>
              </a:rPr>
              <a:t>Adición de ruido.</a:t>
            </a:r>
          </a:p>
          <a:p>
            <a:pPr>
              <a:buFont typeface="Arial" pitchFamily="34" charset="0"/>
              <a:buChar char="•"/>
            </a:pPr>
            <a:r>
              <a:rPr lang="es-ES" sz="1200" dirty="0" smtClean="0">
                <a:solidFill>
                  <a:schemeClr val="bg1">
                    <a:lumMod val="50000"/>
                  </a:schemeClr>
                </a:solidFill>
              </a:rPr>
              <a:t>Algoritmos de edición (Ruido , Marcar, Dibujo Manual,  Recortar).</a:t>
            </a:r>
          </a:p>
          <a:p>
            <a:pPr>
              <a:buFont typeface="Arial" pitchFamily="34" charset="0"/>
              <a:buChar char="•"/>
            </a:pPr>
            <a:r>
              <a:rPr lang="es-ES" sz="1200" dirty="0" smtClean="0">
                <a:solidFill>
                  <a:schemeClr val="bg1">
                    <a:lumMod val="50000"/>
                  </a:schemeClr>
                </a:solidFill>
              </a:rPr>
              <a:t>Algoritmos de intercambio con la tarjeta de sonido de la PC.</a:t>
            </a:r>
          </a:p>
          <a:p>
            <a:pPr>
              <a:buFont typeface="Arial" pitchFamily="34" charset="0"/>
              <a:buChar char="•"/>
            </a:pPr>
            <a:r>
              <a:rPr lang="es-ES" sz="1200" dirty="0" smtClean="0">
                <a:solidFill>
                  <a:schemeClr val="bg1">
                    <a:lumMod val="50000"/>
                  </a:schemeClr>
                </a:solidFill>
              </a:rPr>
              <a:t>Opciones para exportar e importar formatos (*.dat, *.sbio, *.txt, *.wav).</a:t>
            </a:r>
          </a:p>
          <a:p>
            <a:pPr>
              <a:buFont typeface="Arial" pitchFamily="34" charset="0"/>
              <a:buChar char="•"/>
            </a:pPr>
            <a:r>
              <a:rPr lang="es-ES" sz="1200" dirty="0" smtClean="0">
                <a:solidFill>
                  <a:schemeClr val="bg1">
                    <a:lumMod val="50000"/>
                  </a:schemeClr>
                </a:solidFill>
              </a:rPr>
              <a:t>Algoritmo central(Núcleo de la aplicación).</a:t>
            </a:r>
          </a:p>
          <a:p>
            <a:pPr>
              <a:buFont typeface="Arial" pitchFamily="34" charset="0"/>
              <a:buChar char="•"/>
            </a:pPr>
            <a:endParaRPr lang="es-ES" sz="1200" dirty="0" smtClean="0">
              <a:solidFill>
                <a:schemeClr val="bg1">
                  <a:lumMod val="50000"/>
                </a:schemeClr>
              </a:solidFill>
            </a:endParaRPr>
          </a:p>
          <a:p>
            <a:pPr>
              <a:buFont typeface="Arial" pitchFamily="34" charset="0"/>
              <a:buChar char="•"/>
            </a:pPr>
            <a:endParaRPr lang="es-ES" dirty="0" smtClean="0">
              <a:solidFill>
                <a:schemeClr val="bg1">
                  <a:lumMod val="50000"/>
                </a:schemeClr>
              </a:solidFill>
            </a:endParaRPr>
          </a:p>
          <a:p>
            <a:endParaRPr lang="es-ES" dirty="0" smtClean="0">
              <a:solidFill>
                <a:schemeClr val="bg1">
                  <a:lumMod val="50000"/>
                </a:schemeClr>
              </a:solidFill>
            </a:endParaRPr>
          </a:p>
          <a:p>
            <a:endParaRPr lang="es-ES" dirty="0" smtClean="0">
              <a:solidFill>
                <a:schemeClr val="bg1">
                  <a:lumMod val="50000"/>
                </a:schemeClr>
              </a:solidFill>
            </a:endParaRPr>
          </a:p>
          <a:p>
            <a:endParaRPr lang="es-ES" dirty="0" smtClean="0">
              <a:solidFill>
                <a:schemeClr val="bg1">
                  <a:lumMod val="50000"/>
                </a:schemeClr>
              </a:solidFill>
            </a:endParaRPr>
          </a:p>
          <a:p>
            <a:endParaRPr lang="es-ES" dirty="0" smtClean="0">
              <a:solidFill>
                <a:schemeClr val="bg1">
                  <a:lumMod val="50000"/>
                </a:schemeClr>
              </a:solidFill>
            </a:endParaRPr>
          </a:p>
          <a:p>
            <a:endParaRPr lang="es-ES" dirty="0" smtClean="0">
              <a:solidFill>
                <a:schemeClr val="bg1">
                  <a:lumMod val="50000"/>
                </a:schemeClr>
              </a:solidFill>
            </a:endParaRPr>
          </a:p>
          <a:p>
            <a:pPr algn="just"/>
            <a:r>
              <a:rPr lang="es-ES" dirty="0" smtClean="0">
                <a:solidFill>
                  <a:schemeClr val="bg1">
                    <a:lumMod val="50000"/>
                  </a:schemeClr>
                </a:solidFill>
              </a:rPr>
              <a:t> </a:t>
            </a:r>
            <a:endParaRPr lang="es-ES" dirty="0"/>
          </a:p>
        </p:txBody>
      </p:sp>
      <p:pic>
        <p:nvPicPr>
          <p:cNvPr id="22" name="Picture 3" descr="C:\Users\Asiel\Documents\kkk.png"/>
          <p:cNvPicPr>
            <a:picLocks noChangeAspect="1" noChangeArrowheads="1"/>
          </p:cNvPicPr>
          <p:nvPr/>
        </p:nvPicPr>
        <p:blipFill>
          <a:blip r:embed="rId7" cstate="print"/>
          <a:srcRect l="56397" t="76225" r="6250" b="5263"/>
          <a:stretch>
            <a:fillRect/>
          </a:stretch>
        </p:blipFill>
        <p:spPr bwMode="auto">
          <a:xfrm>
            <a:off x="5500694" y="6187965"/>
            <a:ext cx="3643306" cy="1340069"/>
          </a:xfrm>
          <a:prstGeom prst="rect">
            <a:avLst/>
          </a:prstGeom>
          <a:noFill/>
        </p:spPr>
      </p:pic>
      <p:sp>
        <p:nvSpPr>
          <p:cNvPr id="25" name="15 Marcador de pie de página"/>
          <p:cNvSpPr txBox="1">
            <a:spLocks/>
          </p:cNvSpPr>
          <p:nvPr/>
        </p:nvSpPr>
        <p:spPr>
          <a:xfrm>
            <a:off x="0" y="6492875"/>
            <a:ext cx="73342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smtClean="0">
                <a:ln>
                  <a:noFill/>
                </a:ln>
                <a:solidFill>
                  <a:schemeClr val="tx1">
                    <a:tint val="75000"/>
                  </a:schemeClr>
                </a:solidFill>
                <a:effectLst/>
                <a:uLnTx/>
                <a:uFillTx/>
                <a:latin typeface="+mn-lt"/>
                <a:ea typeface="+mn-ea"/>
                <a:cs typeface="+mn-cs"/>
              </a:rPr>
              <a:t>11</a:t>
            </a:r>
            <a:endParaRPr kumimoji="0" lang="es-E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print"/>
          <a:srcRect b="3881"/>
          <a:stretch>
            <a:fillRect/>
          </a:stretch>
        </p:blipFill>
        <p:spPr bwMode="auto">
          <a:xfrm>
            <a:off x="500034" y="747073"/>
            <a:ext cx="7684117" cy="5539447"/>
          </a:xfrm>
          <a:prstGeom prst="rect">
            <a:avLst/>
          </a:prstGeom>
          <a:noFill/>
          <a:ln>
            <a:noFill/>
          </a:ln>
        </p:spPr>
      </p:pic>
      <p:pic>
        <p:nvPicPr>
          <p:cNvPr id="6" name="Picture 32" descr="Picture1"/>
          <p:cNvPicPr>
            <a:picLocks noChangeAspect="1" noChangeArrowheads="1"/>
          </p:cNvPicPr>
          <p:nvPr/>
        </p:nvPicPr>
        <p:blipFill>
          <a:blip r:embed="rId4" cstate="print"/>
          <a:srcRect/>
          <a:stretch>
            <a:fillRect/>
          </a:stretch>
        </p:blipFill>
        <p:spPr bwMode="auto">
          <a:xfrm>
            <a:off x="2214546" y="4643446"/>
            <a:ext cx="1003300" cy="1079500"/>
          </a:xfrm>
          <a:prstGeom prst="rect">
            <a:avLst/>
          </a:prstGeom>
          <a:noFill/>
        </p:spPr>
      </p:pic>
      <p:cxnSp>
        <p:nvCxnSpPr>
          <p:cNvPr id="17" name="16 Conector recto de flecha"/>
          <p:cNvCxnSpPr>
            <a:endCxn id="53" idx="1"/>
          </p:cNvCxnSpPr>
          <p:nvPr/>
        </p:nvCxnSpPr>
        <p:spPr>
          <a:xfrm>
            <a:off x="5429256" y="4572008"/>
            <a:ext cx="500066" cy="296765"/>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53" name="52 CuadroTexto"/>
          <p:cNvSpPr txBox="1"/>
          <p:nvPr/>
        </p:nvSpPr>
        <p:spPr>
          <a:xfrm>
            <a:off x="5929322" y="4714884"/>
            <a:ext cx="1637949" cy="307777"/>
          </a:xfrm>
          <a:prstGeom prst="rect">
            <a:avLst/>
          </a:prstGeom>
          <a:noFill/>
        </p:spPr>
        <p:txBody>
          <a:bodyPr wrap="none" rtlCol="0">
            <a:spAutoFit/>
          </a:bodyPr>
          <a:lstStyle/>
          <a:p>
            <a:r>
              <a:rPr lang="es-ES" sz="1400" dirty="0" smtClean="0">
                <a:solidFill>
                  <a:schemeClr val="accent6">
                    <a:lumMod val="75000"/>
                  </a:schemeClr>
                </a:solidFill>
              </a:rPr>
              <a:t>Opciones de entada</a:t>
            </a:r>
            <a:endParaRPr lang="es-ES" sz="1400" dirty="0">
              <a:solidFill>
                <a:schemeClr val="accent6">
                  <a:lumMod val="75000"/>
                </a:schemeClr>
              </a:solidFill>
            </a:endParaRPr>
          </a:p>
        </p:txBody>
      </p:sp>
      <p:pic>
        <p:nvPicPr>
          <p:cNvPr id="16" name="Picture 2" descr="C:\Users\Asiel\Documents\ddd.png"/>
          <p:cNvPicPr>
            <a:picLocks noChangeAspect="1" noChangeArrowheads="1"/>
          </p:cNvPicPr>
          <p:nvPr/>
        </p:nvPicPr>
        <p:blipFill>
          <a:blip r:embed="rId5" cstate="print"/>
          <a:srcRect r="6250" b="90461"/>
          <a:stretch>
            <a:fillRect/>
          </a:stretch>
        </p:blipFill>
        <p:spPr bwMode="auto">
          <a:xfrm>
            <a:off x="0" y="0"/>
            <a:ext cx="9144000" cy="690542"/>
          </a:xfrm>
          <a:prstGeom prst="rect">
            <a:avLst/>
          </a:prstGeom>
          <a:noFill/>
        </p:spPr>
      </p:pic>
      <p:sp>
        <p:nvSpPr>
          <p:cNvPr id="36" name="35 Rectángulo"/>
          <p:cNvSpPr/>
          <p:nvPr/>
        </p:nvSpPr>
        <p:spPr>
          <a:xfrm>
            <a:off x="3000364" y="6286520"/>
            <a:ext cx="3119637" cy="276999"/>
          </a:xfrm>
          <a:prstGeom prst="rect">
            <a:avLst/>
          </a:prstGeom>
        </p:spPr>
        <p:txBody>
          <a:bodyPr wrap="none">
            <a:spAutoFit/>
          </a:bodyPr>
          <a:lstStyle/>
          <a:p>
            <a:r>
              <a:rPr lang="es-ES_tradnl" sz="1200" b="1" dirty="0" smtClean="0">
                <a:solidFill>
                  <a:schemeClr val="bg1">
                    <a:lumMod val="50000"/>
                  </a:schemeClr>
                </a:solidFill>
              </a:rPr>
              <a:t>Figura 1. </a:t>
            </a:r>
            <a:r>
              <a:rPr lang="es-ES_tradnl" sz="1200" i="1" dirty="0" smtClean="0"/>
              <a:t>Pantalla de estrada de ¨GESEBIOv1.0¨</a:t>
            </a:r>
            <a:endParaRPr lang="es-ES" sz="1200" i="1" dirty="0"/>
          </a:p>
        </p:txBody>
      </p:sp>
      <p:sp>
        <p:nvSpPr>
          <p:cNvPr id="18" name="17 Elipse"/>
          <p:cNvSpPr/>
          <p:nvPr/>
        </p:nvSpPr>
        <p:spPr>
          <a:xfrm>
            <a:off x="4357686" y="2285992"/>
            <a:ext cx="1285884" cy="2571768"/>
          </a:xfrm>
          <a:prstGeom prst="ellipse">
            <a:avLst/>
          </a:prstGeom>
          <a:noFill/>
          <a:ln w="22225">
            <a:solidFill>
              <a:schemeClr val="accent6"/>
            </a:solidFill>
            <a:prstDash val="sysDot"/>
          </a:ln>
          <a:effectLst>
            <a:outerShdw blurRad="50800" dist="508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Picture 3" descr="C:\Users\Asiel\Documents\kkk.png"/>
          <p:cNvPicPr>
            <a:picLocks noChangeAspect="1" noChangeArrowheads="1"/>
          </p:cNvPicPr>
          <p:nvPr/>
        </p:nvPicPr>
        <p:blipFill>
          <a:blip r:embed="rId6" cstate="print"/>
          <a:srcRect l="56397" t="76225" r="6250" b="5263"/>
          <a:stretch>
            <a:fillRect/>
          </a:stretch>
        </p:blipFill>
        <p:spPr bwMode="auto">
          <a:xfrm>
            <a:off x="5500694" y="6187965"/>
            <a:ext cx="3643306" cy="1340069"/>
          </a:xfrm>
          <a:prstGeom prst="rect">
            <a:avLst/>
          </a:prstGeom>
          <a:noFill/>
        </p:spPr>
      </p:pic>
      <p:sp>
        <p:nvSpPr>
          <p:cNvPr id="14" name="15 Marcador de pie de página"/>
          <p:cNvSpPr txBox="1">
            <a:spLocks/>
          </p:cNvSpPr>
          <p:nvPr/>
        </p:nvSpPr>
        <p:spPr>
          <a:xfrm>
            <a:off x="0" y="6492875"/>
            <a:ext cx="73342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smtClean="0">
                <a:ln>
                  <a:noFill/>
                </a:ln>
                <a:solidFill>
                  <a:schemeClr val="tx1">
                    <a:tint val="75000"/>
                  </a:schemeClr>
                </a:solidFill>
                <a:effectLst/>
                <a:uLnTx/>
                <a:uFillTx/>
                <a:latin typeface="+mn-lt"/>
                <a:ea typeface="+mn-ea"/>
                <a:cs typeface="+mn-cs"/>
              </a:rPr>
              <a:t>12</a:t>
            </a:r>
            <a:endParaRPr kumimoji="0" lang="es-E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b="3320"/>
          <a:stretch>
            <a:fillRect/>
          </a:stretch>
        </p:blipFill>
        <p:spPr bwMode="auto">
          <a:xfrm>
            <a:off x="357158" y="1050878"/>
            <a:ext cx="7324708" cy="5307080"/>
          </a:xfrm>
          <a:prstGeom prst="rect">
            <a:avLst/>
          </a:prstGeom>
          <a:noFill/>
          <a:ln>
            <a:noFill/>
          </a:ln>
        </p:spPr>
      </p:pic>
      <p:cxnSp>
        <p:nvCxnSpPr>
          <p:cNvPr id="18" name="17 Conector recto de flecha"/>
          <p:cNvCxnSpPr>
            <a:endCxn id="52" idx="1"/>
          </p:cNvCxnSpPr>
          <p:nvPr/>
        </p:nvCxnSpPr>
        <p:spPr>
          <a:xfrm>
            <a:off x="5357818" y="2880650"/>
            <a:ext cx="2714644" cy="24142"/>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8" name="7 Rectángulo"/>
          <p:cNvSpPr/>
          <p:nvPr/>
        </p:nvSpPr>
        <p:spPr>
          <a:xfrm>
            <a:off x="2786050" y="6366711"/>
            <a:ext cx="3063596" cy="276999"/>
          </a:xfrm>
          <a:prstGeom prst="rect">
            <a:avLst/>
          </a:prstGeom>
        </p:spPr>
        <p:txBody>
          <a:bodyPr wrap="none">
            <a:spAutoFit/>
          </a:bodyPr>
          <a:lstStyle/>
          <a:p>
            <a:r>
              <a:rPr lang="es-ES_tradnl" sz="1200" b="1" dirty="0" smtClean="0">
                <a:solidFill>
                  <a:schemeClr val="bg1">
                    <a:lumMod val="50000"/>
                  </a:schemeClr>
                </a:solidFill>
              </a:rPr>
              <a:t>Figura 2. </a:t>
            </a:r>
            <a:r>
              <a:rPr lang="es-ES_tradnl" sz="1200" i="1" dirty="0" smtClean="0"/>
              <a:t>Espacio de trabajo de ¨GESEBIOv1.0¨</a:t>
            </a:r>
            <a:endParaRPr lang="es-ES" sz="1200" i="1" dirty="0"/>
          </a:p>
        </p:txBody>
      </p:sp>
      <p:cxnSp>
        <p:nvCxnSpPr>
          <p:cNvPr id="9" name="8 Conector recto de flecha"/>
          <p:cNvCxnSpPr/>
          <p:nvPr/>
        </p:nvCxnSpPr>
        <p:spPr>
          <a:xfrm flipV="1">
            <a:off x="6429388" y="2285992"/>
            <a:ext cx="1643074" cy="406604"/>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7684634" y="2026499"/>
            <a:ext cx="1816588" cy="523220"/>
          </a:xfrm>
          <a:prstGeom prst="rect">
            <a:avLst/>
          </a:prstGeom>
          <a:noFill/>
        </p:spPr>
        <p:txBody>
          <a:bodyPr wrap="square" rtlCol="0">
            <a:spAutoFit/>
          </a:bodyPr>
          <a:lstStyle/>
          <a:p>
            <a:pPr algn="ctr"/>
            <a:r>
              <a:rPr lang="es-ES" sz="1400" dirty="0" smtClean="0">
                <a:solidFill>
                  <a:schemeClr val="accent6">
                    <a:lumMod val="75000"/>
                  </a:schemeClr>
                </a:solidFill>
              </a:rPr>
              <a:t>Área de </a:t>
            </a:r>
          </a:p>
          <a:p>
            <a:pPr algn="ctr"/>
            <a:r>
              <a:rPr lang="es-ES" sz="1400" dirty="0" smtClean="0">
                <a:solidFill>
                  <a:schemeClr val="accent6">
                    <a:lumMod val="75000"/>
                  </a:schemeClr>
                </a:solidFill>
              </a:rPr>
              <a:t>visualización</a:t>
            </a:r>
            <a:endParaRPr lang="es-ES" sz="1400" dirty="0">
              <a:solidFill>
                <a:schemeClr val="accent6">
                  <a:lumMod val="75000"/>
                </a:schemeClr>
              </a:solidFill>
            </a:endParaRPr>
          </a:p>
        </p:txBody>
      </p:sp>
      <p:cxnSp>
        <p:nvCxnSpPr>
          <p:cNvPr id="21" name="20 Conector recto de flecha"/>
          <p:cNvCxnSpPr>
            <a:stCxn id="22" idx="1"/>
          </p:cNvCxnSpPr>
          <p:nvPr/>
        </p:nvCxnSpPr>
        <p:spPr>
          <a:xfrm rot="10800000">
            <a:off x="1000100" y="4214819"/>
            <a:ext cx="1857388" cy="653955"/>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2857488" y="4714884"/>
            <a:ext cx="2066720" cy="307777"/>
          </a:xfrm>
          <a:prstGeom prst="rect">
            <a:avLst/>
          </a:prstGeom>
          <a:noFill/>
        </p:spPr>
        <p:txBody>
          <a:bodyPr wrap="none" rtlCol="0">
            <a:spAutoFit/>
          </a:bodyPr>
          <a:lstStyle/>
          <a:p>
            <a:r>
              <a:rPr lang="es-ES" sz="1400" dirty="0" smtClean="0">
                <a:solidFill>
                  <a:schemeClr val="accent6">
                    <a:lumMod val="75000"/>
                  </a:schemeClr>
                </a:solidFill>
              </a:rPr>
              <a:t>Ventana de cuantificación</a:t>
            </a:r>
            <a:endParaRPr lang="es-ES" sz="1400" dirty="0">
              <a:solidFill>
                <a:schemeClr val="accent6">
                  <a:lumMod val="75000"/>
                </a:schemeClr>
              </a:solidFill>
            </a:endParaRPr>
          </a:p>
        </p:txBody>
      </p:sp>
      <p:cxnSp>
        <p:nvCxnSpPr>
          <p:cNvPr id="27" name="26 Conector recto de flecha"/>
          <p:cNvCxnSpPr/>
          <p:nvPr/>
        </p:nvCxnSpPr>
        <p:spPr>
          <a:xfrm>
            <a:off x="5929322" y="5192925"/>
            <a:ext cx="2143140" cy="93463"/>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8" name="27 CuadroTexto"/>
          <p:cNvSpPr txBox="1"/>
          <p:nvPr/>
        </p:nvSpPr>
        <p:spPr>
          <a:xfrm>
            <a:off x="7929586" y="5050049"/>
            <a:ext cx="1030802" cy="523220"/>
          </a:xfrm>
          <a:prstGeom prst="rect">
            <a:avLst/>
          </a:prstGeom>
          <a:noFill/>
        </p:spPr>
        <p:txBody>
          <a:bodyPr wrap="square" rtlCol="0">
            <a:spAutoFit/>
          </a:bodyPr>
          <a:lstStyle/>
          <a:p>
            <a:pPr algn="ctr"/>
            <a:r>
              <a:rPr lang="es-ES" sz="1400" dirty="0" smtClean="0">
                <a:solidFill>
                  <a:schemeClr val="accent6">
                    <a:lumMod val="75000"/>
                  </a:schemeClr>
                </a:solidFill>
              </a:rPr>
              <a:t>Área de</a:t>
            </a:r>
          </a:p>
          <a:p>
            <a:pPr algn="ctr"/>
            <a:r>
              <a:rPr lang="es-ES" sz="1400" dirty="0" smtClean="0">
                <a:solidFill>
                  <a:schemeClr val="accent6">
                    <a:lumMod val="75000"/>
                  </a:schemeClr>
                </a:solidFill>
              </a:rPr>
              <a:t> Espectros</a:t>
            </a:r>
            <a:endParaRPr lang="es-ES" sz="1400" dirty="0">
              <a:solidFill>
                <a:schemeClr val="accent6">
                  <a:lumMod val="75000"/>
                </a:schemeClr>
              </a:solidFill>
            </a:endParaRPr>
          </a:p>
        </p:txBody>
      </p:sp>
      <p:cxnSp>
        <p:nvCxnSpPr>
          <p:cNvPr id="33" name="32 Conector recto de flecha"/>
          <p:cNvCxnSpPr/>
          <p:nvPr/>
        </p:nvCxnSpPr>
        <p:spPr>
          <a:xfrm flipV="1">
            <a:off x="6286512" y="5907306"/>
            <a:ext cx="1500198" cy="164900"/>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34" name="33 CuadroTexto"/>
          <p:cNvSpPr txBox="1"/>
          <p:nvPr/>
        </p:nvSpPr>
        <p:spPr>
          <a:xfrm>
            <a:off x="7327412" y="5692991"/>
            <a:ext cx="1816588" cy="523220"/>
          </a:xfrm>
          <a:prstGeom prst="rect">
            <a:avLst/>
          </a:prstGeom>
          <a:noFill/>
        </p:spPr>
        <p:txBody>
          <a:bodyPr wrap="square" rtlCol="0">
            <a:spAutoFit/>
          </a:bodyPr>
          <a:lstStyle/>
          <a:p>
            <a:pPr algn="ctr"/>
            <a:r>
              <a:rPr lang="es-ES" sz="1400" dirty="0" smtClean="0">
                <a:solidFill>
                  <a:schemeClr val="accent6">
                    <a:lumMod val="75000"/>
                  </a:schemeClr>
                </a:solidFill>
              </a:rPr>
              <a:t>Área de</a:t>
            </a:r>
          </a:p>
          <a:p>
            <a:pPr algn="ctr"/>
            <a:r>
              <a:rPr lang="es-ES" sz="1400" dirty="0" smtClean="0">
                <a:solidFill>
                  <a:schemeClr val="accent6">
                    <a:lumMod val="75000"/>
                  </a:schemeClr>
                </a:solidFill>
              </a:rPr>
              <a:t> comentarios</a:t>
            </a:r>
            <a:endParaRPr lang="es-ES" sz="1400" dirty="0">
              <a:solidFill>
                <a:schemeClr val="accent6">
                  <a:lumMod val="75000"/>
                </a:schemeClr>
              </a:solidFill>
            </a:endParaRPr>
          </a:p>
        </p:txBody>
      </p:sp>
      <p:grpSp>
        <p:nvGrpSpPr>
          <p:cNvPr id="2" name="54 Grupo"/>
          <p:cNvGrpSpPr/>
          <p:nvPr/>
        </p:nvGrpSpPr>
        <p:grpSpPr>
          <a:xfrm>
            <a:off x="6072198" y="3121222"/>
            <a:ext cx="2225641" cy="1500199"/>
            <a:chOff x="5799839" y="2500305"/>
            <a:chExt cx="2344059" cy="1500199"/>
          </a:xfrm>
        </p:grpSpPr>
        <p:cxnSp>
          <p:nvCxnSpPr>
            <p:cNvPr id="45" name="44 Conector recto de flecha"/>
            <p:cNvCxnSpPr/>
            <p:nvPr/>
          </p:nvCxnSpPr>
          <p:spPr>
            <a:xfrm rot="16200000" flipH="1">
              <a:off x="7245493" y="2695495"/>
              <a:ext cx="1093595" cy="703215"/>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48" name="47 Conector recto de flecha"/>
            <p:cNvCxnSpPr/>
            <p:nvPr/>
          </p:nvCxnSpPr>
          <p:spPr>
            <a:xfrm flipV="1">
              <a:off x="7284412" y="3593901"/>
              <a:ext cx="859486" cy="335165"/>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51" name="50 Conector recto de flecha"/>
            <p:cNvCxnSpPr/>
            <p:nvPr/>
          </p:nvCxnSpPr>
          <p:spPr>
            <a:xfrm>
              <a:off x="7440682" y="3143248"/>
              <a:ext cx="703215" cy="450653"/>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53" name="52 Conector recto de flecha"/>
            <p:cNvCxnSpPr/>
            <p:nvPr/>
          </p:nvCxnSpPr>
          <p:spPr>
            <a:xfrm flipV="1">
              <a:off x="5799839" y="3593901"/>
              <a:ext cx="2344059" cy="406603"/>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sp>
        <p:nvSpPr>
          <p:cNvPr id="57" name="56 CuadroTexto"/>
          <p:cNvSpPr txBox="1"/>
          <p:nvPr/>
        </p:nvSpPr>
        <p:spPr>
          <a:xfrm>
            <a:off x="7970386" y="3929066"/>
            <a:ext cx="1459398" cy="523220"/>
          </a:xfrm>
          <a:prstGeom prst="rect">
            <a:avLst/>
          </a:prstGeom>
          <a:noFill/>
        </p:spPr>
        <p:txBody>
          <a:bodyPr wrap="square" rtlCol="0">
            <a:spAutoFit/>
          </a:bodyPr>
          <a:lstStyle/>
          <a:p>
            <a:pPr algn="ctr"/>
            <a:r>
              <a:rPr lang="es-ES" sz="1400" dirty="0" smtClean="0">
                <a:solidFill>
                  <a:schemeClr val="accent6">
                    <a:lumMod val="75000"/>
                  </a:schemeClr>
                </a:solidFill>
              </a:rPr>
              <a:t>Ventanas</a:t>
            </a:r>
          </a:p>
          <a:p>
            <a:pPr algn="ctr"/>
            <a:r>
              <a:rPr lang="es-ES" sz="1400" dirty="0" smtClean="0">
                <a:solidFill>
                  <a:schemeClr val="accent6">
                    <a:lumMod val="75000"/>
                  </a:schemeClr>
                </a:solidFill>
              </a:rPr>
              <a:t> flotantes</a:t>
            </a:r>
            <a:endParaRPr lang="es-ES" sz="1400" dirty="0">
              <a:solidFill>
                <a:schemeClr val="accent6">
                  <a:lumMod val="75000"/>
                </a:schemeClr>
              </a:solidFill>
            </a:endParaRPr>
          </a:p>
        </p:txBody>
      </p:sp>
      <p:cxnSp>
        <p:nvCxnSpPr>
          <p:cNvPr id="24" name="23 Conector recto de flecha"/>
          <p:cNvCxnSpPr>
            <a:stCxn id="31" idx="1"/>
          </p:cNvCxnSpPr>
          <p:nvPr/>
        </p:nvCxnSpPr>
        <p:spPr>
          <a:xfrm rot="10800000" flipV="1">
            <a:off x="571472" y="725368"/>
            <a:ext cx="785818" cy="417615"/>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31" name="30 CuadroTexto"/>
          <p:cNvSpPr txBox="1"/>
          <p:nvPr/>
        </p:nvSpPr>
        <p:spPr>
          <a:xfrm>
            <a:off x="1357290" y="571480"/>
            <a:ext cx="1870769" cy="307777"/>
          </a:xfrm>
          <a:prstGeom prst="rect">
            <a:avLst/>
          </a:prstGeom>
          <a:noFill/>
        </p:spPr>
        <p:txBody>
          <a:bodyPr wrap="none" rtlCol="0">
            <a:spAutoFit/>
          </a:bodyPr>
          <a:lstStyle/>
          <a:p>
            <a:r>
              <a:rPr lang="es-ES" sz="1400" dirty="0" smtClean="0">
                <a:solidFill>
                  <a:schemeClr val="accent6">
                    <a:lumMod val="75000"/>
                  </a:schemeClr>
                </a:solidFill>
              </a:rPr>
              <a:t>Botón  de GESEBIOv1.0</a:t>
            </a:r>
            <a:endParaRPr lang="es-ES" sz="1400" dirty="0">
              <a:solidFill>
                <a:schemeClr val="accent6">
                  <a:lumMod val="75000"/>
                </a:schemeClr>
              </a:solidFill>
            </a:endParaRPr>
          </a:p>
        </p:txBody>
      </p:sp>
      <p:cxnSp>
        <p:nvCxnSpPr>
          <p:cNvPr id="25" name="24 Conector recto de flecha"/>
          <p:cNvCxnSpPr/>
          <p:nvPr/>
        </p:nvCxnSpPr>
        <p:spPr>
          <a:xfrm>
            <a:off x="1071538" y="4978611"/>
            <a:ext cx="1982106" cy="164902"/>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6" name="25 CuadroTexto"/>
          <p:cNvSpPr txBox="1"/>
          <p:nvPr/>
        </p:nvSpPr>
        <p:spPr>
          <a:xfrm>
            <a:off x="3053644" y="4978611"/>
            <a:ext cx="1589794" cy="307777"/>
          </a:xfrm>
          <a:prstGeom prst="rect">
            <a:avLst/>
          </a:prstGeom>
          <a:noFill/>
        </p:spPr>
        <p:txBody>
          <a:bodyPr wrap="square" rtlCol="0">
            <a:spAutoFit/>
          </a:bodyPr>
          <a:lstStyle/>
          <a:p>
            <a:r>
              <a:rPr lang="es-ES" sz="1400" dirty="0" smtClean="0">
                <a:solidFill>
                  <a:schemeClr val="accent6">
                    <a:lumMod val="75000"/>
                  </a:schemeClr>
                </a:solidFill>
              </a:rPr>
              <a:t>Ventanas auxiliares</a:t>
            </a:r>
            <a:endParaRPr lang="es-ES" sz="1400" dirty="0">
              <a:solidFill>
                <a:schemeClr val="accent6">
                  <a:lumMod val="75000"/>
                </a:schemeClr>
              </a:solidFill>
            </a:endParaRPr>
          </a:p>
        </p:txBody>
      </p:sp>
      <p:cxnSp>
        <p:nvCxnSpPr>
          <p:cNvPr id="29" name="28 Conector recto de flecha"/>
          <p:cNvCxnSpPr>
            <a:endCxn id="26" idx="1"/>
          </p:cNvCxnSpPr>
          <p:nvPr/>
        </p:nvCxnSpPr>
        <p:spPr>
          <a:xfrm flipV="1">
            <a:off x="1071538" y="5132500"/>
            <a:ext cx="1982106" cy="560491"/>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35 Conector recto de flecha"/>
          <p:cNvCxnSpPr>
            <a:endCxn id="37" idx="1"/>
          </p:cNvCxnSpPr>
          <p:nvPr/>
        </p:nvCxnSpPr>
        <p:spPr>
          <a:xfrm flipV="1">
            <a:off x="2088107" y="868245"/>
            <a:ext cx="1769513" cy="441940"/>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37" name="36 CuadroTexto"/>
          <p:cNvSpPr txBox="1"/>
          <p:nvPr/>
        </p:nvSpPr>
        <p:spPr>
          <a:xfrm>
            <a:off x="3857620" y="714356"/>
            <a:ext cx="1515415" cy="307777"/>
          </a:xfrm>
          <a:prstGeom prst="rect">
            <a:avLst/>
          </a:prstGeom>
          <a:noFill/>
        </p:spPr>
        <p:txBody>
          <a:bodyPr wrap="square" rtlCol="0">
            <a:spAutoFit/>
          </a:bodyPr>
          <a:lstStyle/>
          <a:p>
            <a:r>
              <a:rPr lang="es-ES" sz="1400" dirty="0" smtClean="0">
                <a:solidFill>
                  <a:schemeClr val="accent6">
                    <a:lumMod val="75000"/>
                  </a:schemeClr>
                </a:solidFill>
              </a:rPr>
              <a:t>Pestañas de menú</a:t>
            </a:r>
            <a:endParaRPr lang="es-ES" sz="1400" dirty="0">
              <a:solidFill>
                <a:schemeClr val="accent6">
                  <a:lumMod val="75000"/>
                </a:schemeClr>
              </a:solidFill>
            </a:endParaRPr>
          </a:p>
        </p:txBody>
      </p:sp>
      <p:cxnSp>
        <p:nvCxnSpPr>
          <p:cNvPr id="39" name="38 Conector recto de flecha"/>
          <p:cNvCxnSpPr/>
          <p:nvPr/>
        </p:nvCxnSpPr>
        <p:spPr>
          <a:xfrm rot="5400000" flipH="1" flipV="1">
            <a:off x="5398618" y="906645"/>
            <a:ext cx="642942" cy="500066"/>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40" name="39 CuadroTexto"/>
          <p:cNvSpPr txBox="1"/>
          <p:nvPr/>
        </p:nvSpPr>
        <p:spPr>
          <a:xfrm>
            <a:off x="5970122" y="620893"/>
            <a:ext cx="1816588" cy="307777"/>
          </a:xfrm>
          <a:prstGeom prst="rect">
            <a:avLst/>
          </a:prstGeom>
          <a:noFill/>
        </p:spPr>
        <p:txBody>
          <a:bodyPr wrap="square" rtlCol="0">
            <a:spAutoFit/>
          </a:bodyPr>
          <a:lstStyle/>
          <a:p>
            <a:r>
              <a:rPr lang="es-ES" sz="1400" dirty="0" smtClean="0">
                <a:solidFill>
                  <a:schemeClr val="accent6">
                    <a:lumMod val="75000"/>
                  </a:schemeClr>
                </a:solidFill>
              </a:rPr>
              <a:t>Barra de opciones</a:t>
            </a:r>
            <a:endParaRPr lang="es-ES" sz="1400" dirty="0">
              <a:solidFill>
                <a:schemeClr val="accent6">
                  <a:lumMod val="75000"/>
                </a:schemeClr>
              </a:solidFill>
            </a:endParaRPr>
          </a:p>
        </p:txBody>
      </p:sp>
      <p:sp>
        <p:nvSpPr>
          <p:cNvPr id="52" name="51 CuadroTexto"/>
          <p:cNvSpPr txBox="1"/>
          <p:nvPr/>
        </p:nvSpPr>
        <p:spPr>
          <a:xfrm>
            <a:off x="8072462" y="2643182"/>
            <a:ext cx="830933" cy="523220"/>
          </a:xfrm>
          <a:prstGeom prst="rect">
            <a:avLst/>
          </a:prstGeom>
          <a:noFill/>
        </p:spPr>
        <p:txBody>
          <a:bodyPr wrap="none" rtlCol="0">
            <a:spAutoFit/>
          </a:bodyPr>
          <a:lstStyle/>
          <a:p>
            <a:pPr algn="ctr"/>
            <a:r>
              <a:rPr lang="es-ES" sz="1400" dirty="0" smtClean="0">
                <a:solidFill>
                  <a:schemeClr val="accent6">
                    <a:lumMod val="75000"/>
                  </a:schemeClr>
                </a:solidFill>
              </a:rPr>
              <a:t>Nuevo </a:t>
            </a:r>
          </a:p>
          <a:p>
            <a:pPr algn="ctr"/>
            <a:r>
              <a:rPr lang="es-ES" sz="1400" dirty="0" smtClean="0">
                <a:solidFill>
                  <a:schemeClr val="accent6">
                    <a:lumMod val="75000"/>
                  </a:schemeClr>
                </a:solidFill>
              </a:rPr>
              <a:t>proyecto</a:t>
            </a:r>
            <a:endParaRPr lang="es-ES" sz="1400" dirty="0">
              <a:solidFill>
                <a:schemeClr val="accent6">
                  <a:lumMod val="75000"/>
                </a:schemeClr>
              </a:solidFill>
            </a:endParaRPr>
          </a:p>
        </p:txBody>
      </p:sp>
      <p:cxnSp>
        <p:nvCxnSpPr>
          <p:cNvPr id="79" name="78 Conector recto de flecha"/>
          <p:cNvCxnSpPr/>
          <p:nvPr/>
        </p:nvCxnSpPr>
        <p:spPr>
          <a:xfrm rot="5400000" flipH="1" flipV="1">
            <a:off x="7444857" y="4264926"/>
            <a:ext cx="914396" cy="791573"/>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pic>
        <p:nvPicPr>
          <p:cNvPr id="98" name="Picture 2" descr="C:\Users\Asiel\Documents\ddd.png"/>
          <p:cNvPicPr>
            <a:picLocks noChangeAspect="1" noChangeArrowheads="1"/>
          </p:cNvPicPr>
          <p:nvPr/>
        </p:nvPicPr>
        <p:blipFill>
          <a:blip r:embed="rId4" cstate="print"/>
          <a:srcRect r="6250" b="90461"/>
          <a:stretch>
            <a:fillRect/>
          </a:stretch>
        </p:blipFill>
        <p:spPr bwMode="auto">
          <a:xfrm>
            <a:off x="0" y="0"/>
            <a:ext cx="9144000" cy="690542"/>
          </a:xfrm>
          <a:prstGeom prst="rect">
            <a:avLst/>
          </a:prstGeom>
          <a:noFill/>
        </p:spPr>
      </p:pic>
      <p:pic>
        <p:nvPicPr>
          <p:cNvPr id="102" name="Picture 3" descr="C:\Users\Asiel\Documents\kkk.png"/>
          <p:cNvPicPr>
            <a:picLocks noChangeAspect="1" noChangeArrowheads="1"/>
          </p:cNvPicPr>
          <p:nvPr/>
        </p:nvPicPr>
        <p:blipFill>
          <a:blip r:embed="rId5" cstate="print"/>
          <a:srcRect l="56397" t="76225" r="6250" b="5263"/>
          <a:stretch>
            <a:fillRect/>
          </a:stretch>
        </p:blipFill>
        <p:spPr bwMode="auto">
          <a:xfrm>
            <a:off x="5500694" y="6187965"/>
            <a:ext cx="3643306" cy="1340069"/>
          </a:xfrm>
          <a:prstGeom prst="rect">
            <a:avLst/>
          </a:prstGeom>
          <a:noFill/>
        </p:spPr>
      </p:pic>
      <p:sp>
        <p:nvSpPr>
          <p:cNvPr id="35" name="15 Marcador de pie de página"/>
          <p:cNvSpPr txBox="1">
            <a:spLocks/>
          </p:cNvSpPr>
          <p:nvPr/>
        </p:nvSpPr>
        <p:spPr>
          <a:xfrm>
            <a:off x="0" y="6492875"/>
            <a:ext cx="73342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smtClean="0">
                <a:ln>
                  <a:noFill/>
                </a:ln>
                <a:solidFill>
                  <a:schemeClr val="tx1">
                    <a:tint val="75000"/>
                  </a:schemeClr>
                </a:solidFill>
                <a:effectLst/>
                <a:uLnTx/>
                <a:uFillTx/>
                <a:latin typeface="+mn-lt"/>
                <a:ea typeface="+mn-ea"/>
                <a:cs typeface="+mn-cs"/>
              </a:rPr>
              <a:t>13</a:t>
            </a:r>
            <a:endParaRPr kumimoji="0" lang="es-E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49 CuadroTexto"/>
          <p:cNvSpPr txBox="1"/>
          <p:nvPr/>
        </p:nvSpPr>
        <p:spPr>
          <a:xfrm>
            <a:off x="7267572" y="2857496"/>
            <a:ext cx="1336263" cy="307777"/>
          </a:xfrm>
          <a:prstGeom prst="rect">
            <a:avLst/>
          </a:prstGeom>
          <a:noFill/>
        </p:spPr>
        <p:txBody>
          <a:bodyPr wrap="none" rtlCol="0">
            <a:spAutoFit/>
          </a:bodyPr>
          <a:lstStyle/>
          <a:p>
            <a:r>
              <a:rPr lang="es-ES" sz="1400" dirty="0" smtClean="0">
                <a:solidFill>
                  <a:schemeClr val="accent6">
                    <a:lumMod val="75000"/>
                  </a:schemeClr>
                </a:solidFill>
              </a:rPr>
              <a:t>Generando ECG</a:t>
            </a:r>
            <a:endParaRPr lang="es-ES" sz="1400" dirty="0">
              <a:solidFill>
                <a:schemeClr val="accent6">
                  <a:lumMod val="75000"/>
                </a:schemeClr>
              </a:solidFill>
            </a:endParaRPr>
          </a:p>
        </p:txBody>
      </p:sp>
      <p:pic>
        <p:nvPicPr>
          <p:cNvPr id="16" name="Picture 2" descr="C:\Users\Asiel\Documents\ddd.png"/>
          <p:cNvPicPr>
            <a:picLocks noChangeAspect="1" noChangeArrowheads="1"/>
          </p:cNvPicPr>
          <p:nvPr/>
        </p:nvPicPr>
        <p:blipFill>
          <a:blip r:embed="rId3" cstate="print"/>
          <a:srcRect r="6250" b="90461"/>
          <a:stretch>
            <a:fillRect/>
          </a:stretch>
        </p:blipFill>
        <p:spPr bwMode="auto">
          <a:xfrm>
            <a:off x="0" y="0"/>
            <a:ext cx="9144000" cy="690542"/>
          </a:xfrm>
          <a:prstGeom prst="rect">
            <a:avLst/>
          </a:prstGeom>
          <a:noFill/>
        </p:spPr>
      </p:pic>
      <p:pic>
        <p:nvPicPr>
          <p:cNvPr id="4098" name="Picture 2"/>
          <p:cNvPicPr>
            <a:picLocks noChangeAspect="1" noChangeArrowheads="1"/>
          </p:cNvPicPr>
          <p:nvPr/>
        </p:nvPicPr>
        <p:blipFill>
          <a:blip r:embed="rId4" cstate="print"/>
          <a:srcRect b="3214"/>
          <a:stretch>
            <a:fillRect/>
          </a:stretch>
        </p:blipFill>
        <p:spPr bwMode="auto">
          <a:xfrm>
            <a:off x="571471" y="1428736"/>
            <a:ext cx="6396907" cy="464347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cxnSp>
        <p:nvCxnSpPr>
          <p:cNvPr id="10" name="9 Conector recto de flecha"/>
          <p:cNvCxnSpPr/>
          <p:nvPr/>
        </p:nvCxnSpPr>
        <p:spPr>
          <a:xfrm>
            <a:off x="4643438" y="2928934"/>
            <a:ext cx="2587628" cy="90490"/>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2143108" y="6286520"/>
            <a:ext cx="2373791" cy="276999"/>
          </a:xfrm>
          <a:prstGeom prst="rect">
            <a:avLst/>
          </a:prstGeom>
        </p:spPr>
        <p:txBody>
          <a:bodyPr wrap="none">
            <a:spAutoFit/>
          </a:bodyPr>
          <a:lstStyle/>
          <a:p>
            <a:r>
              <a:rPr lang="es-ES_tradnl" sz="1200" b="1" dirty="0" smtClean="0">
                <a:solidFill>
                  <a:schemeClr val="bg1">
                    <a:lumMod val="50000"/>
                  </a:schemeClr>
                </a:solidFill>
              </a:rPr>
              <a:t>Figura 4. Generando señal de ECG.</a:t>
            </a:r>
            <a:endParaRPr lang="es-ES" sz="1200" b="1" dirty="0">
              <a:solidFill>
                <a:schemeClr val="bg1">
                  <a:lumMod val="50000"/>
                </a:schemeClr>
              </a:solidFill>
            </a:endParaRPr>
          </a:p>
        </p:txBody>
      </p:sp>
      <p:pic>
        <p:nvPicPr>
          <p:cNvPr id="8" name="Picture 3" descr="C:\Users\Asiel\Documents\kkk.png"/>
          <p:cNvPicPr>
            <a:picLocks noChangeAspect="1" noChangeArrowheads="1"/>
          </p:cNvPicPr>
          <p:nvPr/>
        </p:nvPicPr>
        <p:blipFill>
          <a:blip r:embed="rId5" cstate="print"/>
          <a:srcRect l="56397" t="76225" r="6250" b="5263"/>
          <a:stretch>
            <a:fillRect/>
          </a:stretch>
        </p:blipFill>
        <p:spPr bwMode="auto">
          <a:xfrm>
            <a:off x="5500694" y="6187965"/>
            <a:ext cx="3643306" cy="1340069"/>
          </a:xfrm>
          <a:prstGeom prst="rect">
            <a:avLst/>
          </a:prstGeom>
          <a:noFill/>
        </p:spPr>
      </p:pic>
      <p:sp>
        <p:nvSpPr>
          <p:cNvPr id="11" name="15 Marcador de pie de página"/>
          <p:cNvSpPr txBox="1">
            <a:spLocks/>
          </p:cNvSpPr>
          <p:nvPr/>
        </p:nvSpPr>
        <p:spPr>
          <a:xfrm>
            <a:off x="0" y="6492875"/>
            <a:ext cx="73342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smtClean="0">
                <a:ln>
                  <a:noFill/>
                </a:ln>
                <a:solidFill>
                  <a:schemeClr val="tx1">
                    <a:tint val="75000"/>
                  </a:schemeClr>
                </a:solidFill>
                <a:effectLst/>
                <a:uLnTx/>
                <a:uFillTx/>
                <a:latin typeface="+mn-lt"/>
                <a:ea typeface="+mn-ea"/>
                <a:cs typeface="+mn-cs"/>
              </a:rPr>
              <a:t>14</a:t>
            </a:r>
            <a:endParaRPr kumimoji="0" lang="es-E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Users\Asiel\Documents\ddd.png"/>
          <p:cNvPicPr>
            <a:picLocks noChangeAspect="1" noChangeArrowheads="1"/>
          </p:cNvPicPr>
          <p:nvPr/>
        </p:nvPicPr>
        <p:blipFill>
          <a:blip r:embed="rId3" cstate="print"/>
          <a:srcRect r="6250" b="90461"/>
          <a:stretch>
            <a:fillRect/>
          </a:stretch>
        </p:blipFill>
        <p:spPr bwMode="auto">
          <a:xfrm>
            <a:off x="0" y="0"/>
            <a:ext cx="9144000" cy="690542"/>
          </a:xfrm>
          <a:prstGeom prst="rect">
            <a:avLst/>
          </a:prstGeom>
          <a:noFill/>
        </p:spPr>
      </p:pic>
      <p:pic>
        <p:nvPicPr>
          <p:cNvPr id="7170" name="Picture 2"/>
          <p:cNvPicPr>
            <a:picLocks noChangeAspect="1" noChangeArrowheads="1"/>
          </p:cNvPicPr>
          <p:nvPr/>
        </p:nvPicPr>
        <p:blipFill>
          <a:blip r:embed="rId4" cstate="print"/>
          <a:srcRect b="3214"/>
          <a:stretch>
            <a:fillRect/>
          </a:stretch>
        </p:blipFill>
        <p:spPr bwMode="auto">
          <a:xfrm>
            <a:off x="500034" y="1397087"/>
            <a:ext cx="6538922" cy="474655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1" name="10 CuadroTexto"/>
          <p:cNvSpPr txBox="1"/>
          <p:nvPr/>
        </p:nvSpPr>
        <p:spPr>
          <a:xfrm>
            <a:off x="6643702" y="5214950"/>
            <a:ext cx="1634102" cy="307777"/>
          </a:xfrm>
          <a:prstGeom prst="rect">
            <a:avLst/>
          </a:prstGeom>
          <a:noFill/>
        </p:spPr>
        <p:txBody>
          <a:bodyPr wrap="none" rtlCol="0">
            <a:spAutoFit/>
          </a:bodyPr>
          <a:lstStyle/>
          <a:p>
            <a:r>
              <a:rPr lang="es-ES" sz="1400" dirty="0" smtClean="0">
                <a:solidFill>
                  <a:schemeClr val="accent6">
                    <a:lumMod val="75000"/>
                  </a:schemeClr>
                </a:solidFill>
              </a:rPr>
              <a:t>Espectro de la señal</a:t>
            </a:r>
            <a:endParaRPr lang="es-ES" sz="1400" dirty="0">
              <a:solidFill>
                <a:schemeClr val="accent6">
                  <a:lumMod val="75000"/>
                </a:schemeClr>
              </a:solidFill>
            </a:endParaRPr>
          </a:p>
        </p:txBody>
      </p:sp>
      <p:cxnSp>
        <p:nvCxnSpPr>
          <p:cNvPr id="12" name="11 Conector recto de flecha"/>
          <p:cNvCxnSpPr/>
          <p:nvPr/>
        </p:nvCxnSpPr>
        <p:spPr>
          <a:xfrm flipV="1">
            <a:off x="4714876" y="2786058"/>
            <a:ext cx="2786082" cy="571504"/>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a:endCxn id="11" idx="1"/>
          </p:cNvCxnSpPr>
          <p:nvPr/>
        </p:nvCxnSpPr>
        <p:spPr>
          <a:xfrm>
            <a:off x="2786050" y="5214950"/>
            <a:ext cx="3857652" cy="153889"/>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7500958" y="2571744"/>
            <a:ext cx="1211357" cy="307777"/>
          </a:xfrm>
          <a:prstGeom prst="rect">
            <a:avLst/>
          </a:prstGeom>
          <a:noFill/>
        </p:spPr>
        <p:txBody>
          <a:bodyPr wrap="none" rtlCol="0">
            <a:spAutoFit/>
          </a:bodyPr>
          <a:lstStyle/>
          <a:p>
            <a:r>
              <a:rPr lang="es-ES" sz="1400" dirty="0" smtClean="0">
                <a:solidFill>
                  <a:schemeClr val="accent6">
                    <a:lumMod val="75000"/>
                  </a:schemeClr>
                </a:solidFill>
              </a:rPr>
              <a:t>ECG generado</a:t>
            </a:r>
            <a:endParaRPr lang="es-ES" sz="1400" dirty="0">
              <a:solidFill>
                <a:schemeClr val="accent6">
                  <a:lumMod val="75000"/>
                </a:schemeClr>
              </a:solidFill>
            </a:endParaRPr>
          </a:p>
        </p:txBody>
      </p:sp>
      <p:sp>
        <p:nvSpPr>
          <p:cNvPr id="10" name="9 Rectángulo"/>
          <p:cNvSpPr/>
          <p:nvPr/>
        </p:nvSpPr>
        <p:spPr>
          <a:xfrm>
            <a:off x="2143108" y="6286520"/>
            <a:ext cx="2282420" cy="276999"/>
          </a:xfrm>
          <a:prstGeom prst="rect">
            <a:avLst/>
          </a:prstGeom>
        </p:spPr>
        <p:txBody>
          <a:bodyPr wrap="none">
            <a:spAutoFit/>
          </a:bodyPr>
          <a:lstStyle/>
          <a:p>
            <a:r>
              <a:rPr lang="es-ES_tradnl" sz="1200" b="1" dirty="0" smtClean="0">
                <a:solidFill>
                  <a:schemeClr val="bg1">
                    <a:lumMod val="50000"/>
                  </a:schemeClr>
                </a:solidFill>
              </a:rPr>
              <a:t>Figura 5. Generada señal de ECG.</a:t>
            </a:r>
            <a:endParaRPr lang="es-ES" sz="1200" b="1" dirty="0">
              <a:solidFill>
                <a:schemeClr val="bg1">
                  <a:lumMod val="50000"/>
                </a:schemeClr>
              </a:solidFill>
            </a:endParaRPr>
          </a:p>
        </p:txBody>
      </p:sp>
      <p:pic>
        <p:nvPicPr>
          <p:cNvPr id="15" name="Picture 3" descr="C:\Users\Asiel\Documents\kkk.png"/>
          <p:cNvPicPr>
            <a:picLocks noChangeAspect="1" noChangeArrowheads="1"/>
          </p:cNvPicPr>
          <p:nvPr/>
        </p:nvPicPr>
        <p:blipFill>
          <a:blip r:embed="rId5" cstate="print"/>
          <a:srcRect l="56397" t="76225" r="6250" b="5263"/>
          <a:stretch>
            <a:fillRect/>
          </a:stretch>
        </p:blipFill>
        <p:spPr bwMode="auto">
          <a:xfrm>
            <a:off x="5500694" y="6187965"/>
            <a:ext cx="3643306" cy="1340069"/>
          </a:xfrm>
          <a:prstGeom prst="rect">
            <a:avLst/>
          </a:prstGeom>
          <a:noFill/>
        </p:spPr>
      </p:pic>
      <p:sp>
        <p:nvSpPr>
          <p:cNvPr id="18" name="15 Marcador de pie de página"/>
          <p:cNvSpPr txBox="1">
            <a:spLocks/>
          </p:cNvSpPr>
          <p:nvPr/>
        </p:nvSpPr>
        <p:spPr>
          <a:xfrm>
            <a:off x="0" y="6492875"/>
            <a:ext cx="73342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smtClean="0">
                <a:ln>
                  <a:noFill/>
                </a:ln>
                <a:solidFill>
                  <a:schemeClr val="tx1">
                    <a:tint val="75000"/>
                  </a:schemeClr>
                </a:solidFill>
                <a:effectLst/>
                <a:uLnTx/>
                <a:uFillTx/>
                <a:latin typeface="+mn-lt"/>
                <a:ea typeface="+mn-ea"/>
                <a:cs typeface="+mn-cs"/>
              </a:rPr>
              <a:t>15</a:t>
            </a:r>
            <a:endParaRPr kumimoji="0" lang="es-E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49 CuadroTexto"/>
          <p:cNvSpPr txBox="1"/>
          <p:nvPr/>
        </p:nvSpPr>
        <p:spPr>
          <a:xfrm>
            <a:off x="5643570" y="714356"/>
            <a:ext cx="1816523" cy="307777"/>
          </a:xfrm>
          <a:prstGeom prst="rect">
            <a:avLst/>
          </a:prstGeom>
          <a:noFill/>
        </p:spPr>
        <p:txBody>
          <a:bodyPr wrap="none" rtlCol="0">
            <a:spAutoFit/>
          </a:bodyPr>
          <a:lstStyle/>
          <a:p>
            <a:r>
              <a:rPr lang="es-ES" sz="1400" dirty="0" smtClean="0">
                <a:solidFill>
                  <a:schemeClr val="accent6">
                    <a:lumMod val="75000"/>
                  </a:schemeClr>
                </a:solidFill>
              </a:rPr>
              <a:t>Sumando ruido(60 Hz)</a:t>
            </a:r>
            <a:endParaRPr lang="es-ES" sz="1400" dirty="0">
              <a:solidFill>
                <a:schemeClr val="accent6">
                  <a:lumMod val="75000"/>
                </a:schemeClr>
              </a:solidFill>
            </a:endParaRPr>
          </a:p>
        </p:txBody>
      </p:sp>
      <p:pic>
        <p:nvPicPr>
          <p:cNvPr id="16" name="Picture 2" descr="C:\Users\Asiel\Documents\ddd.png"/>
          <p:cNvPicPr>
            <a:picLocks noChangeAspect="1" noChangeArrowheads="1"/>
          </p:cNvPicPr>
          <p:nvPr/>
        </p:nvPicPr>
        <p:blipFill>
          <a:blip r:embed="rId3" cstate="print"/>
          <a:srcRect r="6250" b="90461"/>
          <a:stretch>
            <a:fillRect/>
          </a:stretch>
        </p:blipFill>
        <p:spPr bwMode="auto">
          <a:xfrm>
            <a:off x="0" y="0"/>
            <a:ext cx="9144000" cy="690542"/>
          </a:xfrm>
          <a:prstGeom prst="rect">
            <a:avLst/>
          </a:prstGeom>
          <a:noFill/>
        </p:spPr>
      </p:pic>
      <p:pic>
        <p:nvPicPr>
          <p:cNvPr id="5122" name="Picture 2"/>
          <p:cNvPicPr>
            <a:picLocks noChangeAspect="1" noChangeArrowheads="1"/>
          </p:cNvPicPr>
          <p:nvPr/>
        </p:nvPicPr>
        <p:blipFill>
          <a:blip r:embed="rId4" cstate="print"/>
          <a:srcRect b="2857"/>
          <a:stretch>
            <a:fillRect/>
          </a:stretch>
        </p:blipFill>
        <p:spPr bwMode="auto">
          <a:xfrm>
            <a:off x="714348" y="1349976"/>
            <a:ext cx="6971753" cy="507942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cxnSp>
        <p:nvCxnSpPr>
          <p:cNvPr id="11" name="10 Conector recto de flecha"/>
          <p:cNvCxnSpPr/>
          <p:nvPr/>
        </p:nvCxnSpPr>
        <p:spPr>
          <a:xfrm rot="5400000" flipH="1" flipV="1">
            <a:off x="4321967" y="1393017"/>
            <a:ext cx="1643074" cy="1000132"/>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2802347" y="6516710"/>
            <a:ext cx="3421386" cy="276999"/>
          </a:xfrm>
          <a:prstGeom prst="rect">
            <a:avLst/>
          </a:prstGeom>
        </p:spPr>
        <p:txBody>
          <a:bodyPr wrap="none">
            <a:spAutoFit/>
          </a:bodyPr>
          <a:lstStyle/>
          <a:p>
            <a:r>
              <a:rPr lang="es-ES_tradnl" sz="1200" b="1" dirty="0" smtClean="0">
                <a:solidFill>
                  <a:schemeClr val="bg1">
                    <a:lumMod val="50000"/>
                  </a:schemeClr>
                </a:solidFill>
              </a:rPr>
              <a:t>Figura 6. Incorporando ruido a la señal ECG(60 Hz).</a:t>
            </a:r>
            <a:endParaRPr lang="es-ES" sz="1200" b="1" dirty="0">
              <a:solidFill>
                <a:schemeClr val="bg1">
                  <a:lumMod val="50000"/>
                </a:schemeClr>
              </a:solidFill>
            </a:endParaRPr>
          </a:p>
        </p:txBody>
      </p:sp>
      <p:pic>
        <p:nvPicPr>
          <p:cNvPr id="8" name="Picture 3" descr="C:\Users\Asiel\Documents\kkk.png"/>
          <p:cNvPicPr>
            <a:picLocks noChangeAspect="1" noChangeArrowheads="1"/>
          </p:cNvPicPr>
          <p:nvPr/>
        </p:nvPicPr>
        <p:blipFill>
          <a:blip r:embed="rId5" cstate="print"/>
          <a:srcRect l="56397" t="76225" r="6250" b="5263"/>
          <a:stretch>
            <a:fillRect/>
          </a:stretch>
        </p:blipFill>
        <p:spPr bwMode="auto">
          <a:xfrm>
            <a:off x="5500694" y="6187965"/>
            <a:ext cx="3643306" cy="1340069"/>
          </a:xfrm>
          <a:prstGeom prst="rect">
            <a:avLst/>
          </a:prstGeom>
          <a:noFill/>
        </p:spPr>
      </p:pic>
      <p:sp>
        <p:nvSpPr>
          <p:cNvPr id="10" name="15 Marcador de pie de página"/>
          <p:cNvSpPr txBox="1">
            <a:spLocks/>
          </p:cNvSpPr>
          <p:nvPr/>
        </p:nvSpPr>
        <p:spPr>
          <a:xfrm>
            <a:off x="0" y="6492875"/>
            <a:ext cx="73342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smtClean="0">
                <a:ln>
                  <a:noFill/>
                </a:ln>
                <a:solidFill>
                  <a:schemeClr val="tx1">
                    <a:tint val="75000"/>
                  </a:schemeClr>
                </a:solidFill>
                <a:effectLst/>
                <a:uLnTx/>
                <a:uFillTx/>
                <a:latin typeface="+mn-lt"/>
                <a:ea typeface="+mn-ea"/>
                <a:cs typeface="+mn-cs"/>
              </a:rPr>
              <a:t>16</a:t>
            </a:r>
            <a:endParaRPr kumimoji="0" lang="es-E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49 CuadroTexto"/>
          <p:cNvSpPr txBox="1"/>
          <p:nvPr/>
        </p:nvSpPr>
        <p:spPr>
          <a:xfrm>
            <a:off x="6643702" y="5214950"/>
            <a:ext cx="859531" cy="307777"/>
          </a:xfrm>
          <a:prstGeom prst="rect">
            <a:avLst/>
          </a:prstGeom>
          <a:noFill/>
        </p:spPr>
        <p:txBody>
          <a:bodyPr wrap="none" rtlCol="0">
            <a:spAutoFit/>
          </a:bodyPr>
          <a:lstStyle/>
          <a:p>
            <a:r>
              <a:rPr lang="es-ES" sz="1400" dirty="0" smtClean="0">
                <a:solidFill>
                  <a:schemeClr val="accent6">
                    <a:lumMod val="75000"/>
                  </a:schemeClr>
                </a:solidFill>
              </a:rPr>
              <a:t>FFT señal</a:t>
            </a:r>
            <a:endParaRPr lang="es-ES" sz="1400" dirty="0">
              <a:solidFill>
                <a:schemeClr val="accent6">
                  <a:lumMod val="75000"/>
                </a:schemeClr>
              </a:solidFill>
            </a:endParaRPr>
          </a:p>
        </p:txBody>
      </p:sp>
      <p:pic>
        <p:nvPicPr>
          <p:cNvPr id="16" name="Picture 2" descr="C:\Users\Asiel\Documents\ddd.png"/>
          <p:cNvPicPr>
            <a:picLocks noChangeAspect="1" noChangeArrowheads="1"/>
          </p:cNvPicPr>
          <p:nvPr/>
        </p:nvPicPr>
        <p:blipFill>
          <a:blip r:embed="rId3" cstate="print"/>
          <a:srcRect r="6250" b="90461"/>
          <a:stretch>
            <a:fillRect/>
          </a:stretch>
        </p:blipFill>
        <p:spPr bwMode="auto">
          <a:xfrm>
            <a:off x="0" y="0"/>
            <a:ext cx="9144000" cy="690542"/>
          </a:xfrm>
          <a:prstGeom prst="rect">
            <a:avLst/>
          </a:prstGeom>
          <a:noFill/>
        </p:spPr>
      </p:pic>
      <p:pic>
        <p:nvPicPr>
          <p:cNvPr id="6146" name="Picture 2"/>
          <p:cNvPicPr>
            <a:picLocks noChangeAspect="1" noChangeArrowheads="1"/>
          </p:cNvPicPr>
          <p:nvPr/>
        </p:nvPicPr>
        <p:blipFill>
          <a:blip r:embed="rId4" cstate="print"/>
          <a:srcRect b="3036"/>
          <a:stretch>
            <a:fillRect/>
          </a:stretch>
        </p:blipFill>
        <p:spPr bwMode="auto">
          <a:xfrm>
            <a:off x="642910" y="1285860"/>
            <a:ext cx="6467484" cy="470336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cxnSp>
        <p:nvCxnSpPr>
          <p:cNvPr id="10" name="9 Conector recto de flecha"/>
          <p:cNvCxnSpPr/>
          <p:nvPr/>
        </p:nvCxnSpPr>
        <p:spPr>
          <a:xfrm rot="5400000" flipH="1" flipV="1">
            <a:off x="4071934" y="1714488"/>
            <a:ext cx="2214578" cy="928694"/>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endCxn id="50" idx="1"/>
          </p:cNvCxnSpPr>
          <p:nvPr/>
        </p:nvCxnSpPr>
        <p:spPr>
          <a:xfrm>
            <a:off x="3929058" y="5000636"/>
            <a:ext cx="2714644" cy="368203"/>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5643570" y="835207"/>
            <a:ext cx="1764842" cy="307777"/>
          </a:xfrm>
          <a:prstGeom prst="rect">
            <a:avLst/>
          </a:prstGeom>
          <a:noFill/>
        </p:spPr>
        <p:txBody>
          <a:bodyPr wrap="none" rtlCol="0">
            <a:spAutoFit/>
          </a:bodyPr>
          <a:lstStyle/>
          <a:p>
            <a:r>
              <a:rPr lang="es-ES" sz="1400" dirty="0" smtClean="0">
                <a:solidFill>
                  <a:schemeClr val="accent6">
                    <a:lumMod val="75000"/>
                  </a:schemeClr>
                </a:solidFill>
              </a:rPr>
              <a:t>ECG con ruido (60 Hz)</a:t>
            </a:r>
            <a:endParaRPr lang="es-ES" sz="1400" dirty="0">
              <a:solidFill>
                <a:schemeClr val="accent6">
                  <a:lumMod val="75000"/>
                </a:schemeClr>
              </a:solidFill>
            </a:endParaRPr>
          </a:p>
        </p:txBody>
      </p:sp>
      <p:sp>
        <p:nvSpPr>
          <p:cNvPr id="11" name="10 Rectángulo"/>
          <p:cNvSpPr/>
          <p:nvPr/>
        </p:nvSpPr>
        <p:spPr>
          <a:xfrm>
            <a:off x="2357422" y="6215082"/>
            <a:ext cx="2151999" cy="276999"/>
          </a:xfrm>
          <a:prstGeom prst="rect">
            <a:avLst/>
          </a:prstGeom>
        </p:spPr>
        <p:txBody>
          <a:bodyPr wrap="none">
            <a:spAutoFit/>
          </a:bodyPr>
          <a:lstStyle/>
          <a:p>
            <a:r>
              <a:rPr lang="es-ES_tradnl" sz="1200" b="1" dirty="0" smtClean="0">
                <a:solidFill>
                  <a:schemeClr val="bg1">
                    <a:lumMod val="50000"/>
                  </a:schemeClr>
                </a:solidFill>
              </a:rPr>
              <a:t>Figura 7. ECG con ruido(60 Hz).</a:t>
            </a:r>
            <a:endParaRPr lang="es-ES" sz="1200" b="1" dirty="0">
              <a:solidFill>
                <a:schemeClr val="bg1">
                  <a:lumMod val="50000"/>
                </a:schemeClr>
              </a:solidFill>
            </a:endParaRPr>
          </a:p>
        </p:txBody>
      </p:sp>
      <p:pic>
        <p:nvPicPr>
          <p:cNvPr id="13" name="Picture 3" descr="C:\Users\Asiel\Documents\kkk.png"/>
          <p:cNvPicPr>
            <a:picLocks noChangeAspect="1" noChangeArrowheads="1"/>
          </p:cNvPicPr>
          <p:nvPr/>
        </p:nvPicPr>
        <p:blipFill>
          <a:blip r:embed="rId5" cstate="print"/>
          <a:srcRect l="56397" t="76225" r="6250" b="5263"/>
          <a:stretch>
            <a:fillRect/>
          </a:stretch>
        </p:blipFill>
        <p:spPr bwMode="auto">
          <a:xfrm>
            <a:off x="5500694" y="6187965"/>
            <a:ext cx="3643306" cy="1340069"/>
          </a:xfrm>
          <a:prstGeom prst="rect">
            <a:avLst/>
          </a:prstGeom>
          <a:noFill/>
        </p:spPr>
      </p:pic>
      <p:sp>
        <p:nvSpPr>
          <p:cNvPr id="15" name="15 Marcador de pie de página"/>
          <p:cNvSpPr txBox="1">
            <a:spLocks/>
          </p:cNvSpPr>
          <p:nvPr/>
        </p:nvSpPr>
        <p:spPr>
          <a:xfrm>
            <a:off x="0" y="6492875"/>
            <a:ext cx="73342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smtClean="0">
                <a:ln>
                  <a:noFill/>
                </a:ln>
                <a:solidFill>
                  <a:schemeClr val="tx1">
                    <a:tint val="75000"/>
                  </a:schemeClr>
                </a:solidFill>
                <a:effectLst/>
                <a:uLnTx/>
                <a:uFillTx/>
                <a:latin typeface="+mn-lt"/>
                <a:ea typeface="+mn-ea"/>
                <a:cs typeface="+mn-cs"/>
              </a:rPr>
              <a:t>17</a:t>
            </a:r>
            <a:endParaRPr kumimoji="0" lang="es-E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Users\Asiel\Documents\ddd.png"/>
          <p:cNvPicPr>
            <a:picLocks noChangeAspect="1" noChangeArrowheads="1"/>
          </p:cNvPicPr>
          <p:nvPr/>
        </p:nvPicPr>
        <p:blipFill>
          <a:blip r:embed="rId3" cstate="print"/>
          <a:srcRect r="6250" b="90461"/>
          <a:stretch>
            <a:fillRect/>
          </a:stretch>
        </p:blipFill>
        <p:spPr bwMode="auto">
          <a:xfrm>
            <a:off x="0" y="0"/>
            <a:ext cx="9144000" cy="690542"/>
          </a:xfrm>
          <a:prstGeom prst="rect">
            <a:avLst/>
          </a:prstGeom>
          <a:noFill/>
        </p:spPr>
      </p:pic>
      <p:sp>
        <p:nvSpPr>
          <p:cNvPr id="17" name="16 CuadroTexto"/>
          <p:cNvSpPr txBox="1"/>
          <p:nvPr/>
        </p:nvSpPr>
        <p:spPr>
          <a:xfrm>
            <a:off x="5643570" y="835207"/>
            <a:ext cx="1314334" cy="307777"/>
          </a:xfrm>
          <a:prstGeom prst="rect">
            <a:avLst/>
          </a:prstGeom>
          <a:noFill/>
        </p:spPr>
        <p:txBody>
          <a:bodyPr wrap="none" rtlCol="0">
            <a:spAutoFit/>
          </a:bodyPr>
          <a:lstStyle/>
          <a:p>
            <a:r>
              <a:rPr lang="es-ES" sz="1400" dirty="0" smtClean="0">
                <a:solidFill>
                  <a:schemeClr val="accent6">
                    <a:lumMod val="75000"/>
                  </a:schemeClr>
                </a:solidFill>
              </a:rPr>
              <a:t>Filtrando Señal </a:t>
            </a:r>
            <a:endParaRPr lang="es-ES" sz="1400" dirty="0">
              <a:solidFill>
                <a:schemeClr val="accent6">
                  <a:lumMod val="75000"/>
                </a:schemeClr>
              </a:solidFill>
            </a:endParaRPr>
          </a:p>
        </p:txBody>
      </p:sp>
      <p:pic>
        <p:nvPicPr>
          <p:cNvPr id="8194" name="Picture 2"/>
          <p:cNvPicPr>
            <a:picLocks noChangeAspect="1" noChangeArrowheads="1"/>
          </p:cNvPicPr>
          <p:nvPr/>
        </p:nvPicPr>
        <p:blipFill>
          <a:blip r:embed="rId4" cstate="print"/>
          <a:srcRect b="3036"/>
          <a:stretch>
            <a:fillRect/>
          </a:stretch>
        </p:blipFill>
        <p:spPr bwMode="auto">
          <a:xfrm>
            <a:off x="571472" y="1357298"/>
            <a:ext cx="6110294" cy="44436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cxnSp>
        <p:nvCxnSpPr>
          <p:cNvPr id="11" name="10 Conector recto de flecha"/>
          <p:cNvCxnSpPr/>
          <p:nvPr/>
        </p:nvCxnSpPr>
        <p:spPr>
          <a:xfrm flipV="1">
            <a:off x="3786182" y="1071546"/>
            <a:ext cx="1857388" cy="1285884"/>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2357422" y="6215082"/>
            <a:ext cx="2764155" cy="276999"/>
          </a:xfrm>
          <a:prstGeom prst="rect">
            <a:avLst/>
          </a:prstGeom>
        </p:spPr>
        <p:txBody>
          <a:bodyPr wrap="none">
            <a:spAutoFit/>
          </a:bodyPr>
          <a:lstStyle/>
          <a:p>
            <a:r>
              <a:rPr lang="es-ES_tradnl" sz="1200" b="1" dirty="0" smtClean="0">
                <a:solidFill>
                  <a:schemeClr val="bg1">
                    <a:lumMod val="50000"/>
                  </a:schemeClr>
                </a:solidFill>
              </a:rPr>
              <a:t>Figura 8. Filtrando ECG con ruido(60 Hz).</a:t>
            </a:r>
            <a:endParaRPr lang="es-ES" sz="1200" b="1" dirty="0">
              <a:solidFill>
                <a:schemeClr val="bg1">
                  <a:lumMod val="50000"/>
                </a:schemeClr>
              </a:solidFill>
            </a:endParaRPr>
          </a:p>
        </p:txBody>
      </p:sp>
      <p:pic>
        <p:nvPicPr>
          <p:cNvPr id="8" name="Picture 3" descr="C:\Users\Asiel\Documents\kkk.png"/>
          <p:cNvPicPr>
            <a:picLocks noChangeAspect="1" noChangeArrowheads="1"/>
          </p:cNvPicPr>
          <p:nvPr/>
        </p:nvPicPr>
        <p:blipFill>
          <a:blip r:embed="rId5" cstate="print"/>
          <a:srcRect l="56397" t="76225" r="6250" b="5263"/>
          <a:stretch>
            <a:fillRect/>
          </a:stretch>
        </p:blipFill>
        <p:spPr bwMode="auto">
          <a:xfrm>
            <a:off x="5500694" y="6187965"/>
            <a:ext cx="3643306" cy="1340069"/>
          </a:xfrm>
          <a:prstGeom prst="rect">
            <a:avLst/>
          </a:prstGeom>
          <a:noFill/>
        </p:spPr>
      </p:pic>
      <p:sp>
        <p:nvSpPr>
          <p:cNvPr id="10" name="15 Marcador de pie de página"/>
          <p:cNvSpPr txBox="1">
            <a:spLocks/>
          </p:cNvSpPr>
          <p:nvPr/>
        </p:nvSpPr>
        <p:spPr>
          <a:xfrm>
            <a:off x="0" y="6492875"/>
            <a:ext cx="73342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smtClean="0">
                <a:ln>
                  <a:noFill/>
                </a:ln>
                <a:solidFill>
                  <a:schemeClr val="tx1">
                    <a:tint val="75000"/>
                  </a:schemeClr>
                </a:solidFill>
                <a:effectLst/>
                <a:uLnTx/>
                <a:uFillTx/>
                <a:latin typeface="+mn-lt"/>
                <a:ea typeface="+mn-ea"/>
                <a:cs typeface="+mn-cs"/>
              </a:rPr>
              <a:t>18</a:t>
            </a:r>
            <a:endParaRPr kumimoji="0" lang="es-E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Asiel\Documents\LLL.png"/>
          <p:cNvPicPr>
            <a:picLocks noChangeAspect="1" noChangeArrowheads="1"/>
          </p:cNvPicPr>
          <p:nvPr/>
        </p:nvPicPr>
        <p:blipFill>
          <a:blip r:embed="rId3" cstate="print"/>
          <a:srcRect r="5322" b="88487"/>
          <a:stretch>
            <a:fillRect/>
          </a:stretch>
        </p:blipFill>
        <p:spPr bwMode="auto">
          <a:xfrm>
            <a:off x="0" y="0"/>
            <a:ext cx="9234518" cy="833418"/>
          </a:xfrm>
          <a:prstGeom prst="rect">
            <a:avLst/>
          </a:prstGeom>
          <a:noFill/>
        </p:spPr>
      </p:pic>
      <p:pic>
        <p:nvPicPr>
          <p:cNvPr id="18" name="Picture 3" descr="C:\Users\Asiel\Documents\kkk.png"/>
          <p:cNvPicPr>
            <a:picLocks noChangeAspect="1" noChangeArrowheads="1"/>
          </p:cNvPicPr>
          <p:nvPr/>
        </p:nvPicPr>
        <p:blipFill>
          <a:blip r:embed="rId4" cstate="print"/>
          <a:srcRect l="56397" t="76225" r="6250" b="5263"/>
          <a:stretch>
            <a:fillRect/>
          </a:stretch>
        </p:blipFill>
        <p:spPr bwMode="auto">
          <a:xfrm>
            <a:off x="5500694" y="6187965"/>
            <a:ext cx="3643306" cy="1340069"/>
          </a:xfrm>
          <a:prstGeom prst="rect">
            <a:avLst/>
          </a:prstGeom>
          <a:noFill/>
        </p:spPr>
      </p:pic>
      <p:sp>
        <p:nvSpPr>
          <p:cNvPr id="26" name="15 Marcador de pie de página"/>
          <p:cNvSpPr>
            <a:spLocks noGrp="1"/>
          </p:cNvSpPr>
          <p:nvPr>
            <p:ph type="ftr" sz="quarter" idx="11"/>
          </p:nvPr>
        </p:nvSpPr>
        <p:spPr>
          <a:xfrm>
            <a:off x="0" y="6492875"/>
            <a:ext cx="733420" cy="365125"/>
          </a:xfrm>
        </p:spPr>
        <p:txBody>
          <a:bodyPr/>
          <a:lstStyle/>
          <a:p>
            <a:r>
              <a:rPr lang="es-ES" dirty="0" smtClean="0"/>
              <a:t>1</a:t>
            </a:r>
            <a:endParaRPr lang="es-ES" dirty="0"/>
          </a:p>
        </p:txBody>
      </p:sp>
      <p:grpSp>
        <p:nvGrpSpPr>
          <p:cNvPr id="72" name="71 Grupo"/>
          <p:cNvGrpSpPr/>
          <p:nvPr/>
        </p:nvGrpSpPr>
        <p:grpSpPr>
          <a:xfrm>
            <a:off x="785786" y="928670"/>
            <a:ext cx="7858180" cy="4603939"/>
            <a:chOff x="1000100" y="1000108"/>
            <a:chExt cx="7858180" cy="4603939"/>
          </a:xfrm>
        </p:grpSpPr>
        <p:grpSp>
          <p:nvGrpSpPr>
            <p:cNvPr id="71" name="70 Grupo"/>
            <p:cNvGrpSpPr/>
            <p:nvPr/>
          </p:nvGrpSpPr>
          <p:grpSpPr>
            <a:xfrm>
              <a:off x="1000100" y="1000108"/>
              <a:ext cx="7858180" cy="4603939"/>
              <a:chOff x="785786" y="857232"/>
              <a:chExt cx="7858180" cy="4603939"/>
            </a:xfrm>
          </p:grpSpPr>
          <p:sp>
            <p:nvSpPr>
              <p:cNvPr id="5" name="4 Rectángulo"/>
              <p:cNvSpPr/>
              <p:nvPr/>
            </p:nvSpPr>
            <p:spPr>
              <a:xfrm>
                <a:off x="785786" y="1928802"/>
                <a:ext cx="7858180" cy="369332"/>
              </a:xfrm>
              <a:prstGeom prst="rect">
                <a:avLst/>
              </a:prstGeom>
            </p:spPr>
            <p:txBody>
              <a:bodyPr wrap="square">
                <a:spAutoFit/>
              </a:bodyPr>
              <a:lstStyle/>
              <a:p>
                <a:endParaRPr lang="es-ES" dirty="0"/>
              </a:p>
            </p:txBody>
          </p:sp>
          <p:grpSp>
            <p:nvGrpSpPr>
              <p:cNvPr id="29" name="31 Grupo"/>
              <p:cNvGrpSpPr>
                <a:grpSpLocks/>
              </p:cNvGrpSpPr>
              <p:nvPr/>
            </p:nvGrpSpPr>
            <p:grpSpPr bwMode="auto">
              <a:xfrm>
                <a:off x="2000232" y="1646331"/>
                <a:ext cx="4857784" cy="3139991"/>
                <a:chOff x="2154448" y="1748365"/>
                <a:chExt cx="5128884" cy="3376409"/>
              </a:xfrm>
            </p:grpSpPr>
            <p:sp>
              <p:nvSpPr>
                <p:cNvPr id="44" name="43 Elipse"/>
                <p:cNvSpPr/>
                <p:nvPr/>
              </p:nvSpPr>
              <p:spPr bwMode="auto">
                <a:xfrm>
                  <a:off x="2154448" y="1748365"/>
                  <a:ext cx="5128884" cy="3282751"/>
                </a:xfrm>
                <a:prstGeom prst="ellipse">
                  <a:avLst/>
                </a:prstGeom>
                <a:noFill/>
                <a:ln w="63500">
                  <a:gradFill>
                    <a:gsLst>
                      <a:gs pos="0">
                        <a:srgbClr val="FFFFFF"/>
                      </a:gs>
                      <a:gs pos="7001">
                        <a:srgbClr val="E6E6E6"/>
                      </a:gs>
                      <a:gs pos="32001">
                        <a:srgbClr val="7D8496"/>
                      </a:gs>
                      <a:gs pos="47000">
                        <a:srgbClr val="E6E6E6"/>
                      </a:gs>
                      <a:gs pos="85001">
                        <a:srgbClr val="7D8496"/>
                      </a:gs>
                      <a:gs pos="100000">
                        <a:srgbClr val="E6E6E6"/>
                      </a:gs>
                    </a:gsLst>
                    <a:lin ang="5400000" scaled="0"/>
                  </a:gradFill>
                  <a:beve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42" name="41 CuadroTexto"/>
                <p:cNvSpPr txBox="1"/>
                <p:nvPr/>
              </p:nvSpPr>
              <p:spPr>
                <a:xfrm>
                  <a:off x="4429122" y="4816810"/>
                  <a:ext cx="2643206" cy="307964"/>
                </a:xfrm>
                <a:prstGeom prst="rect">
                  <a:avLst/>
                </a:prstGeom>
                <a:noFill/>
              </p:spPr>
              <p:txBody>
                <a:bodyPr>
                  <a:spAutoFit/>
                </a:bodyPr>
                <a:lstStyle/>
                <a:p>
                  <a:pPr>
                    <a:defRPr/>
                  </a:pPr>
                  <a:r>
                    <a:rPr lang="es-ES" sz="1400" dirty="0">
                      <a:solidFill>
                        <a:schemeClr val="bg1">
                          <a:lumMod val="50000"/>
                        </a:schemeClr>
                      </a:solidFill>
                      <a:latin typeface="+mj-lt"/>
                    </a:rPr>
                    <a:t>Carcasa </a:t>
                  </a:r>
                </a:p>
              </p:txBody>
            </p:sp>
          </p:grpSp>
          <p:pic>
            <p:nvPicPr>
              <p:cNvPr id="1029" name="Picture 5"/>
              <p:cNvPicPr>
                <a:picLocks noChangeAspect="1" noChangeArrowheads="1"/>
              </p:cNvPicPr>
              <p:nvPr/>
            </p:nvPicPr>
            <p:blipFill>
              <a:blip r:embed="rId5"/>
              <a:srcRect b="9276"/>
              <a:stretch>
                <a:fillRect/>
              </a:stretch>
            </p:blipFill>
            <p:spPr bwMode="auto">
              <a:xfrm>
                <a:off x="1214414" y="2000240"/>
                <a:ext cx="1857373" cy="842545"/>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grayscl/>
              </a:blip>
              <a:srcRect/>
              <a:stretch>
                <a:fillRect/>
              </a:stretch>
            </p:blipFill>
            <p:spPr bwMode="auto">
              <a:xfrm>
                <a:off x="2857489" y="3214686"/>
                <a:ext cx="3286148" cy="2000263"/>
              </a:xfrm>
              <a:prstGeom prst="rect">
                <a:avLst/>
              </a:prstGeom>
              <a:noFill/>
              <a:ln w="9525">
                <a:noFill/>
                <a:miter lim="800000"/>
                <a:headEnd/>
                <a:tailEnd/>
              </a:ln>
              <a:effectLst/>
            </p:spPr>
          </p:pic>
          <p:pic>
            <p:nvPicPr>
              <p:cNvPr id="69" name="Picture 5"/>
              <p:cNvPicPr>
                <a:picLocks noChangeAspect="1" noChangeArrowheads="1"/>
              </p:cNvPicPr>
              <p:nvPr/>
            </p:nvPicPr>
            <p:blipFill>
              <a:blip r:embed="rId7"/>
              <a:stretch>
                <a:fillRect/>
              </a:stretch>
            </p:blipFill>
            <p:spPr bwMode="auto">
              <a:xfrm>
                <a:off x="3744833" y="857232"/>
                <a:ext cx="1619191" cy="1357322"/>
              </a:xfrm>
              <a:prstGeom prst="rect">
                <a:avLst/>
              </a:prstGeom>
              <a:noFill/>
              <a:ln w="9525">
                <a:noFill/>
                <a:miter lim="800000"/>
                <a:headEnd/>
                <a:tailEnd/>
              </a:ln>
              <a:effectLst/>
            </p:spPr>
          </p:pic>
          <p:sp>
            <p:nvSpPr>
              <p:cNvPr id="70" name="69 Rectángulo"/>
              <p:cNvSpPr/>
              <p:nvPr/>
            </p:nvSpPr>
            <p:spPr>
              <a:xfrm>
                <a:off x="2786050" y="5214950"/>
                <a:ext cx="3579826" cy="246221"/>
              </a:xfrm>
              <a:prstGeom prst="rect">
                <a:avLst/>
              </a:prstGeom>
            </p:spPr>
            <p:txBody>
              <a:bodyPr wrap="none">
                <a:spAutoFit/>
              </a:bodyPr>
              <a:lstStyle/>
              <a:p>
                <a:r>
                  <a:rPr lang="es-ES" sz="1000" dirty="0" smtClean="0">
                    <a:solidFill>
                      <a:schemeClr val="bg1">
                        <a:lumMod val="50000"/>
                      </a:schemeClr>
                    </a:solidFill>
                  </a:rPr>
                  <a:t>INTRODUCCIÓN A LAS GENERACIÓN DE SEÑALES POR SOFTWARE</a:t>
                </a:r>
                <a:endParaRPr lang="es-ES" sz="1000" dirty="0"/>
              </a:p>
            </p:txBody>
          </p:sp>
        </p:grpSp>
        <p:pic>
          <p:nvPicPr>
            <p:cNvPr id="1036" name="Picture 12"/>
            <p:cNvPicPr>
              <a:picLocks noChangeAspect="1" noChangeArrowheads="1"/>
            </p:cNvPicPr>
            <p:nvPr/>
          </p:nvPicPr>
          <p:blipFill>
            <a:blip r:embed="rId8"/>
            <a:srcRect t="6794"/>
            <a:stretch>
              <a:fillRect/>
            </a:stretch>
          </p:blipFill>
          <p:spPr bwMode="auto">
            <a:xfrm>
              <a:off x="5786446" y="2142513"/>
              <a:ext cx="2009772" cy="929297"/>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Users\Asiel\Documents\ddd.png"/>
          <p:cNvPicPr>
            <a:picLocks noChangeAspect="1" noChangeArrowheads="1"/>
          </p:cNvPicPr>
          <p:nvPr/>
        </p:nvPicPr>
        <p:blipFill>
          <a:blip r:embed="rId3" cstate="print"/>
          <a:srcRect r="6250" b="90461"/>
          <a:stretch>
            <a:fillRect/>
          </a:stretch>
        </p:blipFill>
        <p:spPr bwMode="auto">
          <a:xfrm>
            <a:off x="0" y="0"/>
            <a:ext cx="9144000" cy="690542"/>
          </a:xfrm>
          <a:prstGeom prst="rect">
            <a:avLst/>
          </a:prstGeom>
          <a:noFill/>
        </p:spPr>
      </p:pic>
      <p:sp>
        <p:nvSpPr>
          <p:cNvPr id="17" name="16 CuadroTexto"/>
          <p:cNvSpPr txBox="1"/>
          <p:nvPr/>
        </p:nvSpPr>
        <p:spPr>
          <a:xfrm>
            <a:off x="5643570" y="835207"/>
            <a:ext cx="1144416" cy="307777"/>
          </a:xfrm>
          <a:prstGeom prst="rect">
            <a:avLst/>
          </a:prstGeom>
          <a:noFill/>
        </p:spPr>
        <p:txBody>
          <a:bodyPr wrap="none" rtlCol="0">
            <a:spAutoFit/>
          </a:bodyPr>
          <a:lstStyle/>
          <a:p>
            <a:r>
              <a:rPr lang="es-ES" sz="1400" dirty="0" smtClean="0">
                <a:solidFill>
                  <a:schemeClr val="accent6">
                    <a:lumMod val="75000"/>
                  </a:schemeClr>
                </a:solidFill>
              </a:rPr>
              <a:t>Señal filtrada</a:t>
            </a:r>
            <a:endParaRPr lang="es-ES" sz="1400" dirty="0">
              <a:solidFill>
                <a:schemeClr val="accent6">
                  <a:lumMod val="75000"/>
                </a:schemeClr>
              </a:solidFill>
            </a:endParaRPr>
          </a:p>
        </p:txBody>
      </p:sp>
      <p:pic>
        <p:nvPicPr>
          <p:cNvPr id="9218" name="Picture 2"/>
          <p:cNvPicPr>
            <a:picLocks noChangeAspect="1" noChangeArrowheads="1"/>
          </p:cNvPicPr>
          <p:nvPr/>
        </p:nvPicPr>
        <p:blipFill>
          <a:blip r:embed="rId4" cstate="print"/>
          <a:srcRect b="3036"/>
          <a:stretch>
            <a:fillRect/>
          </a:stretch>
        </p:blipFill>
        <p:spPr bwMode="auto">
          <a:xfrm>
            <a:off x="500034" y="1428736"/>
            <a:ext cx="6610360" cy="480726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cxnSp>
        <p:nvCxnSpPr>
          <p:cNvPr id="10" name="9 Conector recto de flecha"/>
          <p:cNvCxnSpPr/>
          <p:nvPr/>
        </p:nvCxnSpPr>
        <p:spPr>
          <a:xfrm rot="5400000" flipH="1" flipV="1">
            <a:off x="3679025" y="1393017"/>
            <a:ext cx="2286016" cy="1643074"/>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3" name="12 CuadroTexto"/>
          <p:cNvSpPr txBox="1"/>
          <p:nvPr/>
        </p:nvSpPr>
        <p:spPr>
          <a:xfrm>
            <a:off x="6643702" y="5214950"/>
            <a:ext cx="859531" cy="307777"/>
          </a:xfrm>
          <a:prstGeom prst="rect">
            <a:avLst/>
          </a:prstGeom>
          <a:noFill/>
        </p:spPr>
        <p:txBody>
          <a:bodyPr wrap="square" rtlCol="0">
            <a:spAutoFit/>
          </a:bodyPr>
          <a:lstStyle/>
          <a:p>
            <a:r>
              <a:rPr lang="es-ES" sz="1400" dirty="0" smtClean="0">
                <a:solidFill>
                  <a:schemeClr val="accent6">
                    <a:lumMod val="75000"/>
                  </a:schemeClr>
                </a:solidFill>
              </a:rPr>
              <a:t>FFT señal</a:t>
            </a:r>
            <a:endParaRPr lang="es-ES" sz="1400" dirty="0">
              <a:solidFill>
                <a:schemeClr val="accent6">
                  <a:lumMod val="75000"/>
                </a:schemeClr>
              </a:solidFill>
            </a:endParaRPr>
          </a:p>
        </p:txBody>
      </p:sp>
      <p:cxnSp>
        <p:nvCxnSpPr>
          <p:cNvPr id="14" name="13 Conector recto de flecha"/>
          <p:cNvCxnSpPr>
            <a:endCxn id="13" idx="1"/>
          </p:cNvCxnSpPr>
          <p:nvPr/>
        </p:nvCxnSpPr>
        <p:spPr>
          <a:xfrm>
            <a:off x="3286116" y="5286388"/>
            <a:ext cx="3357586" cy="82451"/>
          </a:xfrm>
          <a:prstGeom prst="straightConnector1">
            <a:avLst/>
          </a:prstGeom>
          <a:ln w="31750">
            <a:solidFill>
              <a:schemeClr val="accent6">
                <a:lumMod val="75000"/>
                <a:alpha val="49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1" name="10 Rectángulo"/>
          <p:cNvSpPr/>
          <p:nvPr/>
        </p:nvSpPr>
        <p:spPr>
          <a:xfrm>
            <a:off x="2357422" y="6438149"/>
            <a:ext cx="1654235" cy="276999"/>
          </a:xfrm>
          <a:prstGeom prst="rect">
            <a:avLst/>
          </a:prstGeom>
        </p:spPr>
        <p:txBody>
          <a:bodyPr wrap="none">
            <a:spAutoFit/>
          </a:bodyPr>
          <a:lstStyle/>
          <a:p>
            <a:r>
              <a:rPr lang="es-ES_tradnl" sz="1200" b="1" dirty="0" smtClean="0">
                <a:solidFill>
                  <a:schemeClr val="bg1">
                    <a:lumMod val="50000"/>
                  </a:schemeClr>
                </a:solidFill>
              </a:rPr>
              <a:t>Figura 7. Señal filtrada.</a:t>
            </a:r>
            <a:endParaRPr lang="es-ES" sz="1200" b="1" dirty="0">
              <a:solidFill>
                <a:schemeClr val="bg1">
                  <a:lumMod val="50000"/>
                </a:schemeClr>
              </a:solidFill>
            </a:endParaRPr>
          </a:p>
        </p:txBody>
      </p:sp>
      <p:pic>
        <p:nvPicPr>
          <p:cNvPr id="12" name="Picture 3" descr="C:\Users\Asiel\Documents\kkk.png"/>
          <p:cNvPicPr>
            <a:picLocks noChangeAspect="1" noChangeArrowheads="1"/>
          </p:cNvPicPr>
          <p:nvPr/>
        </p:nvPicPr>
        <p:blipFill>
          <a:blip r:embed="rId5" cstate="print"/>
          <a:srcRect l="56397" t="76225" r="6250" b="5263"/>
          <a:stretch>
            <a:fillRect/>
          </a:stretch>
        </p:blipFill>
        <p:spPr bwMode="auto">
          <a:xfrm>
            <a:off x="5500694" y="6187965"/>
            <a:ext cx="3643306" cy="1340069"/>
          </a:xfrm>
          <a:prstGeom prst="rect">
            <a:avLst/>
          </a:prstGeom>
          <a:noFill/>
        </p:spPr>
      </p:pic>
      <p:sp>
        <p:nvSpPr>
          <p:cNvPr id="18" name="15 Marcador de pie de página"/>
          <p:cNvSpPr txBox="1">
            <a:spLocks/>
          </p:cNvSpPr>
          <p:nvPr/>
        </p:nvSpPr>
        <p:spPr>
          <a:xfrm>
            <a:off x="0" y="6492875"/>
            <a:ext cx="73342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smtClean="0">
                <a:ln>
                  <a:noFill/>
                </a:ln>
                <a:solidFill>
                  <a:schemeClr val="tx1">
                    <a:tint val="75000"/>
                  </a:schemeClr>
                </a:solidFill>
                <a:effectLst/>
                <a:uLnTx/>
                <a:uFillTx/>
                <a:latin typeface="+mn-lt"/>
                <a:ea typeface="+mn-ea"/>
                <a:cs typeface="+mn-cs"/>
              </a:rPr>
              <a:t>19</a:t>
            </a:r>
            <a:endParaRPr kumimoji="0" lang="es-E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3"/>
          <p:cNvSpPr>
            <a:spLocks noChangeArrowheads="1"/>
          </p:cNvSpPr>
          <p:nvPr/>
        </p:nvSpPr>
        <p:spPr bwMode="gray">
          <a:xfrm>
            <a:off x="928662" y="1357298"/>
            <a:ext cx="7715304" cy="3420764"/>
          </a:xfrm>
          <a:prstGeom prst="roundRect">
            <a:avLst>
              <a:gd name="adj" fmla="val 10889"/>
            </a:avLst>
          </a:prstGeom>
          <a:ln>
            <a:solidFill>
              <a:schemeClr val="bg1">
                <a:lumMod val="50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p>
            <a:endParaRPr lang="es-ES"/>
          </a:p>
        </p:txBody>
      </p:sp>
      <p:pic>
        <p:nvPicPr>
          <p:cNvPr id="6146" name="Picture 2" descr="C:\Users\Asiel\Documents\CCC.png"/>
          <p:cNvPicPr>
            <a:picLocks noChangeAspect="1" noChangeArrowheads="1"/>
          </p:cNvPicPr>
          <p:nvPr/>
        </p:nvPicPr>
        <p:blipFill>
          <a:blip r:embed="rId3" cstate="print"/>
          <a:srcRect r="6250" b="90132"/>
          <a:stretch>
            <a:fillRect/>
          </a:stretch>
        </p:blipFill>
        <p:spPr bwMode="auto">
          <a:xfrm>
            <a:off x="0" y="0"/>
            <a:ext cx="9144000" cy="714356"/>
          </a:xfrm>
          <a:prstGeom prst="rect">
            <a:avLst/>
          </a:prstGeom>
          <a:noFill/>
        </p:spPr>
      </p:pic>
      <p:sp>
        <p:nvSpPr>
          <p:cNvPr id="9" name="8 CuadroTexto"/>
          <p:cNvSpPr txBox="1"/>
          <p:nvPr/>
        </p:nvSpPr>
        <p:spPr>
          <a:xfrm>
            <a:off x="1195700" y="1638248"/>
            <a:ext cx="7215238" cy="2862322"/>
          </a:xfrm>
          <a:prstGeom prst="rect">
            <a:avLst/>
          </a:prstGeom>
          <a:noFill/>
        </p:spPr>
        <p:txBody>
          <a:bodyPr wrap="square" rtlCol="0">
            <a:spAutoFit/>
          </a:bodyPr>
          <a:lstStyle/>
          <a:p>
            <a:pPr algn="just"/>
            <a:r>
              <a:rPr lang="es-ES" dirty="0" smtClean="0">
                <a:solidFill>
                  <a:schemeClr val="bg1">
                    <a:lumMod val="50000"/>
                  </a:schemeClr>
                </a:solidFill>
              </a:rPr>
              <a:t>La generación de Señales biomédicas, es un proceso cuya complejidad depende del tipo de señal con que se vaya a trabajar. En el caso de este proyecto se desarrolló una herramienta de software, que permite la generación y manipulación con fines docentes no solo de algunas </a:t>
            </a:r>
            <a:r>
              <a:rPr lang="es-ES" dirty="0" err="1" smtClean="0">
                <a:solidFill>
                  <a:schemeClr val="bg1">
                    <a:lumMod val="50000"/>
                  </a:schemeClr>
                </a:solidFill>
              </a:rPr>
              <a:t>bioseñales</a:t>
            </a:r>
            <a:r>
              <a:rPr lang="es-ES" dirty="0" smtClean="0">
                <a:solidFill>
                  <a:schemeClr val="bg1">
                    <a:lumMod val="50000"/>
                  </a:schemeClr>
                </a:solidFill>
              </a:rPr>
              <a:t> (ECG, PPG) sino de también de otras de propósito general(cuadrada, triangular, trapezoidal, seno, diente de sierra), los algoritmos implementados son capaces de realizar operaciones de  adición de ruido, filtrado, adquisición, análisis frecuencial, entre otras  importantes funciones, obteniéndose óptimos resultados en la  ejecución de los mismos, cumpliendo así el objetivo de investigación planteados.</a:t>
            </a:r>
            <a:endParaRPr lang="es-ES" dirty="0">
              <a:solidFill>
                <a:schemeClr val="bg1">
                  <a:lumMod val="50000"/>
                </a:schemeClr>
              </a:solidFill>
            </a:endParaRPr>
          </a:p>
        </p:txBody>
      </p:sp>
      <p:pic>
        <p:nvPicPr>
          <p:cNvPr id="7" name="Picture 3" descr="C:\Users\Asiel\Documents\kkk.png"/>
          <p:cNvPicPr>
            <a:picLocks noChangeAspect="1" noChangeArrowheads="1"/>
          </p:cNvPicPr>
          <p:nvPr/>
        </p:nvPicPr>
        <p:blipFill>
          <a:blip r:embed="rId4" cstate="print"/>
          <a:srcRect l="56397" t="76225" r="6250" b="5263"/>
          <a:stretch>
            <a:fillRect/>
          </a:stretch>
        </p:blipFill>
        <p:spPr bwMode="auto">
          <a:xfrm>
            <a:off x="5500694" y="6187965"/>
            <a:ext cx="3643306" cy="1340069"/>
          </a:xfrm>
          <a:prstGeom prst="rect">
            <a:avLst/>
          </a:prstGeom>
          <a:noFill/>
        </p:spPr>
      </p:pic>
      <p:sp>
        <p:nvSpPr>
          <p:cNvPr id="8" name="7 Marcador de pie de página"/>
          <p:cNvSpPr>
            <a:spLocks noGrp="1"/>
          </p:cNvSpPr>
          <p:nvPr>
            <p:ph type="ftr" sz="quarter" idx="11"/>
          </p:nvPr>
        </p:nvSpPr>
        <p:spPr/>
        <p:txBody>
          <a:bodyPr/>
          <a:lstStyle/>
          <a:p>
            <a:endParaRPr lang="es-ES"/>
          </a:p>
        </p:txBody>
      </p:sp>
      <p:sp>
        <p:nvSpPr>
          <p:cNvPr id="10" name="15 Marcador de pie de página"/>
          <p:cNvSpPr txBox="1">
            <a:spLocks/>
          </p:cNvSpPr>
          <p:nvPr/>
        </p:nvSpPr>
        <p:spPr>
          <a:xfrm>
            <a:off x="0" y="6492875"/>
            <a:ext cx="73342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smtClean="0">
                <a:ln>
                  <a:noFill/>
                </a:ln>
                <a:solidFill>
                  <a:schemeClr val="tx1">
                    <a:tint val="75000"/>
                  </a:schemeClr>
                </a:solidFill>
                <a:effectLst/>
                <a:uLnTx/>
                <a:uFillTx/>
                <a:latin typeface="+mn-lt"/>
                <a:ea typeface="+mn-ea"/>
                <a:cs typeface="+mn-cs"/>
              </a:rPr>
              <a:t>20</a:t>
            </a:r>
            <a:endParaRPr kumimoji="0" lang="es-E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2" descr="Picture1"/>
          <p:cNvPicPr>
            <a:picLocks noChangeAspect="1" noChangeArrowheads="1"/>
          </p:cNvPicPr>
          <p:nvPr/>
        </p:nvPicPr>
        <p:blipFill>
          <a:blip r:embed="rId3" cstate="print"/>
          <a:srcRect/>
          <a:stretch>
            <a:fillRect/>
          </a:stretch>
        </p:blipFill>
        <p:spPr bwMode="auto">
          <a:xfrm>
            <a:off x="1238032" y="2876507"/>
            <a:ext cx="1003300" cy="1079500"/>
          </a:xfrm>
          <a:prstGeom prst="rect">
            <a:avLst/>
          </a:prstGeom>
          <a:noFill/>
        </p:spPr>
      </p:pic>
      <p:pic>
        <p:nvPicPr>
          <p:cNvPr id="2051" name="Picture 3" descr="C:\Users\Asiel\Documents\kkk.png"/>
          <p:cNvPicPr>
            <a:picLocks noChangeAspect="1" noChangeArrowheads="1"/>
          </p:cNvPicPr>
          <p:nvPr/>
        </p:nvPicPr>
        <p:blipFill>
          <a:blip r:embed="rId4" cstate="print"/>
          <a:srcRect r="6250" b="23339"/>
          <a:stretch>
            <a:fillRect/>
          </a:stretch>
        </p:blipFill>
        <p:spPr bwMode="auto">
          <a:xfrm>
            <a:off x="0" y="0"/>
            <a:ext cx="9144000" cy="5549462"/>
          </a:xfrm>
          <a:prstGeom prst="rect">
            <a:avLst/>
          </a:prstGeom>
          <a:noFill/>
        </p:spPr>
      </p:pic>
      <p:pic>
        <p:nvPicPr>
          <p:cNvPr id="7" name="Picture 3" descr="C:\Users\Asiel\Documents\kkk.png"/>
          <p:cNvPicPr>
            <a:picLocks noChangeAspect="1" noChangeArrowheads="1"/>
          </p:cNvPicPr>
          <p:nvPr/>
        </p:nvPicPr>
        <p:blipFill>
          <a:blip r:embed="rId4" cstate="print"/>
          <a:srcRect t="76225" r="6250" b="5263"/>
          <a:stretch>
            <a:fillRect/>
          </a:stretch>
        </p:blipFill>
        <p:spPr bwMode="auto">
          <a:xfrm>
            <a:off x="0" y="5803707"/>
            <a:ext cx="9144000" cy="1340069"/>
          </a:xfrm>
          <a:prstGeom prst="rect">
            <a:avLst/>
          </a:prstGeom>
          <a:noFill/>
        </p:spPr>
      </p:pic>
      <p:pic>
        <p:nvPicPr>
          <p:cNvPr id="8" name="Picture 3" descr="C:\Users\Asiel\Documents\kkk.png"/>
          <p:cNvPicPr>
            <a:picLocks noChangeAspect="1" noChangeArrowheads="1"/>
          </p:cNvPicPr>
          <p:nvPr/>
        </p:nvPicPr>
        <p:blipFill>
          <a:blip r:embed="rId4" cstate="print"/>
          <a:srcRect l="5761" t="19605" r="7813" b="23339"/>
          <a:stretch>
            <a:fillRect/>
          </a:stretch>
        </p:blipFill>
        <p:spPr bwMode="auto">
          <a:xfrm>
            <a:off x="714348" y="1571612"/>
            <a:ext cx="8429652" cy="4130250"/>
          </a:xfrm>
          <a:prstGeom prst="rect">
            <a:avLst/>
          </a:prstGeom>
          <a:solidFill>
            <a:schemeClr val="bg1"/>
          </a:solidFill>
        </p:spPr>
      </p:pic>
      <p:pic>
        <p:nvPicPr>
          <p:cNvPr id="10" name="Picture 2"/>
          <p:cNvPicPr>
            <a:picLocks noChangeAspect="1" noChangeArrowheads="1"/>
          </p:cNvPicPr>
          <p:nvPr/>
        </p:nvPicPr>
        <p:blipFill>
          <a:blip r:embed="rId5" cstate="print"/>
          <a:srcRect l="11719" t="72266" r="39941" b="16015"/>
          <a:stretch>
            <a:fillRect/>
          </a:stretch>
        </p:blipFill>
        <p:spPr bwMode="auto">
          <a:xfrm>
            <a:off x="928662" y="5000636"/>
            <a:ext cx="4714908" cy="857256"/>
          </a:xfrm>
          <a:prstGeom prst="rect">
            <a:avLst/>
          </a:prstGeom>
          <a:noFill/>
          <a:ln w="9525">
            <a:noFill/>
            <a:miter lim="800000"/>
            <a:headEnd/>
            <a:tailEnd/>
          </a:ln>
          <a:effectLst/>
        </p:spPr>
      </p:pic>
      <p:pic>
        <p:nvPicPr>
          <p:cNvPr id="11" name="38 Imagen" descr="escudo_uo_color.jpg"/>
          <p:cNvPicPr>
            <a:picLocks noChangeAspect="1" noChangeArrowheads="1"/>
          </p:cNvPicPr>
          <p:nvPr/>
        </p:nvPicPr>
        <p:blipFill>
          <a:blip r:embed="rId6" cstate="print"/>
          <a:srcRect/>
          <a:stretch>
            <a:fillRect/>
          </a:stretch>
        </p:blipFill>
        <p:spPr bwMode="auto">
          <a:xfrm>
            <a:off x="5242979" y="5214950"/>
            <a:ext cx="686343" cy="6191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25 Grupo"/>
          <p:cNvGrpSpPr/>
          <p:nvPr/>
        </p:nvGrpSpPr>
        <p:grpSpPr>
          <a:xfrm>
            <a:off x="1500166" y="1357298"/>
            <a:ext cx="7143800" cy="1628848"/>
            <a:chOff x="1428728" y="1123350"/>
            <a:chExt cx="6324600" cy="1447800"/>
          </a:xfrm>
        </p:grpSpPr>
        <p:sp>
          <p:nvSpPr>
            <p:cNvPr id="27" name="AutoShape 3"/>
            <p:cNvSpPr>
              <a:spLocks noChangeArrowheads="1"/>
            </p:cNvSpPr>
            <p:nvPr/>
          </p:nvSpPr>
          <p:spPr bwMode="gray">
            <a:xfrm>
              <a:off x="1428728" y="1123350"/>
              <a:ext cx="6324600" cy="1447800"/>
            </a:xfrm>
            <a:prstGeom prst="roundRect">
              <a:avLst>
                <a:gd name="adj" fmla="val 10889"/>
              </a:avLst>
            </a:prstGeom>
            <a:ln>
              <a:solidFill>
                <a:schemeClr val="bg1">
                  <a:lumMod val="8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p>
              <a:endParaRPr lang="es-ES"/>
            </a:p>
          </p:txBody>
        </p:sp>
        <p:sp>
          <p:nvSpPr>
            <p:cNvPr id="29" name="Text Box 13"/>
            <p:cNvSpPr txBox="1">
              <a:spLocks noChangeArrowheads="1"/>
            </p:cNvSpPr>
            <p:nvPr/>
          </p:nvSpPr>
          <p:spPr bwMode="gray">
            <a:xfrm>
              <a:off x="1585895" y="1281483"/>
              <a:ext cx="5976958" cy="1066911"/>
            </a:xfrm>
            <a:prstGeom prst="rect">
              <a:avLst/>
            </a:prstGeom>
            <a:noFill/>
            <a:ln w="9525" algn="ctr">
              <a:noFill/>
              <a:miter lim="800000"/>
              <a:headEnd/>
              <a:tailEnd/>
            </a:ln>
            <a:effectLst/>
          </p:spPr>
          <p:txBody>
            <a:bodyPr wrap="square">
              <a:spAutoFit/>
            </a:bodyPr>
            <a:lstStyle/>
            <a:p>
              <a:pPr algn="just"/>
              <a:r>
                <a:rPr lang="es-ES" b="1" dirty="0">
                  <a:solidFill>
                    <a:schemeClr val="bg1">
                      <a:lumMod val="50000"/>
                    </a:schemeClr>
                  </a:solidFill>
                </a:rPr>
                <a:t>Problema de Investigación:</a:t>
              </a:r>
              <a:endParaRPr lang="es-ES" dirty="0">
                <a:solidFill>
                  <a:schemeClr val="bg1">
                    <a:lumMod val="50000"/>
                  </a:schemeClr>
                </a:solidFill>
              </a:endParaRPr>
            </a:p>
            <a:p>
              <a:pPr algn="just"/>
              <a:r>
                <a:rPr lang="es-ES" dirty="0" smtClean="0">
                  <a:solidFill>
                    <a:schemeClr val="bg1">
                      <a:lumMod val="50000"/>
                    </a:schemeClr>
                  </a:solidFill>
                </a:rPr>
                <a:t>Dificultades  en  la  obtención  de  formas  de  ondas  digitales  ajustadas  a  las  necesidades  de trabajo, en las asignaturas vinculadas al tratamiento y procesamiento de </a:t>
              </a:r>
              <a:r>
                <a:rPr lang="es-ES" dirty="0" err="1" smtClean="0">
                  <a:solidFill>
                    <a:schemeClr val="bg1">
                      <a:lumMod val="50000"/>
                    </a:schemeClr>
                  </a:solidFill>
                </a:rPr>
                <a:t>bioseñales</a:t>
              </a:r>
              <a:r>
                <a:rPr lang="es-ES" dirty="0" smtClean="0">
                  <a:solidFill>
                    <a:schemeClr val="bg1">
                      <a:lumMod val="50000"/>
                    </a:schemeClr>
                  </a:solidFill>
                </a:rPr>
                <a:t>. </a:t>
              </a:r>
              <a:endParaRPr lang="es-ES" dirty="0">
                <a:solidFill>
                  <a:schemeClr val="bg1">
                    <a:lumMod val="50000"/>
                  </a:schemeClr>
                </a:solidFill>
              </a:endParaRPr>
            </a:p>
          </p:txBody>
        </p:sp>
      </p:grpSp>
      <p:pic>
        <p:nvPicPr>
          <p:cNvPr id="30" name="Picture 27" descr="04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4282" y="1571612"/>
            <a:ext cx="943514" cy="976314"/>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6" name="35 Grupo"/>
          <p:cNvGrpSpPr/>
          <p:nvPr/>
        </p:nvGrpSpPr>
        <p:grpSpPr>
          <a:xfrm>
            <a:off x="1571603" y="3143249"/>
            <a:ext cx="7504158" cy="1121252"/>
            <a:chOff x="1428728" y="879748"/>
            <a:chExt cx="6594272" cy="2237509"/>
          </a:xfrm>
        </p:grpSpPr>
        <p:sp>
          <p:nvSpPr>
            <p:cNvPr id="38" name="AutoShape 3"/>
            <p:cNvSpPr>
              <a:spLocks noChangeArrowheads="1"/>
            </p:cNvSpPr>
            <p:nvPr/>
          </p:nvSpPr>
          <p:spPr bwMode="gray">
            <a:xfrm>
              <a:off x="1428728" y="879748"/>
              <a:ext cx="6258469" cy="2237509"/>
            </a:xfrm>
            <a:prstGeom prst="roundRect">
              <a:avLst>
                <a:gd name="adj" fmla="val 10889"/>
              </a:avLst>
            </a:prstGeom>
            <a:ln>
              <a:solidFill>
                <a:schemeClr val="bg1">
                  <a:lumMod val="8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p>
              <a:endParaRPr lang="es-ES"/>
            </a:p>
          </p:txBody>
        </p:sp>
        <p:sp>
          <p:nvSpPr>
            <p:cNvPr id="39" name="Text Box 13"/>
            <p:cNvSpPr txBox="1">
              <a:spLocks noChangeArrowheads="1"/>
            </p:cNvSpPr>
            <p:nvPr/>
          </p:nvSpPr>
          <p:spPr bwMode="gray">
            <a:xfrm>
              <a:off x="1571908" y="1021249"/>
              <a:ext cx="6451092" cy="1701154"/>
            </a:xfrm>
            <a:prstGeom prst="rect">
              <a:avLst/>
            </a:prstGeom>
            <a:noFill/>
            <a:ln w="9525" algn="ctr">
              <a:noFill/>
              <a:miter lim="800000"/>
              <a:headEnd/>
              <a:tailEnd/>
            </a:ln>
            <a:effectLst/>
          </p:spPr>
          <p:txBody>
            <a:bodyPr wrap="square">
              <a:spAutoFit/>
            </a:bodyPr>
            <a:lstStyle/>
            <a:p>
              <a:r>
                <a:rPr lang="es-ES" b="1" dirty="0">
                  <a:solidFill>
                    <a:schemeClr val="bg1">
                      <a:lumMod val="50000"/>
                    </a:schemeClr>
                  </a:solidFill>
                </a:rPr>
                <a:t>Objeto:</a:t>
              </a:r>
              <a:endParaRPr lang="es-ES" dirty="0">
                <a:solidFill>
                  <a:schemeClr val="bg1">
                    <a:lumMod val="50000"/>
                  </a:schemeClr>
                </a:solidFill>
              </a:endParaRPr>
            </a:p>
            <a:p>
              <a:pPr algn="just"/>
              <a:r>
                <a:rPr lang="es-ES" dirty="0" smtClean="0">
                  <a:solidFill>
                    <a:schemeClr val="bg1">
                      <a:lumMod val="50000"/>
                    </a:schemeClr>
                  </a:solidFill>
                </a:rPr>
                <a:t>Sintetizadores  de  señales  por  software,  específicamente  en  la</a:t>
              </a:r>
            </a:p>
            <a:p>
              <a:pPr algn="just"/>
              <a:r>
                <a:rPr lang="es-ES" dirty="0" smtClean="0">
                  <a:solidFill>
                    <a:schemeClr val="bg1">
                      <a:lumMod val="50000"/>
                    </a:schemeClr>
                  </a:solidFill>
                </a:rPr>
                <a:t> generación  y  procesamiento de señales de origen fisiológico. </a:t>
              </a:r>
              <a:endParaRPr lang="es-ES" dirty="0">
                <a:solidFill>
                  <a:schemeClr val="bg1">
                    <a:lumMod val="50000"/>
                  </a:schemeClr>
                </a:solidFill>
              </a:endParaRPr>
            </a:p>
          </p:txBody>
        </p:sp>
      </p:grpSp>
      <p:grpSp>
        <p:nvGrpSpPr>
          <p:cNvPr id="45" name="44 Grupo"/>
          <p:cNvGrpSpPr/>
          <p:nvPr/>
        </p:nvGrpSpPr>
        <p:grpSpPr>
          <a:xfrm>
            <a:off x="1573069" y="4469140"/>
            <a:ext cx="7143800" cy="785818"/>
            <a:chOff x="1428728" y="1142984"/>
            <a:chExt cx="6324600" cy="1447800"/>
          </a:xfrm>
        </p:grpSpPr>
        <p:sp>
          <p:nvSpPr>
            <p:cNvPr id="47" name="AutoShape 3"/>
            <p:cNvSpPr>
              <a:spLocks noChangeArrowheads="1"/>
            </p:cNvSpPr>
            <p:nvPr/>
          </p:nvSpPr>
          <p:spPr bwMode="gray">
            <a:xfrm>
              <a:off x="1428728" y="1142984"/>
              <a:ext cx="6324600" cy="1447800"/>
            </a:xfrm>
            <a:prstGeom prst="roundRect">
              <a:avLst>
                <a:gd name="adj" fmla="val 10889"/>
              </a:avLst>
            </a:prstGeom>
            <a:ln>
              <a:solidFill>
                <a:schemeClr val="bg1">
                  <a:lumMod val="8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p>
              <a:endParaRPr lang="es-ES"/>
            </a:p>
          </p:txBody>
        </p:sp>
        <p:sp>
          <p:nvSpPr>
            <p:cNvPr id="48" name="Text Box 13"/>
            <p:cNvSpPr txBox="1">
              <a:spLocks noChangeArrowheads="1"/>
            </p:cNvSpPr>
            <p:nvPr/>
          </p:nvSpPr>
          <p:spPr bwMode="gray">
            <a:xfrm>
              <a:off x="1643042" y="1233461"/>
              <a:ext cx="5976958" cy="1190808"/>
            </a:xfrm>
            <a:prstGeom prst="rect">
              <a:avLst/>
            </a:prstGeom>
            <a:noFill/>
            <a:ln w="9525" algn="ctr">
              <a:noFill/>
              <a:miter lim="800000"/>
              <a:headEnd/>
              <a:tailEnd/>
            </a:ln>
            <a:effectLst/>
          </p:spPr>
          <p:txBody>
            <a:bodyPr wrap="square">
              <a:spAutoFit/>
            </a:bodyPr>
            <a:lstStyle/>
            <a:p>
              <a:r>
                <a:rPr lang="es-ES" b="1" dirty="0">
                  <a:solidFill>
                    <a:schemeClr val="bg1">
                      <a:lumMod val="50000"/>
                    </a:schemeClr>
                  </a:solidFill>
                </a:rPr>
                <a:t>Campo de acción:</a:t>
              </a:r>
              <a:endParaRPr lang="es-ES" dirty="0">
                <a:solidFill>
                  <a:schemeClr val="bg1">
                    <a:lumMod val="50000"/>
                  </a:schemeClr>
                </a:solidFill>
              </a:endParaRPr>
            </a:p>
            <a:p>
              <a:r>
                <a:rPr lang="es-ES" dirty="0">
                  <a:solidFill>
                    <a:schemeClr val="bg1">
                      <a:lumMod val="50000"/>
                    </a:schemeClr>
                  </a:solidFill>
                </a:rPr>
                <a:t>Sistemas  de cómputo para la síntesis de </a:t>
              </a:r>
              <a:r>
                <a:rPr lang="es-ES" dirty="0" smtClean="0">
                  <a:solidFill>
                    <a:schemeClr val="bg1">
                      <a:lumMod val="50000"/>
                    </a:schemeClr>
                  </a:solidFill>
                </a:rPr>
                <a:t>bioseñales.</a:t>
              </a:r>
              <a:endParaRPr lang="es-ES" dirty="0">
                <a:solidFill>
                  <a:schemeClr val="bg1">
                    <a:lumMod val="50000"/>
                  </a:schemeClr>
                </a:solidFill>
              </a:endParaRPr>
            </a:p>
          </p:txBody>
        </p:sp>
      </p:grpSp>
      <p:pic>
        <p:nvPicPr>
          <p:cNvPr id="53" name="Picture 51" descr="24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43296" y="3286124"/>
            <a:ext cx="799680" cy="785818"/>
          </a:xfrm>
          <a:prstGeom prst="rect">
            <a:avLst/>
          </a:prstGeom>
          <a:noFill/>
          <a:extLst>
            <a:ext uri="{909E8E84-426E-40DD-AFC4-6F175D3DCCD1}">
              <a14:hiddenFill xmlns:a14="http://schemas.microsoft.com/office/drawing/2010/main" xmlns="">
                <a:solidFill>
                  <a:srgbClr val="FFFFFF"/>
                </a:solidFill>
              </a14:hiddenFill>
            </a:ext>
          </a:extLst>
        </p:spPr>
      </p:pic>
      <p:pic>
        <p:nvPicPr>
          <p:cNvPr id="54" name="Picture 34" descr="230"/>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57158" y="4467806"/>
            <a:ext cx="957242" cy="818582"/>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3" descr="C:\Users\Asiel\Documents\LLL.png"/>
          <p:cNvPicPr>
            <a:picLocks noChangeAspect="1" noChangeArrowheads="1"/>
          </p:cNvPicPr>
          <p:nvPr/>
        </p:nvPicPr>
        <p:blipFill>
          <a:blip r:embed="rId6" cstate="print"/>
          <a:srcRect r="5322" b="88487"/>
          <a:stretch>
            <a:fillRect/>
          </a:stretch>
        </p:blipFill>
        <p:spPr bwMode="auto">
          <a:xfrm>
            <a:off x="0" y="0"/>
            <a:ext cx="9234518" cy="833418"/>
          </a:xfrm>
          <a:prstGeom prst="rect">
            <a:avLst/>
          </a:prstGeom>
          <a:noFill/>
        </p:spPr>
      </p:pic>
      <p:pic>
        <p:nvPicPr>
          <p:cNvPr id="17" name="Picture 3" descr="C:\Users\Asiel\Documents\kkk.png"/>
          <p:cNvPicPr>
            <a:picLocks noChangeAspect="1" noChangeArrowheads="1"/>
          </p:cNvPicPr>
          <p:nvPr/>
        </p:nvPicPr>
        <p:blipFill>
          <a:blip r:embed="rId7" cstate="print"/>
          <a:srcRect l="56397" t="76225" r="6250" b="5263"/>
          <a:stretch>
            <a:fillRect/>
          </a:stretch>
        </p:blipFill>
        <p:spPr bwMode="auto">
          <a:xfrm>
            <a:off x="5500694" y="6187965"/>
            <a:ext cx="3643306" cy="1340069"/>
          </a:xfrm>
          <a:prstGeom prst="rect">
            <a:avLst/>
          </a:prstGeom>
          <a:noFill/>
        </p:spPr>
      </p:pic>
      <p:sp>
        <p:nvSpPr>
          <p:cNvPr id="18" name="15 Marcador de pie de página"/>
          <p:cNvSpPr txBox="1">
            <a:spLocks/>
          </p:cNvSpPr>
          <p:nvPr/>
        </p:nvSpPr>
        <p:spPr>
          <a:xfrm>
            <a:off x="0" y="6492875"/>
            <a:ext cx="73342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smtClean="0">
                <a:ln>
                  <a:noFill/>
                </a:ln>
                <a:solidFill>
                  <a:schemeClr val="tx1">
                    <a:tint val="75000"/>
                  </a:schemeClr>
                </a:solidFill>
                <a:effectLst/>
                <a:uLnTx/>
                <a:uFillTx/>
                <a:latin typeface="+mn-lt"/>
                <a:ea typeface="+mn-ea"/>
                <a:cs typeface="+mn-cs"/>
              </a:rPr>
              <a:t>2</a:t>
            </a:r>
            <a:endParaRPr kumimoji="0" lang="es-E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25 Grupo"/>
          <p:cNvGrpSpPr/>
          <p:nvPr/>
        </p:nvGrpSpPr>
        <p:grpSpPr>
          <a:xfrm>
            <a:off x="1565856" y="3882379"/>
            <a:ext cx="7143800" cy="1761199"/>
            <a:chOff x="1365482" y="1136056"/>
            <a:chExt cx="6324600" cy="1761199"/>
          </a:xfrm>
        </p:grpSpPr>
        <p:sp>
          <p:nvSpPr>
            <p:cNvPr id="27" name="AutoShape 3"/>
            <p:cNvSpPr>
              <a:spLocks noChangeArrowheads="1"/>
            </p:cNvSpPr>
            <p:nvPr/>
          </p:nvSpPr>
          <p:spPr bwMode="gray">
            <a:xfrm>
              <a:off x="1365482" y="1136056"/>
              <a:ext cx="6324600" cy="1761199"/>
            </a:xfrm>
            <a:prstGeom prst="roundRect">
              <a:avLst>
                <a:gd name="adj" fmla="val 10889"/>
              </a:avLst>
            </a:prstGeom>
            <a:ln>
              <a:solidFill>
                <a:schemeClr val="bg1">
                  <a:lumMod val="8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p>
              <a:endParaRPr lang="es-ES"/>
            </a:p>
          </p:txBody>
        </p:sp>
        <p:sp>
          <p:nvSpPr>
            <p:cNvPr id="29" name="Text Box 13"/>
            <p:cNvSpPr txBox="1">
              <a:spLocks noChangeArrowheads="1"/>
            </p:cNvSpPr>
            <p:nvPr/>
          </p:nvSpPr>
          <p:spPr bwMode="gray">
            <a:xfrm>
              <a:off x="1490544" y="1246676"/>
              <a:ext cx="5976958" cy="1477328"/>
            </a:xfrm>
            <a:prstGeom prst="rect">
              <a:avLst/>
            </a:prstGeom>
            <a:noFill/>
            <a:ln w="9525" algn="ctr">
              <a:noFill/>
              <a:miter lim="800000"/>
              <a:headEnd/>
              <a:tailEnd/>
            </a:ln>
            <a:effectLst/>
          </p:spPr>
          <p:txBody>
            <a:bodyPr wrap="square">
              <a:spAutoFit/>
            </a:bodyPr>
            <a:lstStyle/>
            <a:p>
              <a:pPr algn="just"/>
              <a:r>
                <a:rPr lang="es-ES" b="1" dirty="0">
                  <a:solidFill>
                    <a:schemeClr val="bg1">
                      <a:lumMod val="50000"/>
                    </a:schemeClr>
                  </a:solidFill>
                </a:rPr>
                <a:t>Objetivo:</a:t>
              </a:r>
              <a:endParaRPr lang="es-ES" dirty="0">
                <a:solidFill>
                  <a:schemeClr val="bg1">
                    <a:lumMod val="50000"/>
                  </a:schemeClr>
                </a:solidFill>
              </a:endParaRPr>
            </a:p>
            <a:p>
              <a:pPr algn="just"/>
              <a:r>
                <a:rPr lang="es-ES" dirty="0" smtClean="0">
                  <a:solidFill>
                    <a:schemeClr val="bg1">
                      <a:lumMod val="50000"/>
                    </a:schemeClr>
                  </a:solidFill>
                </a:rPr>
                <a:t>Diseñar  e  implementar  una  herramienta  de  software  para  la  síntesis  y  manipulación  de señales  de  uso  frecuente  como:  ECG,  PPG  entre  otras,  para  las  asignaturas  vinculadas  al tratamiento y procesamiento de </a:t>
              </a:r>
              <a:r>
                <a:rPr lang="es-ES" dirty="0" err="1" smtClean="0">
                  <a:solidFill>
                    <a:schemeClr val="bg1">
                      <a:lumMod val="50000"/>
                    </a:schemeClr>
                  </a:solidFill>
                </a:rPr>
                <a:t>bioseñales</a:t>
              </a:r>
              <a:r>
                <a:rPr lang="es-ES" dirty="0" smtClean="0">
                  <a:solidFill>
                    <a:schemeClr val="bg1">
                      <a:lumMod val="50000"/>
                    </a:schemeClr>
                  </a:solidFill>
                </a:rPr>
                <a:t>. </a:t>
              </a:r>
              <a:endParaRPr lang="es-ES" dirty="0">
                <a:solidFill>
                  <a:schemeClr val="bg1">
                    <a:lumMod val="50000"/>
                  </a:schemeClr>
                </a:solidFill>
              </a:endParaRPr>
            </a:p>
          </p:txBody>
        </p:sp>
      </p:grpSp>
      <p:pic>
        <p:nvPicPr>
          <p:cNvPr id="20" name="Picture 18" descr="07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8770" y="4101302"/>
            <a:ext cx="943725" cy="995524"/>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2" name="21 Grupo"/>
          <p:cNvGrpSpPr/>
          <p:nvPr/>
        </p:nvGrpSpPr>
        <p:grpSpPr>
          <a:xfrm>
            <a:off x="1565856" y="1239173"/>
            <a:ext cx="7149548" cy="2398186"/>
            <a:chOff x="1428728" y="1142984"/>
            <a:chExt cx="6324600" cy="2143140"/>
          </a:xfrm>
        </p:grpSpPr>
        <p:sp>
          <p:nvSpPr>
            <p:cNvPr id="23" name="AutoShape 3"/>
            <p:cNvSpPr>
              <a:spLocks noChangeArrowheads="1"/>
            </p:cNvSpPr>
            <p:nvPr/>
          </p:nvSpPr>
          <p:spPr bwMode="gray">
            <a:xfrm>
              <a:off x="1428728" y="1142984"/>
              <a:ext cx="6324600" cy="2143140"/>
            </a:xfrm>
            <a:prstGeom prst="roundRect">
              <a:avLst>
                <a:gd name="adj" fmla="val 10889"/>
              </a:avLst>
            </a:prstGeom>
            <a:ln>
              <a:solidFill>
                <a:schemeClr val="bg1">
                  <a:lumMod val="8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p>
              <a:endParaRPr lang="es-ES"/>
            </a:p>
          </p:txBody>
        </p:sp>
        <p:sp>
          <p:nvSpPr>
            <p:cNvPr id="24" name="Text Box 13"/>
            <p:cNvSpPr txBox="1">
              <a:spLocks noChangeArrowheads="1"/>
            </p:cNvSpPr>
            <p:nvPr/>
          </p:nvSpPr>
          <p:spPr bwMode="gray">
            <a:xfrm>
              <a:off x="1500166" y="1233462"/>
              <a:ext cx="6121687" cy="1815295"/>
            </a:xfrm>
            <a:prstGeom prst="rect">
              <a:avLst/>
            </a:prstGeom>
            <a:noFill/>
            <a:ln w="9525" algn="ctr">
              <a:noFill/>
              <a:miter lim="800000"/>
              <a:headEnd/>
              <a:tailEnd/>
            </a:ln>
            <a:effectLst/>
          </p:spPr>
          <p:txBody>
            <a:bodyPr wrap="square">
              <a:spAutoFit/>
            </a:bodyPr>
            <a:lstStyle/>
            <a:p>
              <a:pPr algn="just"/>
              <a:r>
                <a:rPr lang="es-ES" b="1" dirty="0">
                  <a:solidFill>
                    <a:schemeClr val="bg1">
                      <a:lumMod val="50000"/>
                    </a:schemeClr>
                  </a:solidFill>
                </a:rPr>
                <a:t>Hipótesis:</a:t>
              </a:r>
              <a:endParaRPr lang="es-ES" dirty="0">
                <a:solidFill>
                  <a:schemeClr val="bg1">
                    <a:lumMod val="50000"/>
                  </a:schemeClr>
                </a:solidFill>
              </a:endParaRPr>
            </a:p>
            <a:p>
              <a:pPr algn="just"/>
              <a:r>
                <a:rPr lang="es-ES" dirty="0" smtClean="0">
                  <a:solidFill>
                    <a:schemeClr val="bg1">
                      <a:lumMod val="50000"/>
                    </a:schemeClr>
                  </a:solidFill>
                </a:rPr>
                <a:t>Si  se  diseña  e  implementa  una  herramienta  de  software  para  la  síntesis  de  </a:t>
              </a:r>
              <a:r>
                <a:rPr lang="es-ES" dirty="0" err="1" smtClean="0">
                  <a:solidFill>
                    <a:schemeClr val="bg1">
                      <a:lumMod val="50000"/>
                    </a:schemeClr>
                  </a:solidFill>
                </a:rPr>
                <a:t>bioseñales</a:t>
              </a:r>
              <a:r>
                <a:rPr lang="es-ES" dirty="0" smtClean="0">
                  <a:solidFill>
                    <a:schemeClr val="bg1">
                      <a:lumMod val="50000"/>
                    </a:schemeClr>
                  </a:solidFill>
                </a:rPr>
                <a:t>,  se dispondrá de una aplicación capaz de garantizar la obtención y manipulación de formas de ondas  digitales  ajustadas  a  las  necesidades  de  trabajo,  en  asignaturas  vinculadas  al </a:t>
              </a:r>
            </a:p>
            <a:p>
              <a:pPr algn="just"/>
              <a:r>
                <a:rPr lang="es-ES" dirty="0" smtClean="0">
                  <a:solidFill>
                    <a:schemeClr val="bg1">
                      <a:lumMod val="50000"/>
                    </a:schemeClr>
                  </a:solidFill>
                </a:rPr>
                <a:t>tratamiento  y  procesamiento  de  señales  biomédicas,  dando  solución  al  problema  de investigación propuesto. </a:t>
              </a:r>
              <a:endParaRPr lang="es-ES" dirty="0">
                <a:solidFill>
                  <a:schemeClr val="bg1">
                    <a:lumMod val="50000"/>
                  </a:schemeClr>
                </a:solidFill>
              </a:endParaRPr>
            </a:p>
          </p:txBody>
        </p:sp>
      </p:grpSp>
      <p:pic>
        <p:nvPicPr>
          <p:cNvPr id="25" name="Picture 45" descr="12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79972" y="2024992"/>
            <a:ext cx="1039186" cy="835155"/>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3" descr="C:\Users\Asiel\Documents\LLL.png"/>
          <p:cNvPicPr>
            <a:picLocks noChangeAspect="1" noChangeArrowheads="1"/>
          </p:cNvPicPr>
          <p:nvPr/>
        </p:nvPicPr>
        <p:blipFill>
          <a:blip r:embed="rId5" cstate="print"/>
          <a:srcRect r="5322" b="88487"/>
          <a:stretch>
            <a:fillRect/>
          </a:stretch>
        </p:blipFill>
        <p:spPr bwMode="auto">
          <a:xfrm>
            <a:off x="0" y="0"/>
            <a:ext cx="9234518" cy="833418"/>
          </a:xfrm>
          <a:prstGeom prst="rect">
            <a:avLst/>
          </a:prstGeom>
          <a:noFill/>
        </p:spPr>
      </p:pic>
      <p:pic>
        <p:nvPicPr>
          <p:cNvPr id="13" name="Picture 3" descr="C:\Users\Asiel\Documents\kkk.png"/>
          <p:cNvPicPr>
            <a:picLocks noChangeAspect="1" noChangeArrowheads="1"/>
          </p:cNvPicPr>
          <p:nvPr/>
        </p:nvPicPr>
        <p:blipFill>
          <a:blip r:embed="rId6" cstate="print"/>
          <a:srcRect l="56397" t="76225" r="6250" b="5263"/>
          <a:stretch>
            <a:fillRect/>
          </a:stretch>
        </p:blipFill>
        <p:spPr bwMode="auto">
          <a:xfrm>
            <a:off x="5500694" y="6187965"/>
            <a:ext cx="3643306" cy="1340069"/>
          </a:xfrm>
          <a:prstGeom prst="rect">
            <a:avLst/>
          </a:prstGeom>
          <a:noFill/>
        </p:spPr>
      </p:pic>
      <p:sp>
        <p:nvSpPr>
          <p:cNvPr id="14" name="15 Marcador de pie de página"/>
          <p:cNvSpPr>
            <a:spLocks noGrp="1"/>
          </p:cNvSpPr>
          <p:nvPr>
            <p:ph type="ftr" sz="quarter" idx="11"/>
          </p:nvPr>
        </p:nvSpPr>
        <p:spPr>
          <a:xfrm>
            <a:off x="0" y="6492875"/>
            <a:ext cx="733420" cy="365125"/>
          </a:xfrm>
        </p:spPr>
        <p:txBody>
          <a:bodyPr/>
          <a:lstStyle/>
          <a:p>
            <a:r>
              <a:rPr lang="es-ES" dirty="0" smtClean="0"/>
              <a:t>3</a:t>
            </a:r>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1 Grupo"/>
          <p:cNvGrpSpPr/>
          <p:nvPr/>
        </p:nvGrpSpPr>
        <p:grpSpPr>
          <a:xfrm>
            <a:off x="1280104" y="1571612"/>
            <a:ext cx="7149548" cy="1844804"/>
            <a:chOff x="1428728" y="1142984"/>
            <a:chExt cx="6324600" cy="1844804"/>
          </a:xfrm>
        </p:grpSpPr>
        <p:sp>
          <p:nvSpPr>
            <p:cNvPr id="4" name="AutoShape 3"/>
            <p:cNvSpPr>
              <a:spLocks noChangeArrowheads="1"/>
            </p:cNvSpPr>
            <p:nvPr/>
          </p:nvSpPr>
          <p:spPr bwMode="gray">
            <a:xfrm>
              <a:off x="1428728" y="1142984"/>
              <a:ext cx="6324600" cy="1785950"/>
            </a:xfrm>
            <a:prstGeom prst="roundRect">
              <a:avLst>
                <a:gd name="adj" fmla="val 10889"/>
              </a:avLst>
            </a:prstGeom>
            <a:ln>
              <a:solidFill>
                <a:schemeClr val="bg1">
                  <a:lumMod val="6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p>
              <a:endParaRPr lang="es-ES"/>
            </a:p>
          </p:txBody>
        </p:sp>
        <p:sp>
          <p:nvSpPr>
            <p:cNvPr id="5" name="Text Box 13"/>
            <p:cNvSpPr txBox="1">
              <a:spLocks noChangeArrowheads="1"/>
            </p:cNvSpPr>
            <p:nvPr/>
          </p:nvSpPr>
          <p:spPr bwMode="gray">
            <a:xfrm>
              <a:off x="1500166" y="1233462"/>
              <a:ext cx="6121687" cy="1754326"/>
            </a:xfrm>
            <a:prstGeom prst="rect">
              <a:avLst/>
            </a:prstGeom>
            <a:noFill/>
            <a:ln w="9525" algn="ctr">
              <a:noFill/>
              <a:miter lim="800000"/>
              <a:headEnd/>
              <a:tailEnd/>
            </a:ln>
            <a:effectLst/>
          </p:spPr>
          <p:txBody>
            <a:bodyPr wrap="square">
              <a:spAutoFit/>
            </a:bodyPr>
            <a:lstStyle/>
            <a:p>
              <a:pPr algn="just"/>
              <a:r>
                <a:rPr lang="es-ES" dirty="0" smtClean="0">
                  <a:solidFill>
                    <a:schemeClr val="bg1">
                      <a:lumMod val="50000"/>
                    </a:schemeClr>
                  </a:solidFill>
                </a:rPr>
                <a:t>Un sintetizador de señales, de funciones o de formas de onda por software es una herramienta que genera patrones de señales tanto periódicas como no periódicas. Y se emplea normalmente en el diseño, prueba y reparación de dispositivos electrónicos y de otras aplicaciones de software,  aunque también puede tener uso artístico.</a:t>
              </a:r>
              <a:endParaRPr lang="es-ES" b="1" dirty="0" smtClean="0">
                <a:solidFill>
                  <a:schemeClr val="bg1">
                    <a:lumMod val="50000"/>
                  </a:schemeClr>
                </a:solidFill>
              </a:endParaRPr>
            </a:p>
            <a:p>
              <a:pPr algn="just"/>
              <a:endParaRPr lang="es-ES" dirty="0">
                <a:solidFill>
                  <a:schemeClr val="bg1">
                    <a:lumMod val="50000"/>
                  </a:schemeClr>
                </a:solidFill>
              </a:endParaRPr>
            </a:p>
          </p:txBody>
        </p:sp>
      </p:grpSp>
      <p:grpSp>
        <p:nvGrpSpPr>
          <p:cNvPr id="27" name="Group 113"/>
          <p:cNvGrpSpPr>
            <a:grpSpLocks/>
          </p:cNvGrpSpPr>
          <p:nvPr/>
        </p:nvGrpSpPr>
        <p:grpSpPr bwMode="auto">
          <a:xfrm>
            <a:off x="1500166" y="4335474"/>
            <a:ext cx="4929222" cy="473075"/>
            <a:chOff x="1415" y="1276"/>
            <a:chExt cx="2857" cy="298"/>
          </a:xfrm>
        </p:grpSpPr>
        <p:sp>
          <p:nvSpPr>
            <p:cNvPr id="28" name="Text Box 36"/>
            <p:cNvSpPr txBox="1">
              <a:spLocks noChangeArrowheads="1"/>
            </p:cNvSpPr>
            <p:nvPr/>
          </p:nvSpPr>
          <p:spPr bwMode="gray">
            <a:xfrm>
              <a:off x="1640" y="1294"/>
              <a:ext cx="2632" cy="252"/>
            </a:xfrm>
            <a:prstGeom prst="rect">
              <a:avLst/>
            </a:prstGeom>
            <a:noFill/>
            <a:ln w="9525" algn="ctr">
              <a:noFill/>
              <a:miter lim="800000"/>
              <a:headEnd/>
              <a:tailEnd/>
            </a:ln>
            <a:effectLst/>
          </p:spPr>
          <p:txBody>
            <a:bodyPr>
              <a:spAutoFit/>
            </a:bodyPr>
            <a:lstStyle/>
            <a:p>
              <a:r>
                <a:rPr lang="en-US" sz="2000" dirty="0" smtClean="0">
                  <a:solidFill>
                    <a:schemeClr val="bg1">
                      <a:lumMod val="50000"/>
                    </a:schemeClr>
                  </a:solidFill>
                </a:rPr>
                <a:t>   Software  sintetizadores (</a:t>
              </a:r>
              <a:r>
                <a:rPr lang="en-US" sz="2000" dirty="0" err="1" smtClean="0">
                  <a:solidFill>
                    <a:schemeClr val="bg1">
                      <a:lumMod val="50000"/>
                    </a:schemeClr>
                  </a:solidFill>
                </a:rPr>
                <a:t>Bioseñales</a:t>
              </a:r>
              <a:r>
                <a:rPr lang="en-US" sz="2000" dirty="0" smtClean="0">
                  <a:solidFill>
                    <a:schemeClr val="bg1">
                      <a:lumMod val="50000"/>
                    </a:schemeClr>
                  </a:solidFill>
                </a:rPr>
                <a:t>).</a:t>
              </a:r>
              <a:endParaRPr lang="en-US" sz="2000" dirty="0">
                <a:solidFill>
                  <a:schemeClr val="bg1">
                    <a:lumMod val="50000"/>
                  </a:schemeClr>
                </a:solidFill>
              </a:endParaRPr>
            </a:p>
          </p:txBody>
        </p:sp>
        <p:grpSp>
          <p:nvGrpSpPr>
            <p:cNvPr id="29" name="Group 108"/>
            <p:cNvGrpSpPr>
              <a:grpSpLocks/>
            </p:cNvGrpSpPr>
            <p:nvPr/>
          </p:nvGrpSpPr>
          <p:grpSpPr bwMode="auto">
            <a:xfrm>
              <a:off x="1415" y="1276"/>
              <a:ext cx="266" cy="298"/>
              <a:chOff x="1415" y="1276"/>
              <a:chExt cx="266" cy="298"/>
            </a:xfrm>
          </p:grpSpPr>
          <p:grpSp>
            <p:nvGrpSpPr>
              <p:cNvPr id="30" name="Group 78"/>
              <p:cNvGrpSpPr>
                <a:grpSpLocks/>
              </p:cNvGrpSpPr>
              <p:nvPr/>
            </p:nvGrpSpPr>
            <p:grpSpPr bwMode="auto">
              <a:xfrm>
                <a:off x="1415" y="1276"/>
                <a:ext cx="266" cy="298"/>
                <a:chOff x="1415" y="1276"/>
                <a:chExt cx="266" cy="298"/>
              </a:xfrm>
            </p:grpSpPr>
            <p:pic>
              <p:nvPicPr>
                <p:cNvPr id="32" name="Picture 67" descr="Picture2"/>
                <p:cNvPicPr>
                  <a:picLocks noChangeAspect="1" noChangeArrowheads="1"/>
                </p:cNvPicPr>
                <p:nvPr/>
              </p:nvPicPr>
              <p:blipFill>
                <a:blip r:embed="rId3" cstate="print"/>
                <a:srcRect/>
                <a:stretch>
                  <a:fillRect/>
                </a:stretch>
              </p:blipFill>
              <p:spPr bwMode="auto">
                <a:xfrm>
                  <a:off x="1434" y="1521"/>
                  <a:ext cx="230" cy="53"/>
                </a:xfrm>
                <a:prstGeom prst="rect">
                  <a:avLst/>
                </a:prstGeom>
                <a:noFill/>
              </p:spPr>
            </p:pic>
            <p:sp>
              <p:nvSpPr>
                <p:cNvPr id="33" name="Oval 6"/>
                <p:cNvSpPr>
                  <a:spLocks noChangeArrowheads="1"/>
                </p:cNvSpPr>
                <p:nvPr/>
              </p:nvSpPr>
              <p:spPr bwMode="gray">
                <a:xfrm flipH="1">
                  <a:off x="1415" y="1276"/>
                  <a:ext cx="266" cy="266"/>
                </a:xfrm>
                <a:prstGeom prst="ellipse">
                  <a:avLst/>
                </a:prstGeom>
                <a:gradFill rotWithShape="0">
                  <a:gsLst>
                    <a:gs pos="0">
                      <a:srgbClr val="FF9900"/>
                    </a:gs>
                    <a:gs pos="100000">
                      <a:srgbClr val="FF9900">
                        <a:gamma/>
                        <a:shade val="57255"/>
                        <a:invGamma/>
                      </a:srgbClr>
                    </a:gs>
                  </a:gsLst>
                  <a:path path="rect">
                    <a:fillToRect t="100000" r="100000"/>
                  </a:path>
                </a:gradFill>
                <a:ln w="9525" algn="ctr">
                  <a:noFill/>
                  <a:round/>
                  <a:headEnd/>
                  <a:tailEnd/>
                </a:ln>
                <a:effectLst/>
              </p:spPr>
              <p:txBody>
                <a:bodyPr wrap="none" anchor="ctr"/>
                <a:lstStyle/>
                <a:p>
                  <a:endParaRPr lang="es-ES"/>
                </a:p>
              </p:txBody>
            </p:sp>
            <p:sp>
              <p:nvSpPr>
                <p:cNvPr id="34" name="Oval 7"/>
                <p:cNvSpPr>
                  <a:spLocks noChangeArrowheads="1"/>
                </p:cNvSpPr>
                <p:nvPr/>
              </p:nvSpPr>
              <p:spPr bwMode="gray">
                <a:xfrm flipH="1">
                  <a:off x="1422" y="1282"/>
                  <a:ext cx="254" cy="254"/>
                </a:xfrm>
                <a:prstGeom prst="ellipse">
                  <a:avLst/>
                </a:prstGeom>
                <a:gradFill rotWithShape="0">
                  <a:gsLst>
                    <a:gs pos="0">
                      <a:srgbClr val="FF9900">
                        <a:gamma/>
                        <a:shade val="63529"/>
                        <a:invGamma/>
                      </a:srgbClr>
                    </a:gs>
                    <a:gs pos="100000">
                      <a:srgbClr val="FF9900">
                        <a:alpha val="85001"/>
                      </a:srgbClr>
                    </a:gs>
                  </a:gsLst>
                  <a:lin ang="18900000" scaled="1"/>
                </a:gradFill>
                <a:ln w="9525" algn="ctr">
                  <a:noFill/>
                  <a:round/>
                  <a:headEnd/>
                  <a:tailEnd/>
                </a:ln>
                <a:effectLst/>
              </p:spPr>
              <p:txBody>
                <a:bodyPr wrap="none" anchor="ctr"/>
                <a:lstStyle/>
                <a:p>
                  <a:endParaRPr lang="es-ES"/>
                </a:p>
              </p:txBody>
            </p:sp>
            <p:pic>
              <p:nvPicPr>
                <p:cNvPr id="35" name="Picture 66" descr="Picture1"/>
                <p:cNvPicPr>
                  <a:picLocks noChangeAspect="1" noChangeArrowheads="1"/>
                </p:cNvPicPr>
                <p:nvPr/>
              </p:nvPicPr>
              <p:blipFill>
                <a:blip r:embed="rId4" cstate="print"/>
                <a:srcRect/>
                <a:stretch>
                  <a:fillRect/>
                </a:stretch>
              </p:blipFill>
              <p:spPr bwMode="auto">
                <a:xfrm>
                  <a:off x="1496" y="1278"/>
                  <a:ext cx="174" cy="174"/>
                </a:xfrm>
                <a:prstGeom prst="rect">
                  <a:avLst/>
                </a:prstGeom>
                <a:noFill/>
              </p:spPr>
            </p:pic>
          </p:grpSp>
          <p:sp>
            <p:nvSpPr>
              <p:cNvPr id="31" name="Text Box 41"/>
              <p:cNvSpPr txBox="1">
                <a:spLocks noChangeArrowheads="1"/>
              </p:cNvSpPr>
              <p:nvPr/>
            </p:nvSpPr>
            <p:spPr bwMode="gray">
              <a:xfrm>
                <a:off x="1441" y="1292"/>
                <a:ext cx="175" cy="233"/>
              </a:xfrm>
              <a:prstGeom prst="rect">
                <a:avLst/>
              </a:prstGeom>
              <a:noFill/>
              <a:ln w="9525" algn="ctr">
                <a:noFill/>
                <a:miter lim="800000"/>
                <a:headEnd/>
                <a:tailEnd/>
              </a:ln>
              <a:effectLst/>
            </p:spPr>
            <p:txBody>
              <a:bodyPr wrap="none">
                <a:spAutoFit/>
              </a:bodyPr>
              <a:lstStyle/>
              <a:p>
                <a:r>
                  <a:rPr lang="en-US" b="1" dirty="0" smtClean="0">
                    <a:solidFill>
                      <a:srgbClr val="FFFFFF"/>
                    </a:solidFill>
                  </a:rPr>
                  <a:t>1</a:t>
                </a:r>
                <a:endParaRPr lang="en-US" b="1" dirty="0">
                  <a:solidFill>
                    <a:srgbClr val="FFFFFF"/>
                  </a:solidFill>
                </a:endParaRPr>
              </a:p>
            </p:txBody>
          </p:sp>
        </p:grpSp>
      </p:grpSp>
      <p:sp>
        <p:nvSpPr>
          <p:cNvPr id="24" name="Freeform 16"/>
          <p:cNvSpPr>
            <a:spLocks/>
          </p:cNvSpPr>
          <p:nvPr/>
        </p:nvSpPr>
        <p:spPr bwMode="gray">
          <a:xfrm rot="3526768" flipV="1">
            <a:off x="363892" y="3387168"/>
            <a:ext cx="1368836" cy="1120867"/>
          </a:xfrm>
          <a:custGeom>
            <a:avLst/>
            <a:gdLst/>
            <a:ahLst/>
            <a:cxnLst>
              <a:cxn ang="0">
                <a:pos x="0" y="774"/>
              </a:cxn>
              <a:cxn ang="0">
                <a:pos x="2" y="770"/>
              </a:cxn>
              <a:cxn ang="0">
                <a:pos x="8" y="754"/>
              </a:cxn>
              <a:cxn ang="0">
                <a:pos x="16" y="730"/>
              </a:cxn>
              <a:cxn ang="0">
                <a:pos x="32" y="698"/>
              </a:cxn>
              <a:cxn ang="0">
                <a:pos x="50" y="660"/>
              </a:cxn>
              <a:cxn ang="0">
                <a:pos x="76" y="618"/>
              </a:cxn>
              <a:cxn ang="0">
                <a:pos x="106" y="574"/>
              </a:cxn>
              <a:cxn ang="0">
                <a:pos x="142" y="528"/>
              </a:cxn>
              <a:cxn ang="0">
                <a:pos x="186" y="482"/>
              </a:cxn>
              <a:cxn ang="0">
                <a:pos x="236" y="438"/>
              </a:cxn>
              <a:cxn ang="0">
                <a:pos x="294" y="398"/>
              </a:cxn>
              <a:cxn ang="0">
                <a:pos x="360" y="360"/>
              </a:cxn>
              <a:cxn ang="0">
                <a:pos x="426" y="332"/>
              </a:cxn>
              <a:cxn ang="0">
                <a:pos x="488" y="314"/>
              </a:cxn>
              <a:cxn ang="0">
                <a:pos x="544" y="304"/>
              </a:cxn>
              <a:cxn ang="0">
                <a:pos x="594" y="300"/>
              </a:cxn>
              <a:cxn ang="0">
                <a:pos x="638" y="300"/>
              </a:cxn>
              <a:cxn ang="0">
                <a:pos x="678" y="304"/>
              </a:cxn>
              <a:cxn ang="0">
                <a:pos x="710" y="312"/>
              </a:cxn>
              <a:cxn ang="0">
                <a:pos x="736" y="320"/>
              </a:cxn>
              <a:cxn ang="0">
                <a:pos x="754" y="326"/>
              </a:cxn>
              <a:cxn ang="0">
                <a:pos x="766" y="332"/>
              </a:cxn>
              <a:cxn ang="0">
                <a:pos x="770" y="334"/>
              </a:cxn>
              <a:cxn ang="0">
                <a:pos x="680" y="476"/>
              </a:cxn>
              <a:cxn ang="0">
                <a:pos x="982" y="370"/>
              </a:cxn>
              <a:cxn ang="0">
                <a:pos x="912" y="0"/>
              </a:cxn>
              <a:cxn ang="0">
                <a:pos x="854" y="150"/>
              </a:cxn>
              <a:cxn ang="0">
                <a:pos x="850" y="148"/>
              </a:cxn>
              <a:cxn ang="0">
                <a:pos x="838" y="142"/>
              </a:cxn>
              <a:cxn ang="0">
                <a:pos x="822" y="134"/>
              </a:cxn>
              <a:cxn ang="0">
                <a:pos x="798" y="126"/>
              </a:cxn>
              <a:cxn ang="0">
                <a:pos x="768" y="120"/>
              </a:cxn>
              <a:cxn ang="0">
                <a:pos x="732" y="114"/>
              </a:cxn>
              <a:cxn ang="0">
                <a:pos x="692" y="110"/>
              </a:cxn>
              <a:cxn ang="0">
                <a:pos x="646" y="110"/>
              </a:cxn>
              <a:cxn ang="0">
                <a:pos x="596" y="116"/>
              </a:cxn>
              <a:cxn ang="0">
                <a:pos x="540" y="126"/>
              </a:cxn>
              <a:cxn ang="0">
                <a:pos x="482" y="146"/>
              </a:cxn>
              <a:cxn ang="0">
                <a:pos x="422" y="172"/>
              </a:cxn>
              <a:cxn ang="0">
                <a:pos x="356" y="210"/>
              </a:cxn>
              <a:cxn ang="0">
                <a:pos x="290" y="258"/>
              </a:cxn>
              <a:cxn ang="0">
                <a:pos x="230" y="310"/>
              </a:cxn>
              <a:cxn ang="0">
                <a:pos x="178" y="364"/>
              </a:cxn>
              <a:cxn ang="0">
                <a:pos x="136" y="422"/>
              </a:cxn>
              <a:cxn ang="0">
                <a:pos x="100" y="480"/>
              </a:cxn>
              <a:cxn ang="0">
                <a:pos x="72" y="536"/>
              </a:cxn>
              <a:cxn ang="0">
                <a:pos x="48" y="590"/>
              </a:cxn>
              <a:cxn ang="0">
                <a:pos x="30" y="640"/>
              </a:cxn>
              <a:cxn ang="0">
                <a:pos x="18" y="684"/>
              </a:cxn>
              <a:cxn ang="0">
                <a:pos x="8" y="722"/>
              </a:cxn>
              <a:cxn ang="0">
                <a:pos x="4" y="750"/>
              </a:cxn>
              <a:cxn ang="0">
                <a:pos x="0" y="768"/>
              </a:cxn>
              <a:cxn ang="0">
                <a:pos x="0" y="774"/>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solidFill>
            <a:schemeClr val="bg1">
              <a:lumMod val="85000"/>
            </a:schemeClr>
          </a:solidFill>
          <a:ln w="12700">
            <a:noFill/>
            <a:prstDash val="solid"/>
            <a:round/>
            <a:headEnd/>
            <a:tailEnd/>
          </a:ln>
        </p:spPr>
        <p:txBody>
          <a:bodyPr/>
          <a:lstStyle/>
          <a:p>
            <a:endParaRPr lang="es-ES" b="1">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pic>
        <p:nvPicPr>
          <p:cNvPr id="25" name="Picture 3" descr="C:\Users\Asiel\Documents\LLL.png"/>
          <p:cNvPicPr>
            <a:picLocks noChangeAspect="1" noChangeArrowheads="1"/>
          </p:cNvPicPr>
          <p:nvPr/>
        </p:nvPicPr>
        <p:blipFill>
          <a:blip r:embed="rId5" cstate="print"/>
          <a:srcRect r="5322" b="88487"/>
          <a:stretch>
            <a:fillRect/>
          </a:stretch>
        </p:blipFill>
        <p:spPr bwMode="auto">
          <a:xfrm>
            <a:off x="0" y="0"/>
            <a:ext cx="9234518" cy="833418"/>
          </a:xfrm>
          <a:prstGeom prst="rect">
            <a:avLst/>
          </a:prstGeom>
          <a:noFill/>
        </p:spPr>
      </p:pic>
      <p:pic>
        <p:nvPicPr>
          <p:cNvPr id="45" name="Picture 31" descr="179"/>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28596" y="785794"/>
            <a:ext cx="1183432" cy="1002219"/>
          </a:xfrm>
          <a:prstGeom prst="rect">
            <a:avLst/>
          </a:prstGeom>
          <a:noFill/>
          <a:extLst>
            <a:ext uri="{909E8E84-426E-40DD-AFC4-6F175D3DCCD1}">
              <a14:hiddenFill xmlns:a14="http://schemas.microsoft.com/office/drawing/2010/main" xmlns="">
                <a:solidFill>
                  <a:srgbClr val="FFFFFF"/>
                </a:solidFill>
              </a14:hiddenFill>
            </a:ext>
          </a:extLst>
        </p:spPr>
      </p:pic>
      <p:pic>
        <p:nvPicPr>
          <p:cNvPr id="46" name="Picture 3" descr="C:\Users\Asiel\Documents\kkk.png"/>
          <p:cNvPicPr>
            <a:picLocks noChangeAspect="1" noChangeArrowheads="1"/>
          </p:cNvPicPr>
          <p:nvPr/>
        </p:nvPicPr>
        <p:blipFill>
          <a:blip r:embed="rId7" cstate="print"/>
          <a:srcRect l="56397" t="76225" r="6250" b="5263"/>
          <a:stretch>
            <a:fillRect/>
          </a:stretch>
        </p:blipFill>
        <p:spPr bwMode="auto">
          <a:xfrm>
            <a:off x="5500694" y="6187965"/>
            <a:ext cx="3643306" cy="1340069"/>
          </a:xfrm>
          <a:prstGeom prst="rect">
            <a:avLst/>
          </a:prstGeom>
          <a:noFill/>
        </p:spPr>
      </p:pic>
      <p:sp>
        <p:nvSpPr>
          <p:cNvPr id="19" name="15 Marcador de pie de página"/>
          <p:cNvSpPr txBox="1">
            <a:spLocks/>
          </p:cNvSpPr>
          <p:nvPr/>
        </p:nvSpPr>
        <p:spPr>
          <a:xfrm>
            <a:off x="0" y="6492875"/>
            <a:ext cx="73342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smtClean="0">
                <a:ln>
                  <a:noFill/>
                </a:ln>
                <a:solidFill>
                  <a:schemeClr val="tx1">
                    <a:tint val="75000"/>
                  </a:schemeClr>
                </a:solidFill>
                <a:effectLst/>
                <a:uLnTx/>
                <a:uFillTx/>
                <a:latin typeface="+mn-lt"/>
                <a:ea typeface="+mn-ea"/>
                <a:cs typeface="+mn-cs"/>
              </a:rPr>
              <a:t>4</a:t>
            </a:r>
            <a:endParaRPr kumimoji="0" lang="es-E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21 Grupo"/>
          <p:cNvGrpSpPr/>
          <p:nvPr/>
        </p:nvGrpSpPr>
        <p:grpSpPr>
          <a:xfrm>
            <a:off x="2285984" y="785794"/>
            <a:ext cx="5072098" cy="961978"/>
            <a:chOff x="1428728" y="1142984"/>
            <a:chExt cx="6324600" cy="2252008"/>
          </a:xfrm>
        </p:grpSpPr>
        <p:sp>
          <p:nvSpPr>
            <p:cNvPr id="4" name="AutoShape 3"/>
            <p:cNvSpPr>
              <a:spLocks noChangeArrowheads="1"/>
            </p:cNvSpPr>
            <p:nvPr/>
          </p:nvSpPr>
          <p:spPr bwMode="gray">
            <a:xfrm>
              <a:off x="1428728" y="1142984"/>
              <a:ext cx="6324600" cy="1176780"/>
            </a:xfrm>
            <a:prstGeom prst="roundRect">
              <a:avLst>
                <a:gd name="adj" fmla="val 10889"/>
              </a:avLst>
            </a:prstGeom>
            <a:ln>
              <a:solidFill>
                <a:schemeClr val="bg1">
                  <a:lumMod val="6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p>
              <a:pPr algn="just"/>
              <a:endParaRPr lang="es-ES" dirty="0"/>
            </a:p>
          </p:txBody>
        </p:sp>
        <p:sp>
          <p:nvSpPr>
            <p:cNvPr id="5" name="Text Box 13"/>
            <p:cNvSpPr txBox="1">
              <a:spLocks noChangeArrowheads="1"/>
            </p:cNvSpPr>
            <p:nvPr/>
          </p:nvSpPr>
          <p:spPr bwMode="gray">
            <a:xfrm>
              <a:off x="1500166" y="1233460"/>
              <a:ext cx="6121687" cy="2161532"/>
            </a:xfrm>
            <a:prstGeom prst="rect">
              <a:avLst/>
            </a:prstGeom>
            <a:noFill/>
            <a:ln w="9525" algn="ctr">
              <a:noFill/>
              <a:miter lim="800000"/>
              <a:headEnd/>
              <a:tailEnd/>
            </a:ln>
            <a:effectLst/>
          </p:spPr>
          <p:txBody>
            <a:bodyPr wrap="square">
              <a:spAutoFit/>
            </a:bodyPr>
            <a:lstStyle/>
            <a:p>
              <a:r>
                <a:rPr lang="es-ES" dirty="0" smtClean="0">
                  <a:solidFill>
                    <a:schemeClr val="bg1">
                      <a:lumMod val="50000"/>
                    </a:schemeClr>
                  </a:solidFill>
                </a:rPr>
                <a:t>  Método  empleado para la síntesis  de  señales.</a:t>
              </a:r>
            </a:p>
            <a:p>
              <a:pPr algn="just"/>
              <a:r>
                <a:rPr lang="es-ES" dirty="0" smtClean="0">
                  <a:solidFill>
                    <a:schemeClr val="bg1">
                      <a:lumMod val="50000"/>
                    </a:schemeClr>
                  </a:solidFill>
                </a:rPr>
                <a:t> </a:t>
              </a:r>
            </a:p>
            <a:p>
              <a:pPr lvl="0" algn="just"/>
              <a:endParaRPr lang="es-ES" dirty="0">
                <a:solidFill>
                  <a:schemeClr val="bg1">
                    <a:lumMod val="50000"/>
                  </a:schemeClr>
                </a:solidFill>
              </a:endParaRPr>
            </a:p>
          </p:txBody>
        </p:sp>
      </p:grpSp>
      <p:sp>
        <p:nvSpPr>
          <p:cNvPr id="16" name="AutoShape 3"/>
          <p:cNvSpPr>
            <a:spLocks noChangeArrowheads="1"/>
          </p:cNvSpPr>
          <p:nvPr/>
        </p:nvSpPr>
        <p:spPr bwMode="gray">
          <a:xfrm>
            <a:off x="2643174" y="2035781"/>
            <a:ext cx="4286280" cy="500066"/>
          </a:xfrm>
          <a:prstGeom prst="roundRect">
            <a:avLst>
              <a:gd name="adj" fmla="val 10889"/>
            </a:avLst>
          </a:prstGeom>
          <a:ln>
            <a:solidFill>
              <a:schemeClr val="bg1">
                <a:lumMod val="6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p>
            <a:pPr lvl="0" algn="ctr" fontAlgn="base">
              <a:spcBef>
                <a:spcPct val="0"/>
              </a:spcBef>
              <a:spcAft>
                <a:spcPct val="0"/>
              </a:spcAft>
              <a:tabLst>
                <a:tab pos="228600" algn="l"/>
              </a:tabLst>
            </a:pPr>
            <a:r>
              <a:rPr lang="es-ES" dirty="0" smtClean="0">
                <a:solidFill>
                  <a:schemeClr val="bg1">
                    <a:lumMod val="50000"/>
                  </a:schemeClr>
                </a:solidFill>
                <a:latin typeface="Times New Roman" pitchFamily="18" charset="0"/>
                <a:ea typeface="Calibri" pitchFamily="34" charset="0"/>
                <a:cs typeface="Times New Roman" pitchFamily="18" charset="0"/>
              </a:rPr>
              <a:t>  Síntesis Digital Directa</a:t>
            </a:r>
            <a:endParaRPr lang="es-ES" sz="1600" dirty="0" smtClean="0">
              <a:solidFill>
                <a:schemeClr val="bg1">
                  <a:lumMod val="50000"/>
                </a:schemeClr>
              </a:solidFill>
              <a:latin typeface="Arial" pitchFamily="34" charset="0"/>
            </a:endParaRPr>
          </a:p>
        </p:txBody>
      </p:sp>
      <p:sp>
        <p:nvSpPr>
          <p:cNvPr id="10" name="Freeform 16"/>
          <p:cNvSpPr>
            <a:spLocks/>
          </p:cNvSpPr>
          <p:nvPr/>
        </p:nvSpPr>
        <p:spPr bwMode="gray">
          <a:xfrm rot="5400000">
            <a:off x="5393537" y="1393019"/>
            <a:ext cx="571504" cy="500066"/>
          </a:xfrm>
          <a:custGeom>
            <a:avLst/>
            <a:gdLst/>
            <a:ahLst/>
            <a:cxnLst>
              <a:cxn ang="0">
                <a:pos x="0" y="774"/>
              </a:cxn>
              <a:cxn ang="0">
                <a:pos x="2" y="770"/>
              </a:cxn>
              <a:cxn ang="0">
                <a:pos x="8" y="754"/>
              </a:cxn>
              <a:cxn ang="0">
                <a:pos x="16" y="730"/>
              </a:cxn>
              <a:cxn ang="0">
                <a:pos x="32" y="698"/>
              </a:cxn>
              <a:cxn ang="0">
                <a:pos x="50" y="660"/>
              </a:cxn>
              <a:cxn ang="0">
                <a:pos x="76" y="618"/>
              </a:cxn>
              <a:cxn ang="0">
                <a:pos x="106" y="574"/>
              </a:cxn>
              <a:cxn ang="0">
                <a:pos x="142" y="528"/>
              </a:cxn>
              <a:cxn ang="0">
                <a:pos x="186" y="482"/>
              </a:cxn>
              <a:cxn ang="0">
                <a:pos x="236" y="438"/>
              </a:cxn>
              <a:cxn ang="0">
                <a:pos x="294" y="398"/>
              </a:cxn>
              <a:cxn ang="0">
                <a:pos x="360" y="360"/>
              </a:cxn>
              <a:cxn ang="0">
                <a:pos x="426" y="332"/>
              </a:cxn>
              <a:cxn ang="0">
                <a:pos x="488" y="314"/>
              </a:cxn>
              <a:cxn ang="0">
                <a:pos x="544" y="304"/>
              </a:cxn>
              <a:cxn ang="0">
                <a:pos x="594" y="300"/>
              </a:cxn>
              <a:cxn ang="0">
                <a:pos x="638" y="300"/>
              </a:cxn>
              <a:cxn ang="0">
                <a:pos x="678" y="304"/>
              </a:cxn>
              <a:cxn ang="0">
                <a:pos x="710" y="312"/>
              </a:cxn>
              <a:cxn ang="0">
                <a:pos x="736" y="320"/>
              </a:cxn>
              <a:cxn ang="0">
                <a:pos x="754" y="326"/>
              </a:cxn>
              <a:cxn ang="0">
                <a:pos x="766" y="332"/>
              </a:cxn>
              <a:cxn ang="0">
                <a:pos x="770" y="334"/>
              </a:cxn>
              <a:cxn ang="0">
                <a:pos x="680" y="476"/>
              </a:cxn>
              <a:cxn ang="0">
                <a:pos x="982" y="370"/>
              </a:cxn>
              <a:cxn ang="0">
                <a:pos x="912" y="0"/>
              </a:cxn>
              <a:cxn ang="0">
                <a:pos x="854" y="150"/>
              </a:cxn>
              <a:cxn ang="0">
                <a:pos x="850" y="148"/>
              </a:cxn>
              <a:cxn ang="0">
                <a:pos x="838" y="142"/>
              </a:cxn>
              <a:cxn ang="0">
                <a:pos x="822" y="134"/>
              </a:cxn>
              <a:cxn ang="0">
                <a:pos x="798" y="126"/>
              </a:cxn>
              <a:cxn ang="0">
                <a:pos x="768" y="120"/>
              </a:cxn>
              <a:cxn ang="0">
                <a:pos x="732" y="114"/>
              </a:cxn>
              <a:cxn ang="0">
                <a:pos x="692" y="110"/>
              </a:cxn>
              <a:cxn ang="0">
                <a:pos x="646" y="110"/>
              </a:cxn>
              <a:cxn ang="0">
                <a:pos x="596" y="116"/>
              </a:cxn>
              <a:cxn ang="0">
                <a:pos x="540" y="126"/>
              </a:cxn>
              <a:cxn ang="0">
                <a:pos x="482" y="146"/>
              </a:cxn>
              <a:cxn ang="0">
                <a:pos x="422" y="172"/>
              </a:cxn>
              <a:cxn ang="0">
                <a:pos x="356" y="210"/>
              </a:cxn>
              <a:cxn ang="0">
                <a:pos x="290" y="258"/>
              </a:cxn>
              <a:cxn ang="0">
                <a:pos x="230" y="310"/>
              </a:cxn>
              <a:cxn ang="0">
                <a:pos x="178" y="364"/>
              </a:cxn>
              <a:cxn ang="0">
                <a:pos x="136" y="422"/>
              </a:cxn>
              <a:cxn ang="0">
                <a:pos x="100" y="480"/>
              </a:cxn>
              <a:cxn ang="0">
                <a:pos x="72" y="536"/>
              </a:cxn>
              <a:cxn ang="0">
                <a:pos x="48" y="590"/>
              </a:cxn>
              <a:cxn ang="0">
                <a:pos x="30" y="640"/>
              </a:cxn>
              <a:cxn ang="0">
                <a:pos x="18" y="684"/>
              </a:cxn>
              <a:cxn ang="0">
                <a:pos x="8" y="722"/>
              </a:cxn>
              <a:cxn ang="0">
                <a:pos x="4" y="750"/>
              </a:cxn>
              <a:cxn ang="0">
                <a:pos x="0" y="768"/>
              </a:cxn>
              <a:cxn ang="0">
                <a:pos x="0" y="774"/>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solidFill>
            <a:schemeClr val="bg1">
              <a:lumMod val="85000"/>
            </a:schemeClr>
          </a:solidFill>
          <a:ln w="12700">
            <a:noFill/>
            <a:prstDash val="solid"/>
            <a:round/>
            <a:headEnd/>
            <a:tailEnd/>
          </a:ln>
        </p:spPr>
        <p:txBody>
          <a:bodyPr/>
          <a:lstStyle/>
          <a:p>
            <a:endParaRPr lang="es-ES"/>
          </a:p>
        </p:txBody>
      </p:sp>
      <p:sp>
        <p:nvSpPr>
          <p:cNvPr id="11" name="Freeform 16"/>
          <p:cNvSpPr>
            <a:spLocks/>
          </p:cNvSpPr>
          <p:nvPr/>
        </p:nvSpPr>
        <p:spPr bwMode="gray">
          <a:xfrm rot="16200000" flipH="1">
            <a:off x="3421852" y="1350158"/>
            <a:ext cx="571504" cy="585784"/>
          </a:xfrm>
          <a:custGeom>
            <a:avLst/>
            <a:gdLst/>
            <a:ahLst/>
            <a:cxnLst>
              <a:cxn ang="0">
                <a:pos x="0" y="774"/>
              </a:cxn>
              <a:cxn ang="0">
                <a:pos x="2" y="770"/>
              </a:cxn>
              <a:cxn ang="0">
                <a:pos x="8" y="754"/>
              </a:cxn>
              <a:cxn ang="0">
                <a:pos x="16" y="730"/>
              </a:cxn>
              <a:cxn ang="0">
                <a:pos x="32" y="698"/>
              </a:cxn>
              <a:cxn ang="0">
                <a:pos x="50" y="660"/>
              </a:cxn>
              <a:cxn ang="0">
                <a:pos x="76" y="618"/>
              </a:cxn>
              <a:cxn ang="0">
                <a:pos x="106" y="574"/>
              </a:cxn>
              <a:cxn ang="0">
                <a:pos x="142" y="528"/>
              </a:cxn>
              <a:cxn ang="0">
                <a:pos x="186" y="482"/>
              </a:cxn>
              <a:cxn ang="0">
                <a:pos x="236" y="438"/>
              </a:cxn>
              <a:cxn ang="0">
                <a:pos x="294" y="398"/>
              </a:cxn>
              <a:cxn ang="0">
                <a:pos x="360" y="360"/>
              </a:cxn>
              <a:cxn ang="0">
                <a:pos x="426" y="332"/>
              </a:cxn>
              <a:cxn ang="0">
                <a:pos x="488" y="314"/>
              </a:cxn>
              <a:cxn ang="0">
                <a:pos x="544" y="304"/>
              </a:cxn>
              <a:cxn ang="0">
                <a:pos x="594" y="300"/>
              </a:cxn>
              <a:cxn ang="0">
                <a:pos x="638" y="300"/>
              </a:cxn>
              <a:cxn ang="0">
                <a:pos x="678" y="304"/>
              </a:cxn>
              <a:cxn ang="0">
                <a:pos x="710" y="312"/>
              </a:cxn>
              <a:cxn ang="0">
                <a:pos x="736" y="320"/>
              </a:cxn>
              <a:cxn ang="0">
                <a:pos x="754" y="326"/>
              </a:cxn>
              <a:cxn ang="0">
                <a:pos x="766" y="332"/>
              </a:cxn>
              <a:cxn ang="0">
                <a:pos x="770" y="334"/>
              </a:cxn>
              <a:cxn ang="0">
                <a:pos x="680" y="476"/>
              </a:cxn>
              <a:cxn ang="0">
                <a:pos x="982" y="370"/>
              </a:cxn>
              <a:cxn ang="0">
                <a:pos x="912" y="0"/>
              </a:cxn>
              <a:cxn ang="0">
                <a:pos x="854" y="150"/>
              </a:cxn>
              <a:cxn ang="0">
                <a:pos x="850" y="148"/>
              </a:cxn>
              <a:cxn ang="0">
                <a:pos x="838" y="142"/>
              </a:cxn>
              <a:cxn ang="0">
                <a:pos x="822" y="134"/>
              </a:cxn>
              <a:cxn ang="0">
                <a:pos x="798" y="126"/>
              </a:cxn>
              <a:cxn ang="0">
                <a:pos x="768" y="120"/>
              </a:cxn>
              <a:cxn ang="0">
                <a:pos x="732" y="114"/>
              </a:cxn>
              <a:cxn ang="0">
                <a:pos x="692" y="110"/>
              </a:cxn>
              <a:cxn ang="0">
                <a:pos x="646" y="110"/>
              </a:cxn>
              <a:cxn ang="0">
                <a:pos x="596" y="116"/>
              </a:cxn>
              <a:cxn ang="0">
                <a:pos x="540" y="126"/>
              </a:cxn>
              <a:cxn ang="0">
                <a:pos x="482" y="146"/>
              </a:cxn>
              <a:cxn ang="0">
                <a:pos x="422" y="172"/>
              </a:cxn>
              <a:cxn ang="0">
                <a:pos x="356" y="210"/>
              </a:cxn>
              <a:cxn ang="0">
                <a:pos x="290" y="258"/>
              </a:cxn>
              <a:cxn ang="0">
                <a:pos x="230" y="310"/>
              </a:cxn>
              <a:cxn ang="0">
                <a:pos x="178" y="364"/>
              </a:cxn>
              <a:cxn ang="0">
                <a:pos x="136" y="422"/>
              </a:cxn>
              <a:cxn ang="0">
                <a:pos x="100" y="480"/>
              </a:cxn>
              <a:cxn ang="0">
                <a:pos x="72" y="536"/>
              </a:cxn>
              <a:cxn ang="0">
                <a:pos x="48" y="590"/>
              </a:cxn>
              <a:cxn ang="0">
                <a:pos x="30" y="640"/>
              </a:cxn>
              <a:cxn ang="0">
                <a:pos x="18" y="684"/>
              </a:cxn>
              <a:cxn ang="0">
                <a:pos x="8" y="722"/>
              </a:cxn>
              <a:cxn ang="0">
                <a:pos x="4" y="750"/>
              </a:cxn>
              <a:cxn ang="0">
                <a:pos x="0" y="768"/>
              </a:cxn>
              <a:cxn ang="0">
                <a:pos x="0" y="774"/>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solidFill>
            <a:schemeClr val="bg1">
              <a:lumMod val="85000"/>
            </a:schemeClr>
          </a:solidFill>
          <a:ln w="12700">
            <a:noFill/>
            <a:prstDash val="solid"/>
            <a:round/>
            <a:headEnd/>
            <a:tailEnd/>
          </a:ln>
        </p:spPr>
        <p:txBody>
          <a:bodyPr/>
          <a:lstStyle/>
          <a:p>
            <a:endParaRPr lang="es-ES"/>
          </a:p>
        </p:txBody>
      </p:sp>
      <p:grpSp>
        <p:nvGrpSpPr>
          <p:cNvPr id="13" name="21 Grupo"/>
          <p:cNvGrpSpPr/>
          <p:nvPr/>
        </p:nvGrpSpPr>
        <p:grpSpPr>
          <a:xfrm>
            <a:off x="2214546" y="2714620"/>
            <a:ext cx="4909369" cy="964591"/>
            <a:chOff x="1500166" y="1136867"/>
            <a:chExt cx="6121687" cy="2258125"/>
          </a:xfrm>
        </p:grpSpPr>
        <p:sp>
          <p:nvSpPr>
            <p:cNvPr id="17" name="AutoShape 3"/>
            <p:cNvSpPr>
              <a:spLocks noChangeArrowheads="1"/>
            </p:cNvSpPr>
            <p:nvPr/>
          </p:nvSpPr>
          <p:spPr bwMode="gray">
            <a:xfrm>
              <a:off x="2606729" y="1136867"/>
              <a:ext cx="4008549" cy="1176781"/>
            </a:xfrm>
            <a:prstGeom prst="roundRect">
              <a:avLst>
                <a:gd name="adj" fmla="val 10889"/>
              </a:avLst>
            </a:prstGeom>
            <a:ln>
              <a:solidFill>
                <a:schemeClr val="bg1">
                  <a:lumMod val="6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p>
              <a:pPr algn="just"/>
              <a:endParaRPr lang="es-ES" dirty="0"/>
            </a:p>
          </p:txBody>
        </p:sp>
        <p:sp>
          <p:nvSpPr>
            <p:cNvPr id="19" name="Text Box 13"/>
            <p:cNvSpPr txBox="1">
              <a:spLocks noChangeArrowheads="1"/>
            </p:cNvSpPr>
            <p:nvPr/>
          </p:nvSpPr>
          <p:spPr bwMode="gray">
            <a:xfrm>
              <a:off x="1500166" y="1233460"/>
              <a:ext cx="6121687" cy="2161532"/>
            </a:xfrm>
            <a:prstGeom prst="rect">
              <a:avLst/>
            </a:prstGeom>
            <a:noFill/>
            <a:ln w="9525" algn="ctr">
              <a:noFill/>
              <a:miter lim="800000"/>
              <a:headEnd/>
              <a:tailEnd/>
            </a:ln>
            <a:effectLst/>
          </p:spPr>
          <p:txBody>
            <a:bodyPr wrap="square">
              <a:spAutoFit/>
            </a:bodyPr>
            <a:lstStyle/>
            <a:p>
              <a:pPr algn="ctr"/>
              <a:r>
                <a:rPr lang="es-ES" dirty="0" smtClean="0">
                  <a:solidFill>
                    <a:schemeClr val="bg1">
                      <a:lumMod val="50000"/>
                    </a:schemeClr>
                  </a:solidFill>
                </a:rPr>
                <a:t>Algoritmo de lectura de tabla</a:t>
              </a:r>
            </a:p>
            <a:p>
              <a:pPr algn="just"/>
              <a:r>
                <a:rPr lang="es-ES" dirty="0" smtClean="0">
                  <a:solidFill>
                    <a:schemeClr val="bg1">
                      <a:lumMod val="50000"/>
                    </a:schemeClr>
                  </a:solidFill>
                </a:rPr>
                <a:t> </a:t>
              </a:r>
            </a:p>
            <a:p>
              <a:pPr lvl="0" algn="just"/>
              <a:endParaRPr lang="es-ES" dirty="0">
                <a:solidFill>
                  <a:schemeClr val="bg1">
                    <a:lumMod val="50000"/>
                  </a:schemeClr>
                </a:solidFill>
              </a:endParaRPr>
            </a:p>
          </p:txBody>
        </p:sp>
      </p:grpSp>
      <p:pic>
        <p:nvPicPr>
          <p:cNvPr id="21" name="Imagen3" descr="image3"/>
          <p:cNvPicPr>
            <a:picLocks noChangeArrowheads="1"/>
          </p:cNvPicPr>
          <p:nvPr/>
        </p:nvPicPr>
        <p:blipFill>
          <a:blip r:embed="rId3" cstate="print"/>
          <a:srcRect b="17085"/>
          <a:stretch>
            <a:fillRect/>
          </a:stretch>
        </p:blipFill>
        <p:spPr bwMode="auto">
          <a:xfrm>
            <a:off x="2285984" y="3929066"/>
            <a:ext cx="5000660" cy="785818"/>
          </a:xfrm>
          <a:prstGeom prst="rect">
            <a:avLst/>
          </a:prstGeom>
          <a:noFill/>
          <a:ln w="9525">
            <a:noFill/>
            <a:miter lim="800000"/>
            <a:headEnd/>
            <a:tailEnd/>
          </a:ln>
        </p:spPr>
      </p:pic>
      <p:pic>
        <p:nvPicPr>
          <p:cNvPr id="22" name="Imagen4" descr="image4"/>
          <p:cNvPicPr>
            <a:picLocks noChangeArrowheads="1"/>
          </p:cNvPicPr>
          <p:nvPr/>
        </p:nvPicPr>
        <p:blipFill>
          <a:blip r:embed="rId4" cstate="print"/>
          <a:srcRect/>
          <a:stretch>
            <a:fillRect/>
          </a:stretch>
        </p:blipFill>
        <p:spPr bwMode="auto">
          <a:xfrm>
            <a:off x="3286116" y="3357562"/>
            <a:ext cx="2300289" cy="652463"/>
          </a:xfrm>
          <a:prstGeom prst="rect">
            <a:avLst/>
          </a:prstGeom>
          <a:noFill/>
          <a:ln w="9525">
            <a:noFill/>
            <a:miter lim="800000"/>
            <a:headEnd/>
            <a:tailEnd/>
          </a:ln>
        </p:spPr>
      </p:pic>
      <p:pic>
        <p:nvPicPr>
          <p:cNvPr id="4098" name="Imagen 3"/>
          <p:cNvPicPr>
            <a:picLocks noChangeAspect="1" noChangeArrowheads="1"/>
          </p:cNvPicPr>
          <p:nvPr/>
        </p:nvPicPr>
        <p:blipFill>
          <a:blip r:embed="rId5" cstate="print"/>
          <a:srcRect/>
          <a:stretch>
            <a:fillRect/>
          </a:stretch>
        </p:blipFill>
        <p:spPr bwMode="auto">
          <a:xfrm>
            <a:off x="4429124" y="4857760"/>
            <a:ext cx="2498725" cy="1063625"/>
          </a:xfrm>
          <a:prstGeom prst="rect">
            <a:avLst/>
          </a:prstGeom>
          <a:noFill/>
          <a:ln w="9525">
            <a:noFill/>
            <a:miter lim="800000"/>
            <a:headEnd/>
            <a:tailEnd/>
          </a:ln>
        </p:spPr>
      </p:pic>
      <p:pic>
        <p:nvPicPr>
          <p:cNvPr id="4099" name="Imagen 1"/>
          <p:cNvPicPr>
            <a:picLocks noChangeAspect="1" noChangeArrowheads="1"/>
          </p:cNvPicPr>
          <p:nvPr/>
        </p:nvPicPr>
        <p:blipFill>
          <a:blip r:embed="rId6" cstate="print"/>
          <a:srcRect/>
          <a:stretch>
            <a:fillRect/>
          </a:stretch>
        </p:blipFill>
        <p:spPr bwMode="auto">
          <a:xfrm>
            <a:off x="2285984" y="4894973"/>
            <a:ext cx="2286016" cy="1033773"/>
          </a:xfrm>
          <a:prstGeom prst="rect">
            <a:avLst/>
          </a:prstGeom>
          <a:noFill/>
          <a:ln w="9525">
            <a:noFill/>
            <a:miter lim="800000"/>
            <a:headEnd/>
            <a:tailEnd/>
          </a:ln>
        </p:spPr>
      </p:pic>
      <p:sp>
        <p:nvSpPr>
          <p:cNvPr id="23" name="22 Rectángulo"/>
          <p:cNvSpPr/>
          <p:nvPr/>
        </p:nvSpPr>
        <p:spPr>
          <a:xfrm>
            <a:off x="2857488" y="6080959"/>
            <a:ext cx="3072957" cy="276999"/>
          </a:xfrm>
          <a:prstGeom prst="rect">
            <a:avLst/>
          </a:prstGeom>
        </p:spPr>
        <p:txBody>
          <a:bodyPr wrap="none">
            <a:spAutoFit/>
          </a:bodyPr>
          <a:lstStyle/>
          <a:p>
            <a:r>
              <a:rPr lang="es-ES_tradnl" sz="1200" b="1" dirty="0" smtClean="0"/>
              <a:t>Figura 1. Síntesis por lectura de tabla 1 y 4Hz.</a:t>
            </a:r>
            <a:endParaRPr lang="es-ES" sz="1200" b="1" dirty="0"/>
          </a:p>
        </p:txBody>
      </p:sp>
      <p:pic>
        <p:nvPicPr>
          <p:cNvPr id="20" name="Picture 2" descr="C:\Users\Asiel\Documents\ddd.png"/>
          <p:cNvPicPr>
            <a:picLocks noChangeAspect="1" noChangeArrowheads="1"/>
          </p:cNvPicPr>
          <p:nvPr/>
        </p:nvPicPr>
        <p:blipFill>
          <a:blip r:embed="rId7" cstate="print"/>
          <a:srcRect r="6250" b="90461"/>
          <a:stretch>
            <a:fillRect/>
          </a:stretch>
        </p:blipFill>
        <p:spPr bwMode="auto">
          <a:xfrm>
            <a:off x="0" y="0"/>
            <a:ext cx="9144000" cy="690542"/>
          </a:xfrm>
          <a:prstGeom prst="rect">
            <a:avLst/>
          </a:prstGeom>
          <a:noFill/>
        </p:spPr>
      </p:pic>
      <p:sp>
        <p:nvSpPr>
          <p:cNvPr id="24" name="23 CuadroTexto"/>
          <p:cNvSpPr txBox="1"/>
          <p:nvPr/>
        </p:nvSpPr>
        <p:spPr>
          <a:xfrm>
            <a:off x="7572396" y="3500438"/>
            <a:ext cx="442750" cy="369332"/>
          </a:xfrm>
          <a:prstGeom prst="rect">
            <a:avLst/>
          </a:prstGeom>
          <a:noFill/>
        </p:spPr>
        <p:txBody>
          <a:bodyPr wrap="none" rtlCol="0">
            <a:spAutoFit/>
          </a:bodyPr>
          <a:lstStyle/>
          <a:p>
            <a:r>
              <a:rPr lang="es-ES" dirty="0" smtClean="0"/>
              <a:t>(1)</a:t>
            </a:r>
            <a:endParaRPr lang="es-ES" dirty="0"/>
          </a:p>
        </p:txBody>
      </p:sp>
      <p:sp>
        <p:nvSpPr>
          <p:cNvPr id="25" name="24 CuadroTexto"/>
          <p:cNvSpPr txBox="1"/>
          <p:nvPr/>
        </p:nvSpPr>
        <p:spPr>
          <a:xfrm>
            <a:off x="7572396" y="3929066"/>
            <a:ext cx="442750" cy="369332"/>
          </a:xfrm>
          <a:prstGeom prst="rect">
            <a:avLst/>
          </a:prstGeom>
          <a:noFill/>
        </p:spPr>
        <p:txBody>
          <a:bodyPr wrap="none" rtlCol="0">
            <a:spAutoFit/>
          </a:bodyPr>
          <a:lstStyle/>
          <a:p>
            <a:r>
              <a:rPr lang="es-ES" dirty="0" smtClean="0"/>
              <a:t>(2)</a:t>
            </a:r>
            <a:endParaRPr lang="es-ES" dirty="0"/>
          </a:p>
        </p:txBody>
      </p:sp>
      <p:sp>
        <p:nvSpPr>
          <p:cNvPr id="26" name="25 CuadroTexto"/>
          <p:cNvSpPr txBox="1"/>
          <p:nvPr/>
        </p:nvSpPr>
        <p:spPr>
          <a:xfrm>
            <a:off x="7572396" y="4345552"/>
            <a:ext cx="442750" cy="369332"/>
          </a:xfrm>
          <a:prstGeom prst="rect">
            <a:avLst/>
          </a:prstGeom>
          <a:noFill/>
        </p:spPr>
        <p:txBody>
          <a:bodyPr wrap="none" rtlCol="0">
            <a:spAutoFit/>
          </a:bodyPr>
          <a:lstStyle/>
          <a:p>
            <a:r>
              <a:rPr lang="es-ES" dirty="0" smtClean="0"/>
              <a:t>(3)</a:t>
            </a:r>
            <a:endParaRPr lang="es-ES" dirty="0"/>
          </a:p>
        </p:txBody>
      </p:sp>
      <p:pic>
        <p:nvPicPr>
          <p:cNvPr id="27" name="Picture 3" descr="C:\Users\Asiel\Documents\kkk.png"/>
          <p:cNvPicPr>
            <a:picLocks noChangeAspect="1" noChangeArrowheads="1"/>
          </p:cNvPicPr>
          <p:nvPr/>
        </p:nvPicPr>
        <p:blipFill>
          <a:blip r:embed="rId8" cstate="print"/>
          <a:srcRect l="56397" t="76225" r="6250" b="5263"/>
          <a:stretch>
            <a:fillRect/>
          </a:stretch>
        </p:blipFill>
        <p:spPr bwMode="auto">
          <a:xfrm>
            <a:off x="5500694" y="6187965"/>
            <a:ext cx="3643306" cy="1340069"/>
          </a:xfrm>
          <a:prstGeom prst="rect">
            <a:avLst/>
          </a:prstGeom>
          <a:noFill/>
        </p:spPr>
      </p:pic>
      <p:sp>
        <p:nvSpPr>
          <p:cNvPr id="28" name="15 Marcador de pie de página"/>
          <p:cNvSpPr txBox="1">
            <a:spLocks/>
          </p:cNvSpPr>
          <p:nvPr/>
        </p:nvSpPr>
        <p:spPr>
          <a:xfrm>
            <a:off x="0" y="6492875"/>
            <a:ext cx="73342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smtClean="0">
                <a:ln>
                  <a:noFill/>
                </a:ln>
                <a:solidFill>
                  <a:schemeClr val="tx1">
                    <a:tint val="75000"/>
                  </a:schemeClr>
                </a:solidFill>
                <a:effectLst/>
                <a:uLnTx/>
                <a:uFillTx/>
                <a:latin typeface="+mn-lt"/>
                <a:ea typeface="+mn-ea"/>
                <a:cs typeface="+mn-cs"/>
              </a:rPr>
              <a:t>5</a:t>
            </a:r>
            <a:endParaRPr kumimoji="0" lang="es-E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3"/>
          <p:cNvSpPr>
            <a:spLocks noChangeArrowheads="1"/>
          </p:cNvSpPr>
          <p:nvPr/>
        </p:nvSpPr>
        <p:spPr bwMode="gray">
          <a:xfrm>
            <a:off x="2285984" y="1142984"/>
            <a:ext cx="4429156" cy="500066"/>
          </a:xfrm>
          <a:prstGeom prst="roundRect">
            <a:avLst>
              <a:gd name="adj" fmla="val 10889"/>
            </a:avLst>
          </a:prstGeom>
          <a:ln>
            <a:solidFill>
              <a:schemeClr val="bg1">
                <a:lumMod val="6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p>
            <a:pPr algn="ctr"/>
            <a:endParaRPr lang="es-ES" b="1" dirty="0" smtClean="0">
              <a:solidFill>
                <a:schemeClr val="bg1">
                  <a:lumMod val="50000"/>
                </a:schemeClr>
              </a:solidFill>
              <a:latin typeface="Arial Narrow" pitchFamily="34" charset="0"/>
            </a:endParaRPr>
          </a:p>
          <a:p>
            <a:pPr algn="ctr"/>
            <a:r>
              <a:rPr lang="es-ES" b="1" dirty="0" smtClean="0">
                <a:solidFill>
                  <a:schemeClr val="bg1">
                    <a:lumMod val="50000"/>
                  </a:schemeClr>
                </a:solidFill>
                <a:latin typeface="Arial Narrow" pitchFamily="34" charset="0"/>
              </a:rPr>
              <a:t>Problemática de la lectura sin interpolación.</a:t>
            </a:r>
            <a:endParaRPr lang="es-ES" dirty="0" smtClean="0">
              <a:solidFill>
                <a:schemeClr val="bg1">
                  <a:lumMod val="50000"/>
                </a:schemeClr>
              </a:solidFill>
              <a:latin typeface="Arial Narrow" pitchFamily="34" charset="0"/>
            </a:endParaRPr>
          </a:p>
          <a:p>
            <a:pPr algn="ctr"/>
            <a:endParaRPr lang="es-ES" dirty="0">
              <a:solidFill>
                <a:schemeClr val="bg1">
                  <a:lumMod val="50000"/>
                </a:schemeClr>
              </a:solidFill>
              <a:latin typeface="Arial Narrow" pitchFamily="34" charset="0"/>
            </a:endParaRPr>
          </a:p>
        </p:txBody>
      </p:sp>
      <p:pic>
        <p:nvPicPr>
          <p:cNvPr id="13" name="12 Imagen"/>
          <p:cNvPicPr/>
          <p:nvPr/>
        </p:nvPicPr>
        <p:blipFill>
          <a:blip r:embed="rId3" cstate="print"/>
          <a:srcRect l="20459" t="46824" r="55026" b="45882"/>
          <a:stretch>
            <a:fillRect/>
          </a:stretch>
        </p:blipFill>
        <p:spPr bwMode="auto">
          <a:xfrm>
            <a:off x="3428992" y="4643446"/>
            <a:ext cx="2164942" cy="500066"/>
          </a:xfrm>
          <a:prstGeom prst="rect">
            <a:avLst/>
          </a:prstGeom>
          <a:noFill/>
          <a:ln w="9525">
            <a:noFill/>
            <a:miter lim="800000"/>
            <a:headEnd/>
            <a:tailEnd/>
          </a:ln>
        </p:spPr>
      </p:pic>
      <p:sp>
        <p:nvSpPr>
          <p:cNvPr id="17" name="AutoShape 3"/>
          <p:cNvSpPr>
            <a:spLocks noChangeArrowheads="1"/>
          </p:cNvSpPr>
          <p:nvPr/>
        </p:nvSpPr>
        <p:spPr bwMode="gray">
          <a:xfrm>
            <a:off x="3500430" y="3071810"/>
            <a:ext cx="2057376" cy="476240"/>
          </a:xfrm>
          <a:prstGeom prst="roundRect">
            <a:avLst>
              <a:gd name="adj" fmla="val 10889"/>
            </a:avLst>
          </a:prstGeom>
          <a:ln>
            <a:solidFill>
              <a:schemeClr val="bg1">
                <a:lumMod val="6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p>
            <a:endParaRPr lang="es-PR" sz="1400" u="sng" dirty="0" smtClean="0"/>
          </a:p>
          <a:p>
            <a:pPr algn="ctr"/>
            <a:r>
              <a:rPr lang="es-PR" sz="1400" dirty="0" smtClean="0"/>
              <a:t>    Interpolación lineal </a:t>
            </a:r>
          </a:p>
          <a:p>
            <a:r>
              <a:rPr lang="es-PR" sz="1400" dirty="0" smtClean="0"/>
              <a:t> </a:t>
            </a:r>
            <a:endParaRPr lang="es-ES" sz="1400" dirty="0"/>
          </a:p>
        </p:txBody>
      </p:sp>
      <p:sp>
        <p:nvSpPr>
          <p:cNvPr id="9" name="AutoShape 4"/>
          <p:cNvSpPr>
            <a:spLocks noChangeArrowheads="1"/>
          </p:cNvSpPr>
          <p:nvPr/>
        </p:nvSpPr>
        <p:spPr bwMode="gray">
          <a:xfrm rot="5400000">
            <a:off x="4036214" y="1750209"/>
            <a:ext cx="1000133" cy="1357322"/>
          </a:xfrm>
          <a:prstGeom prst="chevron">
            <a:avLst>
              <a:gd name="adj" fmla="val 52514"/>
            </a:avLst>
          </a:prstGeom>
          <a:ln>
            <a:solidFill>
              <a:schemeClr val="bg1">
                <a:lumMod val="75000"/>
              </a:schemeClr>
            </a:solidFill>
            <a:headEnd/>
            <a:tailEnd/>
          </a:ln>
        </p:spPr>
        <p:style>
          <a:lnRef idx="1">
            <a:schemeClr val="dk1"/>
          </a:lnRef>
          <a:fillRef idx="2">
            <a:schemeClr val="dk1"/>
          </a:fillRef>
          <a:effectRef idx="1">
            <a:schemeClr val="dk1"/>
          </a:effectRef>
          <a:fontRef idx="minor">
            <a:schemeClr val="dk1"/>
          </a:fontRef>
        </p:style>
        <p:txBody>
          <a:bodyPr wrap="none" anchor="ctr"/>
          <a:lstStyle/>
          <a:p>
            <a:endParaRPr lang="es-ES"/>
          </a:p>
        </p:txBody>
      </p:sp>
      <p:pic>
        <p:nvPicPr>
          <p:cNvPr id="1026" name="Imagen6" descr="image6"/>
          <p:cNvPicPr>
            <a:picLocks noChangeArrowheads="1"/>
          </p:cNvPicPr>
          <p:nvPr/>
        </p:nvPicPr>
        <p:blipFill>
          <a:blip r:embed="rId4" cstate="print"/>
          <a:srcRect/>
          <a:stretch>
            <a:fillRect/>
          </a:stretch>
        </p:blipFill>
        <p:spPr bwMode="auto">
          <a:xfrm>
            <a:off x="3357554" y="5357826"/>
            <a:ext cx="2214578" cy="1071570"/>
          </a:xfrm>
          <a:prstGeom prst="rect">
            <a:avLst/>
          </a:prstGeom>
          <a:noFill/>
          <a:ln w="9525">
            <a:noFill/>
            <a:miter lim="800000"/>
            <a:headEnd/>
            <a:tailEnd/>
          </a:ln>
        </p:spPr>
      </p:pic>
      <p:sp>
        <p:nvSpPr>
          <p:cNvPr id="14" name="Freeform 16"/>
          <p:cNvSpPr>
            <a:spLocks/>
          </p:cNvSpPr>
          <p:nvPr/>
        </p:nvSpPr>
        <p:spPr bwMode="gray">
          <a:xfrm rot="6563030">
            <a:off x="5257109" y="3701401"/>
            <a:ext cx="1285885" cy="1000132"/>
          </a:xfrm>
          <a:custGeom>
            <a:avLst/>
            <a:gdLst/>
            <a:ahLst/>
            <a:cxnLst>
              <a:cxn ang="0">
                <a:pos x="0" y="774"/>
              </a:cxn>
              <a:cxn ang="0">
                <a:pos x="2" y="770"/>
              </a:cxn>
              <a:cxn ang="0">
                <a:pos x="8" y="754"/>
              </a:cxn>
              <a:cxn ang="0">
                <a:pos x="16" y="730"/>
              </a:cxn>
              <a:cxn ang="0">
                <a:pos x="32" y="698"/>
              </a:cxn>
              <a:cxn ang="0">
                <a:pos x="50" y="660"/>
              </a:cxn>
              <a:cxn ang="0">
                <a:pos x="76" y="618"/>
              </a:cxn>
              <a:cxn ang="0">
                <a:pos x="106" y="574"/>
              </a:cxn>
              <a:cxn ang="0">
                <a:pos x="142" y="528"/>
              </a:cxn>
              <a:cxn ang="0">
                <a:pos x="186" y="482"/>
              </a:cxn>
              <a:cxn ang="0">
                <a:pos x="236" y="438"/>
              </a:cxn>
              <a:cxn ang="0">
                <a:pos x="294" y="398"/>
              </a:cxn>
              <a:cxn ang="0">
                <a:pos x="360" y="360"/>
              </a:cxn>
              <a:cxn ang="0">
                <a:pos x="426" y="332"/>
              </a:cxn>
              <a:cxn ang="0">
                <a:pos x="488" y="314"/>
              </a:cxn>
              <a:cxn ang="0">
                <a:pos x="544" y="304"/>
              </a:cxn>
              <a:cxn ang="0">
                <a:pos x="594" y="300"/>
              </a:cxn>
              <a:cxn ang="0">
                <a:pos x="638" y="300"/>
              </a:cxn>
              <a:cxn ang="0">
                <a:pos x="678" y="304"/>
              </a:cxn>
              <a:cxn ang="0">
                <a:pos x="710" y="312"/>
              </a:cxn>
              <a:cxn ang="0">
                <a:pos x="736" y="320"/>
              </a:cxn>
              <a:cxn ang="0">
                <a:pos x="754" y="326"/>
              </a:cxn>
              <a:cxn ang="0">
                <a:pos x="766" y="332"/>
              </a:cxn>
              <a:cxn ang="0">
                <a:pos x="770" y="334"/>
              </a:cxn>
              <a:cxn ang="0">
                <a:pos x="680" y="476"/>
              </a:cxn>
              <a:cxn ang="0">
                <a:pos x="982" y="370"/>
              </a:cxn>
              <a:cxn ang="0">
                <a:pos x="912" y="0"/>
              </a:cxn>
              <a:cxn ang="0">
                <a:pos x="854" y="150"/>
              </a:cxn>
              <a:cxn ang="0">
                <a:pos x="850" y="148"/>
              </a:cxn>
              <a:cxn ang="0">
                <a:pos x="838" y="142"/>
              </a:cxn>
              <a:cxn ang="0">
                <a:pos x="822" y="134"/>
              </a:cxn>
              <a:cxn ang="0">
                <a:pos x="798" y="126"/>
              </a:cxn>
              <a:cxn ang="0">
                <a:pos x="768" y="120"/>
              </a:cxn>
              <a:cxn ang="0">
                <a:pos x="732" y="114"/>
              </a:cxn>
              <a:cxn ang="0">
                <a:pos x="692" y="110"/>
              </a:cxn>
              <a:cxn ang="0">
                <a:pos x="646" y="110"/>
              </a:cxn>
              <a:cxn ang="0">
                <a:pos x="596" y="116"/>
              </a:cxn>
              <a:cxn ang="0">
                <a:pos x="540" y="126"/>
              </a:cxn>
              <a:cxn ang="0">
                <a:pos x="482" y="146"/>
              </a:cxn>
              <a:cxn ang="0">
                <a:pos x="422" y="172"/>
              </a:cxn>
              <a:cxn ang="0">
                <a:pos x="356" y="210"/>
              </a:cxn>
              <a:cxn ang="0">
                <a:pos x="290" y="258"/>
              </a:cxn>
              <a:cxn ang="0">
                <a:pos x="230" y="310"/>
              </a:cxn>
              <a:cxn ang="0">
                <a:pos x="178" y="364"/>
              </a:cxn>
              <a:cxn ang="0">
                <a:pos x="136" y="422"/>
              </a:cxn>
              <a:cxn ang="0">
                <a:pos x="100" y="480"/>
              </a:cxn>
              <a:cxn ang="0">
                <a:pos x="72" y="536"/>
              </a:cxn>
              <a:cxn ang="0">
                <a:pos x="48" y="590"/>
              </a:cxn>
              <a:cxn ang="0">
                <a:pos x="30" y="640"/>
              </a:cxn>
              <a:cxn ang="0">
                <a:pos x="18" y="684"/>
              </a:cxn>
              <a:cxn ang="0">
                <a:pos x="8" y="722"/>
              </a:cxn>
              <a:cxn ang="0">
                <a:pos x="4" y="750"/>
              </a:cxn>
              <a:cxn ang="0">
                <a:pos x="0" y="768"/>
              </a:cxn>
              <a:cxn ang="0">
                <a:pos x="0" y="774"/>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solidFill>
            <a:schemeClr val="bg1">
              <a:lumMod val="85000"/>
            </a:schemeClr>
          </a:solidFill>
          <a:ln w="12700">
            <a:noFill/>
            <a:prstDash val="solid"/>
            <a:round/>
            <a:headEnd/>
            <a:tailEnd/>
          </a:ln>
        </p:spPr>
        <p:txBody>
          <a:bodyPr/>
          <a:lstStyle/>
          <a:p>
            <a:endParaRPr lang="es-ES"/>
          </a:p>
        </p:txBody>
      </p:sp>
      <p:sp>
        <p:nvSpPr>
          <p:cNvPr id="15" name="Freeform 16"/>
          <p:cNvSpPr>
            <a:spLocks/>
          </p:cNvSpPr>
          <p:nvPr/>
        </p:nvSpPr>
        <p:spPr bwMode="gray">
          <a:xfrm rot="15483205" flipH="1">
            <a:off x="2443188" y="3561701"/>
            <a:ext cx="1285884" cy="1071570"/>
          </a:xfrm>
          <a:custGeom>
            <a:avLst/>
            <a:gdLst/>
            <a:ahLst/>
            <a:cxnLst>
              <a:cxn ang="0">
                <a:pos x="0" y="774"/>
              </a:cxn>
              <a:cxn ang="0">
                <a:pos x="2" y="770"/>
              </a:cxn>
              <a:cxn ang="0">
                <a:pos x="8" y="754"/>
              </a:cxn>
              <a:cxn ang="0">
                <a:pos x="16" y="730"/>
              </a:cxn>
              <a:cxn ang="0">
                <a:pos x="32" y="698"/>
              </a:cxn>
              <a:cxn ang="0">
                <a:pos x="50" y="660"/>
              </a:cxn>
              <a:cxn ang="0">
                <a:pos x="76" y="618"/>
              </a:cxn>
              <a:cxn ang="0">
                <a:pos x="106" y="574"/>
              </a:cxn>
              <a:cxn ang="0">
                <a:pos x="142" y="528"/>
              </a:cxn>
              <a:cxn ang="0">
                <a:pos x="186" y="482"/>
              </a:cxn>
              <a:cxn ang="0">
                <a:pos x="236" y="438"/>
              </a:cxn>
              <a:cxn ang="0">
                <a:pos x="294" y="398"/>
              </a:cxn>
              <a:cxn ang="0">
                <a:pos x="360" y="360"/>
              </a:cxn>
              <a:cxn ang="0">
                <a:pos x="426" y="332"/>
              </a:cxn>
              <a:cxn ang="0">
                <a:pos x="488" y="314"/>
              </a:cxn>
              <a:cxn ang="0">
                <a:pos x="544" y="304"/>
              </a:cxn>
              <a:cxn ang="0">
                <a:pos x="594" y="300"/>
              </a:cxn>
              <a:cxn ang="0">
                <a:pos x="638" y="300"/>
              </a:cxn>
              <a:cxn ang="0">
                <a:pos x="678" y="304"/>
              </a:cxn>
              <a:cxn ang="0">
                <a:pos x="710" y="312"/>
              </a:cxn>
              <a:cxn ang="0">
                <a:pos x="736" y="320"/>
              </a:cxn>
              <a:cxn ang="0">
                <a:pos x="754" y="326"/>
              </a:cxn>
              <a:cxn ang="0">
                <a:pos x="766" y="332"/>
              </a:cxn>
              <a:cxn ang="0">
                <a:pos x="770" y="334"/>
              </a:cxn>
              <a:cxn ang="0">
                <a:pos x="680" y="476"/>
              </a:cxn>
              <a:cxn ang="0">
                <a:pos x="982" y="370"/>
              </a:cxn>
              <a:cxn ang="0">
                <a:pos x="912" y="0"/>
              </a:cxn>
              <a:cxn ang="0">
                <a:pos x="854" y="150"/>
              </a:cxn>
              <a:cxn ang="0">
                <a:pos x="850" y="148"/>
              </a:cxn>
              <a:cxn ang="0">
                <a:pos x="838" y="142"/>
              </a:cxn>
              <a:cxn ang="0">
                <a:pos x="822" y="134"/>
              </a:cxn>
              <a:cxn ang="0">
                <a:pos x="798" y="126"/>
              </a:cxn>
              <a:cxn ang="0">
                <a:pos x="768" y="120"/>
              </a:cxn>
              <a:cxn ang="0">
                <a:pos x="732" y="114"/>
              </a:cxn>
              <a:cxn ang="0">
                <a:pos x="692" y="110"/>
              </a:cxn>
              <a:cxn ang="0">
                <a:pos x="646" y="110"/>
              </a:cxn>
              <a:cxn ang="0">
                <a:pos x="596" y="116"/>
              </a:cxn>
              <a:cxn ang="0">
                <a:pos x="540" y="126"/>
              </a:cxn>
              <a:cxn ang="0">
                <a:pos x="482" y="146"/>
              </a:cxn>
              <a:cxn ang="0">
                <a:pos x="422" y="172"/>
              </a:cxn>
              <a:cxn ang="0">
                <a:pos x="356" y="210"/>
              </a:cxn>
              <a:cxn ang="0">
                <a:pos x="290" y="258"/>
              </a:cxn>
              <a:cxn ang="0">
                <a:pos x="230" y="310"/>
              </a:cxn>
              <a:cxn ang="0">
                <a:pos x="178" y="364"/>
              </a:cxn>
              <a:cxn ang="0">
                <a:pos x="136" y="422"/>
              </a:cxn>
              <a:cxn ang="0">
                <a:pos x="100" y="480"/>
              </a:cxn>
              <a:cxn ang="0">
                <a:pos x="72" y="536"/>
              </a:cxn>
              <a:cxn ang="0">
                <a:pos x="48" y="590"/>
              </a:cxn>
              <a:cxn ang="0">
                <a:pos x="30" y="640"/>
              </a:cxn>
              <a:cxn ang="0">
                <a:pos x="18" y="684"/>
              </a:cxn>
              <a:cxn ang="0">
                <a:pos x="8" y="722"/>
              </a:cxn>
              <a:cxn ang="0">
                <a:pos x="4" y="750"/>
              </a:cxn>
              <a:cxn ang="0">
                <a:pos x="0" y="768"/>
              </a:cxn>
              <a:cxn ang="0">
                <a:pos x="0" y="774"/>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solidFill>
            <a:schemeClr val="bg1">
              <a:lumMod val="85000"/>
            </a:schemeClr>
          </a:solidFill>
          <a:ln w="12700">
            <a:noFill/>
            <a:prstDash val="solid"/>
            <a:round/>
            <a:headEnd/>
            <a:tailEnd/>
          </a:ln>
        </p:spPr>
        <p:txBody>
          <a:bodyPr/>
          <a:lstStyle/>
          <a:p>
            <a:endParaRPr lang="es-ES"/>
          </a:p>
        </p:txBody>
      </p:sp>
      <p:pic>
        <p:nvPicPr>
          <p:cNvPr id="11" name="Picture 2" descr="C:\Users\Asiel\Documents\ddd.png"/>
          <p:cNvPicPr>
            <a:picLocks noChangeAspect="1" noChangeArrowheads="1"/>
          </p:cNvPicPr>
          <p:nvPr/>
        </p:nvPicPr>
        <p:blipFill>
          <a:blip r:embed="rId5" cstate="print"/>
          <a:srcRect r="6250" b="90461"/>
          <a:stretch>
            <a:fillRect/>
          </a:stretch>
        </p:blipFill>
        <p:spPr bwMode="auto">
          <a:xfrm>
            <a:off x="0" y="0"/>
            <a:ext cx="9144000" cy="690542"/>
          </a:xfrm>
          <a:prstGeom prst="rect">
            <a:avLst/>
          </a:prstGeom>
          <a:noFill/>
        </p:spPr>
      </p:pic>
      <p:pic>
        <p:nvPicPr>
          <p:cNvPr id="12" name="Picture 3" descr="C:\Users\Asiel\Documents\kkk.png"/>
          <p:cNvPicPr>
            <a:picLocks noChangeAspect="1" noChangeArrowheads="1"/>
          </p:cNvPicPr>
          <p:nvPr/>
        </p:nvPicPr>
        <p:blipFill>
          <a:blip r:embed="rId6" cstate="print"/>
          <a:srcRect l="56397" t="76225" r="6250" b="5263"/>
          <a:stretch>
            <a:fillRect/>
          </a:stretch>
        </p:blipFill>
        <p:spPr bwMode="auto">
          <a:xfrm>
            <a:off x="5500694" y="6187965"/>
            <a:ext cx="3643306" cy="1340069"/>
          </a:xfrm>
          <a:prstGeom prst="rect">
            <a:avLst/>
          </a:prstGeom>
          <a:noFill/>
        </p:spPr>
      </p:pic>
      <p:sp>
        <p:nvSpPr>
          <p:cNvPr id="19" name="15 Marcador de pie de página"/>
          <p:cNvSpPr txBox="1">
            <a:spLocks/>
          </p:cNvSpPr>
          <p:nvPr/>
        </p:nvSpPr>
        <p:spPr>
          <a:xfrm>
            <a:off x="0" y="6492875"/>
            <a:ext cx="73342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smtClean="0">
                <a:ln>
                  <a:noFill/>
                </a:ln>
                <a:solidFill>
                  <a:schemeClr val="tx1">
                    <a:tint val="75000"/>
                  </a:schemeClr>
                </a:solidFill>
                <a:effectLst/>
                <a:uLnTx/>
                <a:uFillTx/>
                <a:latin typeface="+mn-lt"/>
                <a:ea typeface="+mn-ea"/>
                <a:cs typeface="+mn-cs"/>
              </a:rPr>
              <a:t>6</a:t>
            </a:r>
            <a:endParaRPr kumimoji="0" lang="es-E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Users\Asiel\Documents\ddd.png"/>
          <p:cNvPicPr>
            <a:picLocks noChangeAspect="1" noChangeArrowheads="1"/>
          </p:cNvPicPr>
          <p:nvPr/>
        </p:nvPicPr>
        <p:blipFill>
          <a:blip r:embed="rId3" cstate="print"/>
          <a:srcRect r="6250" b="90461"/>
          <a:stretch>
            <a:fillRect/>
          </a:stretch>
        </p:blipFill>
        <p:spPr bwMode="auto">
          <a:xfrm>
            <a:off x="0" y="0"/>
            <a:ext cx="9144000" cy="690542"/>
          </a:xfrm>
          <a:prstGeom prst="rect">
            <a:avLst/>
          </a:prstGeom>
          <a:noFill/>
        </p:spPr>
      </p:pic>
      <p:sp>
        <p:nvSpPr>
          <p:cNvPr id="12" name="11 Rectángulo"/>
          <p:cNvSpPr/>
          <p:nvPr/>
        </p:nvSpPr>
        <p:spPr>
          <a:xfrm>
            <a:off x="285720" y="714356"/>
            <a:ext cx="8460432" cy="646331"/>
          </a:xfrm>
          <a:prstGeom prst="rect">
            <a:avLst/>
          </a:prstGeom>
        </p:spPr>
        <p:txBody>
          <a:bodyPr wrap="square">
            <a:spAutoFit/>
          </a:bodyPr>
          <a:lstStyle/>
          <a:p>
            <a:pPr algn="just"/>
            <a:endParaRPr lang="es-ES" b="1" dirty="0" smtClean="0">
              <a:solidFill>
                <a:schemeClr val="bg1">
                  <a:lumMod val="50000"/>
                </a:schemeClr>
              </a:solidFill>
            </a:endParaRPr>
          </a:p>
          <a:p>
            <a:pPr algn="just"/>
            <a:endParaRPr lang="es-ES" dirty="0">
              <a:solidFill>
                <a:schemeClr val="bg1">
                  <a:lumMod val="50000"/>
                </a:schemeClr>
              </a:solidFill>
            </a:endParaRPr>
          </a:p>
        </p:txBody>
      </p:sp>
      <p:pic>
        <p:nvPicPr>
          <p:cNvPr id="18" name="Picture 3"/>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l="10311" t="14720" r="10750" b="19760"/>
          <a:stretch/>
        </p:blipFill>
        <p:spPr bwMode="auto">
          <a:xfrm>
            <a:off x="4643438" y="3357562"/>
            <a:ext cx="4143404" cy="2579244"/>
          </a:xfrm>
          <a:prstGeom prst="rect">
            <a:avLst/>
          </a:prstGeom>
          <a:noFill/>
          <a:ln>
            <a:noFill/>
          </a:ln>
          <a:effectLst/>
          <a:scene3d>
            <a:camera prst="perspectiveContrastingLeftFacing"/>
            <a:lightRig rig="threePt" dir="t"/>
          </a:scene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0" name="Freeform 16"/>
          <p:cNvSpPr>
            <a:spLocks/>
          </p:cNvSpPr>
          <p:nvPr/>
        </p:nvSpPr>
        <p:spPr bwMode="gray">
          <a:xfrm rot="244358">
            <a:off x="4244068" y="3391940"/>
            <a:ext cx="1013055" cy="859938"/>
          </a:xfrm>
          <a:custGeom>
            <a:avLst/>
            <a:gdLst/>
            <a:ahLst/>
            <a:cxnLst>
              <a:cxn ang="0">
                <a:pos x="0" y="774"/>
              </a:cxn>
              <a:cxn ang="0">
                <a:pos x="2" y="770"/>
              </a:cxn>
              <a:cxn ang="0">
                <a:pos x="8" y="754"/>
              </a:cxn>
              <a:cxn ang="0">
                <a:pos x="16" y="730"/>
              </a:cxn>
              <a:cxn ang="0">
                <a:pos x="32" y="698"/>
              </a:cxn>
              <a:cxn ang="0">
                <a:pos x="50" y="660"/>
              </a:cxn>
              <a:cxn ang="0">
                <a:pos x="76" y="618"/>
              </a:cxn>
              <a:cxn ang="0">
                <a:pos x="106" y="574"/>
              </a:cxn>
              <a:cxn ang="0">
                <a:pos x="142" y="528"/>
              </a:cxn>
              <a:cxn ang="0">
                <a:pos x="186" y="482"/>
              </a:cxn>
              <a:cxn ang="0">
                <a:pos x="236" y="438"/>
              </a:cxn>
              <a:cxn ang="0">
                <a:pos x="294" y="398"/>
              </a:cxn>
              <a:cxn ang="0">
                <a:pos x="360" y="360"/>
              </a:cxn>
              <a:cxn ang="0">
                <a:pos x="426" y="332"/>
              </a:cxn>
              <a:cxn ang="0">
                <a:pos x="488" y="314"/>
              </a:cxn>
              <a:cxn ang="0">
                <a:pos x="544" y="304"/>
              </a:cxn>
              <a:cxn ang="0">
                <a:pos x="594" y="300"/>
              </a:cxn>
              <a:cxn ang="0">
                <a:pos x="638" y="300"/>
              </a:cxn>
              <a:cxn ang="0">
                <a:pos x="678" y="304"/>
              </a:cxn>
              <a:cxn ang="0">
                <a:pos x="710" y="312"/>
              </a:cxn>
              <a:cxn ang="0">
                <a:pos x="736" y="320"/>
              </a:cxn>
              <a:cxn ang="0">
                <a:pos x="754" y="326"/>
              </a:cxn>
              <a:cxn ang="0">
                <a:pos x="766" y="332"/>
              </a:cxn>
              <a:cxn ang="0">
                <a:pos x="770" y="334"/>
              </a:cxn>
              <a:cxn ang="0">
                <a:pos x="680" y="476"/>
              </a:cxn>
              <a:cxn ang="0">
                <a:pos x="982" y="370"/>
              </a:cxn>
              <a:cxn ang="0">
                <a:pos x="912" y="0"/>
              </a:cxn>
              <a:cxn ang="0">
                <a:pos x="854" y="150"/>
              </a:cxn>
              <a:cxn ang="0">
                <a:pos x="850" y="148"/>
              </a:cxn>
              <a:cxn ang="0">
                <a:pos x="838" y="142"/>
              </a:cxn>
              <a:cxn ang="0">
                <a:pos x="822" y="134"/>
              </a:cxn>
              <a:cxn ang="0">
                <a:pos x="798" y="126"/>
              </a:cxn>
              <a:cxn ang="0">
                <a:pos x="768" y="120"/>
              </a:cxn>
              <a:cxn ang="0">
                <a:pos x="732" y="114"/>
              </a:cxn>
              <a:cxn ang="0">
                <a:pos x="692" y="110"/>
              </a:cxn>
              <a:cxn ang="0">
                <a:pos x="646" y="110"/>
              </a:cxn>
              <a:cxn ang="0">
                <a:pos x="596" y="116"/>
              </a:cxn>
              <a:cxn ang="0">
                <a:pos x="540" y="126"/>
              </a:cxn>
              <a:cxn ang="0">
                <a:pos x="482" y="146"/>
              </a:cxn>
              <a:cxn ang="0">
                <a:pos x="422" y="172"/>
              </a:cxn>
              <a:cxn ang="0">
                <a:pos x="356" y="210"/>
              </a:cxn>
              <a:cxn ang="0">
                <a:pos x="290" y="258"/>
              </a:cxn>
              <a:cxn ang="0">
                <a:pos x="230" y="310"/>
              </a:cxn>
              <a:cxn ang="0">
                <a:pos x="178" y="364"/>
              </a:cxn>
              <a:cxn ang="0">
                <a:pos x="136" y="422"/>
              </a:cxn>
              <a:cxn ang="0">
                <a:pos x="100" y="480"/>
              </a:cxn>
              <a:cxn ang="0">
                <a:pos x="72" y="536"/>
              </a:cxn>
              <a:cxn ang="0">
                <a:pos x="48" y="590"/>
              </a:cxn>
              <a:cxn ang="0">
                <a:pos x="30" y="640"/>
              </a:cxn>
              <a:cxn ang="0">
                <a:pos x="18" y="684"/>
              </a:cxn>
              <a:cxn ang="0">
                <a:pos x="8" y="722"/>
              </a:cxn>
              <a:cxn ang="0">
                <a:pos x="4" y="750"/>
              </a:cxn>
              <a:cxn ang="0">
                <a:pos x="0" y="768"/>
              </a:cxn>
              <a:cxn ang="0">
                <a:pos x="0" y="774"/>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solidFill>
            <a:schemeClr val="bg1">
              <a:lumMod val="85000"/>
            </a:schemeClr>
          </a:solidFill>
          <a:ln w="12700">
            <a:noFill/>
            <a:prstDash val="solid"/>
            <a:round/>
            <a:headEnd/>
            <a:tailEnd/>
          </a:ln>
        </p:spPr>
        <p:txBody>
          <a:bodyPr/>
          <a:lstStyle/>
          <a:p>
            <a:endParaRPr lang="es-ES"/>
          </a:p>
        </p:txBody>
      </p:sp>
      <p:sp>
        <p:nvSpPr>
          <p:cNvPr id="22" name="21 Rectángulo redondeado"/>
          <p:cNvSpPr/>
          <p:nvPr/>
        </p:nvSpPr>
        <p:spPr>
          <a:xfrm>
            <a:off x="642910" y="3500438"/>
            <a:ext cx="3500462" cy="1500198"/>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endParaRPr lang="es-ES" dirty="0" smtClean="0">
              <a:solidFill>
                <a:schemeClr val="bg1">
                  <a:lumMod val="50000"/>
                </a:schemeClr>
              </a:solidFill>
            </a:endParaRPr>
          </a:p>
          <a:p>
            <a:endParaRPr lang="es-ES" b="1" dirty="0" smtClean="0">
              <a:solidFill>
                <a:schemeClr val="bg1">
                  <a:lumMod val="50000"/>
                </a:schemeClr>
              </a:solidFill>
            </a:endParaRPr>
          </a:p>
          <a:p>
            <a:endParaRPr lang="es-ES" b="1" dirty="0" smtClean="0">
              <a:solidFill>
                <a:schemeClr val="bg1">
                  <a:lumMod val="50000"/>
                </a:schemeClr>
              </a:solidFill>
            </a:endParaRPr>
          </a:p>
          <a:p>
            <a:endParaRPr lang="es-ES" b="1" dirty="0" smtClean="0">
              <a:solidFill>
                <a:schemeClr val="bg1">
                  <a:lumMod val="50000"/>
                </a:schemeClr>
              </a:solidFill>
            </a:endParaRPr>
          </a:p>
          <a:p>
            <a:endParaRPr lang="es-ES" b="1" dirty="0" smtClean="0">
              <a:solidFill>
                <a:schemeClr val="bg1">
                  <a:lumMod val="50000"/>
                </a:schemeClr>
              </a:solidFill>
            </a:endParaRPr>
          </a:p>
          <a:p>
            <a:endParaRPr lang="es-ES" b="1" dirty="0" smtClean="0">
              <a:solidFill>
                <a:schemeClr val="bg1">
                  <a:lumMod val="50000"/>
                </a:schemeClr>
              </a:solidFill>
            </a:endParaRPr>
          </a:p>
          <a:p>
            <a:endParaRPr lang="es-ES" b="1" dirty="0" smtClean="0">
              <a:solidFill>
                <a:schemeClr val="bg1">
                  <a:lumMod val="50000"/>
                </a:schemeClr>
              </a:solidFill>
            </a:endParaRPr>
          </a:p>
          <a:p>
            <a:r>
              <a:rPr lang="es-ES" b="1" dirty="0" smtClean="0">
                <a:solidFill>
                  <a:schemeClr val="bg1">
                    <a:lumMod val="50000"/>
                  </a:schemeClr>
                </a:solidFill>
              </a:rPr>
              <a:t>Características</a:t>
            </a:r>
          </a:p>
          <a:p>
            <a:pPr>
              <a:buFont typeface="Arial" pitchFamily="34" charset="0"/>
              <a:buChar char="•"/>
            </a:pPr>
            <a:r>
              <a:rPr lang="es-ES" sz="1200" dirty="0" smtClean="0">
                <a:solidFill>
                  <a:schemeClr val="bg1">
                    <a:lumMod val="50000"/>
                  </a:schemeClr>
                </a:solidFill>
              </a:rPr>
              <a:t>Aplicaciones más eficientes en cuanto a consumo de memoria.</a:t>
            </a:r>
          </a:p>
          <a:p>
            <a:pPr>
              <a:buFont typeface="Arial" pitchFamily="34" charset="0"/>
              <a:buChar char="•"/>
            </a:pPr>
            <a:r>
              <a:rPr lang="es-ES" sz="1200" dirty="0" smtClean="0">
                <a:solidFill>
                  <a:schemeClr val="bg1">
                    <a:lumMod val="50000"/>
                  </a:schemeClr>
                </a:solidFill>
              </a:rPr>
              <a:t>Asegura la portabilidad del proyecto generado.</a:t>
            </a:r>
          </a:p>
          <a:p>
            <a:pPr>
              <a:buFont typeface="Arial" pitchFamily="34" charset="0"/>
              <a:buChar char="•"/>
            </a:pPr>
            <a:r>
              <a:rPr lang="es-ES" sz="1200" dirty="0" smtClean="0">
                <a:solidFill>
                  <a:schemeClr val="bg1">
                    <a:lumMod val="50000"/>
                  </a:schemeClr>
                </a:solidFill>
              </a:rPr>
              <a:t>Favorece  a la optimización de código.</a:t>
            </a:r>
          </a:p>
          <a:p>
            <a:pPr>
              <a:buFont typeface="Arial" pitchFamily="34" charset="0"/>
              <a:buChar char="•"/>
            </a:pPr>
            <a:r>
              <a:rPr lang="es-ES" sz="1200" dirty="0" smtClean="0">
                <a:solidFill>
                  <a:schemeClr val="bg1">
                    <a:lumMod val="50000"/>
                  </a:schemeClr>
                </a:solidFill>
              </a:rPr>
              <a:t>Acceso eficiente periféricos.</a:t>
            </a:r>
          </a:p>
          <a:p>
            <a:pPr>
              <a:buFont typeface="Arial" pitchFamily="34" charset="0"/>
              <a:buChar char="•"/>
            </a:pPr>
            <a:endParaRPr lang="es-ES" sz="1200" dirty="0" smtClean="0">
              <a:solidFill>
                <a:schemeClr val="bg1">
                  <a:lumMod val="50000"/>
                </a:schemeClr>
              </a:solidFill>
            </a:endParaRPr>
          </a:p>
          <a:p>
            <a:pPr>
              <a:buFont typeface="Arial" pitchFamily="34" charset="0"/>
              <a:buChar char="•"/>
            </a:pPr>
            <a:endParaRPr lang="es-ES" sz="500" dirty="0" smtClean="0">
              <a:solidFill>
                <a:schemeClr val="bg1">
                  <a:lumMod val="50000"/>
                </a:schemeClr>
              </a:solidFill>
            </a:endParaRPr>
          </a:p>
          <a:p>
            <a:endParaRPr lang="es-ES" dirty="0" smtClean="0">
              <a:solidFill>
                <a:schemeClr val="bg1">
                  <a:lumMod val="50000"/>
                </a:schemeClr>
              </a:solidFill>
            </a:endParaRPr>
          </a:p>
          <a:p>
            <a:endParaRPr lang="es-ES" dirty="0" smtClean="0">
              <a:solidFill>
                <a:schemeClr val="bg1">
                  <a:lumMod val="50000"/>
                </a:schemeClr>
              </a:solidFill>
            </a:endParaRPr>
          </a:p>
          <a:p>
            <a:endParaRPr lang="es-ES" dirty="0" smtClean="0">
              <a:solidFill>
                <a:schemeClr val="bg1">
                  <a:lumMod val="50000"/>
                </a:schemeClr>
              </a:solidFill>
            </a:endParaRPr>
          </a:p>
          <a:p>
            <a:endParaRPr lang="es-ES" dirty="0" smtClean="0">
              <a:solidFill>
                <a:schemeClr val="bg1">
                  <a:lumMod val="50000"/>
                </a:schemeClr>
              </a:solidFill>
            </a:endParaRPr>
          </a:p>
          <a:p>
            <a:endParaRPr lang="es-ES" dirty="0" smtClean="0">
              <a:solidFill>
                <a:schemeClr val="bg1">
                  <a:lumMod val="50000"/>
                </a:schemeClr>
              </a:solidFill>
            </a:endParaRPr>
          </a:p>
          <a:p>
            <a:pPr algn="just"/>
            <a:r>
              <a:rPr lang="es-ES" dirty="0" smtClean="0">
                <a:solidFill>
                  <a:schemeClr val="bg1">
                    <a:lumMod val="50000"/>
                  </a:schemeClr>
                </a:solidFill>
              </a:rPr>
              <a:t> </a:t>
            </a:r>
            <a:endParaRPr lang="es-ES" dirty="0"/>
          </a:p>
        </p:txBody>
      </p:sp>
      <p:sp>
        <p:nvSpPr>
          <p:cNvPr id="23" name="22 Rectángulo redondeado"/>
          <p:cNvSpPr/>
          <p:nvPr/>
        </p:nvSpPr>
        <p:spPr>
          <a:xfrm>
            <a:off x="642910" y="928670"/>
            <a:ext cx="8001056" cy="1854375"/>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endParaRPr lang="es-ES" dirty="0" smtClean="0">
              <a:solidFill>
                <a:schemeClr val="bg1">
                  <a:lumMod val="50000"/>
                </a:schemeClr>
              </a:solidFill>
            </a:endParaRPr>
          </a:p>
          <a:p>
            <a:endParaRPr lang="es-ES" b="1" dirty="0" smtClean="0">
              <a:solidFill>
                <a:schemeClr val="bg1">
                  <a:lumMod val="50000"/>
                </a:schemeClr>
              </a:solidFill>
            </a:endParaRPr>
          </a:p>
          <a:p>
            <a:endParaRPr lang="es-ES" b="1" dirty="0" smtClean="0">
              <a:solidFill>
                <a:schemeClr val="bg1">
                  <a:lumMod val="50000"/>
                </a:schemeClr>
              </a:solidFill>
            </a:endParaRPr>
          </a:p>
          <a:p>
            <a:endParaRPr lang="es-ES" b="1" dirty="0" smtClean="0">
              <a:solidFill>
                <a:schemeClr val="bg1">
                  <a:lumMod val="50000"/>
                </a:schemeClr>
              </a:solidFill>
            </a:endParaRPr>
          </a:p>
          <a:p>
            <a:endParaRPr lang="es-ES" b="1" dirty="0" smtClean="0">
              <a:solidFill>
                <a:schemeClr val="bg1">
                  <a:lumMod val="50000"/>
                </a:schemeClr>
              </a:solidFill>
            </a:endParaRPr>
          </a:p>
          <a:p>
            <a:endParaRPr lang="es-ES" b="1" dirty="0" smtClean="0">
              <a:solidFill>
                <a:schemeClr val="bg1">
                  <a:lumMod val="50000"/>
                </a:schemeClr>
              </a:solidFill>
            </a:endParaRPr>
          </a:p>
          <a:p>
            <a:endParaRPr lang="es-ES" sz="1200" b="1" dirty="0" smtClean="0">
              <a:solidFill>
                <a:schemeClr val="bg1">
                  <a:lumMod val="50000"/>
                </a:schemeClr>
              </a:solidFill>
            </a:endParaRPr>
          </a:p>
          <a:p>
            <a:pPr algn="just"/>
            <a:r>
              <a:rPr lang="es-ES" dirty="0" smtClean="0">
                <a:solidFill>
                  <a:schemeClr val="bg1">
                    <a:lumMod val="50000"/>
                  </a:schemeClr>
                </a:solidFill>
              </a:rPr>
              <a:t>¿Por qué C++</a:t>
            </a:r>
            <a:r>
              <a:rPr lang="es-ES" dirty="0" err="1" smtClean="0">
                <a:solidFill>
                  <a:schemeClr val="bg1">
                    <a:lumMod val="50000"/>
                  </a:schemeClr>
                </a:solidFill>
              </a:rPr>
              <a:t>Builder</a:t>
            </a:r>
            <a:r>
              <a:rPr lang="es-ES" dirty="0" smtClean="0">
                <a:solidFill>
                  <a:schemeClr val="bg1">
                    <a:lumMod val="50000"/>
                  </a:schemeClr>
                </a:solidFill>
              </a:rPr>
              <a:t>? </a:t>
            </a:r>
          </a:p>
          <a:p>
            <a:pPr algn="just"/>
            <a:r>
              <a:rPr lang="es-ES" dirty="0" smtClean="0">
                <a:solidFill>
                  <a:schemeClr val="bg1">
                    <a:lumMod val="50000"/>
                  </a:schemeClr>
                </a:solidFill>
              </a:rPr>
              <a:t>Para la programación del software Generador de señales que se propone es necesario la utilización de un lenguaje de programación que permita que la interfaz creada sea de fácil manejo por lo que el ambiente de programación  conocido como C++Builder representa una buena opción.  </a:t>
            </a:r>
            <a:endParaRPr lang="es-ES" sz="1200" dirty="0" smtClean="0">
              <a:solidFill>
                <a:schemeClr val="bg1">
                  <a:lumMod val="50000"/>
                </a:schemeClr>
              </a:solidFill>
            </a:endParaRPr>
          </a:p>
          <a:p>
            <a:pPr>
              <a:buFont typeface="Arial" pitchFamily="34" charset="0"/>
              <a:buChar char="•"/>
            </a:pPr>
            <a:endParaRPr lang="es-ES" sz="500" dirty="0" smtClean="0">
              <a:solidFill>
                <a:schemeClr val="bg1">
                  <a:lumMod val="50000"/>
                </a:schemeClr>
              </a:solidFill>
            </a:endParaRPr>
          </a:p>
          <a:p>
            <a:endParaRPr lang="es-ES" dirty="0" smtClean="0">
              <a:solidFill>
                <a:schemeClr val="bg1">
                  <a:lumMod val="50000"/>
                </a:schemeClr>
              </a:solidFill>
            </a:endParaRPr>
          </a:p>
          <a:p>
            <a:endParaRPr lang="es-ES" dirty="0" smtClean="0">
              <a:solidFill>
                <a:schemeClr val="bg1">
                  <a:lumMod val="50000"/>
                </a:schemeClr>
              </a:solidFill>
            </a:endParaRPr>
          </a:p>
          <a:p>
            <a:endParaRPr lang="es-ES" dirty="0" smtClean="0">
              <a:solidFill>
                <a:schemeClr val="bg1">
                  <a:lumMod val="50000"/>
                </a:schemeClr>
              </a:solidFill>
            </a:endParaRPr>
          </a:p>
          <a:p>
            <a:endParaRPr lang="es-ES" dirty="0" smtClean="0">
              <a:solidFill>
                <a:schemeClr val="bg1">
                  <a:lumMod val="50000"/>
                </a:schemeClr>
              </a:solidFill>
            </a:endParaRPr>
          </a:p>
          <a:p>
            <a:endParaRPr lang="es-ES" dirty="0" smtClean="0">
              <a:solidFill>
                <a:schemeClr val="bg1">
                  <a:lumMod val="50000"/>
                </a:schemeClr>
              </a:solidFill>
            </a:endParaRPr>
          </a:p>
          <a:p>
            <a:pPr algn="just"/>
            <a:r>
              <a:rPr lang="es-ES" dirty="0" smtClean="0">
                <a:solidFill>
                  <a:schemeClr val="bg1">
                    <a:lumMod val="50000"/>
                  </a:schemeClr>
                </a:solidFill>
              </a:rPr>
              <a:t> </a:t>
            </a:r>
            <a:endParaRPr lang="es-ES" dirty="0"/>
          </a:p>
        </p:txBody>
      </p:sp>
      <p:pic>
        <p:nvPicPr>
          <p:cNvPr id="9" name="Picture 3" descr="C:\Users\Asiel\Documents\kkk.png"/>
          <p:cNvPicPr>
            <a:picLocks noChangeAspect="1" noChangeArrowheads="1"/>
          </p:cNvPicPr>
          <p:nvPr/>
        </p:nvPicPr>
        <p:blipFill>
          <a:blip r:embed="rId5" cstate="print"/>
          <a:srcRect l="56397" t="76225" r="6250" b="5263"/>
          <a:stretch>
            <a:fillRect/>
          </a:stretch>
        </p:blipFill>
        <p:spPr bwMode="auto">
          <a:xfrm>
            <a:off x="5500694" y="6187965"/>
            <a:ext cx="3643306" cy="1340069"/>
          </a:xfrm>
          <a:prstGeom prst="rect">
            <a:avLst/>
          </a:prstGeom>
          <a:noFill/>
        </p:spPr>
      </p:pic>
      <p:sp>
        <p:nvSpPr>
          <p:cNvPr id="13" name="15 Marcador de pie de página"/>
          <p:cNvSpPr txBox="1">
            <a:spLocks/>
          </p:cNvSpPr>
          <p:nvPr/>
        </p:nvSpPr>
        <p:spPr>
          <a:xfrm>
            <a:off x="0" y="6492875"/>
            <a:ext cx="73342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smtClean="0">
                <a:ln>
                  <a:noFill/>
                </a:ln>
                <a:solidFill>
                  <a:schemeClr val="tx1">
                    <a:tint val="75000"/>
                  </a:schemeClr>
                </a:solidFill>
                <a:effectLst/>
                <a:uLnTx/>
                <a:uFillTx/>
                <a:latin typeface="+mn-lt"/>
                <a:ea typeface="+mn-ea"/>
                <a:cs typeface="+mn-cs"/>
              </a:rPr>
              <a:t>7</a:t>
            </a:r>
            <a:endParaRPr kumimoji="0" lang="es-E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Users\Asiel\Documents\ddd.png"/>
          <p:cNvPicPr>
            <a:picLocks noChangeAspect="1" noChangeArrowheads="1"/>
          </p:cNvPicPr>
          <p:nvPr/>
        </p:nvPicPr>
        <p:blipFill>
          <a:blip r:embed="rId3" cstate="print"/>
          <a:srcRect r="6250" b="90461"/>
          <a:stretch>
            <a:fillRect/>
          </a:stretch>
        </p:blipFill>
        <p:spPr bwMode="auto">
          <a:xfrm>
            <a:off x="0" y="0"/>
            <a:ext cx="9144000" cy="690542"/>
          </a:xfrm>
          <a:prstGeom prst="rect">
            <a:avLst/>
          </a:prstGeom>
          <a:noFill/>
        </p:spPr>
      </p:pic>
      <p:grpSp>
        <p:nvGrpSpPr>
          <p:cNvPr id="111" name="110 Grupo"/>
          <p:cNvGrpSpPr/>
          <p:nvPr/>
        </p:nvGrpSpPr>
        <p:grpSpPr>
          <a:xfrm>
            <a:off x="285720" y="571480"/>
            <a:ext cx="8768128" cy="6214512"/>
            <a:chOff x="-32" y="571480"/>
            <a:chExt cx="8768128" cy="6214512"/>
          </a:xfrm>
        </p:grpSpPr>
        <p:sp>
          <p:nvSpPr>
            <p:cNvPr id="101" name="100 Rectángulo redondeado"/>
            <p:cNvSpPr/>
            <p:nvPr/>
          </p:nvSpPr>
          <p:spPr>
            <a:xfrm>
              <a:off x="23134" y="5249746"/>
              <a:ext cx="1357322" cy="1228327"/>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sp>
          <p:nvSpPr>
            <p:cNvPr id="12" name="11 Rectángulo"/>
            <p:cNvSpPr/>
            <p:nvPr/>
          </p:nvSpPr>
          <p:spPr>
            <a:xfrm>
              <a:off x="-32" y="714356"/>
              <a:ext cx="8460432" cy="646331"/>
            </a:xfrm>
            <a:prstGeom prst="rect">
              <a:avLst/>
            </a:prstGeom>
          </p:spPr>
          <p:txBody>
            <a:bodyPr wrap="square">
              <a:spAutoFit/>
            </a:bodyPr>
            <a:lstStyle/>
            <a:p>
              <a:pPr algn="just"/>
              <a:endParaRPr lang="es-ES" b="1" dirty="0" smtClean="0">
                <a:solidFill>
                  <a:schemeClr val="bg1">
                    <a:lumMod val="50000"/>
                  </a:schemeClr>
                </a:solidFill>
              </a:endParaRPr>
            </a:p>
            <a:p>
              <a:pPr algn="just"/>
              <a:endParaRPr lang="es-ES" dirty="0">
                <a:solidFill>
                  <a:schemeClr val="bg1">
                    <a:lumMod val="50000"/>
                  </a:schemeClr>
                </a:solidFill>
              </a:endParaRPr>
            </a:p>
          </p:txBody>
        </p:sp>
        <p:sp>
          <p:nvSpPr>
            <p:cNvPr id="23" name="22 Rectángulo redondeado"/>
            <p:cNvSpPr/>
            <p:nvPr/>
          </p:nvSpPr>
          <p:spPr>
            <a:xfrm>
              <a:off x="3286116" y="928670"/>
              <a:ext cx="1357322" cy="217550"/>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r>
                <a:rPr lang="es-ES" sz="1200" dirty="0" smtClean="0">
                  <a:solidFill>
                    <a:schemeClr val="bg1">
                      <a:lumMod val="50000"/>
                    </a:schemeClr>
                  </a:solidFill>
                </a:rPr>
                <a:t>Inicialización</a:t>
              </a:r>
            </a:p>
            <a:p>
              <a:pPr algn="ctr">
                <a:buFont typeface="Arial" pitchFamily="34" charset="0"/>
                <a:buChar char="•"/>
              </a:pPr>
              <a:endParaRPr lang="es-ES" sz="500"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sp>
          <p:nvSpPr>
            <p:cNvPr id="9" name="8 Rombo"/>
            <p:cNvSpPr/>
            <p:nvPr/>
          </p:nvSpPr>
          <p:spPr>
            <a:xfrm>
              <a:off x="2992114" y="1571835"/>
              <a:ext cx="1937076" cy="589010"/>
            </a:xfrm>
            <a:prstGeom prst="diamond">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s-ES" sz="900" dirty="0" smtClean="0">
                  <a:solidFill>
                    <a:schemeClr val="bg1">
                      <a:lumMod val="50000"/>
                    </a:schemeClr>
                  </a:solidFill>
                </a:rPr>
                <a:t>Configurando nuevo proyecto</a:t>
              </a:r>
            </a:p>
          </p:txBody>
        </p:sp>
        <p:cxnSp>
          <p:nvCxnSpPr>
            <p:cNvPr id="19" name="18 Conector recto de flecha"/>
            <p:cNvCxnSpPr>
              <a:stCxn id="23" idx="2"/>
            </p:cNvCxnSpPr>
            <p:nvPr/>
          </p:nvCxnSpPr>
          <p:spPr>
            <a:xfrm rot="5400000">
              <a:off x="3752026" y="1358471"/>
              <a:ext cx="425003" cy="501"/>
            </a:xfrm>
            <a:prstGeom prst="straightConnector1">
              <a:avLst/>
            </a:prstGeom>
            <a:ln w="34925">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rot="5400000">
              <a:off x="5145567" y="2098402"/>
              <a:ext cx="425003" cy="501"/>
            </a:xfrm>
            <a:prstGeom prst="straightConnector1">
              <a:avLst/>
            </a:prstGeom>
            <a:ln w="34925">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a:off x="4906851" y="1880315"/>
              <a:ext cx="459233" cy="8643"/>
            </a:xfrm>
            <a:prstGeom prst="straightConnector1">
              <a:avLst/>
            </a:prstGeom>
            <a:ln w="34925">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a:endCxn id="9" idx="1"/>
            </p:cNvCxnSpPr>
            <p:nvPr/>
          </p:nvCxnSpPr>
          <p:spPr>
            <a:xfrm>
              <a:off x="2551639" y="1861825"/>
              <a:ext cx="440475" cy="4515"/>
            </a:xfrm>
            <a:prstGeom prst="straightConnector1">
              <a:avLst/>
            </a:prstGeom>
            <a:ln w="34925">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rot="5400000">
              <a:off x="2359485" y="2069615"/>
              <a:ext cx="425003" cy="501"/>
            </a:xfrm>
            <a:prstGeom prst="straightConnector1">
              <a:avLst/>
            </a:prstGeom>
            <a:ln w="34925">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31 Rectángulo redondeado"/>
            <p:cNvSpPr/>
            <p:nvPr/>
          </p:nvSpPr>
          <p:spPr>
            <a:xfrm>
              <a:off x="1711268" y="2278352"/>
              <a:ext cx="1500198" cy="21431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Serie  configurada</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sp>
          <p:nvSpPr>
            <p:cNvPr id="33" name="32 Rectángulo"/>
            <p:cNvSpPr/>
            <p:nvPr/>
          </p:nvSpPr>
          <p:spPr>
            <a:xfrm>
              <a:off x="2643174" y="1643050"/>
              <a:ext cx="290464" cy="276999"/>
            </a:xfrm>
            <a:prstGeom prst="rect">
              <a:avLst/>
            </a:prstGeom>
          </p:spPr>
          <p:txBody>
            <a:bodyPr wrap="none">
              <a:spAutoFit/>
            </a:bodyPr>
            <a:lstStyle/>
            <a:p>
              <a:pPr algn="ctr"/>
              <a:r>
                <a:rPr lang="es-ES" sz="1200" dirty="0" smtClean="0">
                  <a:solidFill>
                    <a:schemeClr val="bg1">
                      <a:lumMod val="50000"/>
                    </a:schemeClr>
                  </a:solidFill>
                </a:rPr>
                <a:t>Si</a:t>
              </a:r>
            </a:p>
          </p:txBody>
        </p:sp>
        <p:sp>
          <p:nvSpPr>
            <p:cNvPr id="34" name="33 Rectángulo"/>
            <p:cNvSpPr/>
            <p:nvPr/>
          </p:nvSpPr>
          <p:spPr>
            <a:xfrm>
              <a:off x="4929190" y="1643050"/>
              <a:ext cx="365806" cy="276999"/>
            </a:xfrm>
            <a:prstGeom prst="rect">
              <a:avLst/>
            </a:prstGeom>
          </p:spPr>
          <p:txBody>
            <a:bodyPr wrap="none">
              <a:spAutoFit/>
            </a:bodyPr>
            <a:lstStyle/>
            <a:p>
              <a:pPr algn="ctr"/>
              <a:r>
                <a:rPr lang="es-ES" sz="1200" dirty="0" smtClean="0">
                  <a:solidFill>
                    <a:schemeClr val="bg1">
                      <a:lumMod val="50000"/>
                    </a:schemeClr>
                  </a:solidFill>
                </a:rPr>
                <a:t>No</a:t>
              </a:r>
            </a:p>
          </p:txBody>
        </p:sp>
        <p:sp>
          <p:nvSpPr>
            <p:cNvPr id="36" name="35 Rectángulo redondeado"/>
            <p:cNvSpPr/>
            <p:nvPr/>
          </p:nvSpPr>
          <p:spPr>
            <a:xfrm>
              <a:off x="4716016" y="2339138"/>
              <a:ext cx="2195128" cy="225766"/>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Serie configurada por defecto</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cxnSp>
          <p:nvCxnSpPr>
            <p:cNvPr id="39" name="38 Conector recto de flecha"/>
            <p:cNvCxnSpPr/>
            <p:nvPr/>
          </p:nvCxnSpPr>
          <p:spPr>
            <a:xfrm rot="5400000">
              <a:off x="2225215" y="2870779"/>
              <a:ext cx="722840" cy="796"/>
            </a:xfrm>
            <a:prstGeom prst="straightConnector1">
              <a:avLst/>
            </a:prstGeom>
            <a:ln w="34925">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42 Conector recto de flecha"/>
            <p:cNvCxnSpPr/>
            <p:nvPr/>
          </p:nvCxnSpPr>
          <p:spPr>
            <a:xfrm rot="16200000" flipH="1">
              <a:off x="5031979" y="2898378"/>
              <a:ext cx="666761" cy="13488"/>
            </a:xfrm>
            <a:prstGeom prst="straightConnector1">
              <a:avLst/>
            </a:prstGeom>
            <a:ln w="34925">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46 Conector recto de flecha"/>
            <p:cNvCxnSpPr/>
            <p:nvPr/>
          </p:nvCxnSpPr>
          <p:spPr>
            <a:xfrm>
              <a:off x="2571736" y="3214686"/>
              <a:ext cx="571002" cy="1588"/>
            </a:xfrm>
            <a:prstGeom prst="straightConnector1">
              <a:avLst/>
            </a:prstGeom>
            <a:ln w="34925">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48 Conector recto de flecha"/>
            <p:cNvCxnSpPr/>
            <p:nvPr/>
          </p:nvCxnSpPr>
          <p:spPr>
            <a:xfrm rot="10800000" flipV="1">
              <a:off x="4801404" y="3212974"/>
              <a:ext cx="553793" cy="1"/>
            </a:xfrm>
            <a:prstGeom prst="straightConnector1">
              <a:avLst/>
            </a:prstGeom>
            <a:ln w="34925">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51 Rectángulo redondeado"/>
            <p:cNvSpPr/>
            <p:nvPr/>
          </p:nvSpPr>
          <p:spPr>
            <a:xfrm>
              <a:off x="3214678" y="3071809"/>
              <a:ext cx="1500198" cy="302455"/>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Proyecto</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cxnSp>
          <p:nvCxnSpPr>
            <p:cNvPr id="54" name="53 Conector recto de flecha"/>
            <p:cNvCxnSpPr/>
            <p:nvPr/>
          </p:nvCxnSpPr>
          <p:spPr>
            <a:xfrm rot="5400000">
              <a:off x="3888380" y="3464321"/>
              <a:ext cx="214314" cy="796"/>
            </a:xfrm>
            <a:prstGeom prst="straightConnector1">
              <a:avLst/>
            </a:prstGeom>
            <a:ln w="34925">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55 Conector recto de flecha"/>
            <p:cNvCxnSpPr/>
            <p:nvPr/>
          </p:nvCxnSpPr>
          <p:spPr>
            <a:xfrm>
              <a:off x="2576570" y="3580327"/>
              <a:ext cx="1380456" cy="1097"/>
            </a:xfrm>
            <a:prstGeom prst="straightConnector1">
              <a:avLst/>
            </a:prstGeom>
            <a:ln w="34925">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57 Conector recto de flecha"/>
            <p:cNvCxnSpPr/>
            <p:nvPr/>
          </p:nvCxnSpPr>
          <p:spPr>
            <a:xfrm>
              <a:off x="3925433" y="3580327"/>
              <a:ext cx="1380456" cy="1097"/>
            </a:xfrm>
            <a:prstGeom prst="straightConnector1">
              <a:avLst/>
            </a:prstGeom>
            <a:ln w="34925">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p:nvPr/>
          </p:nvCxnSpPr>
          <p:spPr>
            <a:xfrm rot="5400000">
              <a:off x="2359485" y="3784127"/>
              <a:ext cx="425003" cy="501"/>
            </a:xfrm>
            <a:prstGeom prst="straightConnector1">
              <a:avLst/>
            </a:prstGeom>
            <a:ln w="34925">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59 Conector recto de flecha"/>
            <p:cNvCxnSpPr/>
            <p:nvPr/>
          </p:nvCxnSpPr>
          <p:spPr>
            <a:xfrm rot="5400000">
              <a:off x="3783183" y="3784127"/>
              <a:ext cx="425003" cy="501"/>
            </a:xfrm>
            <a:prstGeom prst="straightConnector1">
              <a:avLst/>
            </a:prstGeom>
            <a:ln w="34925">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p:nvPr/>
          </p:nvCxnSpPr>
          <p:spPr>
            <a:xfrm rot="5400000">
              <a:off x="4935813" y="3784127"/>
              <a:ext cx="425003" cy="501"/>
            </a:xfrm>
            <a:prstGeom prst="straightConnector1">
              <a:avLst/>
            </a:prstGeom>
            <a:ln w="34925">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61 Rectángulo redondeado"/>
            <p:cNvSpPr/>
            <p:nvPr/>
          </p:nvSpPr>
          <p:spPr>
            <a:xfrm>
              <a:off x="3501570" y="4051871"/>
              <a:ext cx="938083" cy="673273"/>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sz="1200"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sp>
          <p:nvSpPr>
            <p:cNvPr id="63" name="62 Rectángulo redondeado"/>
            <p:cNvSpPr/>
            <p:nvPr/>
          </p:nvSpPr>
          <p:spPr>
            <a:xfrm>
              <a:off x="1928794" y="4071942"/>
              <a:ext cx="1285884" cy="21431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Filtros digitales</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sp>
          <p:nvSpPr>
            <p:cNvPr id="64" name="63 Rectángulo redondeado"/>
            <p:cNvSpPr/>
            <p:nvPr/>
          </p:nvSpPr>
          <p:spPr>
            <a:xfrm>
              <a:off x="4547946" y="4071942"/>
              <a:ext cx="1285884" cy="21431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Generación</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cxnSp>
          <p:nvCxnSpPr>
            <p:cNvPr id="65" name="64 Conector recto de flecha"/>
            <p:cNvCxnSpPr/>
            <p:nvPr/>
          </p:nvCxnSpPr>
          <p:spPr>
            <a:xfrm flipV="1">
              <a:off x="5131006" y="3567448"/>
              <a:ext cx="1589349" cy="8451"/>
            </a:xfrm>
            <a:prstGeom prst="straightConnector1">
              <a:avLst/>
            </a:prstGeom>
            <a:ln w="34925">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65 Conector recto de flecha"/>
            <p:cNvCxnSpPr/>
            <p:nvPr/>
          </p:nvCxnSpPr>
          <p:spPr>
            <a:xfrm rot="5400000">
              <a:off x="6502388" y="3784127"/>
              <a:ext cx="425003" cy="501"/>
            </a:xfrm>
            <a:prstGeom prst="straightConnector1">
              <a:avLst/>
            </a:prstGeom>
            <a:ln w="34925">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66 Rectángulo redondeado"/>
            <p:cNvSpPr/>
            <p:nvPr/>
          </p:nvSpPr>
          <p:spPr>
            <a:xfrm>
              <a:off x="6000760" y="4071942"/>
              <a:ext cx="1285884" cy="21431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Ruido</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cxnSp>
          <p:nvCxnSpPr>
            <p:cNvPr id="68" name="67 Conector recto de flecha"/>
            <p:cNvCxnSpPr/>
            <p:nvPr/>
          </p:nvCxnSpPr>
          <p:spPr>
            <a:xfrm>
              <a:off x="1181024" y="3580327"/>
              <a:ext cx="1380456" cy="1097"/>
            </a:xfrm>
            <a:prstGeom prst="straightConnector1">
              <a:avLst/>
            </a:prstGeom>
            <a:ln w="34925">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p:nvPr/>
          </p:nvCxnSpPr>
          <p:spPr>
            <a:xfrm rot="5400000">
              <a:off x="957310" y="3783316"/>
              <a:ext cx="425003" cy="501"/>
            </a:xfrm>
            <a:prstGeom prst="straightConnector1">
              <a:avLst/>
            </a:prstGeom>
            <a:ln w="34925">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69 Rectángulo redondeado"/>
            <p:cNvSpPr/>
            <p:nvPr/>
          </p:nvSpPr>
          <p:spPr>
            <a:xfrm>
              <a:off x="571472" y="4071942"/>
              <a:ext cx="1285884" cy="21431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Cuantificación</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cxnSp>
          <p:nvCxnSpPr>
            <p:cNvPr id="74" name="73 Conector recto de flecha"/>
            <p:cNvCxnSpPr/>
            <p:nvPr/>
          </p:nvCxnSpPr>
          <p:spPr>
            <a:xfrm flipV="1">
              <a:off x="6438175" y="3566964"/>
              <a:ext cx="1589349" cy="8451"/>
            </a:xfrm>
            <a:prstGeom prst="straightConnector1">
              <a:avLst/>
            </a:prstGeom>
            <a:ln w="34925">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74 Conector recto de flecha"/>
            <p:cNvCxnSpPr/>
            <p:nvPr/>
          </p:nvCxnSpPr>
          <p:spPr>
            <a:xfrm rot="5400000">
              <a:off x="7816088" y="3771646"/>
              <a:ext cx="425003" cy="501"/>
            </a:xfrm>
            <a:prstGeom prst="straightConnector1">
              <a:avLst/>
            </a:prstGeom>
            <a:ln w="34925">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6" name="75 Rectángulo redondeado"/>
            <p:cNvSpPr/>
            <p:nvPr/>
          </p:nvSpPr>
          <p:spPr>
            <a:xfrm>
              <a:off x="7358082" y="4071942"/>
              <a:ext cx="1410014" cy="190965"/>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Tarjeta de sonido</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cxnSp>
          <p:nvCxnSpPr>
            <p:cNvPr id="79" name="78 Conector recto de flecha"/>
            <p:cNvCxnSpPr/>
            <p:nvPr/>
          </p:nvCxnSpPr>
          <p:spPr>
            <a:xfrm rot="16200000" flipH="1">
              <a:off x="2394658" y="4454495"/>
              <a:ext cx="345319" cy="8842"/>
            </a:xfrm>
            <a:prstGeom prst="straightConnector1">
              <a:avLst/>
            </a:prstGeom>
            <a:ln w="34925">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0" name="79 Rectángulo redondeado"/>
            <p:cNvSpPr/>
            <p:nvPr/>
          </p:nvSpPr>
          <p:spPr>
            <a:xfrm>
              <a:off x="2144818" y="4643446"/>
              <a:ext cx="843006" cy="22571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IIR</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sp>
          <p:nvSpPr>
            <p:cNvPr id="81" name="80 Rectángulo redondeado"/>
            <p:cNvSpPr/>
            <p:nvPr/>
          </p:nvSpPr>
          <p:spPr>
            <a:xfrm>
              <a:off x="2144818" y="5143512"/>
              <a:ext cx="843006" cy="22970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FIR</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cxnSp>
          <p:nvCxnSpPr>
            <p:cNvPr id="82" name="81 Conector recto de flecha"/>
            <p:cNvCxnSpPr/>
            <p:nvPr/>
          </p:nvCxnSpPr>
          <p:spPr>
            <a:xfrm rot="5400000">
              <a:off x="2429111" y="5000385"/>
              <a:ext cx="285752" cy="502"/>
            </a:xfrm>
            <a:prstGeom prst="straightConnector1">
              <a:avLst/>
            </a:prstGeom>
            <a:ln w="34925">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4" name="83 Rectángulo redondeado"/>
            <p:cNvSpPr/>
            <p:nvPr/>
          </p:nvSpPr>
          <p:spPr>
            <a:xfrm>
              <a:off x="6072198" y="4643446"/>
              <a:ext cx="1285884" cy="21431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Ruido Blanco</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sp>
          <p:nvSpPr>
            <p:cNvPr id="85" name="84 Rectángulo redondeado"/>
            <p:cNvSpPr/>
            <p:nvPr/>
          </p:nvSpPr>
          <p:spPr>
            <a:xfrm>
              <a:off x="6063915" y="5143513"/>
              <a:ext cx="1359569" cy="258666"/>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Línea de potencia</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cxnSp>
          <p:nvCxnSpPr>
            <p:cNvPr id="86" name="85 Conector recto de flecha"/>
            <p:cNvCxnSpPr/>
            <p:nvPr/>
          </p:nvCxnSpPr>
          <p:spPr>
            <a:xfrm rot="5400000">
              <a:off x="6589113" y="5000385"/>
              <a:ext cx="285752" cy="502"/>
            </a:xfrm>
            <a:prstGeom prst="straightConnector1">
              <a:avLst/>
            </a:prstGeom>
            <a:ln w="34925">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9" name="88 Conector recto de flecha"/>
            <p:cNvCxnSpPr/>
            <p:nvPr/>
          </p:nvCxnSpPr>
          <p:spPr>
            <a:xfrm rot="16200000" flipH="1">
              <a:off x="6555159" y="4454495"/>
              <a:ext cx="345319" cy="8842"/>
            </a:xfrm>
            <a:prstGeom prst="straightConnector1">
              <a:avLst/>
            </a:prstGeom>
            <a:ln w="34925">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0" name="89 Rectángulo"/>
            <p:cNvSpPr/>
            <p:nvPr/>
          </p:nvSpPr>
          <p:spPr>
            <a:xfrm>
              <a:off x="2000232" y="571480"/>
              <a:ext cx="4666149" cy="276999"/>
            </a:xfrm>
            <a:prstGeom prst="rect">
              <a:avLst/>
            </a:prstGeom>
          </p:spPr>
          <p:txBody>
            <a:bodyPr wrap="none">
              <a:spAutoFit/>
            </a:bodyPr>
            <a:lstStyle/>
            <a:p>
              <a:r>
                <a:rPr lang="es-ES_tradnl" sz="1200" b="1" dirty="0" smtClean="0">
                  <a:solidFill>
                    <a:schemeClr val="bg1">
                      <a:lumMod val="50000"/>
                    </a:schemeClr>
                  </a:solidFill>
                </a:rPr>
                <a:t>Diagrama 1. Diagrama de flujos general de la aplicación </a:t>
              </a:r>
              <a:r>
                <a:rPr lang="en-US" sz="1200" b="1" dirty="0" smtClean="0">
                  <a:solidFill>
                    <a:schemeClr val="bg1">
                      <a:lumMod val="50000"/>
                    </a:schemeClr>
                  </a:solidFill>
                </a:rPr>
                <a:t>“</a:t>
              </a:r>
              <a:r>
                <a:rPr lang="es-ES_tradnl" sz="1200" b="1" dirty="0" smtClean="0">
                  <a:solidFill>
                    <a:schemeClr val="bg1">
                      <a:lumMod val="50000"/>
                    </a:schemeClr>
                  </a:solidFill>
                </a:rPr>
                <a:t>Gesebiov1.0”.</a:t>
              </a:r>
              <a:endParaRPr lang="es-ES" sz="1200" b="1" dirty="0">
                <a:solidFill>
                  <a:schemeClr val="bg1">
                    <a:lumMod val="50000"/>
                  </a:schemeClr>
                </a:solidFill>
              </a:endParaRPr>
            </a:p>
          </p:txBody>
        </p:sp>
        <p:cxnSp>
          <p:nvCxnSpPr>
            <p:cNvPr id="91" name="90 Conector recto de flecha"/>
            <p:cNvCxnSpPr/>
            <p:nvPr/>
          </p:nvCxnSpPr>
          <p:spPr>
            <a:xfrm>
              <a:off x="270456" y="3580327"/>
              <a:ext cx="1208197" cy="1097"/>
            </a:xfrm>
            <a:prstGeom prst="straightConnector1">
              <a:avLst/>
            </a:prstGeom>
            <a:ln w="34925">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p:nvPr/>
          </p:nvCxnSpPr>
          <p:spPr>
            <a:xfrm rot="5400000">
              <a:off x="-298894" y="4154811"/>
              <a:ext cx="1167549" cy="1678"/>
            </a:xfrm>
            <a:prstGeom prst="straightConnector1">
              <a:avLst/>
            </a:prstGeom>
            <a:ln w="34925">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5" name="94 Rectángulo redondeado"/>
            <p:cNvSpPr/>
            <p:nvPr/>
          </p:nvSpPr>
          <p:spPr>
            <a:xfrm>
              <a:off x="103826" y="4783897"/>
              <a:ext cx="1428760" cy="21431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Importar/Exportar</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cxnSp>
          <p:nvCxnSpPr>
            <p:cNvPr id="96" name="95 Conector recto de flecha"/>
            <p:cNvCxnSpPr/>
            <p:nvPr/>
          </p:nvCxnSpPr>
          <p:spPr>
            <a:xfrm rot="5400000">
              <a:off x="143095" y="5143261"/>
              <a:ext cx="285752" cy="502"/>
            </a:xfrm>
            <a:prstGeom prst="straightConnector1">
              <a:avLst/>
            </a:prstGeom>
            <a:ln w="34925">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7" name="96 Rectángulo redondeado"/>
            <p:cNvSpPr/>
            <p:nvPr/>
          </p:nvSpPr>
          <p:spPr>
            <a:xfrm>
              <a:off x="71406" y="5286388"/>
              <a:ext cx="1285884" cy="21431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r>
                <a:rPr lang="es-ES" sz="1200" dirty="0" smtClean="0">
                  <a:solidFill>
                    <a:schemeClr val="bg1">
                      <a:lumMod val="50000"/>
                    </a:schemeClr>
                  </a:solidFill>
                </a:rPr>
                <a:t>*.SBIO </a:t>
              </a:r>
              <a:r>
                <a:rPr lang="en-US" sz="1200" dirty="0" smtClean="0">
                  <a:solidFill>
                    <a:schemeClr val="bg1">
                      <a:lumMod val="50000"/>
                    </a:schemeClr>
                  </a:solidFill>
                </a:rPr>
                <a:t>&lt;&gt;</a:t>
              </a:r>
              <a:endParaRPr lang="es-ES" sz="1200"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sp>
          <p:nvSpPr>
            <p:cNvPr id="98" name="97 Rectángulo redondeado"/>
            <p:cNvSpPr/>
            <p:nvPr/>
          </p:nvSpPr>
          <p:spPr>
            <a:xfrm>
              <a:off x="71406" y="5572140"/>
              <a:ext cx="1285884" cy="21431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r>
                <a:rPr lang="es-ES" sz="1200" dirty="0" smtClean="0">
                  <a:solidFill>
                    <a:schemeClr val="bg1">
                      <a:lumMod val="50000"/>
                    </a:schemeClr>
                  </a:solidFill>
                </a:rPr>
                <a:t>*.WAV &lt;&gt;</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sp>
          <p:nvSpPr>
            <p:cNvPr id="99" name="98 Rectángulo redondeado"/>
            <p:cNvSpPr/>
            <p:nvPr/>
          </p:nvSpPr>
          <p:spPr>
            <a:xfrm>
              <a:off x="71406" y="5857892"/>
              <a:ext cx="1285884" cy="21431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r>
                <a:rPr lang="es-ES" sz="1200" dirty="0" smtClean="0">
                  <a:solidFill>
                    <a:schemeClr val="bg1">
                      <a:lumMod val="50000"/>
                    </a:schemeClr>
                  </a:solidFill>
                </a:rPr>
                <a:t>*.TXT &lt;&gt;</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sp>
          <p:nvSpPr>
            <p:cNvPr id="100" name="99 Rectángulo redondeado"/>
            <p:cNvSpPr/>
            <p:nvPr/>
          </p:nvSpPr>
          <p:spPr>
            <a:xfrm>
              <a:off x="71406" y="6143644"/>
              <a:ext cx="1285884" cy="21431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r>
                <a:rPr lang="es-ES" sz="1200" dirty="0" smtClean="0">
                  <a:solidFill>
                    <a:schemeClr val="bg1">
                      <a:lumMod val="50000"/>
                    </a:schemeClr>
                  </a:solidFill>
                </a:rPr>
                <a:t>*.DAT &lt; </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cxnSp>
          <p:nvCxnSpPr>
            <p:cNvPr id="71" name="70 Conector recto de flecha"/>
            <p:cNvCxnSpPr/>
            <p:nvPr/>
          </p:nvCxnSpPr>
          <p:spPr>
            <a:xfrm>
              <a:off x="5152582" y="4286256"/>
              <a:ext cx="8965" cy="213555"/>
            </a:xfrm>
            <a:prstGeom prst="straightConnector1">
              <a:avLst/>
            </a:prstGeom>
            <a:ln w="34925">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2" name="101 Grupo"/>
            <p:cNvGrpSpPr/>
            <p:nvPr/>
          </p:nvGrpSpPr>
          <p:grpSpPr>
            <a:xfrm>
              <a:off x="4499992" y="4509120"/>
              <a:ext cx="1416676" cy="2276872"/>
              <a:chOff x="4572000" y="4581128"/>
              <a:chExt cx="1416676" cy="2276872"/>
            </a:xfrm>
          </p:grpSpPr>
          <p:sp>
            <p:nvSpPr>
              <p:cNvPr id="94" name="93 Rectángulo redondeado"/>
              <p:cNvSpPr/>
              <p:nvPr/>
            </p:nvSpPr>
            <p:spPr>
              <a:xfrm>
                <a:off x="4572000" y="4581128"/>
                <a:ext cx="1416676" cy="227687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sp>
            <p:nvSpPr>
              <p:cNvPr id="57" name="56 Rectángulo redondeado"/>
              <p:cNvSpPr/>
              <p:nvPr/>
            </p:nvSpPr>
            <p:spPr>
              <a:xfrm>
                <a:off x="4644008" y="4654846"/>
                <a:ext cx="1285884" cy="21431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Dibujo Manual</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sp>
            <p:nvSpPr>
              <p:cNvPr id="72" name="71 Rectángulo redondeado"/>
              <p:cNvSpPr/>
              <p:nvPr/>
            </p:nvSpPr>
            <p:spPr>
              <a:xfrm>
                <a:off x="4654268" y="4941168"/>
                <a:ext cx="1285884" cy="21431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Generar ECG</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sp>
            <p:nvSpPr>
              <p:cNvPr id="77" name="76 Rectángulo redondeado"/>
              <p:cNvSpPr/>
              <p:nvPr/>
            </p:nvSpPr>
            <p:spPr>
              <a:xfrm>
                <a:off x="4644008" y="5229200"/>
                <a:ext cx="1285884" cy="21431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Generar PPG</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sp>
            <p:nvSpPr>
              <p:cNvPr id="78" name="77 Rectángulo redondeado"/>
              <p:cNvSpPr/>
              <p:nvPr/>
            </p:nvSpPr>
            <p:spPr>
              <a:xfrm>
                <a:off x="4644008" y="5518942"/>
                <a:ext cx="1285884" cy="21431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Triangular</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sp>
            <p:nvSpPr>
              <p:cNvPr id="83" name="82 Rectángulo redondeado"/>
              <p:cNvSpPr/>
              <p:nvPr/>
            </p:nvSpPr>
            <p:spPr>
              <a:xfrm>
                <a:off x="4644008" y="5805264"/>
                <a:ext cx="1285884" cy="21431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Cuadrada</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sp>
            <p:nvSpPr>
              <p:cNvPr id="87" name="86 Rectángulo redondeado"/>
              <p:cNvSpPr/>
              <p:nvPr/>
            </p:nvSpPr>
            <p:spPr>
              <a:xfrm>
                <a:off x="4644008" y="6093296"/>
                <a:ext cx="1285884" cy="21431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Diente de sierra</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sp>
            <p:nvSpPr>
              <p:cNvPr id="88" name="87 Rectángulo redondeado"/>
              <p:cNvSpPr/>
              <p:nvPr/>
            </p:nvSpPr>
            <p:spPr>
              <a:xfrm>
                <a:off x="4644008" y="6383038"/>
                <a:ext cx="1285884" cy="21431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Trapezoidal</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sp>
            <p:nvSpPr>
              <p:cNvPr id="93" name="92 Rectángulo redondeado"/>
              <p:cNvSpPr/>
              <p:nvPr/>
            </p:nvSpPr>
            <p:spPr>
              <a:xfrm>
                <a:off x="4644008" y="6643686"/>
                <a:ext cx="1285884" cy="21431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Sinusoidal</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grpSp>
        <p:sp>
          <p:nvSpPr>
            <p:cNvPr id="73" name="72 Rectángulo redondeado"/>
            <p:cNvSpPr/>
            <p:nvPr/>
          </p:nvSpPr>
          <p:spPr>
            <a:xfrm>
              <a:off x="7538047" y="4608096"/>
              <a:ext cx="1138409" cy="216567"/>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n-US" sz="1200" dirty="0" smtClean="0">
                  <a:solidFill>
                    <a:schemeClr val="bg1">
                      <a:lumMod val="50000"/>
                    </a:schemeClr>
                  </a:solidFill>
                </a:rPr>
                <a:t> Captura</a:t>
              </a:r>
              <a:endParaRPr lang="es-ES" sz="1200"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sp>
          <p:nvSpPr>
            <p:cNvPr id="103" name="102 Rectángulo redondeado"/>
            <p:cNvSpPr/>
            <p:nvPr/>
          </p:nvSpPr>
          <p:spPr>
            <a:xfrm>
              <a:off x="7524328" y="5157192"/>
              <a:ext cx="1094874" cy="432048"/>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n-US" sz="1200" dirty="0" smtClean="0">
                  <a:solidFill>
                    <a:schemeClr val="bg1">
                      <a:lumMod val="50000"/>
                    </a:schemeClr>
                  </a:solidFill>
                </a:rPr>
                <a:t> Generaci</a:t>
              </a:r>
              <a:r>
                <a:rPr lang="es-ES" sz="1200" dirty="0" err="1" smtClean="0">
                  <a:solidFill>
                    <a:schemeClr val="bg1">
                      <a:lumMod val="50000"/>
                    </a:schemeClr>
                  </a:solidFill>
                </a:rPr>
                <a:t>ón</a:t>
              </a:r>
              <a:r>
                <a:rPr lang="en-US" sz="1200" dirty="0" smtClean="0">
                  <a:solidFill>
                    <a:schemeClr val="bg1">
                      <a:lumMod val="50000"/>
                    </a:schemeClr>
                  </a:solidFill>
                </a:rPr>
                <a:t> de </a:t>
              </a:r>
              <a:r>
                <a:rPr lang="en-US" sz="1200" dirty="0" err="1" smtClean="0">
                  <a:solidFill>
                    <a:schemeClr val="bg1">
                      <a:lumMod val="50000"/>
                    </a:schemeClr>
                  </a:solidFill>
                </a:rPr>
                <a:t>tonos</a:t>
              </a:r>
              <a:endParaRPr lang="es-ES" sz="1200"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cxnSp>
          <p:nvCxnSpPr>
            <p:cNvPr id="104" name="103 Conector recto de flecha"/>
            <p:cNvCxnSpPr/>
            <p:nvPr/>
          </p:nvCxnSpPr>
          <p:spPr>
            <a:xfrm>
              <a:off x="8037095" y="4295274"/>
              <a:ext cx="0" cy="300789"/>
            </a:xfrm>
            <a:prstGeom prst="straightConnector1">
              <a:avLst/>
            </a:prstGeom>
            <a:ln w="34925">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8" name="107 Conector recto de flecha"/>
            <p:cNvCxnSpPr/>
            <p:nvPr/>
          </p:nvCxnSpPr>
          <p:spPr>
            <a:xfrm>
              <a:off x="8054517" y="4848726"/>
              <a:ext cx="6641" cy="288758"/>
            </a:xfrm>
            <a:prstGeom prst="straightConnector1">
              <a:avLst/>
            </a:prstGeom>
            <a:ln w="34925">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2" name="121 Rectángulo redondeado"/>
            <p:cNvSpPr/>
            <p:nvPr/>
          </p:nvSpPr>
          <p:spPr>
            <a:xfrm>
              <a:off x="3563888" y="4437112"/>
              <a:ext cx="792088" cy="21602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IFFT()</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sp>
          <p:nvSpPr>
            <p:cNvPr id="123" name="122 Rectángulo redondeado"/>
            <p:cNvSpPr/>
            <p:nvPr/>
          </p:nvSpPr>
          <p:spPr>
            <a:xfrm>
              <a:off x="3563888" y="4149080"/>
              <a:ext cx="792088" cy="21602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FFT()</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cxnSp>
          <p:nvCxnSpPr>
            <p:cNvPr id="124" name="123 Conector recto de flecha"/>
            <p:cNvCxnSpPr/>
            <p:nvPr/>
          </p:nvCxnSpPr>
          <p:spPr>
            <a:xfrm flipH="1">
              <a:off x="3347864" y="3573016"/>
              <a:ext cx="502" cy="2016224"/>
            </a:xfrm>
            <a:prstGeom prst="straightConnector1">
              <a:avLst/>
            </a:prstGeom>
            <a:ln w="34925">
              <a:solidFill>
                <a:schemeClr val="tx1">
                  <a:lumMod val="50000"/>
                  <a:lumOff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6" name="125 Rectángulo redondeado"/>
            <p:cNvSpPr/>
            <p:nvPr/>
          </p:nvSpPr>
          <p:spPr>
            <a:xfrm>
              <a:off x="2627784" y="5589240"/>
              <a:ext cx="1512168" cy="21602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Seleccionar tramos </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sp>
          <p:nvSpPr>
            <p:cNvPr id="127" name="126 Rectángulo redondeado"/>
            <p:cNvSpPr/>
            <p:nvPr/>
          </p:nvSpPr>
          <p:spPr>
            <a:xfrm>
              <a:off x="2627784" y="5877272"/>
              <a:ext cx="1512168" cy="216024"/>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s-ES"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endParaRPr lang="es-ES" b="1" dirty="0" smtClean="0">
                <a:solidFill>
                  <a:schemeClr val="bg1">
                    <a:lumMod val="50000"/>
                  </a:schemeClr>
                </a:solidFill>
              </a:endParaRPr>
            </a:p>
            <a:p>
              <a:pPr algn="ctr">
                <a:buFont typeface="Arial" pitchFamily="34" charset="0"/>
                <a:buChar char="•"/>
              </a:pPr>
              <a:r>
                <a:rPr lang="es-ES" sz="1200" dirty="0" smtClean="0">
                  <a:solidFill>
                    <a:schemeClr val="bg1">
                      <a:lumMod val="50000"/>
                    </a:schemeClr>
                  </a:solidFill>
                </a:rPr>
                <a:t>Recortar tramos </a:t>
              </a: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endParaRPr lang="es-ES" dirty="0" smtClean="0">
                <a:solidFill>
                  <a:schemeClr val="bg1">
                    <a:lumMod val="50000"/>
                  </a:schemeClr>
                </a:solidFill>
              </a:endParaRPr>
            </a:p>
            <a:p>
              <a:pPr algn="ctr"/>
              <a:r>
                <a:rPr lang="es-ES" dirty="0" smtClean="0">
                  <a:solidFill>
                    <a:schemeClr val="bg1">
                      <a:lumMod val="50000"/>
                    </a:schemeClr>
                  </a:solidFill>
                </a:rPr>
                <a:t> </a:t>
              </a:r>
              <a:endParaRPr lang="es-ES" dirty="0"/>
            </a:p>
          </p:txBody>
        </p:sp>
        <p:sp>
          <p:nvSpPr>
            <p:cNvPr id="107" name="106 Rectángulo"/>
            <p:cNvSpPr/>
            <p:nvPr/>
          </p:nvSpPr>
          <p:spPr>
            <a:xfrm>
              <a:off x="3115770" y="2492896"/>
              <a:ext cx="1672254" cy="261610"/>
            </a:xfrm>
            <a:prstGeom prst="rect">
              <a:avLst/>
            </a:prstGeom>
          </p:spPr>
          <p:txBody>
            <a:bodyPr wrap="none">
              <a:spAutoFit/>
            </a:bodyPr>
            <a:lstStyle/>
            <a:p>
              <a:pPr algn="ctr"/>
              <a:r>
                <a:rPr lang="es-ES" sz="1100" dirty="0" smtClean="0">
                  <a:solidFill>
                    <a:schemeClr val="bg1">
                      <a:lumMod val="50000"/>
                    </a:schemeClr>
                  </a:solidFill>
                </a:rPr>
                <a:t>Actualización concurrente</a:t>
              </a:r>
            </a:p>
          </p:txBody>
        </p:sp>
        <p:cxnSp>
          <p:nvCxnSpPr>
            <p:cNvPr id="109" name="108 Conector recto de flecha"/>
            <p:cNvCxnSpPr>
              <a:endCxn id="52" idx="0"/>
            </p:cNvCxnSpPr>
            <p:nvPr/>
          </p:nvCxnSpPr>
          <p:spPr>
            <a:xfrm>
              <a:off x="3958389" y="2779295"/>
              <a:ext cx="6388" cy="292514"/>
            </a:xfrm>
            <a:prstGeom prst="straightConnector1">
              <a:avLst/>
            </a:prstGeom>
            <a:ln w="34925">
              <a:solidFill>
                <a:schemeClr val="tx1">
                  <a:lumMod val="50000"/>
                  <a:lumOff val="50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105" name="104 Rectángulo"/>
            <p:cNvSpPr/>
            <p:nvPr/>
          </p:nvSpPr>
          <p:spPr>
            <a:xfrm>
              <a:off x="5967386" y="3238828"/>
              <a:ext cx="1547218" cy="261610"/>
            </a:xfrm>
            <a:prstGeom prst="rect">
              <a:avLst/>
            </a:prstGeom>
          </p:spPr>
          <p:txBody>
            <a:bodyPr wrap="none">
              <a:spAutoFit/>
            </a:bodyPr>
            <a:lstStyle/>
            <a:p>
              <a:pPr algn="ctr"/>
              <a:r>
                <a:rPr lang="es-ES" sz="1100" dirty="0" smtClean="0">
                  <a:solidFill>
                    <a:schemeClr val="bg1">
                      <a:lumMod val="50000"/>
                    </a:schemeClr>
                  </a:solidFill>
                </a:rPr>
                <a:t>Configuración avanzada</a:t>
              </a:r>
            </a:p>
          </p:txBody>
        </p:sp>
        <p:cxnSp>
          <p:nvCxnSpPr>
            <p:cNvPr id="106" name="105 Conector recto de flecha"/>
            <p:cNvCxnSpPr/>
            <p:nvPr/>
          </p:nvCxnSpPr>
          <p:spPr>
            <a:xfrm rot="10800000" flipV="1">
              <a:off x="4714876" y="3349948"/>
              <a:ext cx="1190624" cy="7614"/>
            </a:xfrm>
            <a:prstGeom prst="straightConnector1">
              <a:avLst/>
            </a:prstGeom>
            <a:ln w="34925">
              <a:solidFill>
                <a:schemeClr val="tx1">
                  <a:lumMod val="50000"/>
                  <a:lumOff val="50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grpSp>
      <p:pic>
        <p:nvPicPr>
          <p:cNvPr id="110" name="Picture 3" descr="C:\Users\Asiel\Documents\kkk.png"/>
          <p:cNvPicPr>
            <a:picLocks noChangeAspect="1" noChangeArrowheads="1"/>
          </p:cNvPicPr>
          <p:nvPr/>
        </p:nvPicPr>
        <p:blipFill>
          <a:blip r:embed="rId4" cstate="print"/>
          <a:srcRect l="56397" t="76225" r="6250" b="5263"/>
          <a:stretch>
            <a:fillRect/>
          </a:stretch>
        </p:blipFill>
        <p:spPr bwMode="auto">
          <a:xfrm>
            <a:off x="5500694" y="6187965"/>
            <a:ext cx="3643306" cy="1340069"/>
          </a:xfrm>
          <a:prstGeom prst="rect">
            <a:avLst/>
          </a:prstGeom>
          <a:noFill/>
        </p:spPr>
      </p:pic>
      <p:sp>
        <p:nvSpPr>
          <p:cNvPr id="113" name="15 Marcador de pie de página"/>
          <p:cNvSpPr>
            <a:spLocks noGrp="1"/>
          </p:cNvSpPr>
          <p:nvPr>
            <p:ph type="ftr" sz="quarter" idx="11"/>
          </p:nvPr>
        </p:nvSpPr>
        <p:spPr>
          <a:xfrm>
            <a:off x="0" y="6492875"/>
            <a:ext cx="733420" cy="365125"/>
          </a:xfrm>
        </p:spPr>
        <p:txBody>
          <a:bodyPr/>
          <a:lstStyle/>
          <a:p>
            <a:r>
              <a:rPr lang="es-ES" dirty="0" smtClean="0"/>
              <a:t>8</a:t>
            </a:r>
            <a:endParaRPr lang="es-E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3213</TotalTime>
  <Words>920</Words>
  <Application>Microsoft Office PowerPoint</Application>
  <PresentationFormat>Presentación en pantalla (4:3)</PresentationFormat>
  <Paragraphs>676</Paragraphs>
  <Slides>22</Slides>
  <Notes>22</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Asiel</dc:creator>
  <cp:lastModifiedBy>Bio5</cp:lastModifiedBy>
  <cp:revision>527</cp:revision>
  <dcterms:created xsi:type="dcterms:W3CDTF">2003-12-31T23:33:20Z</dcterms:created>
  <dcterms:modified xsi:type="dcterms:W3CDTF">2013-06-06T09:20:29Z</dcterms:modified>
</cp:coreProperties>
</file>