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4" r:id="rId14"/>
    <p:sldId id="268" r:id="rId15"/>
    <p:sldId id="269" r:id="rId16"/>
    <p:sldId id="270" r:id="rId17"/>
    <p:sldId id="271" r:id="rId18"/>
    <p:sldId id="272" r:id="rId19"/>
    <p:sldId id="273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7EC"/>
    <a:srgbClr val="217EBD"/>
    <a:srgbClr val="DDF0C8"/>
    <a:srgbClr val="FFFFFF"/>
    <a:srgbClr val="FFF0C1"/>
    <a:srgbClr val="FF9981"/>
    <a:srgbClr val="364150"/>
    <a:srgbClr val="9AC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6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6" y="114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710B7-7F7A-4967-85A9-558CA6E9D92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3D01D-C6B1-4472-80AE-8A05DB8F51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0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3D01D-C6B1-4472-80AE-8A05DB8F51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12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3D01D-C6B1-4472-80AE-8A05DB8F51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14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8E0B-EB5F-4607-A052-76691410230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1011-72A8-4A7B-9925-D5197A609D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8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8E0B-EB5F-4607-A052-76691410230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1011-72A8-4A7B-9925-D5197A609D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9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8E0B-EB5F-4607-A052-76691410230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1011-72A8-4A7B-9925-D5197A609D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08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8E0B-EB5F-4607-A052-76691410230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1011-72A8-4A7B-9925-D5197A609D9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6221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8E0B-EB5F-4607-A052-76691410230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1011-72A8-4A7B-9925-D5197A609D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28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8E0B-EB5F-4607-A052-76691410230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1011-72A8-4A7B-9925-D5197A609D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55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8E0B-EB5F-4607-A052-76691410230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1011-72A8-4A7B-9925-D5197A609D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03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8E0B-EB5F-4607-A052-76691410230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1011-72A8-4A7B-9925-D5197A609D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29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8E0B-EB5F-4607-A052-76691410230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1011-72A8-4A7B-9925-D5197A609D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5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8E0B-EB5F-4607-A052-76691410230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1011-72A8-4A7B-9925-D5197A609D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6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8E0B-EB5F-4607-A052-76691410230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1011-72A8-4A7B-9925-D5197A609D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8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8E0B-EB5F-4607-A052-76691410230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1011-72A8-4A7B-9925-D5197A609D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9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8E0B-EB5F-4607-A052-76691410230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1011-72A8-4A7B-9925-D5197A609D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8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8E0B-EB5F-4607-A052-76691410230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1011-72A8-4A7B-9925-D5197A609D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5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8E0B-EB5F-4607-A052-76691410230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1011-72A8-4A7B-9925-D5197A609D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7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8E0B-EB5F-4607-A052-76691410230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1011-72A8-4A7B-9925-D5197A609D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9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8E0B-EB5F-4607-A052-76691410230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1011-72A8-4A7B-9925-D5197A609D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3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C768E0B-EB5F-4607-A052-76691410230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11011-72A8-4A7B-9925-D5197A609D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23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46" y="2309812"/>
            <a:ext cx="9511508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2188" t="16111" r="1458" b="3703"/>
          <a:stretch/>
        </p:blipFill>
        <p:spPr>
          <a:xfrm>
            <a:off x="-1" y="0"/>
            <a:ext cx="12341272" cy="644604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147752" y="806133"/>
            <a:ext cx="9104811" cy="4575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upo 6"/>
          <p:cNvGrpSpPr/>
          <p:nvPr/>
        </p:nvGrpSpPr>
        <p:grpSpPr>
          <a:xfrm>
            <a:off x="5626102" y="5397702"/>
            <a:ext cx="4066538" cy="790327"/>
            <a:chOff x="7798946" y="726246"/>
            <a:chExt cx="4066538" cy="790327"/>
          </a:xfrm>
        </p:grpSpPr>
        <p:cxnSp>
          <p:nvCxnSpPr>
            <p:cNvPr id="8" name="Conector recto de flecha 7"/>
            <p:cNvCxnSpPr/>
            <p:nvPr/>
          </p:nvCxnSpPr>
          <p:spPr>
            <a:xfrm flipV="1">
              <a:off x="9787706" y="726246"/>
              <a:ext cx="0" cy="25608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9" name="Rectángulo redondeado 8"/>
            <p:cNvSpPr/>
            <p:nvPr/>
          </p:nvSpPr>
          <p:spPr>
            <a:xfrm>
              <a:off x="7798946" y="982333"/>
              <a:ext cx="4066538" cy="53424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1">
                      <a:lumMod val="25000"/>
                    </a:schemeClr>
                  </a:solidFill>
                  <a:latin typeface="Myriad Pro" panose="020B0503030403020204" pitchFamily="34" charset="0"/>
                </a:rPr>
                <a:t>Si se trata de avanzar sin cumplir las condiciones tenemos las siguiente respuesta</a:t>
              </a:r>
              <a:endParaRPr lang="en-US" sz="1600" dirty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114483" y="3094015"/>
            <a:ext cx="1926112" cy="1425734"/>
            <a:chOff x="7798946" y="726246"/>
            <a:chExt cx="1926112" cy="1425734"/>
          </a:xfrm>
        </p:grpSpPr>
        <p:cxnSp>
          <p:nvCxnSpPr>
            <p:cNvPr id="11" name="Conector recto de flecha 10"/>
            <p:cNvCxnSpPr/>
            <p:nvPr/>
          </p:nvCxnSpPr>
          <p:spPr>
            <a:xfrm flipV="1">
              <a:off x="8690426" y="726246"/>
              <a:ext cx="0" cy="25608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12" name="Rectángulo redondeado 11"/>
            <p:cNvSpPr/>
            <p:nvPr/>
          </p:nvSpPr>
          <p:spPr>
            <a:xfrm>
              <a:off x="7798946" y="982333"/>
              <a:ext cx="1926112" cy="1169647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1">
                      <a:lumMod val="25000"/>
                    </a:schemeClr>
                  </a:solidFill>
                  <a:latin typeface="Myriad Pro" panose="020B0503030403020204" pitchFamily="34" charset="0"/>
                </a:rPr>
                <a:t>Es necesario al menos un número de teléfono para contacto</a:t>
              </a:r>
              <a:endParaRPr lang="en-US" sz="1600" dirty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cxnSp>
        <p:nvCxnSpPr>
          <p:cNvPr id="13" name="Conector recto de flecha 12"/>
          <p:cNvCxnSpPr/>
          <p:nvPr/>
        </p:nvCxnSpPr>
        <p:spPr>
          <a:xfrm flipV="1">
            <a:off x="4084443" y="3094015"/>
            <a:ext cx="0" cy="25608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1005963" y="3094015"/>
            <a:ext cx="786807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8874034" y="3094015"/>
            <a:ext cx="0" cy="25608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8" name="Rectángulo 17"/>
          <p:cNvSpPr/>
          <p:nvPr/>
        </p:nvSpPr>
        <p:spPr>
          <a:xfrm>
            <a:off x="0" y="6331131"/>
            <a:ext cx="12192000" cy="5268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15001" t="4567" r="69" b="10662"/>
          <a:stretch/>
        </p:blipFill>
        <p:spPr>
          <a:xfrm>
            <a:off x="25400" y="12701"/>
            <a:ext cx="12147172" cy="6819899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741680" y="2720657"/>
            <a:ext cx="3246120" cy="2444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4216717" y="2720656"/>
            <a:ext cx="3254058" cy="2444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741680" y="4261394"/>
            <a:ext cx="2382520" cy="2444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3345656" y="4261393"/>
            <a:ext cx="2378869" cy="2444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/>
          <p:cNvSpPr/>
          <p:nvPr/>
        </p:nvSpPr>
        <p:spPr>
          <a:xfrm>
            <a:off x="7699692" y="2720656"/>
            <a:ext cx="3254058" cy="2444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/>
          <p:cNvSpPr/>
          <p:nvPr/>
        </p:nvSpPr>
        <p:spPr>
          <a:xfrm>
            <a:off x="741679" y="3246550"/>
            <a:ext cx="4982845" cy="2444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15"/>
          <p:cNvSpPr/>
          <p:nvPr/>
        </p:nvSpPr>
        <p:spPr>
          <a:xfrm>
            <a:off x="5970905" y="3246550"/>
            <a:ext cx="4982845" cy="2444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16"/>
          <p:cNvSpPr/>
          <p:nvPr/>
        </p:nvSpPr>
        <p:spPr>
          <a:xfrm>
            <a:off x="741679" y="4795100"/>
            <a:ext cx="2382521" cy="2444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/>
          <p:cNvSpPr/>
          <p:nvPr/>
        </p:nvSpPr>
        <p:spPr>
          <a:xfrm>
            <a:off x="3345656" y="4795100"/>
            <a:ext cx="2382521" cy="2444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/>
          <p:cNvSpPr/>
          <p:nvPr/>
        </p:nvSpPr>
        <p:spPr>
          <a:xfrm>
            <a:off x="741679" y="5331561"/>
            <a:ext cx="2382521" cy="2444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19"/>
          <p:cNvSpPr/>
          <p:nvPr/>
        </p:nvSpPr>
        <p:spPr>
          <a:xfrm>
            <a:off x="3343829" y="5328807"/>
            <a:ext cx="2382521" cy="2444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ángulo 20"/>
          <p:cNvSpPr/>
          <p:nvPr/>
        </p:nvSpPr>
        <p:spPr>
          <a:xfrm>
            <a:off x="5970905" y="5328806"/>
            <a:ext cx="2382521" cy="2444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/>
          <p:cNvSpPr/>
          <p:nvPr/>
        </p:nvSpPr>
        <p:spPr>
          <a:xfrm>
            <a:off x="8571229" y="5328806"/>
            <a:ext cx="2382521" cy="2444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ángulo 22"/>
          <p:cNvSpPr/>
          <p:nvPr/>
        </p:nvSpPr>
        <p:spPr>
          <a:xfrm>
            <a:off x="5970904" y="6438968"/>
            <a:ext cx="2382521" cy="2444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rgbClr val="FF0000"/>
                </a:solidFill>
                <a:latin typeface="Myriad Pro" panose="020B0503030403020204" pitchFamily="34" charset="0"/>
              </a:rPr>
              <a:t>Excluyentes</a:t>
            </a:r>
            <a:endParaRPr lang="en-US" sz="1600" dirty="0">
              <a:solidFill>
                <a:srgbClr val="FF0000"/>
              </a:solidFill>
              <a:latin typeface="Myriad Pro" panose="020B0503030403020204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3366689" y="6438969"/>
            <a:ext cx="2382521" cy="2444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rgbClr val="00B050"/>
                </a:solidFill>
                <a:latin typeface="Myriad Pro" panose="020B0503030403020204" pitchFamily="34" charset="0"/>
              </a:rPr>
              <a:t>Por Defecto </a:t>
            </a:r>
            <a:endParaRPr lang="en-US" sz="1600" dirty="0">
              <a:solidFill>
                <a:srgbClr val="00B050"/>
              </a:solidFill>
              <a:latin typeface="Myriad Pro" panose="020B05030304030202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8571229" y="6429053"/>
            <a:ext cx="2382521" cy="2444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rgbClr val="7030A0"/>
                </a:solidFill>
                <a:latin typeface="Myriad Pro" panose="020B0503030403020204" pitchFamily="34" charset="0"/>
              </a:rPr>
              <a:t>Dependientes</a:t>
            </a:r>
            <a:endParaRPr lang="en-US" sz="1600" dirty="0">
              <a:solidFill>
                <a:srgbClr val="7030A0"/>
              </a:solidFill>
              <a:latin typeface="Myriad Pro" panose="020B0503030403020204" pitchFamily="34" charset="0"/>
            </a:endParaRPr>
          </a:p>
        </p:txBody>
      </p:sp>
      <p:cxnSp>
        <p:nvCxnSpPr>
          <p:cNvPr id="27" name="Conector recto 26"/>
          <p:cNvCxnSpPr>
            <a:endCxn id="18" idx="1"/>
          </p:cNvCxnSpPr>
          <p:nvPr/>
        </p:nvCxnSpPr>
        <p:spPr>
          <a:xfrm>
            <a:off x="3124200" y="4917337"/>
            <a:ext cx="221456" cy="1"/>
          </a:xfrm>
          <a:prstGeom prst="line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3127413" y="5454216"/>
            <a:ext cx="221456" cy="1"/>
          </a:xfrm>
          <a:prstGeom prst="line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5736986" y="5451043"/>
            <a:ext cx="221456" cy="1"/>
          </a:xfrm>
          <a:prstGeom prst="line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endCxn id="22" idx="1"/>
          </p:cNvCxnSpPr>
          <p:nvPr/>
        </p:nvCxnSpPr>
        <p:spPr>
          <a:xfrm>
            <a:off x="8359935" y="5451042"/>
            <a:ext cx="211294" cy="2"/>
          </a:xfrm>
          <a:prstGeom prst="line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5737211" y="3368787"/>
            <a:ext cx="221456" cy="1"/>
          </a:xfrm>
          <a:prstGeom prst="line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657678" y="53345"/>
            <a:ext cx="10402208" cy="2385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ángulo 33"/>
          <p:cNvSpPr/>
          <p:nvPr/>
        </p:nvSpPr>
        <p:spPr>
          <a:xfrm>
            <a:off x="657678" y="2479881"/>
            <a:ext cx="10402208" cy="1178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ángulo 34"/>
          <p:cNvSpPr/>
          <p:nvPr/>
        </p:nvSpPr>
        <p:spPr>
          <a:xfrm>
            <a:off x="657678" y="3706281"/>
            <a:ext cx="10402208" cy="2526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upo 36"/>
          <p:cNvGrpSpPr/>
          <p:nvPr/>
        </p:nvGrpSpPr>
        <p:grpSpPr>
          <a:xfrm rot="16200000">
            <a:off x="9472167" y="2611142"/>
            <a:ext cx="4066538" cy="790327"/>
            <a:chOff x="7798946" y="726246"/>
            <a:chExt cx="4066538" cy="790327"/>
          </a:xfrm>
        </p:grpSpPr>
        <p:cxnSp>
          <p:nvCxnSpPr>
            <p:cNvPr id="38" name="Conector recto de flecha 37"/>
            <p:cNvCxnSpPr/>
            <p:nvPr/>
          </p:nvCxnSpPr>
          <p:spPr>
            <a:xfrm flipV="1">
              <a:off x="9787706" y="726246"/>
              <a:ext cx="0" cy="25608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39" name="Rectángulo redondeado 38"/>
            <p:cNvSpPr/>
            <p:nvPr/>
          </p:nvSpPr>
          <p:spPr>
            <a:xfrm>
              <a:off x="7798946" y="982333"/>
              <a:ext cx="4066538" cy="53424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1">
                      <a:lumMod val="25000"/>
                    </a:schemeClr>
                  </a:solidFill>
                  <a:latin typeface="Myriad Pro" panose="020B0503030403020204" pitchFamily="34" charset="0"/>
                </a:rPr>
                <a:t>Ningún campo es obligatorio</a:t>
              </a:r>
              <a:endParaRPr lang="en-US" sz="1600" dirty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19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2916" t="37222" r="2397" b="5741"/>
          <a:stretch/>
        </p:blipFill>
        <p:spPr>
          <a:xfrm>
            <a:off x="0" y="660400"/>
            <a:ext cx="12192000" cy="461886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6351"/>
            <a:ext cx="12192000" cy="6254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60000" t="68765" r="8680" b="25185"/>
          <a:stretch/>
        </p:blipFill>
        <p:spPr>
          <a:xfrm>
            <a:off x="942975" y="9526"/>
            <a:ext cx="5727700" cy="6223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0" y="5138357"/>
            <a:ext cx="12192000" cy="17132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l="65208" t="70926" r="28750" b="25926"/>
          <a:stretch/>
        </p:blipFill>
        <p:spPr>
          <a:xfrm>
            <a:off x="1895475" y="231776"/>
            <a:ext cx="1104900" cy="32385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942975" y="854076"/>
            <a:ext cx="10569756" cy="2385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upo 9"/>
          <p:cNvGrpSpPr/>
          <p:nvPr/>
        </p:nvGrpSpPr>
        <p:grpSpPr>
          <a:xfrm>
            <a:off x="7193644" y="3268542"/>
            <a:ext cx="3352436" cy="790327"/>
            <a:chOff x="8155997" y="726246"/>
            <a:chExt cx="3352436" cy="790327"/>
          </a:xfrm>
        </p:grpSpPr>
        <p:cxnSp>
          <p:nvCxnSpPr>
            <p:cNvPr id="11" name="Conector recto de flecha 10"/>
            <p:cNvCxnSpPr/>
            <p:nvPr/>
          </p:nvCxnSpPr>
          <p:spPr>
            <a:xfrm flipV="1">
              <a:off x="9787706" y="726246"/>
              <a:ext cx="0" cy="25608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12" name="Rectángulo redondeado 11"/>
            <p:cNvSpPr/>
            <p:nvPr/>
          </p:nvSpPr>
          <p:spPr>
            <a:xfrm>
              <a:off x="8155997" y="982333"/>
              <a:ext cx="3352436" cy="53424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1">
                      <a:lumMod val="25000"/>
                    </a:schemeClr>
                  </a:solidFill>
                  <a:latin typeface="Myriad Pro" panose="020B0503030403020204" pitchFamily="34" charset="0"/>
                </a:rPr>
                <a:t>En caso de que los clientes sean trabajadores</a:t>
              </a:r>
              <a:endParaRPr lang="en-US" sz="1600" dirty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13" name="Rectángulo 12"/>
          <p:cNvSpPr/>
          <p:nvPr/>
        </p:nvSpPr>
        <p:spPr>
          <a:xfrm>
            <a:off x="1033780" y="2187315"/>
            <a:ext cx="3306445" cy="24447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/>
          <p:cNvGrpSpPr/>
          <p:nvPr/>
        </p:nvGrpSpPr>
        <p:grpSpPr>
          <a:xfrm>
            <a:off x="1033780" y="2431790"/>
            <a:ext cx="2457450" cy="2700217"/>
            <a:chOff x="8267700" y="569929"/>
            <a:chExt cx="2457450" cy="2700217"/>
          </a:xfrm>
          <a:solidFill>
            <a:srgbClr val="DDF0C8"/>
          </a:solidFill>
        </p:grpSpPr>
        <p:cxnSp>
          <p:nvCxnSpPr>
            <p:cNvPr id="15" name="Conector recto de flecha 14"/>
            <p:cNvCxnSpPr/>
            <p:nvPr/>
          </p:nvCxnSpPr>
          <p:spPr>
            <a:xfrm flipH="1">
              <a:off x="8626384" y="569929"/>
              <a:ext cx="12676" cy="1289013"/>
            </a:xfrm>
            <a:prstGeom prst="straightConnector1">
              <a:avLst/>
            </a:prstGeom>
            <a:grpFill/>
            <a:ln w="28575">
              <a:solidFill>
                <a:srgbClr val="92D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ángulo redondeado 15"/>
            <p:cNvSpPr/>
            <p:nvPr/>
          </p:nvSpPr>
          <p:spPr>
            <a:xfrm>
              <a:off x="8267700" y="1866900"/>
              <a:ext cx="2457450" cy="1403246"/>
            </a:xfrm>
            <a:prstGeom prst="roundRect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1">
                      <a:lumMod val="25000"/>
                    </a:schemeClr>
                  </a:solidFill>
                  <a:latin typeface="Myriad Pro" panose="020B0503030403020204" pitchFamily="34" charset="0"/>
                </a:rPr>
                <a:t>Se deja la facultad para ambos tipos porque puede ser que el cliente aunque sea “no docente” trabaje en una facultad</a:t>
              </a:r>
              <a:endParaRPr lang="en-US" sz="1600" dirty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4194584" y="3268542"/>
            <a:ext cx="4066538" cy="1855975"/>
            <a:chOff x="7798946" y="-339402"/>
            <a:chExt cx="4066538" cy="1855975"/>
          </a:xfrm>
        </p:grpSpPr>
        <p:cxnSp>
          <p:nvCxnSpPr>
            <p:cNvPr id="18" name="Conector recto de flecha 17"/>
            <p:cNvCxnSpPr/>
            <p:nvPr/>
          </p:nvCxnSpPr>
          <p:spPr>
            <a:xfrm flipV="1">
              <a:off x="9787706" y="-339402"/>
              <a:ext cx="0" cy="132173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19" name="Rectángulo redondeado 18"/>
            <p:cNvSpPr/>
            <p:nvPr/>
          </p:nvSpPr>
          <p:spPr>
            <a:xfrm>
              <a:off x="7798946" y="982333"/>
              <a:ext cx="4066538" cy="53424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1">
                      <a:lumMod val="25000"/>
                    </a:schemeClr>
                  </a:solidFill>
                  <a:latin typeface="Myriad Pro" panose="020B0503030403020204" pitchFamily="34" charset="0"/>
                </a:rPr>
                <a:t>Ningún campo es obligatorio</a:t>
              </a:r>
              <a:endParaRPr lang="en-US" sz="1600" dirty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207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2916" t="37222" r="2397" b="5741"/>
          <a:stretch/>
        </p:blipFill>
        <p:spPr>
          <a:xfrm>
            <a:off x="0" y="660400"/>
            <a:ext cx="12192000" cy="461886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6351"/>
            <a:ext cx="12192000" cy="6254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60000" t="68765" r="8680" b="25185"/>
          <a:stretch/>
        </p:blipFill>
        <p:spPr>
          <a:xfrm>
            <a:off x="942975" y="9526"/>
            <a:ext cx="5727700" cy="6223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0" y="5138357"/>
            <a:ext cx="12192000" cy="17132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l="65208" t="70926" r="28750" b="25926"/>
          <a:stretch/>
        </p:blipFill>
        <p:spPr>
          <a:xfrm>
            <a:off x="1895475" y="231776"/>
            <a:ext cx="1104900" cy="32385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5"/>
          <a:srcRect l="16770" t="37037" r="6250" b="5926"/>
          <a:stretch/>
        </p:blipFill>
        <p:spPr>
          <a:xfrm>
            <a:off x="3467" y="662781"/>
            <a:ext cx="12192000" cy="50813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6"/>
          <a:srcRect l="60139" t="71235" r="22778" b="25803"/>
          <a:stretch/>
        </p:blipFill>
        <p:spPr>
          <a:xfrm>
            <a:off x="962025" y="250826"/>
            <a:ext cx="3124200" cy="30480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507545" y="854076"/>
            <a:ext cx="11458031" cy="13840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upo 11"/>
          <p:cNvGrpSpPr/>
          <p:nvPr/>
        </p:nvGrpSpPr>
        <p:grpSpPr>
          <a:xfrm>
            <a:off x="7193644" y="2328009"/>
            <a:ext cx="3352436" cy="790327"/>
            <a:chOff x="8155997" y="726246"/>
            <a:chExt cx="3352436" cy="790327"/>
          </a:xfrm>
        </p:grpSpPr>
        <p:cxnSp>
          <p:nvCxnSpPr>
            <p:cNvPr id="13" name="Conector recto de flecha 12"/>
            <p:cNvCxnSpPr/>
            <p:nvPr/>
          </p:nvCxnSpPr>
          <p:spPr>
            <a:xfrm flipV="1">
              <a:off x="9787706" y="726246"/>
              <a:ext cx="0" cy="25608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14" name="Rectángulo redondeado 13"/>
            <p:cNvSpPr/>
            <p:nvPr/>
          </p:nvSpPr>
          <p:spPr>
            <a:xfrm>
              <a:off x="8155997" y="982333"/>
              <a:ext cx="3352436" cy="53424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1">
                      <a:lumMod val="25000"/>
                    </a:schemeClr>
                  </a:solidFill>
                  <a:latin typeface="Myriad Pro" panose="020B0503030403020204" pitchFamily="34" charset="0"/>
                </a:rPr>
                <a:t>En caso de que los clientes sean estudiantes</a:t>
              </a:r>
              <a:endParaRPr lang="en-US" sz="1600" dirty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4194584" y="2328009"/>
            <a:ext cx="4066538" cy="1855975"/>
            <a:chOff x="7798946" y="-339402"/>
            <a:chExt cx="4066538" cy="1855975"/>
          </a:xfrm>
        </p:grpSpPr>
        <p:cxnSp>
          <p:nvCxnSpPr>
            <p:cNvPr id="16" name="Conector recto de flecha 15"/>
            <p:cNvCxnSpPr/>
            <p:nvPr/>
          </p:nvCxnSpPr>
          <p:spPr>
            <a:xfrm flipV="1">
              <a:off x="9787706" y="-339402"/>
              <a:ext cx="0" cy="132173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17" name="Rectángulo redondeado 16"/>
            <p:cNvSpPr/>
            <p:nvPr/>
          </p:nvSpPr>
          <p:spPr>
            <a:xfrm>
              <a:off x="7798946" y="982333"/>
              <a:ext cx="4066538" cy="53424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1">
                      <a:lumMod val="25000"/>
                    </a:schemeClr>
                  </a:solidFill>
                  <a:latin typeface="Myriad Pro" panose="020B0503030403020204" pitchFamily="34" charset="0"/>
                </a:rPr>
                <a:t>Ningún campo es obligatorio</a:t>
              </a:r>
              <a:endParaRPr lang="en-US" sz="1600" dirty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942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9579428" y="19117"/>
            <a:ext cx="2612571" cy="680640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/>
          <a:srcRect l="12322" t="4802" r="6500" b="5277"/>
          <a:stretch/>
        </p:blipFill>
        <p:spPr>
          <a:xfrm>
            <a:off x="16963" y="19117"/>
            <a:ext cx="10970351" cy="6806406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762125" y="79010"/>
            <a:ext cx="2391502" cy="59788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4257676" y="79012"/>
            <a:ext cx="3114674" cy="6693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7477126" y="79011"/>
            <a:ext cx="2305049" cy="5540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redondeado 11"/>
          <p:cNvSpPr/>
          <p:nvPr/>
        </p:nvSpPr>
        <p:spPr>
          <a:xfrm>
            <a:off x="7753943" y="5968579"/>
            <a:ext cx="4066538" cy="5342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rPr>
              <a:t>Resumen con todos los datos insertados</a:t>
            </a:r>
            <a:endParaRPr lang="en-US" sz="1600" dirty="0">
              <a:solidFill>
                <a:schemeClr val="accent1">
                  <a:lumMod val="25000"/>
                </a:schemeClr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40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2431" t="4938" b="8372"/>
          <a:stretch/>
        </p:blipFill>
        <p:spPr>
          <a:xfrm>
            <a:off x="25400" y="25402"/>
            <a:ext cx="12166600" cy="677489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89534" y="1078003"/>
            <a:ext cx="2174695" cy="4701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2414722" y="1078003"/>
            <a:ext cx="9481187" cy="4701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upo 7"/>
          <p:cNvGrpSpPr/>
          <p:nvPr/>
        </p:nvGrpSpPr>
        <p:grpSpPr>
          <a:xfrm>
            <a:off x="89534" y="5805397"/>
            <a:ext cx="2174695" cy="926329"/>
            <a:chOff x="7798946" y="726246"/>
            <a:chExt cx="2174695" cy="926329"/>
          </a:xfrm>
        </p:grpSpPr>
        <p:cxnSp>
          <p:nvCxnSpPr>
            <p:cNvPr id="9" name="Conector recto de flecha 8"/>
            <p:cNvCxnSpPr/>
            <p:nvPr/>
          </p:nvCxnSpPr>
          <p:spPr>
            <a:xfrm flipV="1">
              <a:off x="8873306" y="726246"/>
              <a:ext cx="0" cy="25608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10" name="Rectángulo redondeado 9"/>
            <p:cNvSpPr/>
            <p:nvPr/>
          </p:nvSpPr>
          <p:spPr>
            <a:xfrm>
              <a:off x="7798946" y="877512"/>
              <a:ext cx="2174695" cy="775063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1">
                      <a:lumMod val="25000"/>
                    </a:schemeClr>
                  </a:solidFill>
                  <a:latin typeface="Myriad Pro" panose="020B0503030403020204" pitchFamily="34" charset="0"/>
                </a:rPr>
                <a:t>Identificación del cliente y descripciones rápidas</a:t>
              </a:r>
              <a:endParaRPr lang="en-US" sz="1600" dirty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337830" y="5805397"/>
            <a:ext cx="6485440" cy="926329"/>
            <a:chOff x="5643574" y="726246"/>
            <a:chExt cx="6485440" cy="926329"/>
          </a:xfrm>
        </p:grpSpPr>
        <p:cxnSp>
          <p:nvCxnSpPr>
            <p:cNvPr id="12" name="Conector recto de flecha 11"/>
            <p:cNvCxnSpPr/>
            <p:nvPr/>
          </p:nvCxnSpPr>
          <p:spPr>
            <a:xfrm flipV="1">
              <a:off x="8873306" y="726246"/>
              <a:ext cx="0" cy="25608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13" name="Rectángulo redondeado 12"/>
            <p:cNvSpPr/>
            <p:nvPr/>
          </p:nvSpPr>
          <p:spPr>
            <a:xfrm>
              <a:off x="5643574" y="877512"/>
              <a:ext cx="6485440" cy="775063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1">
                      <a:lumMod val="25000"/>
                    </a:schemeClr>
                  </a:solidFill>
                  <a:latin typeface="Myriad Pro" panose="020B0503030403020204" pitchFamily="34" charset="0"/>
                </a:rPr>
                <a:t>Descripciones detalladas de los clientes como:</a:t>
              </a:r>
            </a:p>
            <a:p>
              <a:pPr algn="ctr"/>
              <a:r>
                <a:rPr lang="es-ES" sz="1600" dirty="0" smtClean="0">
                  <a:solidFill>
                    <a:schemeClr val="accent1">
                      <a:lumMod val="25000"/>
                    </a:schemeClr>
                  </a:solidFill>
                  <a:latin typeface="Myriad Pro" panose="020B0503030403020204" pitchFamily="34" charset="0"/>
                </a:rPr>
                <a:t>Cantidad de trámites en detalle, actividad durante un periodo de tiempo, cantidad de viajes por universidad extranjera o proyecto, etc.</a:t>
              </a:r>
              <a:endParaRPr lang="en-US" sz="1600" dirty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74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2431" t="4691" b="8247"/>
          <a:stretch/>
        </p:blipFill>
        <p:spPr>
          <a:xfrm>
            <a:off x="15875" y="25402"/>
            <a:ext cx="12166600" cy="680402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89534" y="1078003"/>
            <a:ext cx="2174695" cy="4701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2414722" y="1078003"/>
            <a:ext cx="9481187" cy="4701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upo 7"/>
          <p:cNvGrpSpPr/>
          <p:nvPr/>
        </p:nvGrpSpPr>
        <p:grpSpPr>
          <a:xfrm>
            <a:off x="3337830" y="5805397"/>
            <a:ext cx="6485440" cy="926329"/>
            <a:chOff x="5643574" y="726246"/>
            <a:chExt cx="6485440" cy="926329"/>
          </a:xfrm>
        </p:grpSpPr>
        <p:cxnSp>
          <p:nvCxnSpPr>
            <p:cNvPr id="9" name="Conector recto de flecha 8"/>
            <p:cNvCxnSpPr/>
            <p:nvPr/>
          </p:nvCxnSpPr>
          <p:spPr>
            <a:xfrm flipV="1">
              <a:off x="8873306" y="726246"/>
              <a:ext cx="0" cy="25608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10" name="Rectángulo redondeado 9"/>
            <p:cNvSpPr/>
            <p:nvPr/>
          </p:nvSpPr>
          <p:spPr>
            <a:xfrm>
              <a:off x="5643574" y="877512"/>
              <a:ext cx="6485440" cy="775063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1">
                      <a:lumMod val="25000"/>
                    </a:schemeClr>
                  </a:solidFill>
                  <a:latin typeface="Myriad Pro" panose="020B0503030403020204" pitchFamily="34" charset="0"/>
                </a:rPr>
                <a:t>Mismas restricciones que en el formulario de creación de clientes.</a:t>
              </a:r>
              <a:endParaRPr lang="en-US" sz="1600" dirty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5773783" y="397029"/>
            <a:ext cx="4596743" cy="814926"/>
            <a:chOff x="6128407" y="2649178"/>
            <a:chExt cx="4596743" cy="814926"/>
          </a:xfrm>
          <a:solidFill>
            <a:srgbClr val="DDF0C8"/>
          </a:solidFill>
        </p:grpSpPr>
        <p:cxnSp>
          <p:nvCxnSpPr>
            <p:cNvPr id="13" name="Conector recto de flecha 12"/>
            <p:cNvCxnSpPr/>
            <p:nvPr/>
          </p:nvCxnSpPr>
          <p:spPr>
            <a:xfrm flipH="1">
              <a:off x="10263595" y="3252855"/>
              <a:ext cx="2077" cy="211249"/>
            </a:xfrm>
            <a:prstGeom prst="straightConnector1">
              <a:avLst/>
            </a:prstGeom>
            <a:grpFill/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ángulo redondeado 13"/>
            <p:cNvSpPr/>
            <p:nvPr/>
          </p:nvSpPr>
          <p:spPr>
            <a:xfrm>
              <a:off x="6128407" y="2649178"/>
              <a:ext cx="4596743" cy="620968"/>
            </a:xfrm>
            <a:prstGeom prst="roundRect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1">
                      <a:lumMod val="25000"/>
                    </a:schemeClr>
                  </a:solidFill>
                  <a:latin typeface="Myriad Pro" panose="020B0503030403020204" pitchFamily="34" charset="0"/>
                </a:rPr>
                <a:t>Similar el formulario de clientes solo que en este caso cada paso es un formulario independiente</a:t>
              </a:r>
              <a:endParaRPr lang="en-US" sz="1600" dirty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15" name="Rectángulo 14"/>
          <p:cNvSpPr/>
          <p:nvPr/>
        </p:nvSpPr>
        <p:spPr>
          <a:xfrm>
            <a:off x="7227570" y="1211955"/>
            <a:ext cx="4607379" cy="24447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1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2380" t="4815" r="79" b="8504"/>
          <a:stretch/>
        </p:blipFill>
        <p:spPr>
          <a:xfrm>
            <a:off x="1" y="2"/>
            <a:ext cx="12192000" cy="681881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89534" y="1078003"/>
            <a:ext cx="2174695" cy="4701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2414722" y="1078003"/>
            <a:ext cx="9481187" cy="4701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upo 8"/>
          <p:cNvGrpSpPr/>
          <p:nvPr/>
        </p:nvGrpSpPr>
        <p:grpSpPr>
          <a:xfrm>
            <a:off x="156754" y="5795509"/>
            <a:ext cx="3727269" cy="926329"/>
            <a:chOff x="8401744" y="726246"/>
            <a:chExt cx="3727269" cy="926329"/>
          </a:xfrm>
        </p:grpSpPr>
        <p:cxnSp>
          <p:nvCxnSpPr>
            <p:cNvPr id="10" name="Conector recto de flecha 9"/>
            <p:cNvCxnSpPr/>
            <p:nvPr/>
          </p:nvCxnSpPr>
          <p:spPr>
            <a:xfrm flipV="1">
              <a:off x="11825511" y="726246"/>
              <a:ext cx="0" cy="25608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11" name="Rectángulo redondeado 10"/>
            <p:cNvSpPr/>
            <p:nvPr/>
          </p:nvSpPr>
          <p:spPr>
            <a:xfrm>
              <a:off x="8401744" y="877512"/>
              <a:ext cx="3727269" cy="775063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1">
                      <a:lumMod val="25000"/>
                    </a:schemeClr>
                  </a:solidFill>
                  <a:latin typeface="Myriad Pro" panose="020B0503030403020204" pitchFamily="34" charset="0"/>
                </a:rPr>
                <a:t>Mismas restricciones que en el formulario de creación de clientes.</a:t>
              </a:r>
              <a:endParaRPr lang="en-US" sz="1600" dirty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5773783" y="353484"/>
            <a:ext cx="4596743" cy="814926"/>
            <a:chOff x="6128407" y="2649178"/>
            <a:chExt cx="4596743" cy="814926"/>
          </a:xfrm>
          <a:solidFill>
            <a:srgbClr val="DDF0C8"/>
          </a:solidFill>
        </p:grpSpPr>
        <p:cxnSp>
          <p:nvCxnSpPr>
            <p:cNvPr id="13" name="Conector recto de flecha 12"/>
            <p:cNvCxnSpPr/>
            <p:nvPr/>
          </p:nvCxnSpPr>
          <p:spPr>
            <a:xfrm flipH="1">
              <a:off x="10263595" y="3252855"/>
              <a:ext cx="2077" cy="211249"/>
            </a:xfrm>
            <a:prstGeom prst="straightConnector1">
              <a:avLst/>
            </a:prstGeom>
            <a:grpFill/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ángulo redondeado 13"/>
            <p:cNvSpPr/>
            <p:nvPr/>
          </p:nvSpPr>
          <p:spPr>
            <a:xfrm>
              <a:off x="6128407" y="2649178"/>
              <a:ext cx="4596743" cy="620968"/>
            </a:xfrm>
            <a:prstGeom prst="roundRect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1">
                      <a:lumMod val="25000"/>
                    </a:schemeClr>
                  </a:solidFill>
                  <a:latin typeface="Myriad Pro" panose="020B0503030403020204" pitchFamily="34" charset="0"/>
                </a:rPr>
                <a:t>Similar el formulario de clientes solo que en este caso cada paso es un formulario independiente</a:t>
              </a:r>
              <a:endParaRPr lang="en-US" sz="1600" dirty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15" name="Rectángulo 14"/>
          <p:cNvSpPr/>
          <p:nvPr/>
        </p:nvSpPr>
        <p:spPr>
          <a:xfrm>
            <a:off x="7227570" y="1168410"/>
            <a:ext cx="4607379" cy="24447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3"/>
          <a:srcRect l="14305" t="2715" r="38473" b="32839"/>
          <a:stretch/>
        </p:blipFill>
        <p:spPr>
          <a:xfrm>
            <a:off x="6337300" y="2776445"/>
            <a:ext cx="4953000" cy="3802156"/>
          </a:xfrm>
          <a:prstGeom prst="rect">
            <a:avLst/>
          </a:prstGeom>
        </p:spPr>
      </p:pic>
      <p:grpSp>
        <p:nvGrpSpPr>
          <p:cNvPr id="17" name="Grupo 16"/>
          <p:cNvGrpSpPr/>
          <p:nvPr/>
        </p:nvGrpSpPr>
        <p:grpSpPr>
          <a:xfrm>
            <a:off x="5630091" y="1941871"/>
            <a:ext cx="5660209" cy="1149954"/>
            <a:chOff x="6128407" y="2649178"/>
            <a:chExt cx="5660209" cy="1149954"/>
          </a:xfrm>
          <a:solidFill>
            <a:srgbClr val="90C7EC"/>
          </a:solidFill>
        </p:grpSpPr>
        <p:cxnSp>
          <p:nvCxnSpPr>
            <p:cNvPr id="18" name="Conector recto de flecha 17"/>
            <p:cNvCxnSpPr/>
            <p:nvPr/>
          </p:nvCxnSpPr>
          <p:spPr>
            <a:xfrm flipH="1">
              <a:off x="9177101" y="3252855"/>
              <a:ext cx="1" cy="546277"/>
            </a:xfrm>
            <a:prstGeom prst="straightConnector1">
              <a:avLst/>
            </a:prstGeom>
            <a:grpFill/>
            <a:ln w="28575">
              <a:solidFill>
                <a:srgbClr val="217EBD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redondeado 18"/>
            <p:cNvSpPr/>
            <p:nvPr/>
          </p:nvSpPr>
          <p:spPr>
            <a:xfrm>
              <a:off x="6128407" y="2649178"/>
              <a:ext cx="5660209" cy="620968"/>
            </a:xfrm>
            <a:prstGeom prst="roundRect">
              <a:avLst/>
            </a:prstGeom>
            <a:grpFill/>
            <a:ln>
              <a:solidFill>
                <a:srgbClr val="217E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1">
                      <a:lumMod val="25000"/>
                    </a:schemeClr>
                  </a:solidFill>
                  <a:latin typeface="Myriad Pro" panose="020B0503030403020204" pitchFamily="34" charset="0"/>
                </a:rPr>
                <a:t>Posibilidad de redimensionar la imagen. Para este caso utilizamos una relación de aspecto en forma de cuadrado 1:1</a:t>
              </a:r>
              <a:endParaRPr lang="en-US" sz="1600" dirty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020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2460" t="9905" r="879" b="3627"/>
          <a:stretch/>
        </p:blipFill>
        <p:spPr>
          <a:xfrm>
            <a:off x="29029" y="17416"/>
            <a:ext cx="12133943" cy="6810103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89534" y="720950"/>
            <a:ext cx="2174695" cy="4701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2414722" y="720950"/>
            <a:ext cx="9481187" cy="60095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upo 8"/>
          <p:cNvGrpSpPr/>
          <p:nvPr/>
        </p:nvGrpSpPr>
        <p:grpSpPr>
          <a:xfrm>
            <a:off x="156755" y="5955484"/>
            <a:ext cx="2257969" cy="775063"/>
            <a:chOff x="8401744" y="877512"/>
            <a:chExt cx="3993431" cy="775063"/>
          </a:xfrm>
        </p:grpSpPr>
        <p:cxnSp>
          <p:nvCxnSpPr>
            <p:cNvPr id="10" name="Conector recto de flecha 9"/>
            <p:cNvCxnSpPr/>
            <p:nvPr/>
          </p:nvCxnSpPr>
          <p:spPr>
            <a:xfrm>
              <a:off x="11825512" y="982334"/>
              <a:ext cx="569663" cy="85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11" name="Rectángulo redondeado 10"/>
            <p:cNvSpPr/>
            <p:nvPr/>
          </p:nvSpPr>
          <p:spPr>
            <a:xfrm>
              <a:off x="8401744" y="877512"/>
              <a:ext cx="3727269" cy="775063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accent1">
                      <a:lumMod val="25000"/>
                    </a:schemeClr>
                  </a:solidFill>
                  <a:latin typeface="Myriad Pro" panose="020B0503030403020204" pitchFamily="34" charset="0"/>
                </a:rPr>
                <a:t>Mismas restricciones que en el formulario de creación de clientes.</a:t>
              </a:r>
              <a:endParaRPr lang="en-US" sz="1400" dirty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5773783" y="48693"/>
            <a:ext cx="4596743" cy="727836"/>
            <a:chOff x="6128407" y="2736268"/>
            <a:chExt cx="4596743" cy="727836"/>
          </a:xfrm>
          <a:solidFill>
            <a:srgbClr val="DDF0C8"/>
          </a:solidFill>
        </p:grpSpPr>
        <p:cxnSp>
          <p:nvCxnSpPr>
            <p:cNvPr id="13" name="Conector recto de flecha 12"/>
            <p:cNvCxnSpPr/>
            <p:nvPr/>
          </p:nvCxnSpPr>
          <p:spPr>
            <a:xfrm flipH="1">
              <a:off x="10263595" y="3252855"/>
              <a:ext cx="2077" cy="211249"/>
            </a:xfrm>
            <a:prstGeom prst="straightConnector1">
              <a:avLst/>
            </a:prstGeom>
            <a:grpFill/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ángulo redondeado 13"/>
            <p:cNvSpPr/>
            <p:nvPr/>
          </p:nvSpPr>
          <p:spPr>
            <a:xfrm>
              <a:off x="6128407" y="2736268"/>
              <a:ext cx="4596743" cy="620968"/>
            </a:xfrm>
            <a:prstGeom prst="roundRect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1">
                      <a:lumMod val="25000"/>
                    </a:schemeClr>
                  </a:solidFill>
                  <a:latin typeface="Myriad Pro" panose="020B0503030403020204" pitchFamily="34" charset="0"/>
                </a:rPr>
                <a:t>Similar el formulario de clientes solo que en este caso cada paso es un formulario independiente</a:t>
              </a:r>
              <a:endParaRPr lang="en-US" sz="1600" dirty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15" name="Rectángulo 14"/>
          <p:cNvSpPr/>
          <p:nvPr/>
        </p:nvSpPr>
        <p:spPr>
          <a:xfrm>
            <a:off x="7227570" y="776529"/>
            <a:ext cx="4607379" cy="24447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1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2460" t="4956" r="396" b="8361"/>
          <a:stretch/>
        </p:blipFill>
        <p:spPr>
          <a:xfrm>
            <a:off x="0" y="14515"/>
            <a:ext cx="12192000" cy="682171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2116" y="1069294"/>
            <a:ext cx="2174695" cy="4701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2397304" y="1069294"/>
            <a:ext cx="9629233" cy="4701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upo 7"/>
          <p:cNvGrpSpPr/>
          <p:nvPr/>
        </p:nvGrpSpPr>
        <p:grpSpPr>
          <a:xfrm>
            <a:off x="3320412" y="5796688"/>
            <a:ext cx="6485440" cy="926329"/>
            <a:chOff x="5643574" y="726246"/>
            <a:chExt cx="6485440" cy="926329"/>
          </a:xfrm>
        </p:grpSpPr>
        <p:cxnSp>
          <p:nvCxnSpPr>
            <p:cNvPr id="9" name="Conector recto de flecha 8"/>
            <p:cNvCxnSpPr/>
            <p:nvPr/>
          </p:nvCxnSpPr>
          <p:spPr>
            <a:xfrm flipV="1">
              <a:off x="8873306" y="726246"/>
              <a:ext cx="0" cy="25608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10" name="Rectángulo redondeado 9"/>
            <p:cNvSpPr/>
            <p:nvPr/>
          </p:nvSpPr>
          <p:spPr>
            <a:xfrm>
              <a:off x="5643574" y="877512"/>
              <a:ext cx="6485440" cy="775063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1">
                      <a:lumMod val="25000"/>
                    </a:schemeClr>
                  </a:solidFill>
                  <a:latin typeface="Myriad Pro" panose="020B0503030403020204" pitchFamily="34" charset="0"/>
                </a:rPr>
                <a:t>Mismas restricciones que en el formulario de creación de clientes.</a:t>
              </a:r>
              <a:endParaRPr lang="en-US" sz="1600" dirty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5756365" y="388320"/>
            <a:ext cx="4596743" cy="814926"/>
            <a:chOff x="6128407" y="2649178"/>
            <a:chExt cx="4596743" cy="814926"/>
          </a:xfrm>
          <a:solidFill>
            <a:srgbClr val="DDF0C8"/>
          </a:solidFill>
        </p:grpSpPr>
        <p:cxnSp>
          <p:nvCxnSpPr>
            <p:cNvPr id="12" name="Conector recto de flecha 11"/>
            <p:cNvCxnSpPr/>
            <p:nvPr/>
          </p:nvCxnSpPr>
          <p:spPr>
            <a:xfrm flipH="1">
              <a:off x="10263595" y="3252855"/>
              <a:ext cx="2077" cy="211249"/>
            </a:xfrm>
            <a:prstGeom prst="straightConnector1">
              <a:avLst/>
            </a:prstGeom>
            <a:grpFill/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ángulo redondeado 12"/>
            <p:cNvSpPr/>
            <p:nvPr/>
          </p:nvSpPr>
          <p:spPr>
            <a:xfrm>
              <a:off x="6128407" y="2649178"/>
              <a:ext cx="4596743" cy="620968"/>
            </a:xfrm>
            <a:prstGeom prst="roundRect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1">
                      <a:lumMod val="25000"/>
                    </a:schemeClr>
                  </a:solidFill>
                  <a:latin typeface="Myriad Pro" panose="020B0503030403020204" pitchFamily="34" charset="0"/>
                </a:rPr>
                <a:t>Similar el formulario de clientes solo que en este caso cada paso es un formulario independiente</a:t>
              </a:r>
              <a:endParaRPr lang="en-US" sz="1600" dirty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14" name="Rectángulo 13"/>
          <p:cNvSpPr/>
          <p:nvPr/>
        </p:nvSpPr>
        <p:spPr>
          <a:xfrm>
            <a:off x="7210152" y="1203246"/>
            <a:ext cx="4729299" cy="24447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5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Myriad Pro" panose="020B0503030403020204" pitchFamily="34" charset="0"/>
              </a:rPr>
              <a:t>Lenguajes de programación utilizados</a:t>
            </a:r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9991408" cy="4195481"/>
          </a:xfrm>
        </p:spPr>
        <p:txBody>
          <a:bodyPr>
            <a:normAutofit/>
          </a:bodyPr>
          <a:lstStyle/>
          <a:p>
            <a:r>
              <a:rPr lang="es-ES" sz="2400" dirty="0" smtClean="0">
                <a:latin typeface="Myriad Pro" panose="020B0503030403020204" pitchFamily="34" charset="0"/>
              </a:rPr>
              <a:t>PHP </a:t>
            </a:r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  <a:latin typeface="Myriad Pro" panose="020B0503030403020204" pitchFamily="34" charset="0"/>
              </a:rPr>
              <a:t>(</a:t>
            </a:r>
            <a:r>
              <a:rPr lang="es-ES" sz="2400" dirty="0" err="1" smtClean="0">
                <a:solidFill>
                  <a:schemeClr val="accent2">
                    <a:lumMod val="75000"/>
                  </a:schemeClr>
                </a:solidFill>
                <a:latin typeface="Myriad Pro" panose="020B0503030403020204" pitchFamily="34" charset="0"/>
              </a:rPr>
              <a:t>Symfony</a:t>
            </a:r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  <a:latin typeface="Myriad Pro" panose="020B0503030403020204" pitchFamily="34" charset="0"/>
              </a:rPr>
              <a:t> 3.1.5 Framework, Aplicación Modelo-Vista-Controlador)</a:t>
            </a:r>
          </a:p>
          <a:p>
            <a:r>
              <a:rPr lang="es-ES" sz="2400" dirty="0" err="1" smtClean="0">
                <a:latin typeface="Myriad Pro" panose="020B0503030403020204" pitchFamily="34" charset="0"/>
              </a:rPr>
              <a:t>Javascript</a:t>
            </a:r>
            <a:r>
              <a:rPr lang="es-ES" sz="2400" dirty="0" smtClean="0">
                <a:latin typeface="Myriad Pro" panose="020B0503030403020204" pitchFamily="34" charset="0"/>
              </a:rPr>
              <a:t> </a:t>
            </a:r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  <a:latin typeface="Myriad Pro" panose="020B0503030403020204" pitchFamily="34" charset="0"/>
              </a:rPr>
              <a:t>(</a:t>
            </a:r>
            <a:r>
              <a:rPr lang="es-ES" sz="2400" dirty="0" err="1" smtClean="0">
                <a:solidFill>
                  <a:schemeClr val="accent2">
                    <a:lumMod val="75000"/>
                  </a:schemeClr>
                </a:solidFill>
                <a:latin typeface="Myriad Pro" panose="020B0503030403020204" pitchFamily="34" charset="0"/>
              </a:rPr>
              <a:t>JQuery</a:t>
            </a:r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  <a:latin typeface="Myriad Pro" panose="020B0503030403020204" pitchFamily="34" charset="0"/>
              </a:rPr>
              <a:t> </a:t>
            </a:r>
            <a:r>
              <a:rPr lang="es-ES" sz="2400" dirty="0">
                <a:solidFill>
                  <a:schemeClr val="accent2">
                    <a:lumMod val="75000"/>
                  </a:schemeClr>
                </a:solidFill>
                <a:latin typeface="Myriad Pro" panose="020B0503030403020204" pitchFamily="34" charset="0"/>
              </a:rPr>
              <a:t>Framework</a:t>
            </a:r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  <a:latin typeface="Myriad Pro" panose="020B0503030403020204" pitchFamily="34" charset="0"/>
              </a:rPr>
              <a:t>, Visualización-Validación-Restricciones)</a:t>
            </a:r>
          </a:p>
          <a:p>
            <a:r>
              <a:rPr lang="es-ES" sz="2400" dirty="0" smtClean="0">
                <a:latin typeface="Myriad Pro" panose="020B0503030403020204" pitchFamily="34" charset="0"/>
              </a:rPr>
              <a:t>DQL</a:t>
            </a:r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  <a:latin typeface="Myriad Pro" panose="020B0503030403020204" pitchFamily="34" charset="0"/>
              </a:rPr>
              <a:t> (Interacción con la BD-</a:t>
            </a:r>
            <a:r>
              <a:rPr lang="es-ES" sz="2400" dirty="0" err="1" smtClean="0">
                <a:solidFill>
                  <a:schemeClr val="accent2">
                    <a:lumMod val="75000"/>
                  </a:schemeClr>
                </a:solidFill>
                <a:latin typeface="Myriad Pro" panose="020B0503030403020204" pitchFamily="34" charset="0"/>
              </a:rPr>
              <a:t>MySQL</a:t>
            </a:r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  <a:latin typeface="Myriad Pro" panose="020B0503030403020204" pitchFamily="34" charset="0"/>
              </a:rPr>
              <a:t>)</a:t>
            </a:r>
          </a:p>
          <a:p>
            <a:r>
              <a:rPr lang="es-ES" sz="2400" dirty="0" smtClean="0">
                <a:latin typeface="Myriad Pro" panose="020B0503030403020204" pitchFamily="34" charset="0"/>
              </a:rPr>
              <a:t>YAML </a:t>
            </a:r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  <a:latin typeface="Myriad Pro" panose="020B0503030403020204" pitchFamily="34" charset="0"/>
              </a:rPr>
              <a:t>(Configuración-Enrutamiento-Seguridad)</a:t>
            </a:r>
          </a:p>
          <a:p>
            <a:r>
              <a:rPr lang="es-ES" sz="2400" dirty="0" smtClean="0">
                <a:latin typeface="Myriad Pro" panose="020B0503030403020204" pitchFamily="34" charset="0"/>
              </a:rPr>
              <a:t>TWIG </a:t>
            </a:r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  <a:latin typeface="Myriad Pro" panose="020B0503030403020204" pitchFamily="34" charset="0"/>
              </a:rPr>
              <a:t>(Maquetación)</a:t>
            </a:r>
          </a:p>
          <a:p>
            <a:r>
              <a:rPr lang="es-ES" sz="2400" dirty="0" smtClean="0">
                <a:latin typeface="Myriad Pro" panose="020B0503030403020204" pitchFamily="34" charset="0"/>
              </a:rPr>
              <a:t>HTML5 </a:t>
            </a:r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  <a:latin typeface="Myriad Pro" panose="020B0503030403020204" pitchFamily="34" charset="0"/>
              </a:rPr>
              <a:t>(Visualización)</a:t>
            </a:r>
          </a:p>
          <a:p>
            <a:r>
              <a:rPr lang="es-ES" sz="2400" dirty="0" smtClean="0">
                <a:latin typeface="Myriad Pro" panose="020B0503030403020204" pitchFamily="34" charset="0"/>
              </a:rPr>
              <a:t>CSS3 </a:t>
            </a:r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  <a:latin typeface="Myriad Pro" panose="020B0503030403020204" pitchFamily="34" charset="0"/>
              </a:rPr>
              <a:t>(Estilos de Visualización)</a:t>
            </a:r>
          </a:p>
          <a:p>
            <a:endParaRPr lang="en-US" sz="24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39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46" y="2309812"/>
            <a:ext cx="9511508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1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latin typeface="Myriad Pro" panose="020B0503030403020204" pitchFamily="34" charset="0"/>
              </a:rPr>
              <a:t>Bundles</a:t>
            </a:r>
            <a:r>
              <a:rPr lang="es-ES" dirty="0" smtClean="0">
                <a:latin typeface="Myriad Pro" panose="020B0503030403020204" pitchFamily="34" charset="0"/>
              </a:rPr>
              <a:t> de Terceros utilizados</a:t>
            </a:r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9991408" cy="4195481"/>
          </a:xfrm>
        </p:spPr>
        <p:txBody>
          <a:bodyPr>
            <a:normAutofit fontScale="85000" lnSpcReduction="20000"/>
          </a:bodyPr>
          <a:lstStyle/>
          <a:p>
            <a:r>
              <a:rPr lang="es-ES" sz="2400" dirty="0" err="1" smtClean="0">
                <a:latin typeface="Myriad Pro" panose="020B0503030403020204" pitchFamily="34" charset="0"/>
              </a:rPr>
              <a:t>DoctrineFixturesBundle</a:t>
            </a:r>
            <a:r>
              <a:rPr lang="es-ES" sz="2400" dirty="0" smtClean="0">
                <a:latin typeface="Myriad Pro" panose="020B0503030403020204" pitchFamily="34" charset="0"/>
              </a:rPr>
              <a:t> 		</a:t>
            </a:r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  <a:latin typeface="Myriad Pro" panose="020B0503030403020204" pitchFamily="34" charset="0"/>
              </a:rPr>
              <a:t>(Auto cargar los datos a la base de datos)</a:t>
            </a:r>
            <a:endParaRPr lang="es-ES" sz="2400" dirty="0">
              <a:solidFill>
                <a:schemeClr val="accent2">
                  <a:lumMod val="75000"/>
                </a:schemeClr>
              </a:solidFill>
              <a:latin typeface="Myriad Pro" panose="020B0503030403020204" pitchFamily="34" charset="0"/>
            </a:endParaRPr>
          </a:p>
          <a:p>
            <a:r>
              <a:rPr lang="es-ES" sz="2400" dirty="0" err="1" smtClean="0">
                <a:latin typeface="Myriad Pro" panose="020B0503030403020204" pitchFamily="34" charset="0"/>
              </a:rPr>
              <a:t>FOSUserBundle</a:t>
            </a:r>
            <a:r>
              <a:rPr lang="es-ES" sz="2400" dirty="0" smtClean="0">
                <a:latin typeface="Myriad Pro" panose="020B0503030403020204" pitchFamily="34" charset="0"/>
              </a:rPr>
              <a:t> 				</a:t>
            </a:r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  <a:latin typeface="Myriad Pro" panose="020B0503030403020204" pitchFamily="34" charset="0"/>
              </a:rPr>
              <a:t>(Control de usuarios y de grupos)</a:t>
            </a:r>
            <a:endParaRPr lang="es-ES" sz="2400" dirty="0">
              <a:solidFill>
                <a:schemeClr val="accent2">
                  <a:lumMod val="75000"/>
                </a:schemeClr>
              </a:solidFill>
              <a:latin typeface="Myriad Pro" panose="020B0503030403020204" pitchFamily="34" charset="0"/>
            </a:endParaRPr>
          </a:p>
          <a:p>
            <a:r>
              <a:rPr lang="es-ES" sz="2400" dirty="0" err="1" smtClean="0">
                <a:latin typeface="Myriad Pro" panose="020B0503030403020204" pitchFamily="34" charset="0"/>
              </a:rPr>
              <a:t>FOSJsRoutingBundle</a:t>
            </a:r>
            <a:r>
              <a:rPr lang="es-ES" sz="2400" dirty="0" smtClean="0">
                <a:latin typeface="Myriad Pro" panose="020B0503030403020204" pitchFamily="34" charset="0"/>
              </a:rPr>
              <a:t> 			</a:t>
            </a:r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  <a:latin typeface="Myriad Pro" panose="020B0503030403020204" pitchFamily="34" charset="0"/>
              </a:rPr>
              <a:t>(Control de enrutamiento con </a:t>
            </a:r>
            <a:r>
              <a:rPr lang="es-ES" sz="2400" dirty="0" err="1" smtClean="0">
                <a:solidFill>
                  <a:schemeClr val="accent2">
                    <a:lumMod val="75000"/>
                  </a:schemeClr>
                </a:solidFill>
                <a:latin typeface="Myriad Pro" panose="020B0503030403020204" pitchFamily="34" charset="0"/>
              </a:rPr>
              <a:t>Javascript</a:t>
            </a:r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  <a:latin typeface="Myriad Pro" panose="020B0503030403020204" pitchFamily="34" charset="0"/>
              </a:rPr>
              <a:t>)</a:t>
            </a:r>
            <a:endParaRPr lang="es-ES" sz="2400" dirty="0">
              <a:solidFill>
                <a:schemeClr val="accent2">
                  <a:lumMod val="75000"/>
                </a:schemeClr>
              </a:solidFill>
              <a:latin typeface="Myriad Pro" panose="020B0503030403020204" pitchFamily="34" charset="0"/>
            </a:endParaRPr>
          </a:p>
          <a:p>
            <a:r>
              <a:rPr lang="es-ES" sz="2400" dirty="0" err="1" smtClean="0">
                <a:latin typeface="Myriad Pro" panose="020B0503030403020204" pitchFamily="34" charset="0"/>
              </a:rPr>
              <a:t>JMSSerializerBundle</a:t>
            </a:r>
            <a:r>
              <a:rPr lang="es-ES" sz="2400" dirty="0" smtClean="0">
                <a:latin typeface="Myriad Pro" panose="020B0503030403020204" pitchFamily="34" charset="0"/>
              </a:rPr>
              <a:t> 			</a:t>
            </a:r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  <a:latin typeface="Myriad Pro" panose="020B0503030403020204" pitchFamily="34" charset="0"/>
              </a:rPr>
              <a:t>(Normalización y </a:t>
            </a:r>
            <a:r>
              <a:rPr lang="es-ES" sz="2400" dirty="0" err="1" smtClean="0">
                <a:solidFill>
                  <a:schemeClr val="accent2">
                    <a:lumMod val="75000"/>
                  </a:schemeClr>
                </a:solidFill>
                <a:latin typeface="Myriad Pro" panose="020B0503030403020204" pitchFamily="34" charset="0"/>
              </a:rPr>
              <a:t>Serialización</a:t>
            </a:r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  <a:latin typeface="Myriad Pro" panose="020B0503030403020204" pitchFamily="34" charset="0"/>
              </a:rPr>
              <a:t> de información con JSON)</a:t>
            </a:r>
            <a:endParaRPr lang="es-ES" sz="2400" dirty="0">
              <a:solidFill>
                <a:schemeClr val="accent2">
                  <a:lumMod val="75000"/>
                </a:schemeClr>
              </a:solidFill>
              <a:latin typeface="Myriad Pro" panose="020B0503030403020204" pitchFamily="34" charset="0"/>
            </a:endParaRPr>
          </a:p>
          <a:p>
            <a:r>
              <a:rPr lang="es-ES" sz="2400" dirty="0" err="1" smtClean="0">
                <a:latin typeface="Myriad Pro" panose="020B0503030403020204" pitchFamily="34" charset="0"/>
              </a:rPr>
              <a:t>JMSTranslationBundle</a:t>
            </a:r>
            <a:r>
              <a:rPr lang="es-ES" sz="2400" dirty="0" smtClean="0">
                <a:latin typeface="Myriad Pro" panose="020B0503030403020204" pitchFamily="34" charset="0"/>
              </a:rPr>
              <a:t> 			</a:t>
            </a:r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  <a:latin typeface="Myriad Pro" panose="020B0503030403020204" pitchFamily="34" charset="0"/>
              </a:rPr>
              <a:t>(Traducción de idiomas)</a:t>
            </a:r>
            <a:endParaRPr lang="es-ES" sz="2400" dirty="0">
              <a:solidFill>
                <a:schemeClr val="accent2">
                  <a:lumMod val="75000"/>
                </a:schemeClr>
              </a:solidFill>
              <a:latin typeface="Myriad Pro" panose="020B0503030403020204" pitchFamily="34" charset="0"/>
            </a:endParaRPr>
          </a:p>
          <a:p>
            <a:r>
              <a:rPr lang="es-ES" sz="2400" dirty="0" err="1" smtClean="0">
                <a:latin typeface="Myriad Pro" panose="020B0503030403020204" pitchFamily="34" charset="0"/>
              </a:rPr>
              <a:t>LexikFormFilterBundle</a:t>
            </a:r>
            <a:r>
              <a:rPr lang="es-ES" sz="2400" dirty="0" smtClean="0">
                <a:latin typeface="Myriad Pro" panose="020B0503030403020204" pitchFamily="34" charset="0"/>
              </a:rPr>
              <a:t> 		</a:t>
            </a:r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  <a:latin typeface="Myriad Pro" panose="020B0503030403020204" pitchFamily="34" charset="0"/>
              </a:rPr>
              <a:t>(Filtrado de información en la BD)</a:t>
            </a:r>
            <a:endParaRPr lang="es-ES" sz="2400" dirty="0">
              <a:solidFill>
                <a:schemeClr val="accent2">
                  <a:lumMod val="75000"/>
                </a:schemeClr>
              </a:solidFill>
              <a:latin typeface="Myriad Pro" panose="020B0503030403020204" pitchFamily="34" charset="0"/>
            </a:endParaRPr>
          </a:p>
          <a:p>
            <a:r>
              <a:rPr lang="es-ES" sz="2400" dirty="0" err="1" smtClean="0">
                <a:latin typeface="Myriad Pro" panose="020B0503030403020204" pitchFamily="34" charset="0"/>
              </a:rPr>
              <a:t>LiipImagineBundle</a:t>
            </a:r>
            <a:r>
              <a:rPr lang="es-ES" sz="2400" dirty="0" smtClean="0">
                <a:latin typeface="Myriad Pro" panose="020B0503030403020204" pitchFamily="34" charset="0"/>
              </a:rPr>
              <a:t> 			</a:t>
            </a:r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  <a:latin typeface="Myriad Pro" panose="020B0503030403020204" pitchFamily="34" charset="0"/>
              </a:rPr>
              <a:t>(Visualización de imágenes)</a:t>
            </a:r>
            <a:endParaRPr lang="es-ES" sz="2400" dirty="0">
              <a:solidFill>
                <a:schemeClr val="accent2">
                  <a:lumMod val="75000"/>
                </a:schemeClr>
              </a:solidFill>
              <a:latin typeface="Myriad Pro" panose="020B0503030403020204" pitchFamily="34" charset="0"/>
            </a:endParaRPr>
          </a:p>
          <a:p>
            <a:r>
              <a:rPr lang="es-ES" sz="2400" dirty="0" err="1" smtClean="0">
                <a:latin typeface="Myriad Pro" panose="020B0503030403020204" pitchFamily="34" charset="0"/>
              </a:rPr>
              <a:t>PetkoparaTritonCrudBundle</a:t>
            </a:r>
            <a:r>
              <a:rPr lang="es-ES" sz="2400" dirty="0" smtClean="0">
                <a:latin typeface="Myriad Pro" panose="020B0503030403020204" pitchFamily="34" charset="0"/>
              </a:rPr>
              <a:t> 	</a:t>
            </a:r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  <a:latin typeface="Myriad Pro" panose="020B0503030403020204" pitchFamily="34" charset="0"/>
              </a:rPr>
              <a:t>(Generación de un CRUD completo para la Entidad)</a:t>
            </a:r>
            <a:endParaRPr lang="es-ES" sz="2400" dirty="0">
              <a:solidFill>
                <a:schemeClr val="accent2">
                  <a:lumMod val="75000"/>
                </a:schemeClr>
              </a:solidFill>
              <a:latin typeface="Myriad Pro" panose="020B0503030403020204" pitchFamily="34" charset="0"/>
            </a:endParaRPr>
          </a:p>
          <a:p>
            <a:r>
              <a:rPr lang="es-ES" sz="2400" dirty="0" err="1" smtClean="0">
                <a:latin typeface="Myriad Pro" panose="020B0503030403020204" pitchFamily="34" charset="0"/>
              </a:rPr>
              <a:t>PrestaImageBundle</a:t>
            </a:r>
            <a:r>
              <a:rPr lang="es-ES" sz="2400" dirty="0" smtClean="0">
                <a:latin typeface="Myriad Pro" panose="020B0503030403020204" pitchFamily="34" charset="0"/>
              </a:rPr>
              <a:t> 			</a:t>
            </a:r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  <a:latin typeface="Myriad Pro" panose="020B0503030403020204" pitchFamily="34" charset="0"/>
              </a:rPr>
              <a:t>(Redimensión de imágenes)</a:t>
            </a:r>
            <a:endParaRPr lang="es-ES" sz="2400" dirty="0">
              <a:solidFill>
                <a:schemeClr val="accent2">
                  <a:lumMod val="75000"/>
                </a:schemeClr>
              </a:solidFill>
              <a:latin typeface="Myriad Pro" panose="020B0503030403020204" pitchFamily="34" charset="0"/>
            </a:endParaRPr>
          </a:p>
          <a:p>
            <a:r>
              <a:rPr lang="es-ES" sz="2400" dirty="0" err="1" smtClean="0">
                <a:latin typeface="Myriad Pro" panose="020B0503030403020204" pitchFamily="34" charset="0"/>
              </a:rPr>
              <a:t>SgDatatablesBundle</a:t>
            </a:r>
            <a:r>
              <a:rPr lang="es-ES" sz="2400" dirty="0" smtClean="0">
                <a:latin typeface="Myriad Pro" panose="020B0503030403020204" pitchFamily="34" charset="0"/>
              </a:rPr>
              <a:t> 			</a:t>
            </a:r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  <a:latin typeface="Myriad Pro" panose="020B0503030403020204" pitchFamily="34" charset="0"/>
              </a:rPr>
              <a:t>(Visualización-Manejo de tablas dinámicas)</a:t>
            </a:r>
            <a:endParaRPr lang="es-ES" sz="2400" dirty="0">
              <a:solidFill>
                <a:schemeClr val="accent2">
                  <a:lumMod val="75000"/>
                </a:schemeClr>
              </a:solidFill>
              <a:latin typeface="Myriad Pro" panose="020B0503030403020204" pitchFamily="34" charset="0"/>
            </a:endParaRPr>
          </a:p>
          <a:p>
            <a:r>
              <a:rPr lang="es-ES" sz="2400" dirty="0" err="1" smtClean="0">
                <a:latin typeface="Myriad Pro" panose="020B0503030403020204" pitchFamily="34" charset="0"/>
              </a:rPr>
              <a:t>VichUploaderBundle</a:t>
            </a:r>
            <a:r>
              <a:rPr lang="es-ES" sz="2400" dirty="0" smtClean="0">
                <a:latin typeface="Myriad Pro" panose="020B0503030403020204" pitchFamily="34" charset="0"/>
              </a:rPr>
              <a:t> 			</a:t>
            </a:r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  <a:latin typeface="Myriad Pro" panose="020B0503030403020204" pitchFamily="34" charset="0"/>
              </a:rPr>
              <a:t>(Importación-Descarga de archivos)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67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7524750" y="1866900"/>
            <a:ext cx="3200400" cy="323850"/>
            <a:chOff x="7524750" y="1866900"/>
            <a:chExt cx="3200400" cy="323850"/>
          </a:xfrm>
        </p:grpSpPr>
        <p:cxnSp>
          <p:nvCxnSpPr>
            <p:cNvPr id="9" name="Conector recto de flecha 8"/>
            <p:cNvCxnSpPr/>
            <p:nvPr/>
          </p:nvCxnSpPr>
          <p:spPr>
            <a:xfrm flipH="1">
              <a:off x="7524750" y="2019300"/>
              <a:ext cx="742950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ángulo redondeado 9"/>
            <p:cNvSpPr/>
            <p:nvPr/>
          </p:nvSpPr>
          <p:spPr>
            <a:xfrm>
              <a:off x="8267700" y="1866900"/>
              <a:ext cx="2457450" cy="3238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1">
                      <a:lumMod val="25000"/>
                    </a:schemeClr>
                  </a:solidFill>
                  <a:latin typeface="Myriad Pro" panose="020B0503030403020204" pitchFamily="34" charset="0"/>
                </a:rPr>
                <a:t>Nombre de Usuario</a:t>
              </a:r>
              <a:endParaRPr lang="en-US" sz="1600" dirty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7524750" y="2259445"/>
            <a:ext cx="3200400" cy="323850"/>
            <a:chOff x="7524750" y="1866900"/>
            <a:chExt cx="3200400" cy="323850"/>
          </a:xfrm>
        </p:grpSpPr>
        <p:cxnSp>
          <p:nvCxnSpPr>
            <p:cNvPr id="13" name="Conector recto de flecha 12"/>
            <p:cNvCxnSpPr/>
            <p:nvPr/>
          </p:nvCxnSpPr>
          <p:spPr>
            <a:xfrm flipH="1">
              <a:off x="7524750" y="2019300"/>
              <a:ext cx="742950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ángulo redondeado 13"/>
            <p:cNvSpPr/>
            <p:nvPr/>
          </p:nvSpPr>
          <p:spPr>
            <a:xfrm>
              <a:off x="8267700" y="1866900"/>
              <a:ext cx="2457450" cy="3238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1">
                      <a:lumMod val="25000"/>
                    </a:schemeClr>
                  </a:solidFill>
                  <a:latin typeface="Myriad Pro" panose="020B0503030403020204" pitchFamily="34" charset="0"/>
                </a:rPr>
                <a:t>Contraseña</a:t>
              </a:r>
              <a:endParaRPr lang="en-US" sz="1600" dirty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492538" y="3002973"/>
            <a:ext cx="3200400" cy="323850"/>
            <a:chOff x="8267700" y="1866900"/>
            <a:chExt cx="3200400" cy="323850"/>
          </a:xfrm>
        </p:grpSpPr>
        <p:cxnSp>
          <p:nvCxnSpPr>
            <p:cNvPr id="16" name="Conector recto de flecha 15"/>
            <p:cNvCxnSpPr/>
            <p:nvPr/>
          </p:nvCxnSpPr>
          <p:spPr>
            <a:xfrm flipH="1">
              <a:off x="10725150" y="2034598"/>
              <a:ext cx="742950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ángulo redondeado 16"/>
            <p:cNvSpPr/>
            <p:nvPr/>
          </p:nvSpPr>
          <p:spPr>
            <a:xfrm>
              <a:off x="8267700" y="1866900"/>
              <a:ext cx="2457450" cy="3238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1">
                      <a:lumMod val="25000"/>
                    </a:schemeClr>
                  </a:solidFill>
                  <a:latin typeface="Myriad Pro" panose="020B0503030403020204" pitchFamily="34" charset="0"/>
                </a:rPr>
                <a:t>Recordar última sección</a:t>
              </a:r>
              <a:endParaRPr lang="en-US" sz="1600" dirty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7524750" y="3002973"/>
            <a:ext cx="3200400" cy="323850"/>
            <a:chOff x="7524750" y="1866900"/>
            <a:chExt cx="3200400" cy="323850"/>
          </a:xfrm>
        </p:grpSpPr>
        <p:cxnSp>
          <p:nvCxnSpPr>
            <p:cNvPr id="19" name="Conector recto de flecha 18"/>
            <p:cNvCxnSpPr/>
            <p:nvPr/>
          </p:nvCxnSpPr>
          <p:spPr>
            <a:xfrm flipH="1">
              <a:off x="7524750" y="2019300"/>
              <a:ext cx="742950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ángulo redondeado 19"/>
            <p:cNvSpPr/>
            <p:nvPr/>
          </p:nvSpPr>
          <p:spPr>
            <a:xfrm>
              <a:off x="8267700" y="1866900"/>
              <a:ext cx="2457450" cy="3238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1">
                      <a:lumMod val="25000"/>
                    </a:schemeClr>
                  </a:solidFill>
                  <a:latin typeface="Myriad Pro" panose="020B0503030403020204" pitchFamily="34" charset="0"/>
                </a:rPr>
                <a:t>Recuperar la contraseña</a:t>
              </a:r>
              <a:endParaRPr lang="en-US" sz="1600" dirty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982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295564"/>
            <a:ext cx="1487055" cy="65624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1507331" y="295563"/>
            <a:ext cx="10564596" cy="65624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0" y="2"/>
            <a:ext cx="12071927" cy="2762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177800" y="2654300"/>
            <a:ext cx="109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Myriad Pro" panose="020B0503030403020204" pitchFamily="34" charset="0"/>
              </a:rPr>
              <a:t>Barra lateral</a:t>
            </a:r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860800" y="-46940"/>
            <a:ext cx="21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Myriad Pro" panose="020B0503030403020204" pitchFamily="34" charset="0"/>
              </a:rPr>
              <a:t>Barra superior</a:t>
            </a:r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414440" y="3105834"/>
            <a:ext cx="4750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rPr>
              <a:t>Pantalla de contenido</a:t>
            </a:r>
            <a:endParaRPr lang="en-US" sz="3600" dirty="0">
              <a:solidFill>
                <a:schemeClr val="accent1">
                  <a:lumMod val="25000"/>
                </a:schemeClr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27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912" b="95690"/>
          <a:stretch/>
        </p:blipFill>
        <p:spPr>
          <a:xfrm>
            <a:off x="0" y="2"/>
            <a:ext cx="12192000" cy="295344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0" y="1"/>
            <a:ext cx="12192000" cy="28953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/>
          <p:cNvSpPr txBox="1"/>
          <p:nvPr/>
        </p:nvSpPr>
        <p:spPr>
          <a:xfrm>
            <a:off x="3860800" y="-46940"/>
            <a:ext cx="21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Myriad Pro" panose="020B0503030403020204" pitchFamily="34" charset="0"/>
              </a:rPr>
              <a:t>Barra superior</a:t>
            </a:r>
            <a:endParaRPr lang="en-US" dirty="0">
              <a:latin typeface="Myriad Pro" panose="020B0503030403020204" pitchFamily="34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90458" y="322392"/>
            <a:ext cx="2457450" cy="1838387"/>
            <a:chOff x="8267700" y="569929"/>
            <a:chExt cx="2457450" cy="1838387"/>
          </a:xfrm>
        </p:grpSpPr>
        <p:cxnSp>
          <p:nvCxnSpPr>
            <p:cNvPr id="15" name="Conector recto de flecha 14"/>
            <p:cNvCxnSpPr/>
            <p:nvPr/>
          </p:nvCxnSpPr>
          <p:spPr>
            <a:xfrm flipH="1">
              <a:off x="8626384" y="569929"/>
              <a:ext cx="12676" cy="1289013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ángulo redondeado 15"/>
            <p:cNvSpPr/>
            <p:nvPr/>
          </p:nvSpPr>
          <p:spPr>
            <a:xfrm>
              <a:off x="8267700" y="1866900"/>
              <a:ext cx="2457450" cy="541416"/>
            </a:xfrm>
            <a:prstGeom prst="roundRect">
              <a:avLst/>
            </a:prstGeom>
            <a:solidFill>
              <a:srgbClr val="9ACAEA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1">
                      <a:lumMod val="25000"/>
                    </a:schemeClr>
                  </a:solidFill>
                  <a:latin typeface="Myriad Pro" panose="020B0503030403020204" pitchFamily="34" charset="0"/>
                </a:rPr>
                <a:t>Logo y link a la página de inicio</a:t>
              </a:r>
              <a:endParaRPr lang="en-US" sz="1600" dirty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932452" y="276226"/>
            <a:ext cx="2457450" cy="1213826"/>
            <a:chOff x="8267700" y="1545902"/>
            <a:chExt cx="2457450" cy="1213826"/>
          </a:xfrm>
        </p:grpSpPr>
        <p:cxnSp>
          <p:nvCxnSpPr>
            <p:cNvPr id="18" name="Conector recto de flecha 17"/>
            <p:cNvCxnSpPr/>
            <p:nvPr/>
          </p:nvCxnSpPr>
          <p:spPr>
            <a:xfrm flipH="1">
              <a:off x="8626384" y="1545902"/>
              <a:ext cx="1955" cy="31304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redondeado 18"/>
            <p:cNvSpPr/>
            <p:nvPr/>
          </p:nvSpPr>
          <p:spPr>
            <a:xfrm>
              <a:off x="8267700" y="1866899"/>
              <a:ext cx="2457450" cy="892829"/>
            </a:xfrm>
            <a:prstGeom prst="roundRect">
              <a:avLst/>
            </a:prstGeom>
            <a:solidFill>
              <a:srgbClr val="9ACAEA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1">
                      <a:lumMod val="25000"/>
                    </a:schemeClr>
                  </a:solidFill>
                  <a:latin typeface="Myriad Pro" panose="020B0503030403020204" pitchFamily="34" charset="0"/>
                </a:rPr>
                <a:t>Hacer la barra lateral mas pequeña, mostrando solo los ICONOS</a:t>
              </a:r>
              <a:endParaRPr lang="en-US" sz="1600" dirty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50" name="Rectángulo 49"/>
          <p:cNvSpPr/>
          <p:nvPr/>
        </p:nvSpPr>
        <p:spPr>
          <a:xfrm>
            <a:off x="9599913" y="301087"/>
            <a:ext cx="2592087" cy="2046157"/>
          </a:xfrm>
          <a:prstGeom prst="rect">
            <a:avLst/>
          </a:prstGeom>
          <a:solidFill>
            <a:srgbClr val="3641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upo 20"/>
          <p:cNvGrpSpPr/>
          <p:nvPr/>
        </p:nvGrpSpPr>
        <p:grpSpPr>
          <a:xfrm>
            <a:off x="8920484" y="405537"/>
            <a:ext cx="2457450" cy="1755242"/>
            <a:chOff x="8286173" y="-158463"/>
            <a:chExt cx="2457450" cy="1755242"/>
          </a:xfrm>
        </p:grpSpPr>
        <p:cxnSp>
          <p:nvCxnSpPr>
            <p:cNvPr id="22" name="Conector recto de flecha 21"/>
            <p:cNvCxnSpPr/>
            <p:nvPr/>
          </p:nvCxnSpPr>
          <p:spPr>
            <a:xfrm>
              <a:off x="10541689" y="-158463"/>
              <a:ext cx="4680" cy="1180975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ángulo redondeado 22"/>
            <p:cNvSpPr/>
            <p:nvPr/>
          </p:nvSpPr>
          <p:spPr>
            <a:xfrm>
              <a:off x="8286173" y="1055363"/>
              <a:ext cx="2457450" cy="541416"/>
            </a:xfrm>
            <a:prstGeom prst="roundRect">
              <a:avLst/>
            </a:prstGeom>
            <a:solidFill>
              <a:srgbClr val="9ACAEA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1">
                      <a:lumMod val="25000"/>
                    </a:schemeClr>
                  </a:solidFill>
                  <a:latin typeface="Myriad Pro" panose="020B0503030403020204" pitchFamily="34" charset="0"/>
                </a:rPr>
                <a:t>Muestra el nombre del usuario actual</a:t>
              </a:r>
              <a:endParaRPr lang="en-US" sz="1600" dirty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8371188" y="322392"/>
            <a:ext cx="2457450" cy="1167660"/>
            <a:chOff x="8267700" y="1592068"/>
            <a:chExt cx="2457450" cy="1167660"/>
          </a:xfrm>
        </p:grpSpPr>
        <p:cxnSp>
          <p:nvCxnSpPr>
            <p:cNvPr id="26" name="Conector recto de flecha 25"/>
            <p:cNvCxnSpPr/>
            <p:nvPr/>
          </p:nvCxnSpPr>
          <p:spPr>
            <a:xfrm flipH="1">
              <a:off x="10445948" y="1592068"/>
              <a:ext cx="1955" cy="31304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ángulo redondeado 26"/>
            <p:cNvSpPr/>
            <p:nvPr/>
          </p:nvSpPr>
          <p:spPr>
            <a:xfrm>
              <a:off x="8267700" y="1866899"/>
              <a:ext cx="2457450" cy="892829"/>
            </a:xfrm>
            <a:prstGeom prst="roundRect">
              <a:avLst/>
            </a:prstGeom>
            <a:solidFill>
              <a:srgbClr val="9ACAEA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1">
                      <a:lumMod val="25000"/>
                    </a:schemeClr>
                  </a:solidFill>
                  <a:latin typeface="Myriad Pro" panose="020B0503030403020204" pitchFamily="34" charset="0"/>
                </a:rPr>
                <a:t>No operativa, servirá para las notificaciones u otras alertas</a:t>
              </a:r>
              <a:endParaRPr lang="en-US" sz="1600" dirty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3"/>
          <a:srcRect l="-1" r="754" b="74494"/>
          <a:stretch/>
        </p:blipFill>
        <p:spPr>
          <a:xfrm>
            <a:off x="0" y="2375919"/>
            <a:ext cx="12192000" cy="1719831"/>
          </a:xfrm>
          <a:prstGeom prst="rect">
            <a:avLst/>
          </a:prstGeom>
        </p:spPr>
      </p:pic>
      <p:sp>
        <p:nvSpPr>
          <p:cNvPr id="30" name="Rectángulo 29"/>
          <p:cNvSpPr/>
          <p:nvPr/>
        </p:nvSpPr>
        <p:spPr>
          <a:xfrm>
            <a:off x="0" y="2667000"/>
            <a:ext cx="10510838" cy="1532034"/>
          </a:xfrm>
          <a:prstGeom prst="rect">
            <a:avLst/>
          </a:prstGeom>
          <a:solidFill>
            <a:srgbClr val="3641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30"/>
          <p:cNvSpPr/>
          <p:nvPr/>
        </p:nvSpPr>
        <p:spPr>
          <a:xfrm>
            <a:off x="11758613" y="2667000"/>
            <a:ext cx="433387" cy="1428750"/>
          </a:xfrm>
          <a:prstGeom prst="rect">
            <a:avLst/>
          </a:prstGeom>
          <a:solidFill>
            <a:srgbClr val="3641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ángulo 31"/>
          <p:cNvSpPr/>
          <p:nvPr/>
        </p:nvSpPr>
        <p:spPr>
          <a:xfrm>
            <a:off x="0" y="2360647"/>
            <a:ext cx="12192000" cy="28953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adroTexto 32"/>
          <p:cNvSpPr txBox="1"/>
          <p:nvPr/>
        </p:nvSpPr>
        <p:spPr>
          <a:xfrm>
            <a:off x="3860800" y="2313706"/>
            <a:ext cx="21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Myriad Pro" panose="020B0503030403020204" pitchFamily="34" charset="0"/>
              </a:rPr>
              <a:t>Barra superior</a:t>
            </a:r>
            <a:endParaRPr lang="en-US" dirty="0">
              <a:latin typeface="Myriad Pro" panose="020B0503030403020204" pitchFamily="34" charset="0"/>
            </a:endParaRPr>
          </a:p>
        </p:txBody>
      </p:sp>
      <p:grpSp>
        <p:nvGrpSpPr>
          <p:cNvPr id="34" name="Grupo 33"/>
          <p:cNvGrpSpPr/>
          <p:nvPr/>
        </p:nvGrpSpPr>
        <p:grpSpPr>
          <a:xfrm>
            <a:off x="7302501" y="2994025"/>
            <a:ext cx="3095624" cy="793750"/>
            <a:chOff x="8286173" y="929196"/>
            <a:chExt cx="3095624" cy="793750"/>
          </a:xfrm>
        </p:grpSpPr>
        <p:cxnSp>
          <p:nvCxnSpPr>
            <p:cNvPr id="35" name="Conector recto de flecha 34"/>
            <p:cNvCxnSpPr/>
            <p:nvPr/>
          </p:nvCxnSpPr>
          <p:spPr>
            <a:xfrm flipH="1">
              <a:off x="10734219" y="1326071"/>
              <a:ext cx="647578" cy="2425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ángulo redondeado 35"/>
            <p:cNvSpPr/>
            <p:nvPr/>
          </p:nvSpPr>
          <p:spPr>
            <a:xfrm>
              <a:off x="8286173" y="929196"/>
              <a:ext cx="2457450" cy="793750"/>
            </a:xfrm>
            <a:prstGeom prst="roundRect">
              <a:avLst/>
            </a:prstGeom>
            <a:solidFill>
              <a:srgbClr val="9ACAEA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1">
                      <a:lumMod val="25000"/>
                    </a:schemeClr>
                  </a:solidFill>
                  <a:latin typeface="Myriad Pro" panose="020B0503030403020204" pitchFamily="34" charset="0"/>
                </a:rPr>
                <a:t>Acceder a todas las funcionalidades de usuario</a:t>
              </a:r>
              <a:endParaRPr lang="en-US" sz="1600" dirty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pic>
        <p:nvPicPr>
          <p:cNvPr id="49" name="Imagen 48"/>
          <p:cNvPicPr>
            <a:picLocks noChangeAspect="1"/>
          </p:cNvPicPr>
          <p:nvPr/>
        </p:nvPicPr>
        <p:blipFill rotWithShape="1">
          <a:blip r:embed="rId4"/>
          <a:srcRect r="873" b="62300"/>
          <a:stretch/>
        </p:blipFill>
        <p:spPr>
          <a:xfrm>
            <a:off x="13244" y="4245975"/>
            <a:ext cx="12178756" cy="2605377"/>
          </a:xfrm>
          <a:prstGeom prst="rect">
            <a:avLst/>
          </a:prstGeom>
        </p:spPr>
      </p:pic>
      <p:sp>
        <p:nvSpPr>
          <p:cNvPr id="41" name="Rectángulo 40"/>
          <p:cNvSpPr/>
          <p:nvPr/>
        </p:nvSpPr>
        <p:spPr>
          <a:xfrm>
            <a:off x="0" y="4511674"/>
            <a:ext cx="10145486" cy="2346325"/>
          </a:xfrm>
          <a:prstGeom prst="rect">
            <a:avLst/>
          </a:prstGeom>
          <a:solidFill>
            <a:srgbClr val="3641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ángulo 41"/>
          <p:cNvSpPr/>
          <p:nvPr/>
        </p:nvSpPr>
        <p:spPr>
          <a:xfrm>
            <a:off x="0" y="4226080"/>
            <a:ext cx="12192000" cy="28953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adroTexto 42"/>
          <p:cNvSpPr txBox="1"/>
          <p:nvPr/>
        </p:nvSpPr>
        <p:spPr>
          <a:xfrm>
            <a:off x="3860800" y="4179139"/>
            <a:ext cx="21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Myriad Pro" panose="020B0503030403020204" pitchFamily="34" charset="0"/>
              </a:rPr>
              <a:t>Barra superior</a:t>
            </a:r>
            <a:endParaRPr lang="en-US" dirty="0">
              <a:latin typeface="Myriad Pro" panose="020B0503030403020204" pitchFamily="34" charset="0"/>
            </a:endParaRPr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11944432" y="2677232"/>
            <a:ext cx="0" cy="1501907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o 45"/>
          <p:cNvGrpSpPr/>
          <p:nvPr/>
        </p:nvGrpSpPr>
        <p:grpSpPr>
          <a:xfrm>
            <a:off x="6902451" y="4801213"/>
            <a:ext cx="3095624" cy="1503424"/>
            <a:chOff x="8286173" y="574359"/>
            <a:chExt cx="3095624" cy="1503424"/>
          </a:xfrm>
        </p:grpSpPr>
        <p:cxnSp>
          <p:nvCxnSpPr>
            <p:cNvPr id="47" name="Conector recto de flecha 46"/>
            <p:cNvCxnSpPr/>
            <p:nvPr/>
          </p:nvCxnSpPr>
          <p:spPr>
            <a:xfrm flipH="1">
              <a:off x="10734219" y="1326071"/>
              <a:ext cx="647578" cy="2425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ángulo redondeado 47"/>
            <p:cNvSpPr/>
            <p:nvPr/>
          </p:nvSpPr>
          <p:spPr>
            <a:xfrm>
              <a:off x="8286173" y="574359"/>
              <a:ext cx="2457450" cy="1503424"/>
            </a:xfrm>
            <a:prstGeom prst="roundRect">
              <a:avLst/>
            </a:prstGeom>
            <a:solidFill>
              <a:srgbClr val="9ACAEA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1">
                      <a:lumMod val="25000"/>
                    </a:schemeClr>
                  </a:solidFill>
                  <a:latin typeface="Myriad Pro" panose="020B0503030403020204" pitchFamily="34" charset="0"/>
                </a:rPr>
                <a:t>Se puede utilizar para administración para ver usuarios activos, tareas, notificaciones, actividades, etc.</a:t>
              </a:r>
              <a:endParaRPr lang="en-US" sz="1600" dirty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375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-1" y="0"/>
            <a:ext cx="1552575" cy="6858000"/>
            <a:chOff x="-1" y="0"/>
            <a:chExt cx="1552575" cy="6858000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/>
            <a:srcRect t="4306" r="87812"/>
            <a:stretch/>
          </p:blipFill>
          <p:spPr>
            <a:xfrm>
              <a:off x="-1" y="0"/>
              <a:ext cx="1552575" cy="6857206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9525" y="9814"/>
              <a:ext cx="1543049" cy="68481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1672043" y="81643"/>
            <a:ext cx="2767421" cy="323850"/>
            <a:chOff x="7957729" y="1866900"/>
            <a:chExt cx="2767421" cy="323850"/>
          </a:xfrm>
        </p:grpSpPr>
        <p:cxnSp>
          <p:nvCxnSpPr>
            <p:cNvPr id="7" name="Conector recto de flecha 6"/>
            <p:cNvCxnSpPr/>
            <p:nvPr/>
          </p:nvCxnSpPr>
          <p:spPr>
            <a:xfrm flipH="1">
              <a:off x="7957729" y="1932210"/>
              <a:ext cx="30997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ángulo redondeado 7"/>
            <p:cNvSpPr/>
            <p:nvPr/>
          </p:nvSpPr>
          <p:spPr>
            <a:xfrm>
              <a:off x="8267700" y="1866900"/>
              <a:ext cx="2457450" cy="323850"/>
            </a:xfrm>
            <a:prstGeom prst="roundRect">
              <a:avLst/>
            </a:prstGeom>
            <a:solidFill>
              <a:srgbClr val="FF998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1">
                      <a:lumMod val="25000"/>
                    </a:schemeClr>
                  </a:solidFill>
                  <a:latin typeface="Myriad Pro" panose="020B0503030403020204" pitchFamily="34" charset="0"/>
                </a:rPr>
                <a:t>Página de Inicio</a:t>
              </a:r>
              <a:endParaRPr lang="en-US" sz="1600" dirty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1672043" y="634637"/>
            <a:ext cx="2767421" cy="593272"/>
            <a:chOff x="7957729" y="1866900"/>
            <a:chExt cx="2767421" cy="593272"/>
          </a:xfrm>
        </p:grpSpPr>
        <p:cxnSp>
          <p:nvCxnSpPr>
            <p:cNvPr id="11" name="Conector recto de flecha 10"/>
            <p:cNvCxnSpPr/>
            <p:nvPr/>
          </p:nvCxnSpPr>
          <p:spPr>
            <a:xfrm flipH="1">
              <a:off x="7957729" y="1932210"/>
              <a:ext cx="30997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ángulo redondeado 11"/>
            <p:cNvSpPr/>
            <p:nvPr/>
          </p:nvSpPr>
          <p:spPr>
            <a:xfrm>
              <a:off x="8267700" y="1866900"/>
              <a:ext cx="2457450" cy="593272"/>
            </a:xfrm>
            <a:prstGeom prst="roundRect">
              <a:avLst/>
            </a:prstGeom>
            <a:solidFill>
              <a:srgbClr val="FF998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1">
                      <a:lumMod val="25000"/>
                    </a:schemeClr>
                  </a:solidFill>
                  <a:latin typeface="Myriad Pro" panose="020B0503030403020204" pitchFamily="34" charset="0"/>
                </a:rPr>
                <a:t>Acceso a los diferentes datos</a:t>
              </a:r>
              <a:endParaRPr lang="en-US" sz="1600" dirty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cxnSp>
        <p:nvCxnSpPr>
          <p:cNvPr id="14" name="Conector recto 13"/>
          <p:cNvCxnSpPr/>
          <p:nvPr/>
        </p:nvCxnSpPr>
        <p:spPr>
          <a:xfrm>
            <a:off x="1619789" y="405493"/>
            <a:ext cx="0" cy="124042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3"/>
          <a:srcRect t="4301" r="87812" b="2222"/>
          <a:stretch/>
        </p:blipFill>
        <p:spPr>
          <a:xfrm>
            <a:off x="4572000" y="9813"/>
            <a:ext cx="1587140" cy="6847393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4572000" y="9814"/>
            <a:ext cx="1587140" cy="68481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upo 21"/>
          <p:cNvGrpSpPr/>
          <p:nvPr/>
        </p:nvGrpSpPr>
        <p:grpSpPr>
          <a:xfrm>
            <a:off x="6291676" y="634636"/>
            <a:ext cx="2767421" cy="1137013"/>
            <a:chOff x="7957729" y="1866899"/>
            <a:chExt cx="2767421" cy="1137013"/>
          </a:xfrm>
        </p:grpSpPr>
        <p:cxnSp>
          <p:nvCxnSpPr>
            <p:cNvPr id="23" name="Conector recto de flecha 22"/>
            <p:cNvCxnSpPr/>
            <p:nvPr/>
          </p:nvCxnSpPr>
          <p:spPr>
            <a:xfrm flipH="1">
              <a:off x="7957729" y="1932210"/>
              <a:ext cx="30997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ángulo redondeado 23"/>
            <p:cNvSpPr/>
            <p:nvPr/>
          </p:nvSpPr>
          <p:spPr>
            <a:xfrm>
              <a:off x="8267700" y="1866899"/>
              <a:ext cx="2457450" cy="1137013"/>
            </a:xfrm>
            <a:prstGeom prst="roundRect">
              <a:avLst/>
            </a:prstGeom>
            <a:solidFill>
              <a:srgbClr val="FF998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1">
                      <a:lumMod val="25000"/>
                    </a:schemeClr>
                  </a:solidFill>
                  <a:latin typeface="Myriad Pro" panose="020B0503030403020204" pitchFamily="34" charset="0"/>
                </a:rPr>
                <a:t>Despliega un menú desde donde se accede a las funcionalidades para cada tipo de datos</a:t>
              </a:r>
              <a:endParaRPr lang="en-US" sz="1600" dirty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54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12188" t="4445" b="774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/>
          <p:cNvGrpSpPr/>
          <p:nvPr/>
        </p:nvGrpSpPr>
        <p:grpSpPr>
          <a:xfrm>
            <a:off x="6940551" y="942975"/>
            <a:ext cx="3095624" cy="381000"/>
            <a:chOff x="8286173" y="1135571"/>
            <a:chExt cx="3095624" cy="381000"/>
          </a:xfrm>
        </p:grpSpPr>
        <p:cxnSp>
          <p:nvCxnSpPr>
            <p:cNvPr id="7" name="Conector recto de flecha 6"/>
            <p:cNvCxnSpPr/>
            <p:nvPr/>
          </p:nvCxnSpPr>
          <p:spPr>
            <a:xfrm flipH="1">
              <a:off x="10734219" y="1326071"/>
              <a:ext cx="647578" cy="242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ángulo redondeado 7"/>
            <p:cNvSpPr/>
            <p:nvPr/>
          </p:nvSpPr>
          <p:spPr>
            <a:xfrm>
              <a:off x="8286173" y="1135571"/>
              <a:ext cx="2457450" cy="381000"/>
            </a:xfrm>
            <a:prstGeom prst="roundRect">
              <a:avLst/>
            </a:prstGeom>
            <a:solidFill>
              <a:srgbClr val="FFF0C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1">
                      <a:lumMod val="25000"/>
                    </a:schemeClr>
                  </a:solidFill>
                  <a:latin typeface="Myriad Pro" panose="020B0503030403020204" pitchFamily="34" charset="0"/>
                </a:rPr>
                <a:t>Agregar Nuevo Cliente</a:t>
              </a:r>
              <a:endParaRPr lang="en-US" sz="1600" dirty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3949701" y="1543050"/>
            <a:ext cx="2457450" cy="742948"/>
            <a:chOff x="8155997" y="1114098"/>
            <a:chExt cx="2457450" cy="742948"/>
          </a:xfrm>
        </p:grpSpPr>
        <p:cxnSp>
          <p:nvCxnSpPr>
            <p:cNvPr id="10" name="Conector recto de flecha 9"/>
            <p:cNvCxnSpPr/>
            <p:nvPr/>
          </p:nvCxnSpPr>
          <p:spPr>
            <a:xfrm flipV="1">
              <a:off x="9337097" y="1516571"/>
              <a:ext cx="6472" cy="340475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11" name="Rectángulo redondeado 10"/>
            <p:cNvSpPr/>
            <p:nvPr/>
          </p:nvSpPr>
          <p:spPr>
            <a:xfrm>
              <a:off x="8155997" y="1114098"/>
              <a:ext cx="2457450" cy="402472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1">
                      <a:lumMod val="25000"/>
                    </a:schemeClr>
                  </a:solidFill>
                  <a:latin typeface="Myriad Pro" panose="020B0503030403020204" pitchFamily="34" charset="0"/>
                </a:rPr>
                <a:t>Filtros por tipos de datos</a:t>
              </a:r>
              <a:endParaRPr lang="en-US" sz="1600" dirty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13" name="Rectángulo 12"/>
          <p:cNvSpPr/>
          <p:nvPr/>
        </p:nvSpPr>
        <p:spPr>
          <a:xfrm>
            <a:off x="295275" y="2285999"/>
            <a:ext cx="11363325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/>
          <p:cNvGrpSpPr/>
          <p:nvPr/>
        </p:nvGrpSpPr>
        <p:grpSpPr>
          <a:xfrm>
            <a:off x="295275" y="5299536"/>
            <a:ext cx="2457450" cy="756024"/>
            <a:chOff x="8155997" y="760546"/>
            <a:chExt cx="2457450" cy="756024"/>
          </a:xfrm>
        </p:grpSpPr>
        <p:cxnSp>
          <p:nvCxnSpPr>
            <p:cNvPr id="15" name="Conector recto de flecha 14"/>
            <p:cNvCxnSpPr/>
            <p:nvPr/>
          </p:nvCxnSpPr>
          <p:spPr>
            <a:xfrm flipV="1">
              <a:off x="8292401" y="760546"/>
              <a:ext cx="6472" cy="34047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16" name="Rectángulo redondeado 15"/>
            <p:cNvSpPr/>
            <p:nvPr/>
          </p:nvSpPr>
          <p:spPr>
            <a:xfrm>
              <a:off x="8155997" y="1114098"/>
              <a:ext cx="2457450" cy="402472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1">
                      <a:lumMod val="25000"/>
                    </a:schemeClr>
                  </a:solidFill>
                  <a:latin typeface="Myriad Pro" panose="020B0503030403020204" pitchFamily="34" charset="0"/>
                </a:rPr>
                <a:t>Selección múltiple</a:t>
              </a:r>
              <a:endParaRPr lang="en-US" sz="1600" dirty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17" name="Rectángulo 16"/>
          <p:cNvSpPr/>
          <p:nvPr/>
        </p:nvSpPr>
        <p:spPr>
          <a:xfrm>
            <a:off x="295276" y="2657469"/>
            <a:ext cx="285750" cy="2533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upo 17"/>
          <p:cNvGrpSpPr/>
          <p:nvPr/>
        </p:nvGrpSpPr>
        <p:grpSpPr>
          <a:xfrm>
            <a:off x="7840785" y="2701544"/>
            <a:ext cx="3095624" cy="381000"/>
            <a:chOff x="8286173" y="1135571"/>
            <a:chExt cx="3095624" cy="381000"/>
          </a:xfrm>
        </p:grpSpPr>
        <p:cxnSp>
          <p:nvCxnSpPr>
            <p:cNvPr id="19" name="Conector recto de flecha 18"/>
            <p:cNvCxnSpPr/>
            <p:nvPr/>
          </p:nvCxnSpPr>
          <p:spPr>
            <a:xfrm flipH="1">
              <a:off x="10734219" y="1326071"/>
              <a:ext cx="647578" cy="242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ángulo redondeado 19"/>
            <p:cNvSpPr/>
            <p:nvPr/>
          </p:nvSpPr>
          <p:spPr>
            <a:xfrm>
              <a:off x="8286173" y="1135571"/>
              <a:ext cx="2457450" cy="381000"/>
            </a:xfrm>
            <a:prstGeom prst="roundRect">
              <a:avLst/>
            </a:prstGeom>
            <a:solidFill>
              <a:srgbClr val="FFF0C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1">
                      <a:lumMod val="25000"/>
                    </a:schemeClr>
                  </a:solidFill>
                  <a:latin typeface="Myriad Pro" panose="020B0503030403020204" pitchFamily="34" charset="0"/>
                </a:rPr>
                <a:t>Ver perfil del cliente</a:t>
              </a:r>
              <a:endParaRPr lang="en-US" sz="1600" dirty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8169276" y="3209923"/>
            <a:ext cx="3095624" cy="381000"/>
            <a:chOff x="8286173" y="1135571"/>
            <a:chExt cx="3095624" cy="381000"/>
          </a:xfrm>
        </p:grpSpPr>
        <p:cxnSp>
          <p:nvCxnSpPr>
            <p:cNvPr id="23" name="Conector recto de flecha 22"/>
            <p:cNvCxnSpPr/>
            <p:nvPr/>
          </p:nvCxnSpPr>
          <p:spPr>
            <a:xfrm flipH="1">
              <a:off x="10734219" y="1326071"/>
              <a:ext cx="647578" cy="242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ángulo redondeado 23"/>
            <p:cNvSpPr/>
            <p:nvPr/>
          </p:nvSpPr>
          <p:spPr>
            <a:xfrm>
              <a:off x="8286173" y="1135571"/>
              <a:ext cx="2457450" cy="381000"/>
            </a:xfrm>
            <a:prstGeom prst="roundRect">
              <a:avLst/>
            </a:prstGeom>
            <a:solidFill>
              <a:srgbClr val="FFF0C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1">
                      <a:lumMod val="25000"/>
                    </a:schemeClr>
                  </a:solidFill>
                  <a:latin typeface="Myriad Pro" panose="020B0503030403020204" pitchFamily="34" charset="0"/>
                </a:rPr>
                <a:t>Editar perfil del cliente</a:t>
              </a:r>
              <a:endParaRPr lang="en-US" sz="1600" dirty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4"/>
          <a:srcRect l="89009" t="20247" r="1944" b="58025"/>
          <a:stretch/>
        </p:blipFill>
        <p:spPr>
          <a:xfrm>
            <a:off x="8041288" y="5320421"/>
            <a:ext cx="987838" cy="133444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grpSp>
        <p:nvGrpSpPr>
          <p:cNvPr id="26" name="Grupo 25"/>
          <p:cNvGrpSpPr/>
          <p:nvPr/>
        </p:nvGrpSpPr>
        <p:grpSpPr>
          <a:xfrm>
            <a:off x="9398001" y="1323975"/>
            <a:ext cx="2457450" cy="4651952"/>
            <a:chOff x="8286173" y="-2854793"/>
            <a:chExt cx="2457450" cy="4651952"/>
          </a:xfrm>
        </p:grpSpPr>
        <p:cxnSp>
          <p:nvCxnSpPr>
            <p:cNvPr id="27" name="Conector recto de flecha 26"/>
            <p:cNvCxnSpPr/>
            <p:nvPr/>
          </p:nvCxnSpPr>
          <p:spPr>
            <a:xfrm>
              <a:off x="10546772" y="-2854793"/>
              <a:ext cx="0" cy="3975561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ángulo redondeado 27"/>
            <p:cNvSpPr/>
            <p:nvPr/>
          </p:nvSpPr>
          <p:spPr>
            <a:xfrm>
              <a:off x="8286173" y="1135571"/>
              <a:ext cx="2457450" cy="661588"/>
            </a:xfrm>
            <a:prstGeom prst="roundRect">
              <a:avLst/>
            </a:prstGeom>
            <a:solidFill>
              <a:srgbClr val="FFF0C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1">
                      <a:lumMod val="25000"/>
                    </a:schemeClr>
                  </a:solidFill>
                  <a:latin typeface="Myriad Pro" panose="020B0503030403020204" pitchFamily="34" charset="0"/>
                </a:rPr>
                <a:t>Guardar información en diferentes formatos</a:t>
              </a:r>
              <a:endParaRPr lang="en-US" sz="1600" dirty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cxnSp>
        <p:nvCxnSpPr>
          <p:cNvPr id="31" name="Conector recto de flecha 30"/>
          <p:cNvCxnSpPr/>
          <p:nvPr/>
        </p:nvCxnSpPr>
        <p:spPr>
          <a:xfrm flipV="1">
            <a:off x="9029126" y="5625209"/>
            <a:ext cx="342900" cy="7401"/>
          </a:xfrm>
          <a:prstGeom prst="straightConnector1">
            <a:avLst/>
          </a:prstGeom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/>
          <p:cNvSpPr/>
          <p:nvPr/>
        </p:nvSpPr>
        <p:spPr>
          <a:xfrm>
            <a:off x="10187709" y="1549961"/>
            <a:ext cx="1756642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upo 35"/>
          <p:cNvGrpSpPr/>
          <p:nvPr/>
        </p:nvGrpSpPr>
        <p:grpSpPr>
          <a:xfrm>
            <a:off x="7292243" y="1451354"/>
            <a:ext cx="2851150" cy="598476"/>
            <a:chOff x="8155997" y="1016096"/>
            <a:chExt cx="2851150" cy="598476"/>
          </a:xfrm>
        </p:grpSpPr>
        <p:cxnSp>
          <p:nvCxnSpPr>
            <p:cNvPr id="37" name="Conector recto de flecha 36"/>
            <p:cNvCxnSpPr/>
            <p:nvPr/>
          </p:nvCxnSpPr>
          <p:spPr>
            <a:xfrm flipH="1">
              <a:off x="10636167" y="1302648"/>
              <a:ext cx="370980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38" name="Rectángulo redondeado 37"/>
            <p:cNvSpPr/>
            <p:nvPr/>
          </p:nvSpPr>
          <p:spPr>
            <a:xfrm>
              <a:off x="8155997" y="1016096"/>
              <a:ext cx="2457450" cy="598476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1">
                      <a:lumMod val="25000"/>
                    </a:schemeClr>
                  </a:solidFill>
                  <a:latin typeface="Myriad Pro" panose="020B0503030403020204" pitchFamily="34" charset="0"/>
                </a:rPr>
                <a:t>Acciones de selección múltiple</a:t>
              </a:r>
              <a:endParaRPr lang="en-US" sz="1600" dirty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45" name="Rectángulo 44"/>
          <p:cNvSpPr/>
          <p:nvPr/>
        </p:nvSpPr>
        <p:spPr>
          <a:xfrm>
            <a:off x="237253" y="1566456"/>
            <a:ext cx="3274432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upo 45"/>
          <p:cNvGrpSpPr/>
          <p:nvPr/>
        </p:nvGrpSpPr>
        <p:grpSpPr>
          <a:xfrm>
            <a:off x="1054235" y="445496"/>
            <a:ext cx="2457450" cy="1068979"/>
            <a:chOff x="8155997" y="1114098"/>
            <a:chExt cx="2457450" cy="1068979"/>
          </a:xfrm>
        </p:grpSpPr>
        <p:cxnSp>
          <p:nvCxnSpPr>
            <p:cNvPr id="47" name="Conector recto de flecha 46"/>
            <p:cNvCxnSpPr/>
            <p:nvPr/>
          </p:nvCxnSpPr>
          <p:spPr>
            <a:xfrm flipV="1">
              <a:off x="10193314" y="1527778"/>
              <a:ext cx="0" cy="65529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48" name="Rectángulo redondeado 47"/>
            <p:cNvSpPr/>
            <p:nvPr/>
          </p:nvSpPr>
          <p:spPr>
            <a:xfrm>
              <a:off x="8155997" y="1114098"/>
              <a:ext cx="2457450" cy="402472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1">
                      <a:lumMod val="25000"/>
                    </a:schemeClr>
                  </a:solidFill>
                  <a:latin typeface="Myriad Pro" panose="020B0503030403020204" pitchFamily="34" charset="0"/>
                </a:rPr>
                <a:t>Trabajo con los registros</a:t>
              </a:r>
              <a:endParaRPr lang="en-US" sz="1600" dirty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01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2222" t="4197" b="8219"/>
          <a:stretch/>
        </p:blipFill>
        <p:spPr>
          <a:xfrm>
            <a:off x="0" y="0"/>
            <a:ext cx="12206145" cy="685074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upo 8"/>
          <p:cNvGrpSpPr/>
          <p:nvPr/>
        </p:nvGrpSpPr>
        <p:grpSpPr>
          <a:xfrm>
            <a:off x="4332879" y="590550"/>
            <a:ext cx="2457450" cy="871993"/>
            <a:chOff x="8155997" y="985053"/>
            <a:chExt cx="2457450" cy="871993"/>
          </a:xfrm>
        </p:grpSpPr>
        <p:cxnSp>
          <p:nvCxnSpPr>
            <p:cNvPr id="10" name="Conector recto de flecha 9"/>
            <p:cNvCxnSpPr/>
            <p:nvPr/>
          </p:nvCxnSpPr>
          <p:spPr>
            <a:xfrm flipV="1">
              <a:off x="9343569" y="1516572"/>
              <a:ext cx="0" cy="340474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11" name="Rectángulo redondeado 10"/>
            <p:cNvSpPr/>
            <p:nvPr/>
          </p:nvSpPr>
          <p:spPr>
            <a:xfrm>
              <a:off x="8155997" y="985053"/>
              <a:ext cx="2457450" cy="531517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1">
                      <a:lumMod val="25000"/>
                    </a:schemeClr>
                  </a:solidFill>
                  <a:latin typeface="Myriad Pro" panose="020B0503030403020204" pitchFamily="34" charset="0"/>
                </a:rPr>
                <a:t>Pasos para crear un nuevo cliente</a:t>
              </a:r>
              <a:endParaRPr lang="en-US" sz="1600" dirty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12" name="Rectángulo 11"/>
          <p:cNvSpPr/>
          <p:nvPr/>
        </p:nvSpPr>
        <p:spPr>
          <a:xfrm>
            <a:off x="486864" y="1469799"/>
            <a:ext cx="11363325" cy="1099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 13"/>
          <p:cNvSpPr/>
          <p:nvPr/>
        </p:nvSpPr>
        <p:spPr>
          <a:xfrm>
            <a:off x="1982289" y="2713310"/>
            <a:ext cx="9104811" cy="3239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upo 14"/>
          <p:cNvGrpSpPr/>
          <p:nvPr/>
        </p:nvGrpSpPr>
        <p:grpSpPr>
          <a:xfrm>
            <a:off x="7036890" y="5953125"/>
            <a:ext cx="3352436" cy="790327"/>
            <a:chOff x="8155997" y="726246"/>
            <a:chExt cx="3352436" cy="790327"/>
          </a:xfrm>
        </p:grpSpPr>
        <p:cxnSp>
          <p:nvCxnSpPr>
            <p:cNvPr id="16" name="Conector recto de flecha 15"/>
            <p:cNvCxnSpPr/>
            <p:nvPr/>
          </p:nvCxnSpPr>
          <p:spPr>
            <a:xfrm flipV="1">
              <a:off x="9787706" y="726246"/>
              <a:ext cx="0" cy="25608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17" name="Rectángulo redondeado 16"/>
            <p:cNvSpPr/>
            <p:nvPr/>
          </p:nvSpPr>
          <p:spPr>
            <a:xfrm>
              <a:off x="8155997" y="982333"/>
              <a:ext cx="3352436" cy="53424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1">
                      <a:lumMod val="25000"/>
                    </a:schemeClr>
                  </a:solidFill>
                  <a:latin typeface="Myriad Pro" panose="020B0503030403020204" pitchFamily="34" charset="0"/>
                </a:rPr>
                <a:t>Único paso imprescindible para crear un cliente</a:t>
              </a:r>
              <a:endParaRPr lang="en-US" sz="1600" dirty="0">
                <a:solidFill>
                  <a:schemeClr val="accent1">
                    <a:lumMod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113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852</TotalTime>
  <Words>450</Words>
  <Application>Microsoft Office PowerPoint</Application>
  <PresentationFormat>Panorámica</PresentationFormat>
  <Paragraphs>75</Paragraphs>
  <Slides>20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Myriad Pro</vt:lpstr>
      <vt:lpstr>Wingdings 3</vt:lpstr>
      <vt:lpstr>Ion</vt:lpstr>
      <vt:lpstr>Presentación de PowerPoint</vt:lpstr>
      <vt:lpstr>Lenguajes de programación utilizados</vt:lpstr>
      <vt:lpstr>Bundles de Terceros utilizados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Jr.AvaLug</dc:creator>
  <cp:lastModifiedBy>Jr.AvaLug</cp:lastModifiedBy>
  <cp:revision>41</cp:revision>
  <dcterms:created xsi:type="dcterms:W3CDTF">2018-02-27T18:28:53Z</dcterms:created>
  <dcterms:modified xsi:type="dcterms:W3CDTF">2018-02-28T08:41:29Z</dcterms:modified>
</cp:coreProperties>
</file>