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5" r:id="rId13"/>
    <p:sldId id="276" r:id="rId14"/>
    <p:sldId id="277" r:id="rId15"/>
    <p:sldId id="271" r:id="rId16"/>
    <p:sldId id="272" r:id="rId17"/>
    <p:sldId id="273" r:id="rId18"/>
    <p:sldId id="274" r:id="rId19"/>
    <p:sldId id="278" r:id="rId20"/>
    <p:sldId id="279" r:id="rId21"/>
    <p:sldId id="280" r:id="rId22"/>
    <p:sldId id="281" r:id="rId23"/>
    <p:sldId id="282" r:id="rId24"/>
    <p:sldId id="267" r:id="rId25"/>
    <p:sldId id="268" r:id="rId26"/>
    <p:sldId id="269" r:id="rId27"/>
    <p:sldId id="283" r:id="rId28"/>
    <p:sldId id="27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1"/>
  </p:normalViewPr>
  <p:slideViewPr>
    <p:cSldViewPr snapToGrid="0" snapToObjects="1">
      <p:cViewPr varScale="1">
        <p:scale>
          <a:sx n="107" d="100"/>
          <a:sy n="107" d="100"/>
        </p:scale>
        <p:origin x="73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AE99A-A873-C947-A764-2B0556D7147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F37E007-46E5-544C-93C2-E99D10FBE5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C597787-EAAD-B54E-8032-B2C85D21C106}"/>
              </a:ext>
            </a:extLst>
          </p:cNvPr>
          <p:cNvSpPr>
            <a:spLocks noGrp="1"/>
          </p:cNvSpPr>
          <p:nvPr>
            <p:ph type="dt" sz="half" idx="10"/>
          </p:nvPr>
        </p:nvSpPr>
        <p:spPr/>
        <p:txBody>
          <a:bodyPr/>
          <a:lstStyle/>
          <a:p>
            <a:fld id="{712F7D2E-757B-1A4E-BFD7-79E36377EAB5}" type="datetimeFigureOut">
              <a:rPr lang="en-US" smtClean="0"/>
              <a:t>9/23/21</a:t>
            </a:fld>
            <a:endParaRPr lang="en-US"/>
          </a:p>
        </p:txBody>
      </p:sp>
      <p:sp>
        <p:nvSpPr>
          <p:cNvPr id="5" name="Footer Placeholder 4">
            <a:extLst>
              <a:ext uri="{FF2B5EF4-FFF2-40B4-BE49-F238E27FC236}">
                <a16:creationId xmlns:a16="http://schemas.microsoft.com/office/drawing/2014/main" id="{9AE7F2D5-D4BB-C44A-A100-054D1C8AF1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2658E3-1DFB-FD46-9A1E-4BC54479AD13}"/>
              </a:ext>
            </a:extLst>
          </p:cNvPr>
          <p:cNvSpPr>
            <a:spLocks noGrp="1"/>
          </p:cNvSpPr>
          <p:nvPr>
            <p:ph type="sldNum" sz="quarter" idx="12"/>
          </p:nvPr>
        </p:nvSpPr>
        <p:spPr/>
        <p:txBody>
          <a:bodyPr/>
          <a:lstStyle/>
          <a:p>
            <a:fld id="{A97CDFDC-00D0-804F-8F2E-FE8895F5168F}" type="slidenum">
              <a:rPr lang="en-US" smtClean="0"/>
              <a:t>‹#›</a:t>
            </a:fld>
            <a:endParaRPr lang="en-US"/>
          </a:p>
        </p:txBody>
      </p:sp>
    </p:spTree>
    <p:extLst>
      <p:ext uri="{BB962C8B-B14F-4D97-AF65-F5344CB8AC3E}">
        <p14:creationId xmlns:p14="http://schemas.microsoft.com/office/powerpoint/2010/main" val="717938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082D0-D54B-D544-B297-1324E53475A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DB3AD8A-144F-5947-9DEF-6FA6AE5B21B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F4903A8-9A5A-C844-9160-382D992230E9}"/>
              </a:ext>
            </a:extLst>
          </p:cNvPr>
          <p:cNvSpPr>
            <a:spLocks noGrp="1"/>
          </p:cNvSpPr>
          <p:nvPr>
            <p:ph type="dt" sz="half" idx="10"/>
          </p:nvPr>
        </p:nvSpPr>
        <p:spPr/>
        <p:txBody>
          <a:bodyPr/>
          <a:lstStyle/>
          <a:p>
            <a:fld id="{712F7D2E-757B-1A4E-BFD7-79E36377EAB5}" type="datetimeFigureOut">
              <a:rPr lang="en-US" smtClean="0"/>
              <a:t>9/23/21</a:t>
            </a:fld>
            <a:endParaRPr lang="en-US"/>
          </a:p>
        </p:txBody>
      </p:sp>
      <p:sp>
        <p:nvSpPr>
          <p:cNvPr id="5" name="Footer Placeholder 4">
            <a:extLst>
              <a:ext uri="{FF2B5EF4-FFF2-40B4-BE49-F238E27FC236}">
                <a16:creationId xmlns:a16="http://schemas.microsoft.com/office/drawing/2014/main" id="{B5CCD579-40B2-6B43-9DB4-15D4E4A549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601941-6C74-C44E-9D3D-1B765DFF8BEC}"/>
              </a:ext>
            </a:extLst>
          </p:cNvPr>
          <p:cNvSpPr>
            <a:spLocks noGrp="1"/>
          </p:cNvSpPr>
          <p:nvPr>
            <p:ph type="sldNum" sz="quarter" idx="12"/>
          </p:nvPr>
        </p:nvSpPr>
        <p:spPr/>
        <p:txBody>
          <a:bodyPr/>
          <a:lstStyle/>
          <a:p>
            <a:fld id="{A97CDFDC-00D0-804F-8F2E-FE8895F5168F}" type="slidenum">
              <a:rPr lang="en-US" smtClean="0"/>
              <a:t>‹#›</a:t>
            </a:fld>
            <a:endParaRPr lang="en-US"/>
          </a:p>
        </p:txBody>
      </p:sp>
    </p:spTree>
    <p:extLst>
      <p:ext uri="{BB962C8B-B14F-4D97-AF65-F5344CB8AC3E}">
        <p14:creationId xmlns:p14="http://schemas.microsoft.com/office/powerpoint/2010/main" val="3592293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538643-B324-9C4E-AC3E-F010880C7A0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F1C7184-E11C-D643-B74B-08579694E4B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240C4F6-2A80-6B48-BFDA-450002935045}"/>
              </a:ext>
            </a:extLst>
          </p:cNvPr>
          <p:cNvSpPr>
            <a:spLocks noGrp="1"/>
          </p:cNvSpPr>
          <p:nvPr>
            <p:ph type="dt" sz="half" idx="10"/>
          </p:nvPr>
        </p:nvSpPr>
        <p:spPr/>
        <p:txBody>
          <a:bodyPr/>
          <a:lstStyle/>
          <a:p>
            <a:fld id="{712F7D2E-757B-1A4E-BFD7-79E36377EAB5}" type="datetimeFigureOut">
              <a:rPr lang="en-US" smtClean="0"/>
              <a:t>9/23/21</a:t>
            </a:fld>
            <a:endParaRPr lang="en-US"/>
          </a:p>
        </p:txBody>
      </p:sp>
      <p:sp>
        <p:nvSpPr>
          <p:cNvPr id="5" name="Footer Placeholder 4">
            <a:extLst>
              <a:ext uri="{FF2B5EF4-FFF2-40B4-BE49-F238E27FC236}">
                <a16:creationId xmlns:a16="http://schemas.microsoft.com/office/drawing/2014/main" id="{AB96B4B0-7BA4-814E-9912-D1F8144ED3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19F4D9-85D9-0744-8BED-F778B4E155AA}"/>
              </a:ext>
            </a:extLst>
          </p:cNvPr>
          <p:cNvSpPr>
            <a:spLocks noGrp="1"/>
          </p:cNvSpPr>
          <p:nvPr>
            <p:ph type="sldNum" sz="quarter" idx="12"/>
          </p:nvPr>
        </p:nvSpPr>
        <p:spPr/>
        <p:txBody>
          <a:bodyPr/>
          <a:lstStyle/>
          <a:p>
            <a:fld id="{A97CDFDC-00D0-804F-8F2E-FE8895F5168F}" type="slidenum">
              <a:rPr lang="en-US" smtClean="0"/>
              <a:t>‹#›</a:t>
            </a:fld>
            <a:endParaRPr lang="en-US"/>
          </a:p>
        </p:txBody>
      </p:sp>
    </p:spTree>
    <p:extLst>
      <p:ext uri="{BB962C8B-B14F-4D97-AF65-F5344CB8AC3E}">
        <p14:creationId xmlns:p14="http://schemas.microsoft.com/office/powerpoint/2010/main" val="2019724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82C7F-7DEE-9547-B034-7D4E5717D4B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07357C7-F1C2-4C4B-A568-0D8B368B980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CE730D4-CDAC-2E4E-A7BC-CFC65CE7B229}"/>
              </a:ext>
            </a:extLst>
          </p:cNvPr>
          <p:cNvSpPr>
            <a:spLocks noGrp="1"/>
          </p:cNvSpPr>
          <p:nvPr>
            <p:ph type="dt" sz="half" idx="10"/>
          </p:nvPr>
        </p:nvSpPr>
        <p:spPr/>
        <p:txBody>
          <a:bodyPr/>
          <a:lstStyle/>
          <a:p>
            <a:fld id="{712F7D2E-757B-1A4E-BFD7-79E36377EAB5}" type="datetimeFigureOut">
              <a:rPr lang="en-US" smtClean="0"/>
              <a:t>9/23/21</a:t>
            </a:fld>
            <a:endParaRPr lang="en-US"/>
          </a:p>
        </p:txBody>
      </p:sp>
      <p:sp>
        <p:nvSpPr>
          <p:cNvPr id="5" name="Footer Placeholder 4">
            <a:extLst>
              <a:ext uri="{FF2B5EF4-FFF2-40B4-BE49-F238E27FC236}">
                <a16:creationId xmlns:a16="http://schemas.microsoft.com/office/drawing/2014/main" id="{A856C859-FCB7-8547-9CFB-5CFB18CA04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6C8FDB-C508-FF4E-BD21-8ECDB78867C1}"/>
              </a:ext>
            </a:extLst>
          </p:cNvPr>
          <p:cNvSpPr>
            <a:spLocks noGrp="1"/>
          </p:cNvSpPr>
          <p:nvPr>
            <p:ph type="sldNum" sz="quarter" idx="12"/>
          </p:nvPr>
        </p:nvSpPr>
        <p:spPr/>
        <p:txBody>
          <a:bodyPr/>
          <a:lstStyle/>
          <a:p>
            <a:fld id="{A97CDFDC-00D0-804F-8F2E-FE8895F5168F}" type="slidenum">
              <a:rPr lang="en-US" smtClean="0"/>
              <a:t>‹#›</a:t>
            </a:fld>
            <a:endParaRPr lang="en-US"/>
          </a:p>
        </p:txBody>
      </p:sp>
    </p:spTree>
    <p:extLst>
      <p:ext uri="{BB962C8B-B14F-4D97-AF65-F5344CB8AC3E}">
        <p14:creationId xmlns:p14="http://schemas.microsoft.com/office/powerpoint/2010/main" val="3234371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8E431-B1FC-7645-8F95-1C63BB2D464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61C1EE1-CD57-3A48-8953-202254FFAF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C562833-29A0-774E-9120-045E61B115CC}"/>
              </a:ext>
            </a:extLst>
          </p:cNvPr>
          <p:cNvSpPr>
            <a:spLocks noGrp="1"/>
          </p:cNvSpPr>
          <p:nvPr>
            <p:ph type="dt" sz="half" idx="10"/>
          </p:nvPr>
        </p:nvSpPr>
        <p:spPr/>
        <p:txBody>
          <a:bodyPr/>
          <a:lstStyle/>
          <a:p>
            <a:fld id="{712F7D2E-757B-1A4E-BFD7-79E36377EAB5}" type="datetimeFigureOut">
              <a:rPr lang="en-US" smtClean="0"/>
              <a:t>9/23/21</a:t>
            </a:fld>
            <a:endParaRPr lang="en-US"/>
          </a:p>
        </p:txBody>
      </p:sp>
      <p:sp>
        <p:nvSpPr>
          <p:cNvPr id="5" name="Footer Placeholder 4">
            <a:extLst>
              <a:ext uri="{FF2B5EF4-FFF2-40B4-BE49-F238E27FC236}">
                <a16:creationId xmlns:a16="http://schemas.microsoft.com/office/drawing/2014/main" id="{F1AAC3F8-4A9E-D143-8886-036CFF10B7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1BB010-E6C3-114F-AB7B-ECA9C5319F73}"/>
              </a:ext>
            </a:extLst>
          </p:cNvPr>
          <p:cNvSpPr>
            <a:spLocks noGrp="1"/>
          </p:cNvSpPr>
          <p:nvPr>
            <p:ph type="sldNum" sz="quarter" idx="12"/>
          </p:nvPr>
        </p:nvSpPr>
        <p:spPr/>
        <p:txBody>
          <a:bodyPr/>
          <a:lstStyle/>
          <a:p>
            <a:fld id="{A97CDFDC-00D0-804F-8F2E-FE8895F5168F}" type="slidenum">
              <a:rPr lang="en-US" smtClean="0"/>
              <a:t>‹#›</a:t>
            </a:fld>
            <a:endParaRPr lang="en-US"/>
          </a:p>
        </p:txBody>
      </p:sp>
    </p:spTree>
    <p:extLst>
      <p:ext uri="{BB962C8B-B14F-4D97-AF65-F5344CB8AC3E}">
        <p14:creationId xmlns:p14="http://schemas.microsoft.com/office/powerpoint/2010/main" val="3557092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558BC-B5C8-BC43-8337-1240714C04A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A717CF8-448C-1841-8ABD-D0FEF814633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204B68E-AA30-2C46-A3D5-0A0D19E43AF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ED79794-6E7B-1D42-B05D-DC846D58920F}"/>
              </a:ext>
            </a:extLst>
          </p:cNvPr>
          <p:cNvSpPr>
            <a:spLocks noGrp="1"/>
          </p:cNvSpPr>
          <p:nvPr>
            <p:ph type="dt" sz="half" idx="10"/>
          </p:nvPr>
        </p:nvSpPr>
        <p:spPr/>
        <p:txBody>
          <a:bodyPr/>
          <a:lstStyle/>
          <a:p>
            <a:fld id="{712F7D2E-757B-1A4E-BFD7-79E36377EAB5}" type="datetimeFigureOut">
              <a:rPr lang="en-US" smtClean="0"/>
              <a:t>9/23/21</a:t>
            </a:fld>
            <a:endParaRPr lang="en-US"/>
          </a:p>
        </p:txBody>
      </p:sp>
      <p:sp>
        <p:nvSpPr>
          <p:cNvPr id="6" name="Footer Placeholder 5">
            <a:extLst>
              <a:ext uri="{FF2B5EF4-FFF2-40B4-BE49-F238E27FC236}">
                <a16:creationId xmlns:a16="http://schemas.microsoft.com/office/drawing/2014/main" id="{B04CE7AE-7A63-3D4C-9545-94E31991BC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116C29-54EC-AE43-92CF-061AC2BFAE93}"/>
              </a:ext>
            </a:extLst>
          </p:cNvPr>
          <p:cNvSpPr>
            <a:spLocks noGrp="1"/>
          </p:cNvSpPr>
          <p:nvPr>
            <p:ph type="sldNum" sz="quarter" idx="12"/>
          </p:nvPr>
        </p:nvSpPr>
        <p:spPr/>
        <p:txBody>
          <a:bodyPr/>
          <a:lstStyle/>
          <a:p>
            <a:fld id="{A97CDFDC-00D0-804F-8F2E-FE8895F5168F}" type="slidenum">
              <a:rPr lang="en-US" smtClean="0"/>
              <a:t>‹#›</a:t>
            </a:fld>
            <a:endParaRPr lang="en-US"/>
          </a:p>
        </p:txBody>
      </p:sp>
    </p:spTree>
    <p:extLst>
      <p:ext uri="{BB962C8B-B14F-4D97-AF65-F5344CB8AC3E}">
        <p14:creationId xmlns:p14="http://schemas.microsoft.com/office/powerpoint/2010/main" val="954326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40E05-E73D-814B-8806-BA74FDD3DCC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D9A7CBC-AB0B-2646-8607-7FAEF3F641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112F9B5-474E-DE4D-A36B-5D08526BC2B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9C93784-FE4D-5E40-9516-19297FC524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6D627DB-AD3D-8C4E-98CF-7A72245EFE3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090324F-3C83-454A-A7FC-CC2EE82BC2BE}"/>
              </a:ext>
            </a:extLst>
          </p:cNvPr>
          <p:cNvSpPr>
            <a:spLocks noGrp="1"/>
          </p:cNvSpPr>
          <p:nvPr>
            <p:ph type="dt" sz="half" idx="10"/>
          </p:nvPr>
        </p:nvSpPr>
        <p:spPr/>
        <p:txBody>
          <a:bodyPr/>
          <a:lstStyle/>
          <a:p>
            <a:fld id="{712F7D2E-757B-1A4E-BFD7-79E36377EAB5}" type="datetimeFigureOut">
              <a:rPr lang="en-US" smtClean="0"/>
              <a:t>9/23/21</a:t>
            </a:fld>
            <a:endParaRPr lang="en-US"/>
          </a:p>
        </p:txBody>
      </p:sp>
      <p:sp>
        <p:nvSpPr>
          <p:cNvPr id="8" name="Footer Placeholder 7">
            <a:extLst>
              <a:ext uri="{FF2B5EF4-FFF2-40B4-BE49-F238E27FC236}">
                <a16:creationId xmlns:a16="http://schemas.microsoft.com/office/drawing/2014/main" id="{2CC8B4D4-F01A-DD40-8E37-D8C953BB50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B37DEB-C4E5-654D-BD48-DC387EE093DF}"/>
              </a:ext>
            </a:extLst>
          </p:cNvPr>
          <p:cNvSpPr>
            <a:spLocks noGrp="1"/>
          </p:cNvSpPr>
          <p:nvPr>
            <p:ph type="sldNum" sz="quarter" idx="12"/>
          </p:nvPr>
        </p:nvSpPr>
        <p:spPr/>
        <p:txBody>
          <a:bodyPr/>
          <a:lstStyle/>
          <a:p>
            <a:fld id="{A97CDFDC-00D0-804F-8F2E-FE8895F5168F}" type="slidenum">
              <a:rPr lang="en-US" smtClean="0"/>
              <a:t>‹#›</a:t>
            </a:fld>
            <a:endParaRPr lang="en-US"/>
          </a:p>
        </p:txBody>
      </p:sp>
    </p:spTree>
    <p:extLst>
      <p:ext uri="{BB962C8B-B14F-4D97-AF65-F5344CB8AC3E}">
        <p14:creationId xmlns:p14="http://schemas.microsoft.com/office/powerpoint/2010/main" val="3986084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3EB08-86FB-B64A-BBDD-511966D7DC2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377AE58-0314-5744-9F55-B41D0ECA518A}"/>
              </a:ext>
            </a:extLst>
          </p:cNvPr>
          <p:cNvSpPr>
            <a:spLocks noGrp="1"/>
          </p:cNvSpPr>
          <p:nvPr>
            <p:ph type="dt" sz="half" idx="10"/>
          </p:nvPr>
        </p:nvSpPr>
        <p:spPr/>
        <p:txBody>
          <a:bodyPr/>
          <a:lstStyle/>
          <a:p>
            <a:fld id="{712F7D2E-757B-1A4E-BFD7-79E36377EAB5}" type="datetimeFigureOut">
              <a:rPr lang="en-US" smtClean="0"/>
              <a:t>9/23/21</a:t>
            </a:fld>
            <a:endParaRPr lang="en-US"/>
          </a:p>
        </p:txBody>
      </p:sp>
      <p:sp>
        <p:nvSpPr>
          <p:cNvPr id="4" name="Footer Placeholder 3">
            <a:extLst>
              <a:ext uri="{FF2B5EF4-FFF2-40B4-BE49-F238E27FC236}">
                <a16:creationId xmlns:a16="http://schemas.microsoft.com/office/drawing/2014/main" id="{B56D5D02-B94B-8C44-9CC2-78D715B1A2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3A65E3-EA58-3C42-BDC6-745E4661D73F}"/>
              </a:ext>
            </a:extLst>
          </p:cNvPr>
          <p:cNvSpPr>
            <a:spLocks noGrp="1"/>
          </p:cNvSpPr>
          <p:nvPr>
            <p:ph type="sldNum" sz="quarter" idx="12"/>
          </p:nvPr>
        </p:nvSpPr>
        <p:spPr/>
        <p:txBody>
          <a:bodyPr/>
          <a:lstStyle/>
          <a:p>
            <a:fld id="{A97CDFDC-00D0-804F-8F2E-FE8895F5168F}" type="slidenum">
              <a:rPr lang="en-US" smtClean="0"/>
              <a:t>‹#›</a:t>
            </a:fld>
            <a:endParaRPr lang="en-US"/>
          </a:p>
        </p:txBody>
      </p:sp>
    </p:spTree>
    <p:extLst>
      <p:ext uri="{BB962C8B-B14F-4D97-AF65-F5344CB8AC3E}">
        <p14:creationId xmlns:p14="http://schemas.microsoft.com/office/powerpoint/2010/main" val="3478470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EE07DF-3330-5C45-A790-01A9819B0767}"/>
              </a:ext>
            </a:extLst>
          </p:cNvPr>
          <p:cNvSpPr>
            <a:spLocks noGrp="1"/>
          </p:cNvSpPr>
          <p:nvPr>
            <p:ph type="dt" sz="half" idx="10"/>
          </p:nvPr>
        </p:nvSpPr>
        <p:spPr/>
        <p:txBody>
          <a:bodyPr/>
          <a:lstStyle/>
          <a:p>
            <a:fld id="{712F7D2E-757B-1A4E-BFD7-79E36377EAB5}" type="datetimeFigureOut">
              <a:rPr lang="en-US" smtClean="0"/>
              <a:t>9/23/21</a:t>
            </a:fld>
            <a:endParaRPr lang="en-US"/>
          </a:p>
        </p:txBody>
      </p:sp>
      <p:sp>
        <p:nvSpPr>
          <p:cNvPr id="3" name="Footer Placeholder 2">
            <a:extLst>
              <a:ext uri="{FF2B5EF4-FFF2-40B4-BE49-F238E27FC236}">
                <a16:creationId xmlns:a16="http://schemas.microsoft.com/office/drawing/2014/main" id="{B52D4DC4-AF75-5448-80FF-8A9361991D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5D3090-B5F6-5D4B-8FCF-0EABC4F29EFA}"/>
              </a:ext>
            </a:extLst>
          </p:cNvPr>
          <p:cNvSpPr>
            <a:spLocks noGrp="1"/>
          </p:cNvSpPr>
          <p:nvPr>
            <p:ph type="sldNum" sz="quarter" idx="12"/>
          </p:nvPr>
        </p:nvSpPr>
        <p:spPr/>
        <p:txBody>
          <a:bodyPr/>
          <a:lstStyle/>
          <a:p>
            <a:fld id="{A97CDFDC-00D0-804F-8F2E-FE8895F5168F}" type="slidenum">
              <a:rPr lang="en-US" smtClean="0"/>
              <a:t>‹#›</a:t>
            </a:fld>
            <a:endParaRPr lang="en-US"/>
          </a:p>
        </p:txBody>
      </p:sp>
    </p:spTree>
    <p:extLst>
      <p:ext uri="{BB962C8B-B14F-4D97-AF65-F5344CB8AC3E}">
        <p14:creationId xmlns:p14="http://schemas.microsoft.com/office/powerpoint/2010/main" val="2883856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C3516-BF01-D54A-9AB1-79DFFAAE830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5CB5AA1-7796-3343-8014-67E8C2F6B3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826520E-0B27-654C-BFAE-C14A359988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C1C3877-AC64-BA43-BADA-BA78CFAD5AF1}"/>
              </a:ext>
            </a:extLst>
          </p:cNvPr>
          <p:cNvSpPr>
            <a:spLocks noGrp="1"/>
          </p:cNvSpPr>
          <p:nvPr>
            <p:ph type="dt" sz="half" idx="10"/>
          </p:nvPr>
        </p:nvSpPr>
        <p:spPr/>
        <p:txBody>
          <a:bodyPr/>
          <a:lstStyle/>
          <a:p>
            <a:fld id="{712F7D2E-757B-1A4E-BFD7-79E36377EAB5}" type="datetimeFigureOut">
              <a:rPr lang="en-US" smtClean="0"/>
              <a:t>9/23/21</a:t>
            </a:fld>
            <a:endParaRPr lang="en-US"/>
          </a:p>
        </p:txBody>
      </p:sp>
      <p:sp>
        <p:nvSpPr>
          <p:cNvPr id="6" name="Footer Placeholder 5">
            <a:extLst>
              <a:ext uri="{FF2B5EF4-FFF2-40B4-BE49-F238E27FC236}">
                <a16:creationId xmlns:a16="http://schemas.microsoft.com/office/drawing/2014/main" id="{EF1E1EC4-A938-C24B-A49B-D558266ACB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237083-4A16-D44B-BF9F-872AD866149B}"/>
              </a:ext>
            </a:extLst>
          </p:cNvPr>
          <p:cNvSpPr>
            <a:spLocks noGrp="1"/>
          </p:cNvSpPr>
          <p:nvPr>
            <p:ph type="sldNum" sz="quarter" idx="12"/>
          </p:nvPr>
        </p:nvSpPr>
        <p:spPr/>
        <p:txBody>
          <a:bodyPr/>
          <a:lstStyle/>
          <a:p>
            <a:fld id="{A97CDFDC-00D0-804F-8F2E-FE8895F5168F}" type="slidenum">
              <a:rPr lang="en-US" smtClean="0"/>
              <a:t>‹#›</a:t>
            </a:fld>
            <a:endParaRPr lang="en-US"/>
          </a:p>
        </p:txBody>
      </p:sp>
    </p:spTree>
    <p:extLst>
      <p:ext uri="{BB962C8B-B14F-4D97-AF65-F5344CB8AC3E}">
        <p14:creationId xmlns:p14="http://schemas.microsoft.com/office/powerpoint/2010/main" val="649682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80296-9BE3-9C40-8DAE-3EB0C01CF3D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54E70B1-317D-984D-81AA-3E89F83269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57F776-6A2D-8A43-AA22-E8A6681C10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9E87E7-2683-9149-9844-0F00FC8D1BE0}"/>
              </a:ext>
            </a:extLst>
          </p:cNvPr>
          <p:cNvSpPr>
            <a:spLocks noGrp="1"/>
          </p:cNvSpPr>
          <p:nvPr>
            <p:ph type="dt" sz="half" idx="10"/>
          </p:nvPr>
        </p:nvSpPr>
        <p:spPr/>
        <p:txBody>
          <a:bodyPr/>
          <a:lstStyle/>
          <a:p>
            <a:fld id="{712F7D2E-757B-1A4E-BFD7-79E36377EAB5}" type="datetimeFigureOut">
              <a:rPr lang="en-US" smtClean="0"/>
              <a:t>9/23/21</a:t>
            </a:fld>
            <a:endParaRPr lang="en-US"/>
          </a:p>
        </p:txBody>
      </p:sp>
      <p:sp>
        <p:nvSpPr>
          <p:cNvPr id="6" name="Footer Placeholder 5">
            <a:extLst>
              <a:ext uri="{FF2B5EF4-FFF2-40B4-BE49-F238E27FC236}">
                <a16:creationId xmlns:a16="http://schemas.microsoft.com/office/drawing/2014/main" id="{DE152225-CC87-BA49-821C-85A393AE20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0F1212-546F-C84F-B1C8-7CD7E6C11663}"/>
              </a:ext>
            </a:extLst>
          </p:cNvPr>
          <p:cNvSpPr>
            <a:spLocks noGrp="1"/>
          </p:cNvSpPr>
          <p:nvPr>
            <p:ph type="sldNum" sz="quarter" idx="12"/>
          </p:nvPr>
        </p:nvSpPr>
        <p:spPr/>
        <p:txBody>
          <a:bodyPr/>
          <a:lstStyle/>
          <a:p>
            <a:fld id="{A97CDFDC-00D0-804F-8F2E-FE8895F5168F}" type="slidenum">
              <a:rPr lang="en-US" smtClean="0"/>
              <a:t>‹#›</a:t>
            </a:fld>
            <a:endParaRPr lang="en-US"/>
          </a:p>
        </p:txBody>
      </p:sp>
    </p:spTree>
    <p:extLst>
      <p:ext uri="{BB962C8B-B14F-4D97-AF65-F5344CB8AC3E}">
        <p14:creationId xmlns:p14="http://schemas.microsoft.com/office/powerpoint/2010/main" val="1726917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050E33-0FFB-F34F-8169-FC31535A7E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1C804A9-1D11-4149-9698-55EDD8C8F9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C9BD58B-994A-6242-9B24-CAEC5C8B93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2F7D2E-757B-1A4E-BFD7-79E36377EAB5}" type="datetimeFigureOut">
              <a:rPr lang="en-US" smtClean="0"/>
              <a:t>9/23/21</a:t>
            </a:fld>
            <a:endParaRPr lang="en-US"/>
          </a:p>
        </p:txBody>
      </p:sp>
      <p:sp>
        <p:nvSpPr>
          <p:cNvPr id="5" name="Footer Placeholder 4">
            <a:extLst>
              <a:ext uri="{FF2B5EF4-FFF2-40B4-BE49-F238E27FC236}">
                <a16:creationId xmlns:a16="http://schemas.microsoft.com/office/drawing/2014/main" id="{005FA47D-F9CD-6D4D-8E75-EB21A4AE7C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D0F93B-41D6-994B-88C3-7A41F9EA45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7CDFDC-00D0-804F-8F2E-FE8895F5168F}" type="slidenum">
              <a:rPr lang="en-US" smtClean="0"/>
              <a:t>‹#›</a:t>
            </a:fld>
            <a:endParaRPr lang="en-US"/>
          </a:p>
        </p:txBody>
      </p:sp>
    </p:spTree>
    <p:extLst>
      <p:ext uri="{BB962C8B-B14F-4D97-AF65-F5344CB8AC3E}">
        <p14:creationId xmlns:p14="http://schemas.microsoft.com/office/powerpoint/2010/main" val="3653235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508CD-F0C1-4A44-BF71-6D08B35DAEA0}"/>
              </a:ext>
            </a:extLst>
          </p:cNvPr>
          <p:cNvSpPr>
            <a:spLocks noGrp="1"/>
          </p:cNvSpPr>
          <p:nvPr>
            <p:ph type="ctrTitle"/>
          </p:nvPr>
        </p:nvSpPr>
        <p:spPr/>
        <p:txBody>
          <a:bodyPr/>
          <a:lstStyle/>
          <a:p>
            <a:r>
              <a:rPr lang="en-US" dirty="0"/>
              <a:t>Time Series </a:t>
            </a:r>
          </a:p>
        </p:txBody>
      </p:sp>
      <p:sp>
        <p:nvSpPr>
          <p:cNvPr id="3" name="Subtitle 2">
            <a:extLst>
              <a:ext uri="{FF2B5EF4-FFF2-40B4-BE49-F238E27FC236}">
                <a16:creationId xmlns:a16="http://schemas.microsoft.com/office/drawing/2014/main" id="{A828FDA7-E583-0D49-B228-8049539902BD}"/>
              </a:ext>
            </a:extLst>
          </p:cNvPr>
          <p:cNvSpPr>
            <a:spLocks noGrp="1"/>
          </p:cNvSpPr>
          <p:nvPr>
            <p:ph type="subTitle" idx="1"/>
          </p:nvPr>
        </p:nvSpPr>
        <p:spPr/>
        <p:txBody>
          <a:bodyPr/>
          <a:lstStyle/>
          <a:p>
            <a:r>
              <a:rPr lang="en-US" dirty="0"/>
              <a:t>Autoregression Analysis</a:t>
            </a:r>
          </a:p>
          <a:p>
            <a:r>
              <a:rPr lang="en-US" dirty="0"/>
              <a:t>(Project 1)</a:t>
            </a:r>
          </a:p>
        </p:txBody>
      </p:sp>
    </p:spTree>
    <p:extLst>
      <p:ext uri="{BB962C8B-B14F-4D97-AF65-F5344CB8AC3E}">
        <p14:creationId xmlns:p14="http://schemas.microsoft.com/office/powerpoint/2010/main" val="1812933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AB9E-E50E-8A47-BEED-DCA627543F74}"/>
              </a:ext>
            </a:extLst>
          </p:cNvPr>
          <p:cNvSpPr>
            <a:spLocks noGrp="1"/>
          </p:cNvSpPr>
          <p:nvPr>
            <p:ph type="title"/>
          </p:nvPr>
        </p:nvSpPr>
        <p:spPr/>
        <p:txBody>
          <a:bodyPr/>
          <a:lstStyle/>
          <a:p>
            <a:r>
              <a:rPr lang="en-US" dirty="0"/>
              <a:t>Handling Missing Values</a:t>
            </a:r>
          </a:p>
        </p:txBody>
      </p:sp>
      <p:sp>
        <p:nvSpPr>
          <p:cNvPr id="3" name="Content Placeholder 2">
            <a:extLst>
              <a:ext uri="{FF2B5EF4-FFF2-40B4-BE49-F238E27FC236}">
                <a16:creationId xmlns:a16="http://schemas.microsoft.com/office/drawing/2014/main" id="{ACD7C89C-AC22-894E-93BC-822C4B8AAF44}"/>
              </a:ext>
            </a:extLst>
          </p:cNvPr>
          <p:cNvSpPr>
            <a:spLocks noGrp="1"/>
          </p:cNvSpPr>
          <p:nvPr>
            <p:ph idx="1"/>
          </p:nvPr>
        </p:nvSpPr>
        <p:spPr>
          <a:xfrm>
            <a:off x="838200" y="1825625"/>
            <a:ext cx="5063836" cy="4351338"/>
          </a:xfrm>
        </p:spPr>
        <p:txBody>
          <a:bodyPr>
            <a:normAutofit fontScale="92500" lnSpcReduction="20000"/>
          </a:bodyPr>
          <a:lstStyle/>
          <a:p>
            <a:r>
              <a:rPr lang="en-US" b="1" dirty="0"/>
              <a:t>Forward Filling : </a:t>
            </a:r>
            <a:r>
              <a:rPr lang="en-IN" dirty="0"/>
              <a:t>Forward filling means fill missing values with previous data. </a:t>
            </a:r>
            <a:endParaRPr lang="en-US" b="1" dirty="0"/>
          </a:p>
          <a:p>
            <a:endParaRPr lang="en-US" dirty="0"/>
          </a:p>
          <a:p>
            <a:pPr fontAlgn="base"/>
            <a:r>
              <a:rPr lang="en-US" b="1" dirty="0"/>
              <a:t>Backward Filling: </a:t>
            </a:r>
            <a:r>
              <a:rPr lang="en-IN" dirty="0"/>
              <a:t>Backward filling means fill missing values with next data point.</a:t>
            </a:r>
            <a:endParaRPr lang="en-US" b="1" dirty="0"/>
          </a:p>
          <a:p>
            <a:endParaRPr lang="en-US" dirty="0"/>
          </a:p>
          <a:p>
            <a:pPr fontAlgn="base"/>
            <a:r>
              <a:rPr lang="en-US" b="1" dirty="0"/>
              <a:t>Mean Filling: </a:t>
            </a:r>
            <a:r>
              <a:rPr lang="en-IN" dirty="0"/>
              <a:t>Mean filling means fill missing values with mean of data</a:t>
            </a:r>
            <a:br>
              <a:rPr lang="en-IN" dirty="0"/>
            </a:br>
            <a:endParaRPr lang="en-US" b="1" dirty="0"/>
          </a:p>
        </p:txBody>
      </p:sp>
      <p:pic>
        <p:nvPicPr>
          <p:cNvPr id="4" name="Picture 3">
            <a:extLst>
              <a:ext uri="{FF2B5EF4-FFF2-40B4-BE49-F238E27FC236}">
                <a16:creationId xmlns:a16="http://schemas.microsoft.com/office/drawing/2014/main" id="{C5C4D509-370A-454E-9F17-153B39FEB969}"/>
              </a:ext>
            </a:extLst>
          </p:cNvPr>
          <p:cNvPicPr>
            <a:picLocks noChangeAspect="1"/>
          </p:cNvPicPr>
          <p:nvPr/>
        </p:nvPicPr>
        <p:blipFill>
          <a:blip r:embed="rId2"/>
          <a:stretch>
            <a:fillRect/>
          </a:stretch>
        </p:blipFill>
        <p:spPr>
          <a:xfrm>
            <a:off x="6096000" y="2662505"/>
            <a:ext cx="5719527" cy="1532989"/>
          </a:xfrm>
          <a:prstGeom prst="rect">
            <a:avLst/>
          </a:prstGeom>
        </p:spPr>
      </p:pic>
    </p:spTree>
    <p:extLst>
      <p:ext uri="{BB962C8B-B14F-4D97-AF65-F5344CB8AC3E}">
        <p14:creationId xmlns:p14="http://schemas.microsoft.com/office/powerpoint/2010/main" val="835579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B253E-ED44-6E4C-9FFE-E4D7924B7AF2}"/>
              </a:ext>
            </a:extLst>
          </p:cNvPr>
          <p:cNvSpPr>
            <a:spLocks noGrp="1"/>
          </p:cNvSpPr>
          <p:nvPr>
            <p:ph type="title"/>
          </p:nvPr>
        </p:nvSpPr>
        <p:spPr/>
        <p:txBody>
          <a:bodyPr/>
          <a:lstStyle/>
          <a:p>
            <a:r>
              <a:rPr lang="en-US" dirty="0"/>
              <a:t>QQ Plots</a:t>
            </a:r>
          </a:p>
        </p:txBody>
      </p:sp>
      <p:sp>
        <p:nvSpPr>
          <p:cNvPr id="3" name="Content Placeholder 2">
            <a:extLst>
              <a:ext uri="{FF2B5EF4-FFF2-40B4-BE49-F238E27FC236}">
                <a16:creationId xmlns:a16="http://schemas.microsoft.com/office/drawing/2014/main" id="{013D6755-F18D-F94E-874F-5CDE73CCAC57}"/>
              </a:ext>
            </a:extLst>
          </p:cNvPr>
          <p:cNvSpPr>
            <a:spLocks noGrp="1"/>
          </p:cNvSpPr>
          <p:nvPr>
            <p:ph idx="1"/>
          </p:nvPr>
        </p:nvSpPr>
        <p:spPr>
          <a:xfrm>
            <a:off x="838200" y="1825625"/>
            <a:ext cx="4660075" cy="4351338"/>
          </a:xfrm>
        </p:spPr>
        <p:txBody>
          <a:bodyPr>
            <a:normAutofit lnSpcReduction="10000"/>
          </a:bodyPr>
          <a:lstStyle/>
          <a:p>
            <a:r>
              <a:rPr lang="en-IN" dirty="0"/>
              <a:t>Q Q Plots (Quantile-Quantile plots) are </a:t>
            </a:r>
            <a:r>
              <a:rPr lang="en-IN" b="1" dirty="0"/>
              <a:t>plots of two quantiles against each other</a:t>
            </a:r>
            <a:r>
              <a:rPr lang="en-IN" dirty="0"/>
              <a:t>.</a:t>
            </a:r>
          </a:p>
          <a:p>
            <a:r>
              <a:rPr lang="en-IN" dirty="0"/>
              <a:t>The median is a quantile where 50% of the data fall below that point and 50% lie above it. The purpose of Q Q plots is to find out if two sets of data come from the same distribution</a:t>
            </a:r>
          </a:p>
          <a:p>
            <a:pPr marL="0" indent="0">
              <a:buNone/>
            </a:pPr>
            <a:endParaRPr lang="en-US" dirty="0"/>
          </a:p>
        </p:txBody>
      </p:sp>
      <p:pic>
        <p:nvPicPr>
          <p:cNvPr id="1028" name="Picture 4" descr="Q-Q Plots Explained. Explore the powers of Q-Q plots. | by Paras Varshney |  Towards Data Science">
            <a:extLst>
              <a:ext uri="{FF2B5EF4-FFF2-40B4-BE49-F238E27FC236}">
                <a16:creationId xmlns:a16="http://schemas.microsoft.com/office/drawing/2014/main" id="{32EB4447-9499-744B-846B-A55BEEDB0B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2962" y="1066429"/>
            <a:ext cx="5776175" cy="5426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538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FEFF0-251D-40A4-A156-01D2B027D9DA}"/>
              </a:ext>
            </a:extLst>
          </p:cNvPr>
          <p:cNvSpPr>
            <a:spLocks noGrp="1"/>
          </p:cNvSpPr>
          <p:nvPr>
            <p:ph type="title"/>
          </p:nvPr>
        </p:nvSpPr>
        <p:spPr/>
        <p:txBody>
          <a:bodyPr/>
          <a:lstStyle/>
          <a:p>
            <a:r>
              <a:rPr lang="en-US" sz="4000" b="1" dirty="0"/>
              <a:t>White Noise</a:t>
            </a:r>
            <a:endParaRPr lang="en-IN" sz="4000" b="1" dirty="0"/>
          </a:p>
        </p:txBody>
      </p:sp>
      <p:sp>
        <p:nvSpPr>
          <p:cNvPr id="3" name="Content Placeholder 2">
            <a:extLst>
              <a:ext uri="{FF2B5EF4-FFF2-40B4-BE49-F238E27FC236}">
                <a16:creationId xmlns:a16="http://schemas.microsoft.com/office/drawing/2014/main" id="{59D0B4EE-1DA0-4DED-83AC-F1499B92626C}"/>
              </a:ext>
            </a:extLst>
          </p:cNvPr>
          <p:cNvSpPr>
            <a:spLocks noGrp="1"/>
          </p:cNvSpPr>
          <p:nvPr>
            <p:ph idx="1"/>
          </p:nvPr>
        </p:nvSpPr>
        <p:spPr>
          <a:xfrm>
            <a:off x="838200" y="1524000"/>
            <a:ext cx="10515600" cy="4652963"/>
          </a:xfrm>
        </p:spPr>
        <p:txBody>
          <a:bodyPr/>
          <a:lstStyle/>
          <a:p>
            <a:pPr marL="0" indent="0" algn="just" fontAlgn="base">
              <a:buNone/>
            </a:pPr>
            <a:r>
              <a:rPr lang="en-US" sz="2100" dirty="0">
                <a:latin typeface="Times New Roman" panose="02020603050405020304" pitchFamily="18" charset="0"/>
                <a:cs typeface="Times New Roman" panose="02020603050405020304" pitchFamily="18" charset="0"/>
              </a:rPr>
              <a:t>A time series is not white noise if one or more of the following conditions are true:</a:t>
            </a:r>
          </a:p>
          <a:p>
            <a:pPr algn="just" fontAlgn="base"/>
            <a:endParaRPr lang="en-US" sz="2100" dirty="0">
              <a:latin typeface="Times New Roman" panose="02020603050405020304" pitchFamily="18" charset="0"/>
              <a:cs typeface="Times New Roman" panose="02020603050405020304" pitchFamily="18" charset="0"/>
            </a:endParaRPr>
          </a:p>
          <a:p>
            <a:pPr algn="just" fontAlgn="base"/>
            <a:r>
              <a:rPr lang="en-US" sz="2100" dirty="0">
                <a:latin typeface="Times New Roman" panose="02020603050405020304" pitchFamily="18" charset="0"/>
                <a:cs typeface="Times New Roman" panose="02020603050405020304" pitchFamily="18" charset="0"/>
              </a:rPr>
              <a:t>Is the mean/level non-zero? </a:t>
            </a:r>
          </a:p>
          <a:p>
            <a:pPr algn="just" fontAlgn="base"/>
            <a:r>
              <a:rPr lang="en-US" sz="2100" dirty="0">
                <a:latin typeface="Times New Roman" panose="02020603050405020304" pitchFamily="18" charset="0"/>
                <a:cs typeface="Times New Roman" panose="02020603050405020304" pitchFamily="18" charset="0"/>
              </a:rPr>
              <a:t>Does the mean/level change over time? </a:t>
            </a:r>
          </a:p>
          <a:p>
            <a:pPr algn="just" fontAlgn="base"/>
            <a:r>
              <a:rPr lang="en-US" sz="2100" dirty="0">
                <a:latin typeface="Times New Roman" panose="02020603050405020304" pitchFamily="18" charset="0"/>
                <a:cs typeface="Times New Roman" panose="02020603050405020304" pitchFamily="18" charset="0"/>
              </a:rPr>
              <a:t>Does the variance change over time? </a:t>
            </a:r>
          </a:p>
          <a:p>
            <a:pPr algn="just" fontAlgn="base"/>
            <a:r>
              <a:rPr lang="en-US" sz="2100" dirty="0">
                <a:latin typeface="Times New Roman" panose="02020603050405020304" pitchFamily="18" charset="0"/>
                <a:cs typeface="Times New Roman" panose="02020603050405020304" pitchFamily="18" charset="0"/>
              </a:rPr>
              <a:t>Do values correlate with lag values?</a:t>
            </a:r>
          </a:p>
          <a:p>
            <a:pPr algn="just" fontAlgn="base"/>
            <a:endParaRPr lang="en-US" sz="2100" dirty="0">
              <a:latin typeface="Times New Roman" panose="02020603050405020304" pitchFamily="18" charset="0"/>
              <a:cs typeface="Times New Roman" panose="02020603050405020304" pitchFamily="18" charset="0"/>
            </a:endParaRPr>
          </a:p>
          <a:p>
            <a:pPr marL="0" indent="0" algn="just" fontAlgn="base">
              <a:buNone/>
            </a:pPr>
            <a:r>
              <a:rPr lang="en-US" sz="2100" dirty="0">
                <a:latin typeface="Times New Roman" panose="02020603050405020304" pitchFamily="18" charset="0"/>
                <a:cs typeface="Times New Roman" panose="02020603050405020304" pitchFamily="18" charset="0"/>
              </a:rPr>
              <a:t>White noise time series is defined by a </a:t>
            </a:r>
            <a:r>
              <a:rPr lang="en-US" sz="2100" b="1" dirty="0">
                <a:latin typeface="Times New Roman" panose="02020603050405020304" pitchFamily="18" charset="0"/>
                <a:cs typeface="Times New Roman" panose="02020603050405020304" pitchFamily="18" charset="0"/>
              </a:rPr>
              <a:t>zero mean, constant variance, and zero correlation</a:t>
            </a:r>
            <a:r>
              <a:rPr lang="en-US" sz="2100" dirty="0">
                <a:latin typeface="Times New Roman" panose="02020603050405020304" pitchFamily="18" charset="0"/>
                <a:cs typeface="Times New Roman" panose="02020603050405020304" pitchFamily="18" charset="0"/>
              </a:rPr>
              <a:t>. If our time series is white noise, it cannot be predicted/modeled.</a:t>
            </a:r>
          </a:p>
          <a:p>
            <a:pPr marL="0" indent="0">
              <a:buNone/>
            </a:pPr>
            <a:endParaRPr lang="en-IN" dirty="0"/>
          </a:p>
        </p:txBody>
      </p:sp>
    </p:spTree>
    <p:extLst>
      <p:ext uri="{BB962C8B-B14F-4D97-AF65-F5344CB8AC3E}">
        <p14:creationId xmlns:p14="http://schemas.microsoft.com/office/powerpoint/2010/main" val="2036472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0BCE64C-4343-4B7C-A674-919717C6105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22713" y="2458279"/>
            <a:ext cx="6506817" cy="318842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2448C92C-2DAD-499D-8166-5217565F8DA7}"/>
              </a:ext>
            </a:extLst>
          </p:cNvPr>
          <p:cNvPicPr>
            <a:picLocks noChangeAspect="1"/>
          </p:cNvPicPr>
          <p:nvPr/>
        </p:nvPicPr>
        <p:blipFill>
          <a:blip r:embed="rId3"/>
          <a:stretch>
            <a:fillRect/>
          </a:stretch>
        </p:blipFill>
        <p:spPr>
          <a:xfrm>
            <a:off x="742122" y="514106"/>
            <a:ext cx="9766852" cy="1394207"/>
          </a:xfrm>
          <a:prstGeom prst="rect">
            <a:avLst/>
          </a:prstGeom>
        </p:spPr>
      </p:pic>
    </p:spTree>
    <p:extLst>
      <p:ext uri="{BB962C8B-B14F-4D97-AF65-F5344CB8AC3E}">
        <p14:creationId xmlns:p14="http://schemas.microsoft.com/office/powerpoint/2010/main" val="2494071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CEC1F8-A7A8-405E-AC6F-E90D71D98F7F}"/>
              </a:ext>
            </a:extLst>
          </p:cNvPr>
          <p:cNvSpPr>
            <a:spLocks noGrp="1"/>
          </p:cNvSpPr>
          <p:nvPr>
            <p:ph idx="1"/>
          </p:nvPr>
        </p:nvSpPr>
        <p:spPr>
          <a:xfrm>
            <a:off x="838200" y="1033670"/>
            <a:ext cx="10515600" cy="5143293"/>
          </a:xfrm>
        </p:spPr>
        <p:txBody>
          <a:bodyPr/>
          <a:lstStyle/>
          <a:p>
            <a:pPr algn="just" fontAlgn="base"/>
            <a:r>
              <a:rPr lang="en-US" sz="2100" dirty="0">
                <a:latin typeface="Times New Roman" panose="02020603050405020304" pitchFamily="18" charset="0"/>
                <a:cs typeface="Times New Roman" panose="02020603050405020304" pitchFamily="18" charset="0"/>
              </a:rPr>
              <a:t>A random walk is another time series model where the current observation is equal to the previous observation with a random step up or down.</a:t>
            </a:r>
          </a:p>
          <a:p>
            <a:pPr algn="just" fontAlgn="base"/>
            <a:endParaRPr lang="en-US" sz="2100" dirty="0">
              <a:latin typeface="Times New Roman" panose="02020603050405020304" pitchFamily="18" charset="0"/>
              <a:cs typeface="Times New Roman" panose="02020603050405020304" pitchFamily="18" charset="0"/>
            </a:endParaRPr>
          </a:p>
          <a:p>
            <a:pPr algn="just" fontAlgn="base"/>
            <a:r>
              <a:rPr lang="en-US" sz="2100" dirty="0">
                <a:latin typeface="Times New Roman" panose="02020603050405020304" pitchFamily="18" charset="0"/>
                <a:cs typeface="Times New Roman" panose="02020603050405020304" pitchFamily="18" charset="0"/>
              </a:rPr>
              <a:t>Random walk is not Stationary</a:t>
            </a:r>
          </a:p>
          <a:p>
            <a:pPr algn="just" fontAlgn="base"/>
            <a:endParaRPr lang="en-US" sz="2100" dirty="0">
              <a:latin typeface="Times New Roman" panose="02020603050405020304" pitchFamily="18" charset="0"/>
              <a:cs typeface="Times New Roman" panose="02020603050405020304" pitchFamily="18" charset="0"/>
            </a:endParaRPr>
          </a:p>
          <a:p>
            <a:pPr algn="just" fontAlgn="base"/>
            <a:r>
              <a:rPr lang="en-US" sz="2100" dirty="0">
                <a:latin typeface="Times New Roman" panose="02020603050405020304" pitchFamily="18" charset="0"/>
                <a:cs typeface="Times New Roman" panose="02020603050405020304" pitchFamily="18" charset="0"/>
              </a:rPr>
              <a:t>If we plot the first-order difference of a time series and the result is white noise, then it is a random walk.</a:t>
            </a:r>
            <a:endParaRPr lang="en-IN" sz="21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21113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DD4D9-5E23-4A38-8419-3468EA37F478}"/>
              </a:ext>
            </a:extLst>
          </p:cNvPr>
          <p:cNvSpPr>
            <a:spLocks noGrp="1"/>
          </p:cNvSpPr>
          <p:nvPr>
            <p:ph type="title"/>
          </p:nvPr>
        </p:nvSpPr>
        <p:spPr>
          <a:xfrm>
            <a:off x="838200" y="365126"/>
            <a:ext cx="10515600" cy="675884"/>
          </a:xfrm>
        </p:spPr>
        <p:txBody>
          <a:bodyPr>
            <a:normAutofit fontScale="90000"/>
          </a:bodyPr>
          <a:lstStyle/>
          <a:p>
            <a:r>
              <a:rPr lang="en-US" b="1" dirty="0"/>
              <a:t>Stationarity in Time Series</a:t>
            </a:r>
            <a:endParaRPr lang="en-IN" b="1" dirty="0"/>
          </a:p>
        </p:txBody>
      </p:sp>
      <p:sp>
        <p:nvSpPr>
          <p:cNvPr id="3" name="Content Placeholder 2">
            <a:extLst>
              <a:ext uri="{FF2B5EF4-FFF2-40B4-BE49-F238E27FC236}">
                <a16:creationId xmlns:a16="http://schemas.microsoft.com/office/drawing/2014/main" id="{7DAB0936-A665-4B13-A495-CB11A5EA3513}"/>
              </a:ext>
            </a:extLst>
          </p:cNvPr>
          <p:cNvSpPr>
            <a:spLocks noGrp="1"/>
          </p:cNvSpPr>
          <p:nvPr>
            <p:ph idx="1"/>
          </p:nvPr>
        </p:nvSpPr>
        <p:spPr>
          <a:xfrm>
            <a:off x="838200" y="1041010"/>
            <a:ext cx="10515600" cy="5135953"/>
          </a:xfrm>
        </p:spPr>
        <p:txBody>
          <a:bodyPr/>
          <a:lstStyle/>
          <a:p>
            <a:pPr marL="0" indent="0">
              <a:buNone/>
            </a:pPr>
            <a:endParaRPr lang="en-US" dirty="0"/>
          </a:p>
          <a:p>
            <a:pPr marL="0" indent="0">
              <a:buNone/>
            </a:pPr>
            <a:r>
              <a:rPr lang="en-US" dirty="0">
                <a:latin typeface="Times New Roman" panose="02020603050405020304" pitchFamily="18" charset="0"/>
                <a:cs typeface="Times New Roman" panose="02020603050405020304" pitchFamily="18" charset="0"/>
              </a:rPr>
              <a:t>The stationary time-series is the one with :</a:t>
            </a:r>
          </a:p>
          <a:p>
            <a:r>
              <a:rPr lang="en-US" dirty="0">
                <a:latin typeface="Times New Roman" panose="02020603050405020304" pitchFamily="18" charset="0"/>
                <a:cs typeface="Times New Roman" panose="02020603050405020304" pitchFamily="18" charset="0"/>
              </a:rPr>
              <a:t>no trend</a:t>
            </a:r>
          </a:p>
          <a:p>
            <a:r>
              <a:rPr lang="en-US" dirty="0">
                <a:latin typeface="Times New Roman" panose="02020603050405020304" pitchFamily="18" charset="0"/>
                <a:cs typeface="Times New Roman" panose="02020603050405020304" pitchFamily="18" charset="0"/>
              </a:rPr>
              <a:t>Fluctuates around the constant mean and has constant variance.</a:t>
            </a:r>
          </a:p>
          <a:p>
            <a:r>
              <a:rPr lang="en-US" dirty="0">
                <a:latin typeface="Times New Roman" panose="02020603050405020304" pitchFamily="18" charset="0"/>
                <a:cs typeface="Times New Roman" panose="02020603050405020304" pitchFamily="18" charset="0"/>
              </a:rPr>
              <a:t>Covariance between different lags is constant, it doesn't depend on absolute location in time-series.</a:t>
            </a:r>
          </a:p>
          <a:p>
            <a:r>
              <a:rPr lang="en-US" dirty="0">
                <a:latin typeface="Times New Roman" panose="02020603050405020304" pitchFamily="18" charset="0"/>
                <a:cs typeface="Times New Roman" panose="02020603050405020304" pitchFamily="18" charset="0"/>
              </a:rPr>
              <a:t>Inferences become easy</a:t>
            </a:r>
          </a:p>
          <a:p>
            <a:r>
              <a:rPr lang="en-US" dirty="0">
                <a:latin typeface="Times New Roman" panose="02020603050405020304" pitchFamily="18" charset="0"/>
                <a:cs typeface="Times New Roman" panose="02020603050405020304" pitchFamily="18" charset="0"/>
              </a:rPr>
              <a:t>Is </a:t>
            </a:r>
            <a:r>
              <a:rPr lang="en-US" b="1" dirty="0">
                <a:latin typeface="Times New Roman" panose="02020603050405020304" pitchFamily="18" charset="0"/>
                <a:cs typeface="Times New Roman" panose="02020603050405020304" pitchFamily="18" charset="0"/>
              </a:rPr>
              <a:t>strong stationary </a:t>
            </a:r>
            <a:r>
              <a:rPr lang="en-US" dirty="0">
                <a:latin typeface="Times New Roman" panose="02020603050405020304" pitchFamily="18" charset="0"/>
                <a:cs typeface="Times New Roman" panose="02020603050405020304" pitchFamily="18" charset="0"/>
              </a:rPr>
              <a:t>if the distribution of a time-series is exactly  the same trough time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2344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E6B7F-6003-4C33-93BA-11C90F48E038}"/>
              </a:ext>
            </a:extLst>
          </p:cNvPr>
          <p:cNvSpPr>
            <a:spLocks noGrp="1"/>
          </p:cNvSpPr>
          <p:nvPr>
            <p:ph type="title"/>
          </p:nvPr>
        </p:nvSpPr>
        <p:spPr/>
        <p:txBody>
          <a:bodyPr/>
          <a:lstStyle/>
          <a:p>
            <a:r>
              <a:rPr lang="en-US" sz="4000" b="1" dirty="0"/>
              <a:t>How to check for stationarity</a:t>
            </a:r>
            <a:endParaRPr lang="en-IN" sz="4000" b="1" dirty="0"/>
          </a:p>
        </p:txBody>
      </p:sp>
      <p:sp>
        <p:nvSpPr>
          <p:cNvPr id="3" name="Content Placeholder 2">
            <a:extLst>
              <a:ext uri="{FF2B5EF4-FFF2-40B4-BE49-F238E27FC236}">
                <a16:creationId xmlns:a16="http://schemas.microsoft.com/office/drawing/2014/main" id="{356967B8-811B-49FB-8A56-57A230B24447}"/>
              </a:ext>
            </a:extLst>
          </p:cNvPr>
          <p:cNvSpPr>
            <a:spLocks noGrp="1"/>
          </p:cNvSpPr>
          <p:nvPr>
            <p:ph idx="1"/>
          </p:nvPr>
        </p:nvSpPr>
        <p:spPr>
          <a:xfrm>
            <a:off x="838200" y="1690688"/>
            <a:ext cx="10515600" cy="4486275"/>
          </a:xfrm>
        </p:spPr>
        <p:txBody>
          <a:bodyPr>
            <a:normAutofit/>
          </a:bodyPr>
          <a:lstStyle/>
          <a:p>
            <a:pPr fontAlgn="base"/>
            <a:r>
              <a:rPr lang="en-US" sz="2200" dirty="0">
                <a:latin typeface="Times New Roman" panose="02020603050405020304" pitchFamily="18" charset="0"/>
                <a:cs typeface="Times New Roman" panose="02020603050405020304" pitchFamily="18" charset="0"/>
              </a:rPr>
              <a:t>Look at Plots: We can review a time series plot of the data and visually check if there are any obvious trends or seasonality.</a:t>
            </a:r>
          </a:p>
          <a:p>
            <a:pPr fontAlgn="base"/>
            <a:endParaRPr lang="en-US" sz="2200" dirty="0">
              <a:latin typeface="Times New Roman" panose="02020603050405020304" pitchFamily="18" charset="0"/>
              <a:cs typeface="Times New Roman" panose="02020603050405020304" pitchFamily="18" charset="0"/>
            </a:endParaRPr>
          </a:p>
          <a:p>
            <a:pPr fontAlgn="base"/>
            <a:r>
              <a:rPr lang="en-US" sz="2200" dirty="0">
                <a:latin typeface="Times New Roman" panose="02020603050405020304" pitchFamily="18" charset="0"/>
                <a:cs typeface="Times New Roman" panose="02020603050405020304" pitchFamily="18" charset="0"/>
              </a:rPr>
              <a:t>Summary Statistics: We can review the summary statistics for  data for seasons or random partitions and check for obvious or significant differences.</a:t>
            </a:r>
          </a:p>
          <a:p>
            <a:pPr fontAlgn="base"/>
            <a:endParaRPr lang="en-US" sz="2200" dirty="0">
              <a:latin typeface="Times New Roman" panose="02020603050405020304" pitchFamily="18" charset="0"/>
              <a:cs typeface="Times New Roman" panose="02020603050405020304" pitchFamily="18" charset="0"/>
            </a:endParaRPr>
          </a:p>
          <a:p>
            <a:pPr fontAlgn="base"/>
            <a:r>
              <a:rPr lang="en-US" sz="2200" dirty="0">
                <a:latin typeface="Times New Roman" panose="02020603050405020304" pitchFamily="18" charset="0"/>
                <a:cs typeface="Times New Roman" panose="02020603050405020304" pitchFamily="18" charset="0"/>
              </a:rPr>
              <a:t>Statistical Tests: We can use statistical tests to check if the expectations of stationarity are met or have been violated. Two mainly used statistical tests are:</a:t>
            </a:r>
          </a:p>
          <a:p>
            <a:pPr marL="685800" lvl="2" fontAlgn="base">
              <a:spcBef>
                <a:spcPts val="1000"/>
              </a:spcBef>
            </a:pPr>
            <a:r>
              <a:rPr lang="en-IN" sz="2200" dirty="0">
                <a:latin typeface="Times New Roman" panose="02020603050405020304" pitchFamily="18" charset="0"/>
                <a:cs typeface="Times New Roman" panose="02020603050405020304" pitchFamily="18" charset="0"/>
              </a:rPr>
              <a:t>Augmented Dickey-Fuller test</a:t>
            </a:r>
          </a:p>
          <a:p>
            <a:pPr marL="685800" lvl="2" fontAlgn="base">
              <a:spcBef>
                <a:spcPts val="1000"/>
              </a:spcBef>
            </a:pPr>
            <a:r>
              <a:rPr lang="en-US" sz="2200" dirty="0">
                <a:latin typeface="Times New Roman" panose="02020603050405020304" pitchFamily="18" charset="0"/>
                <a:cs typeface="Times New Roman" panose="02020603050405020304" pitchFamily="18" charset="0"/>
              </a:rPr>
              <a:t>The Kwiatkowski</a:t>
            </a:r>
            <a:r>
              <a:rPr lang="en-US" sz="2400" dirty="0">
                <a:latin typeface="Times New Roman" panose="02020603050405020304" pitchFamily="18" charset="0"/>
                <a:cs typeface="Times New Roman" panose="02020603050405020304" pitchFamily="18" charset="0"/>
              </a:rPr>
              <a:t>–Phillips–Schmidt–Shin (KPSS) test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5578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A9106-310F-4A4C-8D49-24863BE55BD2}"/>
              </a:ext>
            </a:extLst>
          </p:cNvPr>
          <p:cNvSpPr>
            <a:spLocks noGrp="1"/>
          </p:cNvSpPr>
          <p:nvPr>
            <p:ph type="title"/>
          </p:nvPr>
        </p:nvSpPr>
        <p:spPr>
          <a:xfrm>
            <a:off x="838200" y="365126"/>
            <a:ext cx="10515600" cy="787814"/>
          </a:xfrm>
        </p:spPr>
        <p:txBody>
          <a:bodyPr>
            <a:normAutofit fontScale="90000"/>
          </a:bodyPr>
          <a:lstStyle/>
          <a:p>
            <a:r>
              <a:rPr lang="en-IN" sz="4000" b="1" dirty="0"/>
              <a:t>Augmented Dickey-Fuller test(</a:t>
            </a:r>
            <a:r>
              <a:rPr lang="en-IN" sz="4000" b="1" dirty="0" err="1"/>
              <a:t>ADFuller</a:t>
            </a:r>
            <a:r>
              <a:rPr lang="en-IN" sz="4000" b="1" dirty="0"/>
              <a:t>)</a:t>
            </a:r>
            <a:br>
              <a:rPr lang="en-IN" sz="4000" b="1" dirty="0"/>
            </a:br>
            <a:endParaRPr lang="en-IN" sz="4000" b="1" dirty="0"/>
          </a:p>
        </p:txBody>
      </p:sp>
      <p:sp>
        <p:nvSpPr>
          <p:cNvPr id="3" name="Content Placeholder 2">
            <a:extLst>
              <a:ext uri="{FF2B5EF4-FFF2-40B4-BE49-F238E27FC236}">
                <a16:creationId xmlns:a16="http://schemas.microsoft.com/office/drawing/2014/main" id="{779A1C53-8D23-4F0B-9988-006D2DFC052F}"/>
              </a:ext>
            </a:extLst>
          </p:cNvPr>
          <p:cNvSpPr>
            <a:spLocks noGrp="1"/>
          </p:cNvSpPr>
          <p:nvPr>
            <p:ph idx="1"/>
          </p:nvPr>
        </p:nvSpPr>
        <p:spPr>
          <a:xfrm>
            <a:off x="838200" y="1152940"/>
            <a:ext cx="10515600" cy="5024023"/>
          </a:xfrm>
        </p:spPr>
        <p:txBody>
          <a:bodyPr>
            <a:normAutofit fontScale="62500" lnSpcReduction="20000"/>
          </a:bodyPr>
          <a:lstStyle/>
          <a:p>
            <a:pPr algn="just" fontAlgn="base">
              <a:lnSpc>
                <a:spcPct val="110000"/>
              </a:lnSpc>
            </a:pPr>
            <a:r>
              <a:rPr lang="en-US" sz="3300" dirty="0">
                <a:latin typeface="Times New Roman" panose="02020603050405020304" pitchFamily="18" charset="0"/>
                <a:cs typeface="Times New Roman" panose="02020603050405020304" pitchFamily="18" charset="0"/>
              </a:rPr>
              <a:t>The Augmented Dickey-Fuller test is a type of statistical test called a unit root test.</a:t>
            </a:r>
          </a:p>
          <a:p>
            <a:pPr algn="just" fontAlgn="base">
              <a:lnSpc>
                <a:spcPct val="110000"/>
              </a:lnSpc>
            </a:pPr>
            <a:r>
              <a:rPr lang="en-US" sz="3300" dirty="0">
                <a:latin typeface="Times New Roman" panose="02020603050405020304" pitchFamily="18" charset="0"/>
                <a:cs typeface="Times New Roman" panose="02020603050405020304" pitchFamily="18" charset="0"/>
              </a:rPr>
              <a:t>The intuition behind a unit root test is that it determines how strongly a time series is defined by a trend.</a:t>
            </a:r>
          </a:p>
          <a:p>
            <a:pPr algn="just" fontAlgn="base">
              <a:lnSpc>
                <a:spcPct val="110000"/>
              </a:lnSpc>
            </a:pPr>
            <a:r>
              <a:rPr lang="en-US" sz="3300" dirty="0">
                <a:latin typeface="Times New Roman" panose="02020603050405020304" pitchFamily="18" charset="0"/>
                <a:cs typeface="Times New Roman" panose="02020603050405020304" pitchFamily="18" charset="0"/>
              </a:rPr>
              <a:t>In python, the </a:t>
            </a:r>
            <a:r>
              <a:rPr lang="en-US" sz="3300" dirty="0" err="1">
                <a:latin typeface="Times New Roman" panose="02020603050405020304" pitchFamily="18" charset="0"/>
                <a:cs typeface="Times New Roman" panose="02020603050405020304" pitchFamily="18" charset="0"/>
              </a:rPr>
              <a:t>statsmodel</a:t>
            </a:r>
            <a:r>
              <a:rPr lang="en-US" sz="3300" dirty="0">
                <a:latin typeface="Times New Roman" panose="02020603050405020304" pitchFamily="18" charset="0"/>
                <a:cs typeface="Times New Roman" panose="02020603050405020304" pitchFamily="18" charset="0"/>
              </a:rPr>
              <a:t> package is used for the  implementation of AD Fuller and KPSS test.</a:t>
            </a:r>
          </a:p>
          <a:p>
            <a:pPr algn="just" fontAlgn="base">
              <a:lnSpc>
                <a:spcPct val="110000"/>
              </a:lnSpc>
            </a:pPr>
            <a:r>
              <a:rPr lang="en-US" sz="3300" dirty="0">
                <a:latin typeface="Times New Roman" panose="02020603050405020304" pitchFamily="18" charset="0"/>
                <a:cs typeface="Times New Roman" panose="02020603050405020304" pitchFamily="18" charset="0"/>
              </a:rPr>
              <a:t>The null hypothesis of the test is that the time series can be represented by a unit root, that it is not stationary.</a:t>
            </a:r>
          </a:p>
          <a:p>
            <a:pPr algn="just" fontAlgn="base">
              <a:lnSpc>
                <a:spcPct val="110000"/>
              </a:lnSpc>
            </a:pPr>
            <a:r>
              <a:rPr lang="en-US" sz="3300" dirty="0">
                <a:latin typeface="Times New Roman" panose="02020603050405020304" pitchFamily="18" charset="0"/>
                <a:cs typeface="Times New Roman" panose="02020603050405020304" pitchFamily="18" charset="0"/>
              </a:rPr>
              <a:t> The alternate hypothesis (rejecting the null hypothesis) is that the time series is stationary.</a:t>
            </a:r>
          </a:p>
          <a:p>
            <a:pPr algn="just" fontAlgn="base">
              <a:lnSpc>
                <a:spcPct val="110000"/>
              </a:lnSpc>
            </a:pPr>
            <a:r>
              <a:rPr lang="en-US" sz="3300" dirty="0">
                <a:latin typeface="Times New Roman" panose="02020603050405020304" pitchFamily="18" charset="0"/>
                <a:cs typeface="Times New Roman" panose="02020603050405020304" pitchFamily="18" charset="0"/>
              </a:rPr>
              <a:t> Result is interpreted using the p-value from the test.</a:t>
            </a:r>
          </a:p>
          <a:p>
            <a:pPr algn="just" fontAlgn="base">
              <a:lnSpc>
                <a:spcPct val="110000"/>
              </a:lnSpc>
            </a:pPr>
            <a:endParaRPr lang="en-US" sz="3300" dirty="0">
              <a:latin typeface="Times New Roman" panose="02020603050405020304" pitchFamily="18" charset="0"/>
              <a:cs typeface="Times New Roman" panose="02020603050405020304" pitchFamily="18" charset="0"/>
            </a:endParaRPr>
          </a:p>
          <a:p>
            <a:pPr marL="685800" lvl="2" algn="just" fontAlgn="base">
              <a:lnSpc>
                <a:spcPct val="110000"/>
              </a:lnSpc>
              <a:spcBef>
                <a:spcPts val="1000"/>
              </a:spcBef>
            </a:pPr>
            <a:r>
              <a:rPr lang="en-US" sz="2900" b="1" dirty="0">
                <a:latin typeface="Times New Roman" panose="02020603050405020304" pitchFamily="18" charset="0"/>
                <a:cs typeface="Times New Roman" panose="02020603050405020304" pitchFamily="18" charset="0"/>
              </a:rPr>
              <a:t>p-value &gt; 0.05: Fail to reject the null hypothesis (H0), the data has a unit root and is non-stationary.</a:t>
            </a:r>
          </a:p>
          <a:p>
            <a:pPr marL="685800" lvl="2" algn="just" fontAlgn="base">
              <a:lnSpc>
                <a:spcPct val="110000"/>
              </a:lnSpc>
              <a:spcBef>
                <a:spcPts val="1000"/>
              </a:spcBef>
            </a:pPr>
            <a:r>
              <a:rPr lang="en-US" sz="2900" b="1" dirty="0">
                <a:latin typeface="Times New Roman" panose="02020603050405020304" pitchFamily="18" charset="0"/>
                <a:cs typeface="Times New Roman" panose="02020603050405020304" pitchFamily="18" charset="0"/>
              </a:rPr>
              <a:t>p-value &lt;= 0.05: Reject the null hypothesis (H0), the data does not have a unit root and is stationary.</a:t>
            </a:r>
          </a:p>
          <a:p>
            <a:endParaRPr lang="en-IN" dirty="0"/>
          </a:p>
        </p:txBody>
      </p:sp>
    </p:spTree>
    <p:extLst>
      <p:ext uri="{BB962C8B-B14F-4D97-AF65-F5344CB8AC3E}">
        <p14:creationId xmlns:p14="http://schemas.microsoft.com/office/powerpoint/2010/main" val="4156223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C940B-D9AC-4631-B434-4CA5DF44E0AD}"/>
              </a:ext>
            </a:extLst>
          </p:cNvPr>
          <p:cNvSpPr>
            <a:spLocks noGrp="1"/>
          </p:cNvSpPr>
          <p:nvPr>
            <p:ph type="title"/>
          </p:nvPr>
        </p:nvSpPr>
        <p:spPr/>
        <p:txBody>
          <a:bodyPr/>
          <a:lstStyle/>
          <a:p>
            <a:r>
              <a:rPr lang="en-US" sz="3600" b="1" dirty="0"/>
              <a:t>KPSS Test</a:t>
            </a:r>
            <a:endParaRPr lang="en-IN" sz="3600" b="1" dirty="0"/>
          </a:p>
        </p:txBody>
      </p:sp>
      <p:sp>
        <p:nvSpPr>
          <p:cNvPr id="3" name="Content Placeholder 2">
            <a:extLst>
              <a:ext uri="{FF2B5EF4-FFF2-40B4-BE49-F238E27FC236}">
                <a16:creationId xmlns:a16="http://schemas.microsoft.com/office/drawing/2014/main" id="{A9B03F12-E844-4E21-8E90-AFD686A371D0}"/>
              </a:ext>
            </a:extLst>
          </p:cNvPr>
          <p:cNvSpPr>
            <a:spLocks noGrp="1"/>
          </p:cNvSpPr>
          <p:nvPr>
            <p:ph idx="1"/>
          </p:nvPr>
        </p:nvSpPr>
        <p:spPr>
          <a:xfrm>
            <a:off x="838200" y="1417983"/>
            <a:ext cx="10515600" cy="4758980"/>
          </a:xfrm>
        </p:spPr>
        <p:txBody>
          <a:bodyPr>
            <a:normAutofit/>
          </a:bodyPr>
          <a:lstStyle/>
          <a:p>
            <a:pPr algn="just" fontAlgn="base"/>
            <a:r>
              <a:rPr lang="en-US" b="0" i="1" dirty="0">
                <a:solidFill>
                  <a:srgbClr val="535353"/>
                </a:solidFill>
                <a:effectLst/>
                <a:latin typeface="raleway" panose="020B0604020202020204" pitchFamily="2" charset="0"/>
              </a:rPr>
              <a:t> </a:t>
            </a:r>
            <a:r>
              <a:rPr lang="en-US" sz="2100" dirty="0">
                <a:latin typeface="Times New Roman" panose="02020603050405020304" pitchFamily="18" charset="0"/>
                <a:cs typeface="Times New Roman" panose="02020603050405020304" pitchFamily="18" charset="0"/>
              </a:rPr>
              <a:t>A statistical test to check for stationarity of a series around a deterministic trend.</a:t>
            </a:r>
          </a:p>
          <a:p>
            <a:pPr algn="just" fontAlgn="base"/>
            <a:endParaRPr lang="en-US" sz="2100" dirty="0">
              <a:latin typeface="Times New Roman" panose="02020603050405020304" pitchFamily="18" charset="0"/>
              <a:cs typeface="Times New Roman" panose="02020603050405020304" pitchFamily="18" charset="0"/>
            </a:endParaRPr>
          </a:p>
          <a:p>
            <a:pPr algn="just" fontAlgn="base"/>
            <a:r>
              <a:rPr lang="en-US" sz="2100" dirty="0">
                <a:latin typeface="Times New Roman" panose="02020603050405020304" pitchFamily="18" charset="0"/>
                <a:cs typeface="Times New Roman" panose="02020603050405020304" pitchFamily="18" charset="0"/>
              </a:rPr>
              <a:t>A key difference from ADF test is the null hypothesis of the KPSS test is that the series is stationary.</a:t>
            </a:r>
          </a:p>
          <a:p>
            <a:pPr algn="just" fontAlgn="base"/>
            <a:endParaRPr lang="en-US" sz="2100" dirty="0">
              <a:latin typeface="Times New Roman" panose="02020603050405020304" pitchFamily="18" charset="0"/>
              <a:cs typeface="Times New Roman" panose="02020603050405020304" pitchFamily="18" charset="0"/>
            </a:endParaRPr>
          </a:p>
          <a:p>
            <a:pPr algn="just" fontAlgn="base"/>
            <a:r>
              <a:rPr lang="en-US" sz="2100" dirty="0">
                <a:latin typeface="Times New Roman" panose="02020603050405020304" pitchFamily="18" charset="0"/>
                <a:cs typeface="Times New Roman" panose="02020603050405020304" pitchFamily="18" charset="0"/>
              </a:rPr>
              <a:t>The interpretation of p-value is just the opposite to AD Fuller Test.</a:t>
            </a:r>
          </a:p>
          <a:p>
            <a:pPr algn="just" fontAlgn="base"/>
            <a:endParaRPr lang="en-US" sz="2100" dirty="0">
              <a:latin typeface="Times New Roman" panose="02020603050405020304" pitchFamily="18" charset="0"/>
              <a:cs typeface="Times New Roman" panose="02020603050405020304" pitchFamily="18" charset="0"/>
            </a:endParaRPr>
          </a:p>
          <a:p>
            <a:pPr marL="685800" lvl="2" algn="just" fontAlgn="base">
              <a:spcBef>
                <a:spcPts val="1000"/>
              </a:spcBef>
            </a:pPr>
            <a:r>
              <a:rPr lang="en-US" sz="1700" b="1" dirty="0">
                <a:latin typeface="Times New Roman" panose="02020603050405020304" pitchFamily="18" charset="0"/>
                <a:cs typeface="Times New Roman" panose="02020603050405020304" pitchFamily="18" charset="0"/>
              </a:rPr>
              <a:t> if p-value is &lt; 0.05, then the series is non-stationary.</a:t>
            </a:r>
          </a:p>
          <a:p>
            <a:pPr marL="685800" lvl="2" algn="just" fontAlgn="base">
              <a:spcBef>
                <a:spcPts val="1000"/>
              </a:spcBef>
            </a:pPr>
            <a:r>
              <a:rPr lang="en-US" sz="1700" b="1" dirty="0">
                <a:latin typeface="Times New Roman" panose="02020603050405020304" pitchFamily="18" charset="0"/>
                <a:cs typeface="Times New Roman" panose="02020603050405020304" pitchFamily="18" charset="0"/>
              </a:rPr>
              <a:t>if p-value is &gt;  0.05, then the series is trend stationary</a:t>
            </a:r>
            <a:endParaRPr lang="en-IN" sz="17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2846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CFB34-F86C-4EBF-9285-B93F4671411D}"/>
              </a:ext>
            </a:extLst>
          </p:cNvPr>
          <p:cNvSpPr>
            <a:spLocks noGrp="1"/>
          </p:cNvSpPr>
          <p:nvPr>
            <p:ph type="title"/>
          </p:nvPr>
        </p:nvSpPr>
        <p:spPr>
          <a:xfrm>
            <a:off x="838200" y="365125"/>
            <a:ext cx="10515600" cy="695049"/>
          </a:xfrm>
        </p:spPr>
        <p:txBody>
          <a:bodyPr/>
          <a:lstStyle/>
          <a:p>
            <a:r>
              <a:rPr lang="en-IN" b="0" i="0" dirty="0">
                <a:solidFill>
                  <a:srgbClr val="212121"/>
                </a:solidFill>
                <a:effectLst/>
                <a:latin typeface="Roboto" panose="02000000000000000000" pitchFamily="2" charset="0"/>
              </a:rPr>
              <a:t>Patterns in Time- Series</a:t>
            </a:r>
            <a:endParaRPr lang="en-IN" dirty="0"/>
          </a:p>
        </p:txBody>
      </p:sp>
      <p:sp>
        <p:nvSpPr>
          <p:cNvPr id="3" name="Content Placeholder 2">
            <a:extLst>
              <a:ext uri="{FF2B5EF4-FFF2-40B4-BE49-F238E27FC236}">
                <a16:creationId xmlns:a16="http://schemas.microsoft.com/office/drawing/2014/main" id="{D1A4CDDD-069F-46C5-AC64-C1889CA40DB7}"/>
              </a:ext>
            </a:extLst>
          </p:cNvPr>
          <p:cNvSpPr>
            <a:spLocks noGrp="1"/>
          </p:cNvSpPr>
          <p:nvPr>
            <p:ph idx="1"/>
          </p:nvPr>
        </p:nvSpPr>
        <p:spPr>
          <a:xfrm>
            <a:off x="838200" y="1152939"/>
            <a:ext cx="10515600" cy="5024024"/>
          </a:xfrm>
        </p:spPr>
        <p:txBody>
          <a:bodyPr>
            <a:normAutofit/>
          </a:bodyPr>
          <a:lstStyle/>
          <a:p>
            <a:pPr algn="just" fontAlgn="base">
              <a:lnSpc>
                <a:spcPct val="100000"/>
              </a:lnSpc>
            </a:pPr>
            <a:r>
              <a:rPr lang="en-US" sz="2300" dirty="0">
                <a:latin typeface="Times New Roman" panose="02020603050405020304" pitchFamily="18" charset="0"/>
                <a:cs typeface="Times New Roman" panose="02020603050405020304" pitchFamily="18" charset="0"/>
              </a:rPr>
              <a:t>Any time series may be split into the following components: </a:t>
            </a:r>
          </a:p>
          <a:p>
            <a:pPr marL="0" indent="0" algn="ctr" fontAlgn="base">
              <a:lnSpc>
                <a:spcPct val="100000"/>
              </a:lnSpc>
              <a:buNone/>
            </a:pPr>
            <a:r>
              <a:rPr lang="en-US" sz="2300" dirty="0">
                <a:latin typeface="Times New Roman" panose="02020603050405020304" pitchFamily="18" charset="0"/>
                <a:cs typeface="Times New Roman" panose="02020603050405020304" pitchFamily="18" charset="0"/>
              </a:rPr>
              <a:t>Base Level + Trend + Seasonality + Error</a:t>
            </a:r>
          </a:p>
          <a:p>
            <a:pPr algn="just" fontAlgn="base">
              <a:lnSpc>
                <a:spcPct val="100000"/>
              </a:lnSpc>
            </a:pPr>
            <a:r>
              <a:rPr lang="en-US" sz="2300" dirty="0">
                <a:latin typeface="Times New Roman" panose="02020603050405020304" pitchFamily="18" charset="0"/>
                <a:cs typeface="Times New Roman" panose="02020603050405020304" pitchFamily="18" charset="0"/>
              </a:rPr>
              <a:t>A </a:t>
            </a:r>
            <a:r>
              <a:rPr lang="en-US" sz="2300" b="1" dirty="0">
                <a:latin typeface="Times New Roman" panose="02020603050405020304" pitchFamily="18" charset="0"/>
                <a:cs typeface="Times New Roman" panose="02020603050405020304" pitchFamily="18" charset="0"/>
              </a:rPr>
              <a:t>Trend</a:t>
            </a:r>
            <a:r>
              <a:rPr lang="en-US" sz="2300" dirty="0">
                <a:latin typeface="Times New Roman" panose="02020603050405020304" pitchFamily="18" charset="0"/>
                <a:cs typeface="Times New Roman" panose="02020603050405020304" pitchFamily="18" charset="0"/>
              </a:rPr>
              <a:t> is observed when there is an increasing or decreasing slope observed in the time series.</a:t>
            </a:r>
          </a:p>
          <a:p>
            <a:pPr algn="just" fontAlgn="base">
              <a:lnSpc>
                <a:spcPct val="100000"/>
              </a:lnSpc>
            </a:pPr>
            <a:r>
              <a:rPr lang="en-US" sz="2300" b="1" dirty="0">
                <a:latin typeface="Times New Roman" panose="02020603050405020304" pitchFamily="18" charset="0"/>
                <a:cs typeface="Times New Roman" panose="02020603050405020304" pitchFamily="18" charset="0"/>
              </a:rPr>
              <a:t>Seasonality</a:t>
            </a:r>
            <a:r>
              <a:rPr lang="en-US" sz="2300" dirty="0">
                <a:latin typeface="Times New Roman" panose="02020603050405020304" pitchFamily="18" charset="0"/>
                <a:cs typeface="Times New Roman" panose="02020603050405020304" pitchFamily="18" charset="0"/>
              </a:rPr>
              <a:t> is observed when there is a distinct repeated pattern observed between regular intervals due to seasonal factors. It could be because of the month of the year, the day of the month, weekdays or even time of the day.</a:t>
            </a:r>
          </a:p>
          <a:p>
            <a:pPr algn="just" fontAlgn="base">
              <a:lnSpc>
                <a:spcPct val="100000"/>
              </a:lnSpc>
            </a:pPr>
            <a:r>
              <a:rPr lang="en-US" sz="2300" dirty="0">
                <a:latin typeface="Times New Roman" panose="02020603050405020304" pitchFamily="18" charset="0"/>
                <a:cs typeface="Times New Roman" panose="02020603050405020304" pitchFamily="18" charset="0"/>
              </a:rPr>
              <a:t>A time series can be modeled as an additive or multiplicative, wherein, each observation in the series can be expressed as either a sum or a product of the components:</a:t>
            </a:r>
          </a:p>
          <a:p>
            <a:pPr marL="685800" lvl="2" algn="just" fontAlgn="base">
              <a:lnSpc>
                <a:spcPct val="100000"/>
              </a:lnSpc>
              <a:spcBef>
                <a:spcPts val="1000"/>
              </a:spcBef>
            </a:pPr>
            <a:r>
              <a:rPr lang="en-US" sz="1900" dirty="0">
                <a:latin typeface="Times New Roman" panose="02020603050405020304" pitchFamily="18" charset="0"/>
                <a:cs typeface="Times New Roman" panose="02020603050405020304" pitchFamily="18" charset="0"/>
              </a:rPr>
              <a:t>Additive time series: Value = Base Level + Trend + Seasonality + Error</a:t>
            </a:r>
          </a:p>
          <a:p>
            <a:pPr marL="685800" lvl="2" algn="just" fontAlgn="base">
              <a:lnSpc>
                <a:spcPct val="100000"/>
              </a:lnSpc>
              <a:spcBef>
                <a:spcPts val="1000"/>
              </a:spcBef>
            </a:pPr>
            <a:r>
              <a:rPr lang="en-US" sz="1900" dirty="0">
                <a:latin typeface="Times New Roman" panose="02020603050405020304" pitchFamily="18" charset="0"/>
                <a:cs typeface="Times New Roman" panose="02020603050405020304" pitchFamily="18" charset="0"/>
              </a:rPr>
              <a:t>Multiplicative Time Series: Value = Base Level x Trend x Seasonality x Error</a:t>
            </a:r>
          </a:p>
          <a:p>
            <a:endParaRPr lang="en-IN" dirty="0"/>
          </a:p>
        </p:txBody>
      </p:sp>
    </p:spTree>
    <p:extLst>
      <p:ext uri="{BB962C8B-B14F-4D97-AF65-F5344CB8AC3E}">
        <p14:creationId xmlns:p14="http://schemas.microsoft.com/office/powerpoint/2010/main" val="182428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75355-51CF-6549-BE16-5C2C64A6008A}"/>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701DE19-FDC9-8D45-BF0C-51FFB6ADF0B6}"/>
              </a:ext>
            </a:extLst>
          </p:cNvPr>
          <p:cNvSpPr>
            <a:spLocks noGrp="1"/>
          </p:cNvSpPr>
          <p:nvPr>
            <p:ph idx="1"/>
          </p:nvPr>
        </p:nvSpPr>
        <p:spPr/>
        <p:txBody>
          <a:bodyPr/>
          <a:lstStyle/>
          <a:p>
            <a:r>
              <a:rPr lang="en-US" dirty="0"/>
              <a:t>Introduction</a:t>
            </a:r>
          </a:p>
          <a:p>
            <a:r>
              <a:rPr lang="en-US" dirty="0"/>
              <a:t>Time Series Basic Rules</a:t>
            </a:r>
          </a:p>
          <a:p>
            <a:r>
              <a:rPr lang="en-US" dirty="0"/>
              <a:t>Preprocess Data </a:t>
            </a:r>
          </a:p>
          <a:p>
            <a:r>
              <a:rPr lang="en-US" dirty="0"/>
              <a:t>Plots </a:t>
            </a:r>
          </a:p>
          <a:p>
            <a:r>
              <a:rPr lang="en-US" dirty="0"/>
              <a:t>Categories &amp; Tests</a:t>
            </a:r>
          </a:p>
          <a:p>
            <a:r>
              <a:rPr lang="en-US" dirty="0"/>
              <a:t>Auto Regressor</a:t>
            </a:r>
          </a:p>
          <a:p>
            <a:r>
              <a:rPr lang="en-US" dirty="0"/>
              <a:t>Rolling Window</a:t>
            </a:r>
          </a:p>
          <a:p>
            <a:endParaRPr lang="en-US" dirty="0"/>
          </a:p>
        </p:txBody>
      </p:sp>
    </p:spTree>
    <p:extLst>
      <p:ext uri="{BB962C8B-B14F-4D97-AF65-F5344CB8AC3E}">
        <p14:creationId xmlns:p14="http://schemas.microsoft.com/office/powerpoint/2010/main" val="1486073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1D6FB8-00AA-4AA6-A4FD-DC8F9F38AEFB}"/>
              </a:ext>
            </a:extLst>
          </p:cNvPr>
          <p:cNvSpPr>
            <a:spLocks noGrp="1"/>
          </p:cNvSpPr>
          <p:nvPr>
            <p:ph idx="1"/>
          </p:nvPr>
        </p:nvSpPr>
        <p:spPr>
          <a:xfrm>
            <a:off x="838200" y="795130"/>
            <a:ext cx="10515600" cy="5381833"/>
          </a:xfrm>
        </p:spPr>
        <p:txBody>
          <a:bodyPr/>
          <a:lstStyle/>
          <a:p>
            <a:pPr algn="just" fontAlgn="base">
              <a:lnSpc>
                <a:spcPct val="100000"/>
              </a:lnSpc>
            </a:pPr>
            <a:r>
              <a:rPr lang="en-US" sz="2300" dirty="0">
                <a:latin typeface="Times New Roman" panose="02020603050405020304" pitchFamily="18" charset="0"/>
                <a:cs typeface="Times New Roman" panose="02020603050405020304" pitchFamily="18" charset="0"/>
              </a:rPr>
              <a:t>We can do decomposition of a time series by considering the series as an additive or multiplicative combination of the base level, trend, seasonal index and the residual.</a:t>
            </a:r>
          </a:p>
          <a:p>
            <a:pPr algn="just" fontAlgn="base">
              <a:lnSpc>
                <a:spcPct val="100000"/>
              </a:lnSpc>
            </a:pPr>
            <a:endParaRPr lang="en-US" sz="2300" dirty="0">
              <a:latin typeface="Times New Roman" panose="02020603050405020304" pitchFamily="18" charset="0"/>
              <a:cs typeface="Times New Roman" panose="02020603050405020304" pitchFamily="18" charset="0"/>
            </a:endParaRPr>
          </a:p>
          <a:p>
            <a:pPr algn="just" fontAlgn="base">
              <a:lnSpc>
                <a:spcPct val="100000"/>
              </a:lnSpc>
            </a:pPr>
            <a:r>
              <a:rPr lang="en-US" sz="2300" b="1" dirty="0">
                <a:latin typeface="Times New Roman" panose="02020603050405020304" pitchFamily="18" charset="0"/>
                <a:cs typeface="Times New Roman" panose="02020603050405020304" pitchFamily="18" charset="0"/>
              </a:rPr>
              <a:t>The </a:t>
            </a:r>
            <a:r>
              <a:rPr lang="en-US" sz="2300" b="1" dirty="0" err="1">
                <a:latin typeface="Times New Roman" panose="02020603050405020304" pitchFamily="18" charset="0"/>
                <a:cs typeface="Times New Roman" panose="02020603050405020304" pitchFamily="18" charset="0"/>
              </a:rPr>
              <a:t>seasonal_decompose</a:t>
            </a:r>
            <a:r>
              <a:rPr lang="en-US" sz="2300" b="1" dirty="0">
                <a:latin typeface="Times New Roman" panose="02020603050405020304" pitchFamily="18" charset="0"/>
                <a:cs typeface="Times New Roman" panose="02020603050405020304" pitchFamily="18" charset="0"/>
              </a:rPr>
              <a:t> in </a:t>
            </a:r>
            <a:r>
              <a:rPr lang="en-US" sz="2300" b="1" dirty="0" err="1">
                <a:latin typeface="Times New Roman" panose="02020603050405020304" pitchFamily="18" charset="0"/>
                <a:cs typeface="Times New Roman" panose="02020603050405020304" pitchFamily="18" charset="0"/>
              </a:rPr>
              <a:t>statsmodels</a:t>
            </a:r>
            <a:r>
              <a:rPr lang="en-US" sz="2300" b="1" dirty="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is used to  implement this and we can extract the components.</a:t>
            </a:r>
          </a:p>
          <a:p>
            <a:pPr algn="just" fontAlgn="base">
              <a:lnSpc>
                <a:spcPct val="100000"/>
              </a:lnSpc>
            </a:pPr>
            <a:endParaRPr lang="en-US" sz="2300" dirty="0">
              <a:latin typeface="Times New Roman" panose="02020603050405020304" pitchFamily="18" charset="0"/>
              <a:cs typeface="Times New Roman" panose="02020603050405020304" pitchFamily="18" charset="0"/>
            </a:endParaRPr>
          </a:p>
          <a:p>
            <a:pPr marL="0" indent="0" algn="just" fontAlgn="base">
              <a:lnSpc>
                <a:spcPct val="100000"/>
              </a:lnSpc>
              <a:buNone/>
            </a:pPr>
            <a:r>
              <a:rPr lang="en-US" sz="2300" dirty="0">
                <a:latin typeface="Times New Roman" panose="02020603050405020304" pitchFamily="18" charset="0"/>
                <a:cs typeface="Times New Roman" panose="02020603050405020304" pitchFamily="18" charset="0"/>
              </a:rPr>
              <a:t>* </a:t>
            </a:r>
            <a:r>
              <a:rPr lang="en-US" sz="2300" b="1" dirty="0">
                <a:latin typeface="Times New Roman" panose="02020603050405020304" pitchFamily="18" charset="0"/>
                <a:cs typeface="Times New Roman" panose="02020603050405020304" pitchFamily="18" charset="0"/>
              </a:rPr>
              <a:t>We are using Additive Decomposition in our project</a:t>
            </a:r>
            <a:endParaRPr lang="en-IN" sz="23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1121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1D42B-92D3-410B-941A-3884D0D9E3BD}"/>
              </a:ext>
            </a:extLst>
          </p:cNvPr>
          <p:cNvSpPr>
            <a:spLocks noGrp="1"/>
          </p:cNvSpPr>
          <p:nvPr>
            <p:ph type="title"/>
          </p:nvPr>
        </p:nvSpPr>
        <p:spPr>
          <a:xfrm>
            <a:off x="648929" y="629266"/>
            <a:ext cx="3505495" cy="788717"/>
          </a:xfrm>
        </p:spPr>
        <p:txBody>
          <a:bodyPr>
            <a:normAutofit/>
          </a:bodyPr>
          <a:lstStyle/>
          <a:p>
            <a:r>
              <a:rPr lang="en-US" dirty="0">
                <a:solidFill>
                  <a:srgbClr val="212121"/>
                </a:solidFill>
                <a:latin typeface="Roboto" panose="02000000000000000000" pitchFamily="2" charset="0"/>
              </a:rPr>
              <a:t>ACF</a:t>
            </a:r>
            <a:endParaRPr lang="en-IN" dirty="0">
              <a:solidFill>
                <a:srgbClr val="212121"/>
              </a:solidFill>
              <a:latin typeface="Roboto" panose="02000000000000000000" pitchFamily="2" charset="0"/>
            </a:endParaRPr>
          </a:p>
        </p:txBody>
      </p:sp>
      <p:sp>
        <p:nvSpPr>
          <p:cNvPr id="3" name="Content Placeholder 2">
            <a:extLst>
              <a:ext uri="{FF2B5EF4-FFF2-40B4-BE49-F238E27FC236}">
                <a16:creationId xmlns:a16="http://schemas.microsoft.com/office/drawing/2014/main" id="{BCCD6DF4-43CF-48B2-B73F-EB897ABCE53A}"/>
              </a:ext>
            </a:extLst>
          </p:cNvPr>
          <p:cNvSpPr>
            <a:spLocks noGrp="1"/>
          </p:cNvSpPr>
          <p:nvPr>
            <p:ph idx="1"/>
          </p:nvPr>
        </p:nvSpPr>
        <p:spPr>
          <a:xfrm>
            <a:off x="648931" y="1563758"/>
            <a:ext cx="3505494" cy="4660062"/>
          </a:xfrm>
        </p:spPr>
        <p:txBody>
          <a:bodyPr>
            <a:normAutofit fontScale="85000" lnSpcReduction="20000"/>
          </a:bodyPr>
          <a:lstStyle/>
          <a:p>
            <a:pPr algn="just" fontAlgn="base">
              <a:lnSpc>
                <a:spcPct val="100000"/>
              </a:lnSpc>
            </a:pPr>
            <a:r>
              <a:rPr lang="en-US" sz="2300" dirty="0">
                <a:latin typeface="Times New Roman" panose="02020603050405020304" pitchFamily="18" charset="0"/>
                <a:cs typeface="Times New Roman" panose="02020603050405020304" pitchFamily="18" charset="0"/>
              </a:rPr>
              <a:t>ACF is an (complete) auto-correlation function which gives us values of auto-correlation of any series with its lagged values</a:t>
            </a:r>
          </a:p>
          <a:p>
            <a:pPr algn="just" fontAlgn="base">
              <a:lnSpc>
                <a:spcPct val="100000"/>
              </a:lnSpc>
            </a:pPr>
            <a:r>
              <a:rPr lang="en-US" sz="2300" dirty="0">
                <a:latin typeface="Times New Roman" panose="02020603050405020304" pitchFamily="18" charset="0"/>
                <a:cs typeface="Times New Roman" panose="02020603050405020304" pitchFamily="18" charset="0"/>
              </a:rPr>
              <a:t>It describes how well the present value of the series is related with its past values. </a:t>
            </a:r>
          </a:p>
          <a:p>
            <a:pPr algn="just" fontAlgn="base">
              <a:lnSpc>
                <a:spcPct val="100000"/>
              </a:lnSpc>
            </a:pPr>
            <a:r>
              <a:rPr lang="en-US" sz="2300" dirty="0">
                <a:latin typeface="Times New Roman" panose="02020603050405020304" pitchFamily="18" charset="0"/>
                <a:cs typeface="Times New Roman" panose="02020603050405020304" pitchFamily="18" charset="0"/>
              </a:rPr>
              <a:t>A time series can have components like trend, seasonality, cyclic and residual. ACF considers all these components while finding correlations hence it’s a ‘complete auto-correlation plot’.</a:t>
            </a:r>
          </a:p>
          <a:p>
            <a:endParaRPr lang="en-IN" sz="1700" dirty="0"/>
          </a:p>
        </p:txBody>
      </p:sp>
      <p:pic>
        <p:nvPicPr>
          <p:cNvPr id="5" name="Picture 4">
            <a:extLst>
              <a:ext uri="{FF2B5EF4-FFF2-40B4-BE49-F238E27FC236}">
                <a16:creationId xmlns:a16="http://schemas.microsoft.com/office/drawing/2014/main" id="{8707BB47-AC76-4CEB-AFBF-1DE8B3CFE009}"/>
              </a:ext>
            </a:extLst>
          </p:cNvPr>
          <p:cNvPicPr>
            <a:picLocks noChangeAspect="1"/>
          </p:cNvPicPr>
          <p:nvPr/>
        </p:nvPicPr>
        <p:blipFill>
          <a:blip r:embed="rId2"/>
          <a:stretch>
            <a:fillRect/>
          </a:stretch>
        </p:blipFill>
        <p:spPr>
          <a:xfrm>
            <a:off x="5405862" y="2073028"/>
            <a:ext cx="6019331" cy="2708698"/>
          </a:xfrm>
          <a:prstGeom prst="rect">
            <a:avLst/>
          </a:prstGeom>
          <a:effectLst/>
        </p:spPr>
      </p:pic>
    </p:spTree>
    <p:extLst>
      <p:ext uri="{BB962C8B-B14F-4D97-AF65-F5344CB8AC3E}">
        <p14:creationId xmlns:p14="http://schemas.microsoft.com/office/powerpoint/2010/main" val="1838451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9390C-667B-4F86-8D22-5147B850A053}"/>
              </a:ext>
            </a:extLst>
          </p:cNvPr>
          <p:cNvSpPr>
            <a:spLocks noGrp="1"/>
          </p:cNvSpPr>
          <p:nvPr>
            <p:ph type="title"/>
          </p:nvPr>
        </p:nvSpPr>
        <p:spPr>
          <a:xfrm>
            <a:off x="838200" y="365126"/>
            <a:ext cx="10515600" cy="1224524"/>
          </a:xfrm>
        </p:spPr>
        <p:txBody>
          <a:bodyPr/>
          <a:lstStyle/>
          <a:p>
            <a:r>
              <a:rPr lang="en-US" sz="4000" b="1" dirty="0"/>
              <a:t>ACF Plot Example: </a:t>
            </a:r>
            <a:endParaRPr lang="en-IN" sz="4000" b="1" dirty="0"/>
          </a:p>
        </p:txBody>
      </p:sp>
      <p:pic>
        <p:nvPicPr>
          <p:cNvPr id="3074" name="Picture 2" descr="Autocorrelation Plot With Fewer Lags of the Minimum Daily Temperatures Dataset">
            <a:extLst>
              <a:ext uri="{FF2B5EF4-FFF2-40B4-BE49-F238E27FC236}">
                <a16:creationId xmlns:a16="http://schemas.microsoft.com/office/drawing/2014/main" id="{93E74C6E-E5A1-4EC7-835F-A4A7DF238E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9861" y="1589650"/>
            <a:ext cx="8242851" cy="4587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202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D1A6F-4B46-493C-A9BB-DEF10AF7F854}"/>
              </a:ext>
            </a:extLst>
          </p:cNvPr>
          <p:cNvSpPr>
            <a:spLocks noGrp="1"/>
          </p:cNvSpPr>
          <p:nvPr>
            <p:ph type="title"/>
          </p:nvPr>
        </p:nvSpPr>
        <p:spPr>
          <a:xfrm>
            <a:off x="648929" y="629266"/>
            <a:ext cx="3505495" cy="1622321"/>
          </a:xfrm>
        </p:spPr>
        <p:txBody>
          <a:bodyPr>
            <a:normAutofit/>
          </a:bodyPr>
          <a:lstStyle/>
          <a:p>
            <a:r>
              <a:rPr lang="en-US" dirty="0">
                <a:solidFill>
                  <a:srgbClr val="212121"/>
                </a:solidFill>
                <a:latin typeface="Roboto" panose="02000000000000000000" pitchFamily="2" charset="0"/>
              </a:rPr>
              <a:t>PACF</a:t>
            </a:r>
            <a:endParaRPr lang="en-IN" dirty="0">
              <a:solidFill>
                <a:srgbClr val="212121"/>
              </a:solidFill>
              <a:latin typeface="Roboto" panose="02000000000000000000" pitchFamily="2" charset="0"/>
            </a:endParaRPr>
          </a:p>
        </p:txBody>
      </p:sp>
      <p:sp>
        <p:nvSpPr>
          <p:cNvPr id="3" name="Content Placeholder 2">
            <a:extLst>
              <a:ext uri="{FF2B5EF4-FFF2-40B4-BE49-F238E27FC236}">
                <a16:creationId xmlns:a16="http://schemas.microsoft.com/office/drawing/2014/main" id="{2E93F6FE-DCB3-49E3-BB82-7A032F399048}"/>
              </a:ext>
            </a:extLst>
          </p:cNvPr>
          <p:cNvSpPr>
            <a:spLocks noGrp="1"/>
          </p:cNvSpPr>
          <p:nvPr>
            <p:ph idx="1"/>
          </p:nvPr>
        </p:nvSpPr>
        <p:spPr>
          <a:xfrm>
            <a:off x="648931" y="2438400"/>
            <a:ext cx="3505494" cy="3785419"/>
          </a:xfrm>
        </p:spPr>
        <p:txBody>
          <a:bodyPr>
            <a:normAutofit/>
          </a:bodyPr>
          <a:lstStyle/>
          <a:p>
            <a:r>
              <a:rPr lang="en-US" sz="2000" dirty="0">
                <a:latin typeface="Times New Roman" panose="02020603050405020304" pitchFamily="18" charset="0"/>
                <a:cs typeface="Times New Roman" panose="02020603050405020304" pitchFamily="18" charset="0"/>
              </a:rPr>
              <a:t>It finds correlation of the residuals ,which remain after removing the effects which are already explained by the earlier lags.</a:t>
            </a:r>
          </a:p>
          <a:p>
            <a:endParaRPr lang="en-US" sz="2000" b="0" i="0" dirty="0">
              <a:effectLst/>
              <a:latin typeface="charter"/>
            </a:endParaRPr>
          </a:p>
          <a:p>
            <a:pPr marL="0" indent="0">
              <a:buNone/>
            </a:pPr>
            <a:endParaRPr lang="en-IN" sz="2000" dirty="0"/>
          </a:p>
        </p:txBody>
      </p:sp>
      <p:pic>
        <p:nvPicPr>
          <p:cNvPr id="4098" name="Picture 2" descr="Partial Autocorrelation Plot of the Minimum Daily Temperatures Dataset">
            <a:extLst>
              <a:ext uri="{FF2B5EF4-FFF2-40B4-BE49-F238E27FC236}">
                <a16:creationId xmlns:a16="http://schemas.microsoft.com/office/drawing/2014/main" id="{58433930-D75E-4EA4-88A6-14DBA0564FE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5862" y="1171751"/>
            <a:ext cx="6019331" cy="4514498"/>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473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4D0B8-0470-E24D-A4BF-4BD309873BED}"/>
              </a:ext>
            </a:extLst>
          </p:cNvPr>
          <p:cNvSpPr>
            <a:spLocks noGrp="1"/>
          </p:cNvSpPr>
          <p:nvPr>
            <p:ph type="title"/>
          </p:nvPr>
        </p:nvSpPr>
        <p:spPr/>
        <p:txBody>
          <a:bodyPr/>
          <a:lstStyle/>
          <a:p>
            <a:r>
              <a:rPr lang="en-US" dirty="0"/>
              <a:t>Autoregression AR Time Series</a:t>
            </a:r>
          </a:p>
        </p:txBody>
      </p:sp>
      <p:sp>
        <p:nvSpPr>
          <p:cNvPr id="3" name="Content Placeholder 2">
            <a:extLst>
              <a:ext uri="{FF2B5EF4-FFF2-40B4-BE49-F238E27FC236}">
                <a16:creationId xmlns:a16="http://schemas.microsoft.com/office/drawing/2014/main" id="{5F29B4DD-0122-2C4C-9F41-E9C8E63AE199}"/>
              </a:ext>
            </a:extLst>
          </p:cNvPr>
          <p:cNvSpPr>
            <a:spLocks noGrp="1"/>
          </p:cNvSpPr>
          <p:nvPr>
            <p:ph idx="1"/>
          </p:nvPr>
        </p:nvSpPr>
        <p:spPr>
          <a:xfrm>
            <a:off x="435428" y="1825625"/>
            <a:ext cx="4611585" cy="4351338"/>
          </a:xfrm>
        </p:spPr>
        <p:txBody>
          <a:bodyPr>
            <a:normAutofit fontScale="85000" lnSpcReduction="20000"/>
          </a:bodyPr>
          <a:lstStyle/>
          <a:p>
            <a:r>
              <a:rPr lang="en-IN" dirty="0"/>
              <a:t>By knowing the prices today, we can often make a rough prediction about prices tomorrow.</a:t>
            </a:r>
          </a:p>
          <a:p>
            <a:r>
              <a:rPr lang="en-IN" dirty="0"/>
              <a:t>The auto regressive model or a model for short, relies on past period values and past periods only</a:t>
            </a:r>
            <a:r>
              <a:rPr lang="en-US" dirty="0"/>
              <a:t> </a:t>
            </a:r>
            <a:r>
              <a:rPr lang="en-IN" dirty="0"/>
              <a:t>to predict current period values.</a:t>
            </a:r>
          </a:p>
          <a:p>
            <a:r>
              <a:rPr lang="en-IN" dirty="0"/>
              <a:t>It's a linear model where current period values are a sum of past outcomes multiplied by a numeric factor.</a:t>
            </a:r>
          </a:p>
          <a:p>
            <a:r>
              <a:rPr lang="en-IN" dirty="0"/>
              <a:t>Value of phi lies between -1 and 1</a:t>
            </a:r>
          </a:p>
          <a:p>
            <a:endParaRPr lang="en-IN" dirty="0"/>
          </a:p>
        </p:txBody>
      </p:sp>
      <p:pic>
        <p:nvPicPr>
          <p:cNvPr id="6" name="Picture 5">
            <a:extLst>
              <a:ext uri="{FF2B5EF4-FFF2-40B4-BE49-F238E27FC236}">
                <a16:creationId xmlns:a16="http://schemas.microsoft.com/office/drawing/2014/main" id="{AA778578-A8F9-B44F-ABB3-186E8A03F007}"/>
              </a:ext>
            </a:extLst>
          </p:cNvPr>
          <p:cNvPicPr>
            <a:picLocks noChangeAspect="1"/>
          </p:cNvPicPr>
          <p:nvPr/>
        </p:nvPicPr>
        <p:blipFill>
          <a:blip r:embed="rId2"/>
          <a:stretch>
            <a:fillRect/>
          </a:stretch>
        </p:blipFill>
        <p:spPr>
          <a:xfrm>
            <a:off x="5660572" y="4890314"/>
            <a:ext cx="6096000" cy="1181100"/>
          </a:xfrm>
          <a:prstGeom prst="rect">
            <a:avLst/>
          </a:prstGeom>
        </p:spPr>
      </p:pic>
      <p:pic>
        <p:nvPicPr>
          <p:cNvPr id="7" name="Picture 6">
            <a:extLst>
              <a:ext uri="{FF2B5EF4-FFF2-40B4-BE49-F238E27FC236}">
                <a16:creationId xmlns:a16="http://schemas.microsoft.com/office/drawing/2014/main" id="{2A1127A5-9A6E-5C42-AAEE-133650016A3C}"/>
              </a:ext>
            </a:extLst>
          </p:cNvPr>
          <p:cNvPicPr>
            <a:picLocks noChangeAspect="1"/>
          </p:cNvPicPr>
          <p:nvPr/>
        </p:nvPicPr>
        <p:blipFill>
          <a:blip r:embed="rId3"/>
          <a:stretch>
            <a:fillRect/>
          </a:stretch>
        </p:blipFill>
        <p:spPr>
          <a:xfrm>
            <a:off x="5047013" y="1532693"/>
            <a:ext cx="7108901" cy="3146284"/>
          </a:xfrm>
          <a:prstGeom prst="rect">
            <a:avLst/>
          </a:prstGeom>
        </p:spPr>
      </p:pic>
    </p:spTree>
    <p:extLst>
      <p:ext uri="{BB962C8B-B14F-4D97-AF65-F5344CB8AC3E}">
        <p14:creationId xmlns:p14="http://schemas.microsoft.com/office/powerpoint/2010/main" val="610575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CB69C-B59F-6041-9C5E-EA835FD332B2}"/>
              </a:ext>
            </a:extLst>
          </p:cNvPr>
          <p:cNvSpPr>
            <a:spLocks noGrp="1"/>
          </p:cNvSpPr>
          <p:nvPr>
            <p:ph type="title"/>
          </p:nvPr>
        </p:nvSpPr>
        <p:spPr/>
        <p:txBody>
          <a:bodyPr/>
          <a:lstStyle/>
          <a:p>
            <a:r>
              <a:rPr lang="en-US" dirty="0"/>
              <a:t>How many lags</a:t>
            </a:r>
          </a:p>
        </p:txBody>
      </p:sp>
      <p:sp>
        <p:nvSpPr>
          <p:cNvPr id="3" name="Content Placeholder 2">
            <a:extLst>
              <a:ext uri="{FF2B5EF4-FFF2-40B4-BE49-F238E27FC236}">
                <a16:creationId xmlns:a16="http://schemas.microsoft.com/office/drawing/2014/main" id="{DB3EBAC0-CCF4-3444-AD3B-2EB309E97D6B}"/>
              </a:ext>
            </a:extLst>
          </p:cNvPr>
          <p:cNvSpPr>
            <a:spLocks noGrp="1"/>
          </p:cNvSpPr>
          <p:nvPr>
            <p:ph idx="1"/>
          </p:nvPr>
        </p:nvSpPr>
        <p:spPr/>
        <p:txBody>
          <a:bodyPr>
            <a:normAutofit fontScale="85000" lnSpcReduction="10000"/>
          </a:bodyPr>
          <a:lstStyle/>
          <a:p>
            <a:r>
              <a:rPr lang="en-IN" dirty="0"/>
              <a:t>Time series about meteorological conditions wouldn't solely rely on the weather statistics a day ago, it's realistic to say it would use data from the last seven days.</a:t>
            </a:r>
          </a:p>
          <a:p>
            <a:r>
              <a:rPr lang="en-IN" dirty="0"/>
              <a:t>Hence, the model should take into account values up to seven periods back.</a:t>
            </a:r>
          </a:p>
          <a:p>
            <a:r>
              <a:rPr lang="en-IN" dirty="0"/>
              <a:t>The more lag's we include, the more complicated our model becomes, the more complicated the model, the more coefficients we have to determine and as a result, the more likely it is that some of them would not be significant.</a:t>
            </a:r>
          </a:p>
          <a:p>
            <a:r>
              <a:rPr lang="en-IN" dirty="0"/>
              <a:t>However, if the coefficients are not significantly different from zero, they would have no effect on the predicted values. So it makes little sense to include them.</a:t>
            </a:r>
          </a:p>
          <a:p>
            <a:r>
              <a:rPr lang="en-IN" dirty="0"/>
              <a:t>To determine the correct number of lags we should incorporate in our model, we rely on the </a:t>
            </a:r>
            <a:r>
              <a:rPr lang="en-IN" b="1" dirty="0"/>
              <a:t>autocorrelation</a:t>
            </a:r>
            <a:r>
              <a:rPr lang="en-IN" dirty="0"/>
              <a:t> and </a:t>
            </a:r>
            <a:r>
              <a:rPr lang="en-IN" b="1" dirty="0"/>
              <a:t>partial autocorrelation functions</a:t>
            </a:r>
            <a:r>
              <a:rPr lang="en-IN" dirty="0"/>
              <a:t>.</a:t>
            </a:r>
          </a:p>
          <a:p>
            <a:endParaRPr lang="en-IN" dirty="0"/>
          </a:p>
        </p:txBody>
      </p:sp>
    </p:spTree>
    <p:extLst>
      <p:ext uri="{BB962C8B-B14F-4D97-AF65-F5344CB8AC3E}">
        <p14:creationId xmlns:p14="http://schemas.microsoft.com/office/powerpoint/2010/main" val="2269497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CC719-238C-BF45-8748-AF84117CFB78}"/>
              </a:ext>
            </a:extLst>
          </p:cNvPr>
          <p:cNvSpPr>
            <a:spLocks noGrp="1"/>
          </p:cNvSpPr>
          <p:nvPr>
            <p:ph type="title"/>
          </p:nvPr>
        </p:nvSpPr>
        <p:spPr/>
        <p:txBody>
          <a:bodyPr/>
          <a:lstStyle/>
          <a:p>
            <a:r>
              <a:rPr lang="en-US" dirty="0"/>
              <a:t>Examining ACF and PACF</a:t>
            </a:r>
          </a:p>
        </p:txBody>
      </p:sp>
      <p:sp>
        <p:nvSpPr>
          <p:cNvPr id="3" name="Content Placeholder 2">
            <a:extLst>
              <a:ext uri="{FF2B5EF4-FFF2-40B4-BE49-F238E27FC236}">
                <a16:creationId xmlns:a16="http://schemas.microsoft.com/office/drawing/2014/main" id="{F7BBD3BB-35D5-234C-BCBD-56CD4D487E46}"/>
              </a:ext>
            </a:extLst>
          </p:cNvPr>
          <p:cNvSpPr>
            <a:spLocks noGrp="1"/>
          </p:cNvSpPr>
          <p:nvPr>
            <p:ph idx="1"/>
          </p:nvPr>
        </p:nvSpPr>
        <p:spPr>
          <a:xfrm>
            <a:off x="838199" y="1825625"/>
            <a:ext cx="5621977" cy="4351338"/>
          </a:xfrm>
        </p:spPr>
        <p:txBody>
          <a:bodyPr/>
          <a:lstStyle/>
          <a:p>
            <a:r>
              <a:rPr lang="en-US" dirty="0"/>
              <a:t>The ACF captures both direct and indirect effects of previous value has on the current </a:t>
            </a:r>
            <a:r>
              <a:rPr lang="en-IN" dirty="0"/>
              <a:t>one, since we want to get the most efficient model.</a:t>
            </a:r>
          </a:p>
          <a:p>
            <a:r>
              <a:rPr lang="en-IN" dirty="0"/>
              <a:t>We only wish to include past lag's which have a direct, significant effect on the present.</a:t>
            </a:r>
          </a:p>
          <a:p>
            <a:r>
              <a:rPr lang="en-IN" dirty="0"/>
              <a:t>PACF gives the direct impact it has on the current one</a:t>
            </a:r>
            <a:endParaRPr lang="en-US" dirty="0"/>
          </a:p>
        </p:txBody>
      </p:sp>
      <p:pic>
        <p:nvPicPr>
          <p:cNvPr id="4" name="Picture 3">
            <a:extLst>
              <a:ext uri="{FF2B5EF4-FFF2-40B4-BE49-F238E27FC236}">
                <a16:creationId xmlns:a16="http://schemas.microsoft.com/office/drawing/2014/main" id="{13DAFA60-4B2B-294B-8DD0-87E0FC8F8312}"/>
              </a:ext>
            </a:extLst>
          </p:cNvPr>
          <p:cNvPicPr>
            <a:picLocks noChangeAspect="1"/>
          </p:cNvPicPr>
          <p:nvPr/>
        </p:nvPicPr>
        <p:blipFill>
          <a:blip r:embed="rId2"/>
          <a:stretch>
            <a:fillRect/>
          </a:stretch>
        </p:blipFill>
        <p:spPr>
          <a:xfrm>
            <a:off x="7085712" y="1690688"/>
            <a:ext cx="4669175" cy="4351338"/>
          </a:xfrm>
          <a:prstGeom prst="rect">
            <a:avLst/>
          </a:prstGeom>
        </p:spPr>
      </p:pic>
    </p:spTree>
    <p:extLst>
      <p:ext uri="{BB962C8B-B14F-4D97-AF65-F5344CB8AC3E}">
        <p14:creationId xmlns:p14="http://schemas.microsoft.com/office/powerpoint/2010/main" val="3381416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32174-A734-45F2-8D80-ECD99DBE632D}"/>
              </a:ext>
            </a:extLst>
          </p:cNvPr>
          <p:cNvSpPr>
            <a:spLocks noGrp="1"/>
          </p:cNvSpPr>
          <p:nvPr>
            <p:ph type="title"/>
          </p:nvPr>
        </p:nvSpPr>
        <p:spPr/>
        <p:txBody>
          <a:bodyPr>
            <a:normAutofit/>
          </a:bodyPr>
          <a:lstStyle/>
          <a:p>
            <a:r>
              <a:rPr lang="en-US" sz="4000" b="1" dirty="0"/>
              <a:t>Model Identification from ACF and PACF Plot:</a:t>
            </a:r>
            <a:br>
              <a:rPr lang="en-US" sz="4000" b="1" dirty="0"/>
            </a:br>
            <a:endParaRPr lang="en-IN" sz="4000" b="1" dirty="0"/>
          </a:p>
        </p:txBody>
      </p:sp>
      <p:pic>
        <p:nvPicPr>
          <p:cNvPr id="5122" name="Picture 2" descr="The model identification from ACF and PACF plots">
            <a:extLst>
              <a:ext uri="{FF2B5EF4-FFF2-40B4-BE49-F238E27FC236}">
                <a16:creationId xmlns:a16="http://schemas.microsoft.com/office/drawing/2014/main" id="{24E0AA89-66FE-4CD2-B2AC-B1D502794F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92702" y="1871003"/>
            <a:ext cx="9961097" cy="3882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6233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EA869-A101-FC46-94E1-FED223E5CBE2}"/>
              </a:ext>
            </a:extLst>
          </p:cNvPr>
          <p:cNvSpPr>
            <a:spLocks noGrp="1"/>
          </p:cNvSpPr>
          <p:nvPr>
            <p:ph type="title"/>
          </p:nvPr>
        </p:nvSpPr>
        <p:spPr/>
        <p:txBody>
          <a:bodyPr/>
          <a:lstStyle/>
          <a:p>
            <a:r>
              <a:rPr lang="en-US" dirty="0"/>
              <a:t>Rolling Window</a:t>
            </a:r>
          </a:p>
        </p:txBody>
      </p:sp>
      <p:sp>
        <p:nvSpPr>
          <p:cNvPr id="3" name="Content Placeholder 2">
            <a:extLst>
              <a:ext uri="{FF2B5EF4-FFF2-40B4-BE49-F238E27FC236}">
                <a16:creationId xmlns:a16="http://schemas.microsoft.com/office/drawing/2014/main" id="{FFF55C22-9C06-B941-8A15-8AFF74768D70}"/>
              </a:ext>
            </a:extLst>
          </p:cNvPr>
          <p:cNvSpPr>
            <a:spLocks noGrp="1"/>
          </p:cNvSpPr>
          <p:nvPr>
            <p:ph idx="1"/>
          </p:nvPr>
        </p:nvSpPr>
        <p:spPr>
          <a:xfrm>
            <a:off x="838200" y="1825625"/>
            <a:ext cx="5883234" cy="4351338"/>
          </a:xfrm>
        </p:spPr>
        <p:txBody>
          <a:bodyPr/>
          <a:lstStyle/>
          <a:p>
            <a:r>
              <a:rPr lang="en-IN" dirty="0"/>
              <a:t>The calculation is also called a “rolling mean” because it's calculating an average of values within a specified range for each row as you go along the </a:t>
            </a:r>
            <a:r>
              <a:rPr lang="en-IN" dirty="0" err="1"/>
              <a:t>DataFrame</a:t>
            </a:r>
            <a:endParaRPr lang="en-IN" dirty="0"/>
          </a:p>
          <a:p>
            <a:r>
              <a:rPr lang="en-IN" dirty="0"/>
              <a:t>Here we will use it to check if we have constant mean and variance across different sections of the dataset</a:t>
            </a:r>
            <a:endParaRPr lang="en-US" dirty="0"/>
          </a:p>
        </p:txBody>
      </p:sp>
      <p:pic>
        <p:nvPicPr>
          <p:cNvPr id="6146" name="Picture 2" descr="Rolling-Window Analysis of Time-Series Models - MATLAB &amp;amp; Simulink">
            <a:extLst>
              <a:ext uri="{FF2B5EF4-FFF2-40B4-BE49-F238E27FC236}">
                <a16:creationId xmlns:a16="http://schemas.microsoft.com/office/drawing/2014/main" id="{A26EB6A4-7F18-E345-B88C-4C0D15C75D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7745" y="1421863"/>
            <a:ext cx="5507881" cy="4242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369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23D9B-5178-E242-A35E-2B11D9F60588}"/>
              </a:ext>
            </a:extLst>
          </p:cNvPr>
          <p:cNvSpPr>
            <a:spLocks noGrp="1"/>
          </p:cNvSpPr>
          <p:nvPr>
            <p:ph type="title"/>
          </p:nvPr>
        </p:nvSpPr>
        <p:spPr/>
        <p:txBody>
          <a:bodyPr/>
          <a:lstStyle/>
          <a:p>
            <a:r>
              <a:rPr lang="en-US" dirty="0"/>
              <a:t>Time Series Introduction</a:t>
            </a:r>
          </a:p>
        </p:txBody>
      </p:sp>
      <p:sp>
        <p:nvSpPr>
          <p:cNvPr id="3" name="Content Placeholder 2">
            <a:extLst>
              <a:ext uri="{FF2B5EF4-FFF2-40B4-BE49-F238E27FC236}">
                <a16:creationId xmlns:a16="http://schemas.microsoft.com/office/drawing/2014/main" id="{265FA5F4-8D6B-5F4D-BB45-44EDE6D08CAE}"/>
              </a:ext>
            </a:extLst>
          </p:cNvPr>
          <p:cNvSpPr>
            <a:spLocks noGrp="1"/>
          </p:cNvSpPr>
          <p:nvPr>
            <p:ph idx="1"/>
          </p:nvPr>
        </p:nvSpPr>
        <p:spPr>
          <a:xfrm>
            <a:off x="838200" y="1825625"/>
            <a:ext cx="5835732" cy="4351338"/>
          </a:xfrm>
        </p:spPr>
        <p:txBody>
          <a:bodyPr>
            <a:normAutofit fontScale="70000" lnSpcReduction="20000"/>
          </a:bodyPr>
          <a:lstStyle/>
          <a:p>
            <a:r>
              <a:rPr lang="en-US" dirty="0"/>
              <a:t>We're going to discover how it differs from other types of data you've previously encountered and why</a:t>
            </a:r>
          </a:p>
          <a:p>
            <a:r>
              <a:rPr lang="en-IN" dirty="0"/>
              <a:t>Time series is a sequence of information which attaches a time period to each value</a:t>
            </a:r>
          </a:p>
          <a:p>
            <a:r>
              <a:rPr lang="en-IN" dirty="0"/>
              <a:t>The value can be pretty much anything measurable.</a:t>
            </a:r>
          </a:p>
          <a:p>
            <a:r>
              <a:rPr lang="en-IN" dirty="0"/>
              <a:t>It depends on time in some way, like prices, humidity or number of people.</a:t>
            </a:r>
          </a:p>
          <a:p>
            <a:r>
              <a:rPr lang="en-IN" dirty="0"/>
              <a:t>As long as the values we record are unambiguous, any medium could be measured with Time series.</a:t>
            </a:r>
          </a:p>
          <a:p>
            <a:r>
              <a:rPr lang="en-IN" dirty="0"/>
              <a:t>There aren't any limitations regarding the total time span of our Time series.</a:t>
            </a:r>
          </a:p>
          <a:p>
            <a:r>
              <a:rPr lang="en-IN" dirty="0"/>
              <a:t>It could be a minute, a day, a month or even a century.</a:t>
            </a:r>
          </a:p>
          <a:p>
            <a:r>
              <a:rPr lang="en-IN" dirty="0"/>
              <a:t>All we need is a starting and an ending point.</a:t>
            </a:r>
          </a:p>
          <a:p>
            <a:endParaRPr lang="en-IN" dirty="0"/>
          </a:p>
          <a:p>
            <a:endParaRPr lang="en-US" dirty="0"/>
          </a:p>
        </p:txBody>
      </p:sp>
      <p:pic>
        <p:nvPicPr>
          <p:cNvPr id="3074" name="Picture 2" descr="Time Series in 5-Minutes, Part 6: Modeling Time Series Data">
            <a:extLst>
              <a:ext uri="{FF2B5EF4-FFF2-40B4-BE49-F238E27FC236}">
                <a16:creationId xmlns:a16="http://schemas.microsoft.com/office/drawing/2014/main" id="{B9F5FF28-BA14-9A4C-8D02-E916BBE508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7504" y="2101932"/>
            <a:ext cx="5604496" cy="3140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7394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3B761-72A1-E44E-8A16-75A75EBE547B}"/>
              </a:ext>
            </a:extLst>
          </p:cNvPr>
          <p:cNvSpPr>
            <a:spLocks noGrp="1"/>
          </p:cNvSpPr>
          <p:nvPr>
            <p:ph type="title"/>
          </p:nvPr>
        </p:nvSpPr>
        <p:spPr/>
        <p:txBody>
          <a:bodyPr/>
          <a:lstStyle/>
          <a:p>
            <a:r>
              <a:rPr lang="en-IN" dirty="0"/>
              <a:t>Analyse Time series in a meaningful way</a:t>
            </a:r>
            <a:endParaRPr lang="en-US" dirty="0"/>
          </a:p>
        </p:txBody>
      </p:sp>
      <p:sp>
        <p:nvSpPr>
          <p:cNvPr id="3" name="Content Placeholder 2">
            <a:extLst>
              <a:ext uri="{FF2B5EF4-FFF2-40B4-BE49-F238E27FC236}">
                <a16:creationId xmlns:a16="http://schemas.microsoft.com/office/drawing/2014/main" id="{5F13DAD0-2AA3-8C44-8192-1C770E154E50}"/>
              </a:ext>
            </a:extLst>
          </p:cNvPr>
          <p:cNvSpPr>
            <a:spLocks noGrp="1"/>
          </p:cNvSpPr>
          <p:nvPr>
            <p:ph idx="1"/>
          </p:nvPr>
        </p:nvSpPr>
        <p:spPr>
          <a:xfrm>
            <a:off x="312133" y="1690688"/>
            <a:ext cx="6346371" cy="4351338"/>
          </a:xfrm>
        </p:spPr>
        <p:txBody>
          <a:bodyPr>
            <a:normAutofit fontScale="77500" lnSpcReduction="20000"/>
          </a:bodyPr>
          <a:lstStyle/>
          <a:p>
            <a:r>
              <a:rPr lang="en-IN" dirty="0"/>
              <a:t>All time periods must be equal and clearly defined, which would result in a constant frequency.</a:t>
            </a:r>
          </a:p>
          <a:p>
            <a:r>
              <a:rPr lang="en-IN" dirty="0"/>
              <a:t>This frequency is a measurement of time and could range from a few milliseconds to several decades.</a:t>
            </a:r>
          </a:p>
          <a:p>
            <a:r>
              <a:rPr lang="en-IN" dirty="0"/>
              <a:t>Furthermore, patterns observed in Time series are expected to persist in the future.</a:t>
            </a:r>
            <a:r>
              <a:rPr lang="en-US" dirty="0"/>
              <a:t> </a:t>
            </a:r>
            <a:r>
              <a:rPr lang="en-IN" dirty="0"/>
              <a:t>That is why we often try to predict the future by </a:t>
            </a:r>
            <a:r>
              <a:rPr lang="en-IN" dirty="0" err="1"/>
              <a:t>analyzing</a:t>
            </a:r>
            <a:r>
              <a:rPr lang="en-IN" dirty="0"/>
              <a:t> recorded values.</a:t>
            </a:r>
          </a:p>
          <a:p>
            <a:r>
              <a:rPr lang="en-IN" dirty="0"/>
              <a:t>if the data is not ordered chronologically, finding the correct pattern would be extremely difficult.</a:t>
            </a:r>
          </a:p>
          <a:p>
            <a:r>
              <a:rPr lang="en-IN" dirty="0"/>
              <a:t>For instance, simply knowing the highest temperature for the last five days would be useless unless</a:t>
            </a:r>
          </a:p>
          <a:p>
            <a:endParaRPr lang="en-IN" dirty="0"/>
          </a:p>
        </p:txBody>
      </p:sp>
      <p:sp>
        <p:nvSpPr>
          <p:cNvPr id="4" name="AutoShape 2" descr="Time Series Analysis | Data Analytics | Bold BI">
            <a:extLst>
              <a:ext uri="{FF2B5EF4-FFF2-40B4-BE49-F238E27FC236}">
                <a16:creationId xmlns:a16="http://schemas.microsoft.com/office/drawing/2014/main" id="{DD6EF07E-A77B-1848-B9E2-8B5D3561AA7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6" name="Picture 10" descr="How to identify the best frequency in a time series? - Stack Overflow">
            <a:extLst>
              <a:ext uri="{FF2B5EF4-FFF2-40B4-BE49-F238E27FC236}">
                <a16:creationId xmlns:a16="http://schemas.microsoft.com/office/drawing/2014/main" id="{938FE60C-F5D7-CD47-B4D0-3A0208C794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7055" y="1481724"/>
            <a:ext cx="5624945" cy="3931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998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D10DC-0F4F-F041-852D-5B61857BC1E7}"/>
              </a:ext>
            </a:extLst>
          </p:cNvPr>
          <p:cNvSpPr>
            <a:spLocks noGrp="1"/>
          </p:cNvSpPr>
          <p:nvPr>
            <p:ph type="title"/>
          </p:nvPr>
        </p:nvSpPr>
        <p:spPr/>
        <p:txBody>
          <a:bodyPr/>
          <a:lstStyle/>
          <a:p>
            <a:r>
              <a:rPr lang="en-US" dirty="0"/>
              <a:t>Application Time Series</a:t>
            </a:r>
          </a:p>
        </p:txBody>
      </p:sp>
      <p:sp>
        <p:nvSpPr>
          <p:cNvPr id="3" name="Content Placeholder 2">
            <a:extLst>
              <a:ext uri="{FF2B5EF4-FFF2-40B4-BE49-F238E27FC236}">
                <a16:creationId xmlns:a16="http://schemas.microsoft.com/office/drawing/2014/main" id="{790CB1A5-9898-8647-8420-08C417C21E05}"/>
              </a:ext>
            </a:extLst>
          </p:cNvPr>
          <p:cNvSpPr>
            <a:spLocks noGrp="1"/>
          </p:cNvSpPr>
          <p:nvPr>
            <p:ph idx="1"/>
          </p:nvPr>
        </p:nvSpPr>
        <p:spPr>
          <a:xfrm>
            <a:off x="838200" y="1825625"/>
            <a:ext cx="5798398" cy="4351338"/>
          </a:xfrm>
        </p:spPr>
        <p:txBody>
          <a:bodyPr>
            <a:normAutofit fontScale="92500" lnSpcReduction="10000"/>
          </a:bodyPr>
          <a:lstStyle/>
          <a:p>
            <a:r>
              <a:rPr lang="en-IN" dirty="0"/>
              <a:t>Time series data is largely applied in finance for investors as well as company owners.</a:t>
            </a:r>
          </a:p>
          <a:p>
            <a:r>
              <a:rPr lang="en-IN" dirty="0"/>
              <a:t>It's crucial to determine whether prices, returns, profits and sales will increase or decrease in</a:t>
            </a:r>
            <a:r>
              <a:rPr lang="en-US" dirty="0"/>
              <a:t> the future</a:t>
            </a:r>
          </a:p>
          <a:p>
            <a:r>
              <a:rPr lang="en-IN" dirty="0"/>
              <a:t>This means the values for every period are not only affected by outside factors, but also by the values of past periods.</a:t>
            </a:r>
          </a:p>
          <a:p>
            <a:r>
              <a:rPr lang="en-IN" dirty="0"/>
              <a:t>For instance, we expect tomorrow's temperature outside to be within some reasonable proximity to today’s values.</a:t>
            </a:r>
          </a:p>
          <a:p>
            <a:endParaRPr lang="en-IN" dirty="0"/>
          </a:p>
          <a:p>
            <a:endParaRPr lang="en-IN" dirty="0"/>
          </a:p>
        </p:txBody>
      </p:sp>
      <p:pic>
        <p:nvPicPr>
          <p:cNvPr id="5122" name="Picture 2" descr="Time Series for Business: A general introduction | by Youssef Fenjiro |  Medium">
            <a:extLst>
              <a:ext uri="{FF2B5EF4-FFF2-40B4-BE49-F238E27FC236}">
                <a16:creationId xmlns:a16="http://schemas.microsoft.com/office/drawing/2014/main" id="{9D07161A-FD4E-BF4F-8107-8FF8043390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6598" y="2410691"/>
            <a:ext cx="5555402" cy="2723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601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A8361-F13E-CA44-BE54-AE8D6F47D784}"/>
              </a:ext>
            </a:extLst>
          </p:cNvPr>
          <p:cNvSpPr>
            <a:spLocks noGrp="1"/>
          </p:cNvSpPr>
          <p:nvPr>
            <p:ph type="title"/>
          </p:nvPr>
        </p:nvSpPr>
        <p:spPr/>
        <p:txBody>
          <a:bodyPr/>
          <a:lstStyle/>
          <a:p>
            <a:r>
              <a:rPr lang="en-US" dirty="0"/>
              <a:t>Notations</a:t>
            </a:r>
          </a:p>
        </p:txBody>
      </p:sp>
      <p:sp>
        <p:nvSpPr>
          <p:cNvPr id="3" name="Content Placeholder 2">
            <a:extLst>
              <a:ext uri="{FF2B5EF4-FFF2-40B4-BE49-F238E27FC236}">
                <a16:creationId xmlns:a16="http://schemas.microsoft.com/office/drawing/2014/main" id="{99CD0914-EEC9-1B47-B6C5-677E6927DCC8}"/>
              </a:ext>
            </a:extLst>
          </p:cNvPr>
          <p:cNvSpPr>
            <a:spLocks noGrp="1"/>
          </p:cNvSpPr>
          <p:nvPr>
            <p:ph idx="1"/>
          </p:nvPr>
        </p:nvSpPr>
        <p:spPr>
          <a:xfrm>
            <a:off x="838200" y="1825625"/>
            <a:ext cx="5257800" cy="4351338"/>
          </a:xfrm>
        </p:spPr>
        <p:txBody>
          <a:bodyPr/>
          <a:lstStyle/>
          <a:p>
            <a:r>
              <a:rPr lang="en-IN" dirty="0"/>
              <a:t>T represents the entire year, the lowercase T would represent a single day then to denote the closing</a:t>
            </a:r>
            <a:r>
              <a:rPr lang="en-US" dirty="0"/>
              <a:t> </a:t>
            </a:r>
            <a:r>
              <a:rPr lang="en-IN" dirty="0"/>
              <a:t>price at a specific day, we would use X of T.</a:t>
            </a:r>
          </a:p>
          <a:p>
            <a:r>
              <a:rPr lang="en-IN" dirty="0"/>
              <a:t>This notation will be extremely helpful when we try to model time series data to make predictions about the future.</a:t>
            </a:r>
          </a:p>
          <a:p>
            <a:endParaRPr lang="en-IN" dirty="0"/>
          </a:p>
        </p:txBody>
      </p:sp>
      <p:pic>
        <p:nvPicPr>
          <p:cNvPr id="4" name="Picture 3">
            <a:extLst>
              <a:ext uri="{FF2B5EF4-FFF2-40B4-BE49-F238E27FC236}">
                <a16:creationId xmlns:a16="http://schemas.microsoft.com/office/drawing/2014/main" id="{09B18328-1BA9-8E42-B292-B5AFCBC15909}"/>
              </a:ext>
            </a:extLst>
          </p:cNvPr>
          <p:cNvPicPr>
            <a:picLocks noChangeAspect="1"/>
          </p:cNvPicPr>
          <p:nvPr/>
        </p:nvPicPr>
        <p:blipFill>
          <a:blip r:embed="rId2"/>
          <a:stretch>
            <a:fillRect/>
          </a:stretch>
        </p:blipFill>
        <p:spPr>
          <a:xfrm>
            <a:off x="5941382" y="1946863"/>
            <a:ext cx="6155615" cy="3153888"/>
          </a:xfrm>
          <a:prstGeom prst="rect">
            <a:avLst/>
          </a:prstGeom>
        </p:spPr>
      </p:pic>
    </p:spTree>
    <p:extLst>
      <p:ext uri="{BB962C8B-B14F-4D97-AF65-F5344CB8AC3E}">
        <p14:creationId xmlns:p14="http://schemas.microsoft.com/office/powerpoint/2010/main" val="90901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7A2B0-1934-F545-A0E4-C2398D698C31}"/>
              </a:ext>
            </a:extLst>
          </p:cNvPr>
          <p:cNvSpPr>
            <a:spLocks noGrp="1"/>
          </p:cNvSpPr>
          <p:nvPr>
            <p:ph type="title"/>
          </p:nvPr>
        </p:nvSpPr>
        <p:spPr/>
        <p:txBody>
          <a:bodyPr/>
          <a:lstStyle/>
          <a:p>
            <a:r>
              <a:rPr lang="en-US" dirty="0"/>
              <a:t>Time Series Logic - Frequency</a:t>
            </a:r>
          </a:p>
        </p:txBody>
      </p:sp>
      <p:sp>
        <p:nvSpPr>
          <p:cNvPr id="3" name="Content Placeholder 2">
            <a:extLst>
              <a:ext uri="{FF2B5EF4-FFF2-40B4-BE49-F238E27FC236}">
                <a16:creationId xmlns:a16="http://schemas.microsoft.com/office/drawing/2014/main" id="{8641C74B-8814-254D-A873-E2A858C5CBDF}"/>
              </a:ext>
            </a:extLst>
          </p:cNvPr>
          <p:cNvSpPr>
            <a:spLocks noGrp="1"/>
          </p:cNvSpPr>
          <p:nvPr>
            <p:ph idx="1"/>
          </p:nvPr>
        </p:nvSpPr>
        <p:spPr/>
        <p:txBody>
          <a:bodyPr>
            <a:normAutofit/>
          </a:bodyPr>
          <a:lstStyle/>
          <a:p>
            <a:r>
              <a:rPr lang="en-IN" dirty="0"/>
              <a:t>Usually there are many points in between the start and the end of a time series, the interval of time between recording one point of the set and the next is called a </a:t>
            </a:r>
            <a:r>
              <a:rPr lang="en-IN" b="1" dirty="0"/>
              <a:t>time period</a:t>
            </a:r>
            <a:r>
              <a:rPr lang="en-IN" dirty="0"/>
              <a:t>.</a:t>
            </a:r>
          </a:p>
          <a:p>
            <a:r>
              <a:rPr lang="en-IN" dirty="0"/>
              <a:t>How often values of the data set are recorded is referred to as the </a:t>
            </a:r>
            <a:r>
              <a:rPr lang="en-IN" b="1" dirty="0"/>
              <a:t>frequency</a:t>
            </a:r>
            <a:r>
              <a:rPr lang="en-IN" dirty="0"/>
              <a:t> of the data set to be able to </a:t>
            </a:r>
            <a:r>
              <a:rPr lang="en-IN" dirty="0" err="1"/>
              <a:t>analyze</a:t>
            </a:r>
            <a:r>
              <a:rPr lang="en-IN" dirty="0"/>
              <a:t> Time series in a meaningful way.</a:t>
            </a:r>
          </a:p>
          <a:p>
            <a:r>
              <a:rPr lang="en-IN" dirty="0"/>
              <a:t>All time periods must be equal and clearly defined, which would result in a constant frequency.</a:t>
            </a:r>
          </a:p>
          <a:p>
            <a:r>
              <a:rPr lang="en-IN" dirty="0"/>
              <a:t>This frequency is a measurement of time and could range from a few milliseconds to several decades.</a:t>
            </a:r>
          </a:p>
          <a:p>
            <a:endParaRPr lang="en-US" dirty="0"/>
          </a:p>
          <a:p>
            <a:endParaRPr lang="en-IN" dirty="0"/>
          </a:p>
        </p:txBody>
      </p:sp>
    </p:spTree>
    <p:extLst>
      <p:ext uri="{BB962C8B-B14F-4D97-AF65-F5344CB8AC3E}">
        <p14:creationId xmlns:p14="http://schemas.microsoft.com/office/powerpoint/2010/main" val="318901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36A8-D2A4-CF41-9593-7F40863CCDBF}"/>
              </a:ext>
            </a:extLst>
          </p:cNvPr>
          <p:cNvSpPr>
            <a:spLocks noGrp="1"/>
          </p:cNvSpPr>
          <p:nvPr>
            <p:ph type="title"/>
          </p:nvPr>
        </p:nvSpPr>
        <p:spPr/>
        <p:txBody>
          <a:bodyPr/>
          <a:lstStyle/>
          <a:p>
            <a:r>
              <a:rPr lang="en-US" dirty="0"/>
              <a:t>Time Series Basics</a:t>
            </a:r>
          </a:p>
        </p:txBody>
      </p:sp>
      <p:sp>
        <p:nvSpPr>
          <p:cNvPr id="3" name="Content Placeholder 2">
            <a:extLst>
              <a:ext uri="{FF2B5EF4-FFF2-40B4-BE49-F238E27FC236}">
                <a16:creationId xmlns:a16="http://schemas.microsoft.com/office/drawing/2014/main" id="{2EDDDB7F-C5AA-9845-8EB5-A1665D6BA8D4}"/>
              </a:ext>
            </a:extLst>
          </p:cNvPr>
          <p:cNvSpPr>
            <a:spLocks noGrp="1"/>
          </p:cNvSpPr>
          <p:nvPr>
            <p:ph idx="1"/>
          </p:nvPr>
        </p:nvSpPr>
        <p:spPr/>
        <p:txBody>
          <a:bodyPr/>
          <a:lstStyle/>
          <a:p>
            <a:r>
              <a:rPr lang="en-US" dirty="0"/>
              <a:t>Chronological Data</a:t>
            </a:r>
          </a:p>
          <a:p>
            <a:r>
              <a:rPr lang="en-US" dirty="0"/>
              <a:t>Cannot be shuffled</a:t>
            </a:r>
          </a:p>
          <a:p>
            <a:r>
              <a:rPr lang="en-US" dirty="0"/>
              <a:t>Each row indicate specific time record</a:t>
            </a:r>
          </a:p>
          <a:p>
            <a:r>
              <a:rPr lang="en-US" dirty="0"/>
              <a:t>Train – Test split happens chronologically</a:t>
            </a:r>
          </a:p>
          <a:p>
            <a:r>
              <a:rPr lang="en-US" dirty="0"/>
              <a:t>Data is analyzed univariately (for given use case)</a:t>
            </a:r>
          </a:p>
          <a:p>
            <a:r>
              <a:rPr lang="en-US" dirty="0"/>
              <a:t>Nature of the data represents if it can be predicted or not</a:t>
            </a:r>
          </a:p>
        </p:txBody>
      </p:sp>
      <p:pic>
        <p:nvPicPr>
          <p:cNvPr id="2050" name="Picture 2" descr="Time Series Analysis - New Features in Maple 18 – Maplesoft">
            <a:extLst>
              <a:ext uri="{FF2B5EF4-FFF2-40B4-BE49-F238E27FC236}">
                <a16:creationId xmlns:a16="http://schemas.microsoft.com/office/drawing/2014/main" id="{7395DA3A-A923-DC42-BEEF-7C522BE851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2438" y="365124"/>
            <a:ext cx="6276069" cy="21999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5DE780C-5DE7-874C-BE81-5F83C541B02C}"/>
              </a:ext>
            </a:extLst>
          </p:cNvPr>
          <p:cNvPicPr>
            <a:picLocks noChangeAspect="1"/>
          </p:cNvPicPr>
          <p:nvPr/>
        </p:nvPicPr>
        <p:blipFill>
          <a:blip r:embed="rId3"/>
          <a:stretch>
            <a:fillRect/>
          </a:stretch>
        </p:blipFill>
        <p:spPr>
          <a:xfrm>
            <a:off x="7647425" y="4874285"/>
            <a:ext cx="4162089" cy="1618590"/>
          </a:xfrm>
          <a:prstGeom prst="rect">
            <a:avLst/>
          </a:prstGeom>
        </p:spPr>
      </p:pic>
    </p:spTree>
    <p:extLst>
      <p:ext uri="{BB962C8B-B14F-4D97-AF65-F5344CB8AC3E}">
        <p14:creationId xmlns:p14="http://schemas.microsoft.com/office/powerpoint/2010/main" val="3800205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E7C64-AE41-F343-B1A6-69115DFFD5E6}"/>
              </a:ext>
            </a:extLst>
          </p:cNvPr>
          <p:cNvSpPr>
            <a:spLocks noGrp="1"/>
          </p:cNvSpPr>
          <p:nvPr>
            <p:ph type="title"/>
          </p:nvPr>
        </p:nvSpPr>
        <p:spPr/>
        <p:txBody>
          <a:bodyPr/>
          <a:lstStyle/>
          <a:p>
            <a:r>
              <a:rPr lang="en-US" dirty="0"/>
              <a:t>Data Examining &amp; Preprocessing</a:t>
            </a:r>
          </a:p>
        </p:txBody>
      </p:sp>
      <p:sp>
        <p:nvSpPr>
          <p:cNvPr id="3" name="Content Placeholder 2">
            <a:extLst>
              <a:ext uri="{FF2B5EF4-FFF2-40B4-BE49-F238E27FC236}">
                <a16:creationId xmlns:a16="http://schemas.microsoft.com/office/drawing/2014/main" id="{21A1C631-62B0-604C-BA36-F43D33AAC3D0}"/>
              </a:ext>
            </a:extLst>
          </p:cNvPr>
          <p:cNvSpPr>
            <a:spLocks noGrp="1"/>
          </p:cNvSpPr>
          <p:nvPr>
            <p:ph idx="1"/>
          </p:nvPr>
        </p:nvSpPr>
        <p:spPr/>
        <p:txBody>
          <a:bodyPr/>
          <a:lstStyle/>
          <a:p>
            <a:r>
              <a:rPr lang="en-US" dirty="0"/>
              <a:t>Reading Data using Pandas – describe, head</a:t>
            </a:r>
          </a:p>
          <a:p>
            <a:r>
              <a:rPr lang="en-US" dirty="0"/>
              <a:t>Check for null values</a:t>
            </a:r>
          </a:p>
          <a:p>
            <a:r>
              <a:rPr lang="en-US" dirty="0"/>
              <a:t>Line plot for each feature</a:t>
            </a:r>
          </a:p>
          <a:p>
            <a:r>
              <a:rPr lang="en-US" dirty="0"/>
              <a:t>Convert Date from String to Date time feature</a:t>
            </a:r>
          </a:p>
          <a:p>
            <a:r>
              <a:rPr lang="en-US" dirty="0"/>
              <a:t>Setting the desired frequency</a:t>
            </a:r>
          </a:p>
          <a:p>
            <a:r>
              <a:rPr lang="en-US" dirty="0"/>
              <a:t>Handling missing Values</a:t>
            </a:r>
          </a:p>
          <a:p>
            <a:r>
              <a:rPr lang="en-US" dirty="0"/>
              <a:t>QQ plots</a:t>
            </a:r>
          </a:p>
          <a:p>
            <a:endParaRPr lang="en-US" dirty="0"/>
          </a:p>
        </p:txBody>
      </p:sp>
      <p:pic>
        <p:nvPicPr>
          <p:cNvPr id="4" name="Picture 3">
            <a:extLst>
              <a:ext uri="{FF2B5EF4-FFF2-40B4-BE49-F238E27FC236}">
                <a16:creationId xmlns:a16="http://schemas.microsoft.com/office/drawing/2014/main" id="{39B5F199-BB1A-E040-9231-31046F80E26B}"/>
              </a:ext>
            </a:extLst>
          </p:cNvPr>
          <p:cNvPicPr>
            <a:picLocks noChangeAspect="1"/>
          </p:cNvPicPr>
          <p:nvPr/>
        </p:nvPicPr>
        <p:blipFill>
          <a:blip r:embed="rId2"/>
          <a:stretch>
            <a:fillRect/>
          </a:stretch>
        </p:blipFill>
        <p:spPr>
          <a:xfrm>
            <a:off x="5438460" y="4762005"/>
            <a:ext cx="6504157" cy="2010979"/>
          </a:xfrm>
          <a:prstGeom prst="rect">
            <a:avLst/>
          </a:prstGeom>
        </p:spPr>
      </p:pic>
      <p:pic>
        <p:nvPicPr>
          <p:cNvPr id="5" name="Picture 4">
            <a:extLst>
              <a:ext uri="{FF2B5EF4-FFF2-40B4-BE49-F238E27FC236}">
                <a16:creationId xmlns:a16="http://schemas.microsoft.com/office/drawing/2014/main" id="{A7F27221-E431-3842-9028-A508D349CD09}"/>
              </a:ext>
            </a:extLst>
          </p:cNvPr>
          <p:cNvPicPr>
            <a:picLocks noChangeAspect="1"/>
          </p:cNvPicPr>
          <p:nvPr/>
        </p:nvPicPr>
        <p:blipFill>
          <a:blip r:embed="rId3"/>
          <a:stretch>
            <a:fillRect/>
          </a:stretch>
        </p:blipFill>
        <p:spPr>
          <a:xfrm>
            <a:off x="7873057" y="1825625"/>
            <a:ext cx="4162089" cy="1618590"/>
          </a:xfrm>
          <a:prstGeom prst="rect">
            <a:avLst/>
          </a:prstGeom>
        </p:spPr>
      </p:pic>
    </p:spTree>
    <p:extLst>
      <p:ext uri="{BB962C8B-B14F-4D97-AF65-F5344CB8AC3E}">
        <p14:creationId xmlns:p14="http://schemas.microsoft.com/office/powerpoint/2010/main" val="828063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1810</TotalTime>
  <Words>1859</Words>
  <Application>Microsoft Macintosh PowerPoint</Application>
  <PresentationFormat>Widescreen</PresentationFormat>
  <Paragraphs>151</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Calibri Light</vt:lpstr>
      <vt:lpstr>charter</vt:lpstr>
      <vt:lpstr>raleway</vt:lpstr>
      <vt:lpstr>Roboto</vt:lpstr>
      <vt:lpstr>Times New Roman</vt:lpstr>
      <vt:lpstr>Office Theme</vt:lpstr>
      <vt:lpstr>Time Series </vt:lpstr>
      <vt:lpstr>Agenda</vt:lpstr>
      <vt:lpstr>Time Series Introduction</vt:lpstr>
      <vt:lpstr>Analyse Time series in a meaningful way</vt:lpstr>
      <vt:lpstr>Application Time Series</vt:lpstr>
      <vt:lpstr>Notations</vt:lpstr>
      <vt:lpstr>Time Series Logic - Frequency</vt:lpstr>
      <vt:lpstr>Time Series Basics</vt:lpstr>
      <vt:lpstr>Data Examining &amp; Preprocessing</vt:lpstr>
      <vt:lpstr>Handling Missing Values</vt:lpstr>
      <vt:lpstr>QQ Plots</vt:lpstr>
      <vt:lpstr>White Noise</vt:lpstr>
      <vt:lpstr>PowerPoint Presentation</vt:lpstr>
      <vt:lpstr>PowerPoint Presentation</vt:lpstr>
      <vt:lpstr>Stationarity in Time Series</vt:lpstr>
      <vt:lpstr>How to check for stationarity</vt:lpstr>
      <vt:lpstr>Augmented Dickey-Fuller test(ADFuller) </vt:lpstr>
      <vt:lpstr>KPSS Test</vt:lpstr>
      <vt:lpstr>Patterns in Time- Series</vt:lpstr>
      <vt:lpstr>PowerPoint Presentation</vt:lpstr>
      <vt:lpstr>ACF</vt:lpstr>
      <vt:lpstr>ACF Plot Example: </vt:lpstr>
      <vt:lpstr>PACF</vt:lpstr>
      <vt:lpstr>Autoregression AR Time Series</vt:lpstr>
      <vt:lpstr>How many lags</vt:lpstr>
      <vt:lpstr>Examining ACF and PACF</vt:lpstr>
      <vt:lpstr>Model Identification from ACF and PACF Plot: </vt:lpstr>
      <vt:lpstr>Rolling Window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dc:title>
  <dc:creator>Nihit Saxena</dc:creator>
  <cp:lastModifiedBy>Nihit Saxena</cp:lastModifiedBy>
  <cp:revision>8</cp:revision>
  <dcterms:created xsi:type="dcterms:W3CDTF">2021-09-21T12:59:14Z</dcterms:created>
  <dcterms:modified xsi:type="dcterms:W3CDTF">2021-09-24T13:02:19Z</dcterms:modified>
</cp:coreProperties>
</file>