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dfc0af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dfc0af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7dfc0af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7dfc0af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7dfc0af3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7dfc0af3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898914c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898914c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dfc0af3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dfc0af3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7dfc0af3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7dfc0af3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7dfc0af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7dfc0af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7dfc0af3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7dfc0af3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Entropy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898914cf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898914cf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b7b6b8d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b7b6b8d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b7b6b8d1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b7b6b8d1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fa2937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7fa2937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7fa293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7fa293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7dfc0af3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7dfc0af3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7dfc0af3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7dfc0af3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7dfc0af3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7dfc0af3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7fa2937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7fa2937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dfc0af3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dfc0af3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dfc0af3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dfc0af3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dfc0af3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dfc0af3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dfc0af3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dfc0af3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dfc0af3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dfc0af3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898914cf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898914cf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Gini Index</a:t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725" y="1191429"/>
            <a:ext cx="3081525" cy="8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598300" y="1946025"/>
            <a:ext cx="770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minus the squared frequentist probability of each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0: perfect equality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1: perfect inequality</a:t>
            </a:r>
            <a:endParaRPr/>
          </a:p>
        </p:txBody>
      </p:sp>
      <p:grpSp>
        <p:nvGrpSpPr>
          <p:cNvPr id="225" name="Google Shape;225;p22"/>
          <p:cNvGrpSpPr/>
          <p:nvPr/>
        </p:nvGrpSpPr>
        <p:grpSpPr>
          <a:xfrm>
            <a:off x="463875" y="2928450"/>
            <a:ext cx="1939633" cy="1505889"/>
            <a:chOff x="6630275" y="3127100"/>
            <a:chExt cx="1939633" cy="1505889"/>
          </a:xfrm>
        </p:grpSpPr>
        <p:sp>
          <p:nvSpPr>
            <p:cNvPr id="226" name="Google Shape;226;p22"/>
            <p:cNvSpPr/>
            <p:nvPr/>
          </p:nvSpPr>
          <p:spPr>
            <a:xfrm>
              <a:off x="7276842" y="3127100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630275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7923408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22"/>
            <p:cNvCxnSpPr>
              <a:stCxn id="226" idx="2"/>
              <a:endCxn id="227" idx="0"/>
            </p:cNvCxnSpPr>
            <p:nvPr/>
          </p:nvCxnSpPr>
          <p:spPr>
            <a:xfrm rot="5400000">
              <a:off x="70137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2"/>
            <p:cNvCxnSpPr>
              <a:stCxn id="226" idx="2"/>
              <a:endCxn id="228" idx="0"/>
            </p:cNvCxnSpPr>
            <p:nvPr/>
          </p:nvCxnSpPr>
          <p:spPr>
            <a:xfrm flipH="1" rot="-5400000">
              <a:off x="76602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2"/>
            <p:cNvSpPr/>
            <p:nvPr/>
          </p:nvSpPr>
          <p:spPr>
            <a:xfrm>
              <a:off x="7318215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7441128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7759056" y="315309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7318219" y="3327044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489846" y="339305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557195" y="3259106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710340" y="3318088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7710345" y="348308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754441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6877354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079627" y="4417994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8375473" y="4268062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6789846" y="4418003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6989186" y="4508030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8227551" y="4178031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8375477" y="450802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2"/>
          <p:cNvSpPr txBox="1"/>
          <p:nvPr/>
        </p:nvSpPr>
        <p:spPr>
          <a:xfrm>
            <a:off x="2200200" y="292845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GiniNode = 1 - (⅜</a:t>
            </a:r>
            <a:r>
              <a:rPr lang="pt-BR"/>
              <a:t> </a:t>
            </a:r>
            <a:r>
              <a:rPr lang="pt-BR"/>
              <a:t>)^2 - </a:t>
            </a:r>
            <a:r>
              <a:rPr lang="pt-BR">
                <a:solidFill>
                  <a:schemeClr val="dk1"/>
                </a:solidFill>
              </a:rPr>
              <a:t>(⅝ )^2 = 0.87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949325" y="3020475"/>
            <a:ext cx="2508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1735025" y="46280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GiniChild</a:t>
            </a:r>
            <a:r>
              <a:rPr lang="pt-BR" sz="900">
                <a:solidFill>
                  <a:schemeClr val="dk1"/>
                </a:solidFill>
              </a:rPr>
              <a:t> = 1 - (¼  )^2 - (¾  )^2 = 0.35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0" y="4434350"/>
            <a:ext cx="247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GiniChild = 1 - (½   )^2 - (½   )^2 = 0.5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2200200" y="325555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GiniSplit = (4*0.5 + 4*0.35)/8 = 0.42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 does it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4"/>
          <p:cNvGrpSpPr/>
          <p:nvPr/>
        </p:nvGrpSpPr>
        <p:grpSpPr>
          <a:xfrm>
            <a:off x="669625" y="1680300"/>
            <a:ext cx="1939633" cy="1505889"/>
            <a:chOff x="6630275" y="3127100"/>
            <a:chExt cx="1939633" cy="1505889"/>
          </a:xfrm>
        </p:grpSpPr>
        <p:sp>
          <p:nvSpPr>
            <p:cNvPr id="262" name="Google Shape;262;p24"/>
            <p:cNvSpPr/>
            <p:nvPr/>
          </p:nvSpPr>
          <p:spPr>
            <a:xfrm>
              <a:off x="7276842" y="3127100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6630275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7923408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24"/>
            <p:cNvCxnSpPr>
              <a:stCxn id="262" idx="2"/>
              <a:endCxn id="263" idx="0"/>
            </p:cNvCxnSpPr>
            <p:nvPr/>
          </p:nvCxnSpPr>
          <p:spPr>
            <a:xfrm rot="5400000">
              <a:off x="70137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4"/>
            <p:cNvCxnSpPr>
              <a:stCxn id="262" idx="2"/>
              <a:endCxn id="264" idx="0"/>
            </p:cNvCxnSpPr>
            <p:nvPr/>
          </p:nvCxnSpPr>
          <p:spPr>
            <a:xfrm flipH="1" rot="-5400000">
              <a:off x="76602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24"/>
            <p:cNvSpPr/>
            <p:nvPr/>
          </p:nvSpPr>
          <p:spPr>
            <a:xfrm>
              <a:off x="7318215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441128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759056" y="315309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318219" y="3327044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7489846" y="339305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557195" y="3259106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7710340" y="3318088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7710345" y="348308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754441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877354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079627" y="4417994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375473" y="4268062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89846" y="4418003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989186" y="4508030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227551" y="4178031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375477" y="450802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2405950" y="168030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GiniNode = 1 - (⅜ )^2 - </a:t>
            </a:r>
            <a:r>
              <a:rPr lang="pt-BR">
                <a:solidFill>
                  <a:schemeClr val="dk1"/>
                </a:solidFill>
              </a:rPr>
              <a:t>(⅝ )^2 = 0.87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1940775" y="33799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GiniChild = 1 - (¼  )^2 - (¾  )^2 = 0.35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205750" y="3186200"/>
            <a:ext cx="247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GiniChild = 1 - (½   )^2 - (½   )^2 = 0.5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2405950" y="200740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GiniSplit = (4*0.5 + 4*0.35)/8 = 0.42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0" y="609600"/>
            <a:ext cx="828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For each feature:</a:t>
            </a:r>
            <a:endParaRPr sz="2200"/>
          </a:p>
        </p:txBody>
      </p:sp>
      <p:sp>
        <p:nvSpPr>
          <p:cNvPr id="288" name="Google Shape;288;p24"/>
          <p:cNvSpPr txBox="1"/>
          <p:nvPr/>
        </p:nvSpPr>
        <p:spPr>
          <a:xfrm>
            <a:off x="5911575" y="622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Calculate the Gini Index of the Node and each leaf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5911575" y="1315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Calculate the Gini of the split (weighted average of Gini of each leaf)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5911575" y="23549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If Gini of split &lt; Gini of Node, then split - Else don’t split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5986250" y="32275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Chose to split on the feature that does the 'best possible split'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Max Gini Gain = Gini Node - Gini of the Split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Making the split for categorical x continuous/discrete variables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646725" y="2425225"/>
            <a:ext cx="1050900" cy="6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Is Multi Screen?</a:t>
            </a:r>
            <a:endParaRPr sz="800"/>
          </a:p>
        </p:txBody>
      </p:sp>
      <p:sp>
        <p:nvSpPr>
          <p:cNvPr id="298" name="Google Shape;298;p25"/>
          <p:cNvSpPr/>
          <p:nvPr/>
        </p:nvSpPr>
        <p:spPr>
          <a:xfrm>
            <a:off x="2303950" y="1980625"/>
            <a:ext cx="525600" cy="4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Yes</a:t>
            </a:r>
            <a:endParaRPr sz="800"/>
          </a:p>
        </p:txBody>
      </p:sp>
      <p:sp>
        <p:nvSpPr>
          <p:cNvPr id="299" name="Google Shape;299;p25"/>
          <p:cNvSpPr/>
          <p:nvPr/>
        </p:nvSpPr>
        <p:spPr>
          <a:xfrm>
            <a:off x="2303950" y="3224375"/>
            <a:ext cx="525600" cy="4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</a:t>
            </a:r>
            <a:endParaRPr sz="800"/>
          </a:p>
        </p:txBody>
      </p:sp>
      <p:cxnSp>
        <p:nvCxnSpPr>
          <p:cNvPr id="300" name="Google Shape;300;p25"/>
          <p:cNvCxnSpPr>
            <a:stCxn id="297" idx="3"/>
            <a:endCxn id="298" idx="2"/>
          </p:cNvCxnSpPr>
          <p:nvPr/>
        </p:nvCxnSpPr>
        <p:spPr>
          <a:xfrm flipH="1" rot="10800000">
            <a:off x="1697625" y="2202775"/>
            <a:ext cx="606300" cy="550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>
            <a:stCxn id="297" idx="3"/>
            <a:endCxn id="299" idx="2"/>
          </p:cNvCxnSpPr>
          <p:nvPr/>
        </p:nvCxnSpPr>
        <p:spPr>
          <a:xfrm>
            <a:off x="1697625" y="2753575"/>
            <a:ext cx="606300" cy="693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5"/>
          <p:cNvSpPr/>
          <p:nvPr/>
        </p:nvSpPr>
        <p:spPr>
          <a:xfrm>
            <a:off x="3830650" y="2425225"/>
            <a:ext cx="1050900" cy="6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Minutes watched</a:t>
            </a:r>
            <a:endParaRPr sz="800"/>
          </a:p>
        </p:txBody>
      </p:sp>
      <p:sp>
        <p:nvSpPr>
          <p:cNvPr id="303" name="Google Shape;303;p25"/>
          <p:cNvSpPr/>
          <p:nvPr/>
        </p:nvSpPr>
        <p:spPr>
          <a:xfrm>
            <a:off x="5487875" y="1980625"/>
            <a:ext cx="525600" cy="4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10</a:t>
            </a:r>
            <a:endParaRPr sz="800"/>
          </a:p>
        </p:txBody>
      </p:sp>
      <p:sp>
        <p:nvSpPr>
          <p:cNvPr id="304" name="Google Shape;304;p25"/>
          <p:cNvSpPr/>
          <p:nvPr/>
        </p:nvSpPr>
        <p:spPr>
          <a:xfrm>
            <a:off x="5487875" y="3224375"/>
            <a:ext cx="525600" cy="4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200</a:t>
            </a:r>
            <a:endParaRPr sz="800"/>
          </a:p>
        </p:txBody>
      </p:sp>
      <p:cxnSp>
        <p:nvCxnSpPr>
          <p:cNvPr id="305" name="Google Shape;305;p25"/>
          <p:cNvCxnSpPr>
            <a:stCxn id="302" idx="3"/>
            <a:endCxn id="303" idx="2"/>
          </p:cNvCxnSpPr>
          <p:nvPr/>
        </p:nvCxnSpPr>
        <p:spPr>
          <a:xfrm flipH="1" rot="10800000">
            <a:off x="4881550" y="2202775"/>
            <a:ext cx="606300" cy="550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>
            <a:stCxn id="302" idx="3"/>
            <a:endCxn id="304" idx="2"/>
          </p:cNvCxnSpPr>
          <p:nvPr/>
        </p:nvCxnSpPr>
        <p:spPr>
          <a:xfrm>
            <a:off x="4881550" y="2753575"/>
            <a:ext cx="606300" cy="693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5487875" y="2476600"/>
            <a:ext cx="525600" cy="4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11</a:t>
            </a:r>
            <a:endParaRPr sz="800"/>
          </a:p>
        </p:txBody>
      </p:sp>
      <p:sp>
        <p:nvSpPr>
          <p:cNvPr id="308" name="Google Shape;308;p25"/>
          <p:cNvSpPr txBox="1"/>
          <p:nvPr/>
        </p:nvSpPr>
        <p:spPr>
          <a:xfrm>
            <a:off x="5578025" y="2838700"/>
            <a:ext cx="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3173000" y="2551125"/>
            <a:ext cx="323400" cy="343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 of Decision trees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 x C5.0 x CHAID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85050" y="1343975"/>
            <a:ext cx="7750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Measure of Impurity: Gini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C5.0: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‘</a:t>
            </a:r>
            <a:r>
              <a:rPr lang="pt-BR"/>
              <a:t>Measure of Impurity’: 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CHAID: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Cannot handle continuous variables - must transform them in deciles before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Produces more than 2 splits - if required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Split with </a:t>
            </a:r>
            <a:r>
              <a:rPr lang="pt-BR"/>
              <a:t>Chi-Square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485050" y="1246325"/>
            <a:ext cx="81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These and other different algorithms for decision trees change the measure of impurity and how they make the split: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 x C5.0</a:t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81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C5.0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598300" y="1946025"/>
            <a:ext cx="770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0: </a:t>
            </a:r>
            <a:r>
              <a:rPr lang="pt-BR">
                <a:solidFill>
                  <a:schemeClr val="dk1"/>
                </a:solidFill>
              </a:rPr>
              <a:t>lowest entropy - lowest variability or ‘suprise’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1: highest entropy - highest variability or ‘suprise’</a:t>
            </a:r>
            <a:endParaRPr/>
          </a:p>
        </p:txBody>
      </p:sp>
      <p:grpSp>
        <p:nvGrpSpPr>
          <p:cNvPr id="334" name="Google Shape;334;p29"/>
          <p:cNvGrpSpPr/>
          <p:nvPr/>
        </p:nvGrpSpPr>
        <p:grpSpPr>
          <a:xfrm>
            <a:off x="463875" y="2928450"/>
            <a:ext cx="1939633" cy="1505889"/>
            <a:chOff x="6630275" y="3127100"/>
            <a:chExt cx="1939633" cy="1505889"/>
          </a:xfrm>
        </p:grpSpPr>
        <p:sp>
          <p:nvSpPr>
            <p:cNvPr id="335" name="Google Shape;335;p29"/>
            <p:cNvSpPr/>
            <p:nvPr/>
          </p:nvSpPr>
          <p:spPr>
            <a:xfrm>
              <a:off x="7276842" y="3127100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630275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923408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29"/>
            <p:cNvCxnSpPr>
              <a:stCxn id="335" idx="2"/>
              <a:endCxn id="336" idx="0"/>
            </p:cNvCxnSpPr>
            <p:nvPr/>
          </p:nvCxnSpPr>
          <p:spPr>
            <a:xfrm rot="5400000">
              <a:off x="70137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9"/>
            <p:cNvCxnSpPr>
              <a:stCxn id="335" idx="2"/>
              <a:endCxn id="337" idx="0"/>
            </p:cNvCxnSpPr>
            <p:nvPr/>
          </p:nvCxnSpPr>
          <p:spPr>
            <a:xfrm flipH="1" rot="-5400000">
              <a:off x="76602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29"/>
            <p:cNvSpPr/>
            <p:nvPr/>
          </p:nvSpPr>
          <p:spPr>
            <a:xfrm>
              <a:off x="7318215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441128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759056" y="315309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318219" y="3327044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489846" y="339305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557195" y="3259106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7710340" y="3318088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710345" y="348308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6754441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877354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8079627" y="4417994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8375473" y="4268062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789846" y="4418003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6989186" y="4508030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227551" y="4178031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8375477" y="450802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9"/>
          <p:cNvSpPr txBox="1"/>
          <p:nvPr/>
        </p:nvSpPr>
        <p:spPr>
          <a:xfrm>
            <a:off x="2200200" y="2928450"/>
            <a:ext cx="4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EntropyNode</a:t>
            </a:r>
            <a:r>
              <a:rPr lang="pt-BR"/>
              <a:t>= -(⅜ )log2(</a:t>
            </a:r>
            <a:r>
              <a:rPr lang="pt-BR">
                <a:solidFill>
                  <a:schemeClr val="dk1"/>
                </a:solidFill>
              </a:rPr>
              <a:t>⅜ )</a:t>
            </a:r>
            <a:r>
              <a:rPr lang="pt-BR"/>
              <a:t> - </a:t>
            </a:r>
            <a:r>
              <a:rPr lang="pt-BR">
                <a:solidFill>
                  <a:schemeClr val="dk1"/>
                </a:solidFill>
              </a:rPr>
              <a:t>(⅝ )log2</a:t>
            </a:r>
            <a:r>
              <a:rPr lang="pt-BR">
                <a:solidFill>
                  <a:schemeClr val="dk1"/>
                </a:solidFill>
              </a:rPr>
              <a:t>(⅝ )</a:t>
            </a:r>
            <a:r>
              <a:rPr lang="pt-BR">
                <a:solidFill>
                  <a:schemeClr val="dk1"/>
                </a:solidFill>
              </a:rPr>
              <a:t> = 0.95</a:t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1949325" y="3020475"/>
            <a:ext cx="2508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1735025" y="46280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EntropyChild= -(¼ )log2 (¼ ) - (¾)log2(¾) = 0.81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0" y="4434350"/>
            <a:ext cx="28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EntropyChild</a:t>
            </a:r>
            <a:r>
              <a:rPr lang="pt-BR" sz="900">
                <a:solidFill>
                  <a:schemeClr val="dk1"/>
                </a:solidFill>
              </a:rPr>
              <a:t>= -</a:t>
            </a:r>
            <a:r>
              <a:rPr lang="pt-BR" sz="900">
                <a:solidFill>
                  <a:schemeClr val="dk1"/>
                </a:solidFill>
              </a:rPr>
              <a:t>(½ )</a:t>
            </a:r>
            <a:r>
              <a:rPr lang="pt-BR" sz="900">
                <a:solidFill>
                  <a:schemeClr val="dk1"/>
                </a:solidFill>
              </a:rPr>
              <a:t>log2 (½ ) - </a:t>
            </a:r>
            <a:r>
              <a:rPr lang="pt-BR" sz="900">
                <a:solidFill>
                  <a:schemeClr val="dk1"/>
                </a:solidFill>
              </a:rPr>
              <a:t>(½)log2(½)</a:t>
            </a:r>
            <a:r>
              <a:rPr lang="pt-BR" sz="900">
                <a:solidFill>
                  <a:schemeClr val="dk1"/>
                </a:solidFill>
              </a:rPr>
              <a:t>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2200200" y="325555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Entropy</a:t>
            </a:r>
            <a:r>
              <a:rPr lang="pt-BR"/>
              <a:t>= (4*1 + 4*0.81)/8 = 0.90</a:t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900" y="1170125"/>
            <a:ext cx="3731553" cy="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CHAID</a:t>
            </a:r>
            <a:endParaRPr/>
          </a:p>
        </p:txBody>
      </p:sp>
      <p:grpSp>
        <p:nvGrpSpPr>
          <p:cNvPr id="367" name="Google Shape;367;p30"/>
          <p:cNvGrpSpPr/>
          <p:nvPr/>
        </p:nvGrpSpPr>
        <p:grpSpPr>
          <a:xfrm>
            <a:off x="463875" y="2928450"/>
            <a:ext cx="1939633" cy="1505889"/>
            <a:chOff x="6630275" y="3127100"/>
            <a:chExt cx="1939633" cy="1505889"/>
          </a:xfrm>
        </p:grpSpPr>
        <p:sp>
          <p:nvSpPr>
            <p:cNvPr id="368" name="Google Shape;368;p30"/>
            <p:cNvSpPr/>
            <p:nvPr/>
          </p:nvSpPr>
          <p:spPr>
            <a:xfrm>
              <a:off x="7276842" y="3127100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630275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7923408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1" name="Google Shape;371;p30"/>
            <p:cNvCxnSpPr>
              <a:stCxn id="368" idx="2"/>
              <a:endCxn id="369" idx="0"/>
            </p:cNvCxnSpPr>
            <p:nvPr/>
          </p:nvCxnSpPr>
          <p:spPr>
            <a:xfrm rot="5400000">
              <a:off x="70137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0"/>
            <p:cNvCxnSpPr>
              <a:stCxn id="368" idx="2"/>
              <a:endCxn id="370" idx="0"/>
            </p:cNvCxnSpPr>
            <p:nvPr/>
          </p:nvCxnSpPr>
          <p:spPr>
            <a:xfrm flipH="1" rot="-5400000">
              <a:off x="76602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3" name="Google Shape;373;p30"/>
            <p:cNvSpPr/>
            <p:nvPr/>
          </p:nvSpPr>
          <p:spPr>
            <a:xfrm>
              <a:off x="7318215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7441128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759056" y="315309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7318219" y="3327044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7489846" y="339305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7557195" y="3259106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7710340" y="3318088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7710345" y="348308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754441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6877354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079627" y="4417994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375473" y="4268062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789846" y="4418003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989186" y="4508030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8227551" y="4178031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8375477" y="450802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0"/>
          <p:cNvSpPr txBox="1"/>
          <p:nvPr/>
        </p:nvSpPr>
        <p:spPr>
          <a:xfrm>
            <a:off x="2200200" y="2928450"/>
            <a:ext cx="4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EntropyNode= -(⅜ )log2(</a:t>
            </a:r>
            <a:r>
              <a:rPr lang="pt-BR">
                <a:solidFill>
                  <a:schemeClr val="dk1"/>
                </a:solidFill>
              </a:rPr>
              <a:t>⅜ )</a:t>
            </a:r>
            <a:r>
              <a:rPr lang="pt-BR"/>
              <a:t> - </a:t>
            </a:r>
            <a:r>
              <a:rPr lang="pt-BR">
                <a:solidFill>
                  <a:schemeClr val="dk1"/>
                </a:solidFill>
              </a:rPr>
              <a:t>(⅝ )log2(⅝ ) = 0.95</a:t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1949325" y="3020475"/>
            <a:ext cx="2508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1735025" y="46280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EntropyChild= -(¼ )log2 (¼ ) - (¾)log2(¾) = 0.81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0" y="4434350"/>
            <a:ext cx="28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EntropyChild= -(½ )log2 (½ ) - (½)log2(½)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2200200" y="3255550"/>
            <a:ext cx="3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Entropy= (4*1 + 4*0.81)/8 = 0.90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466350" y="1097275"/>
            <a:ext cx="836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Oldest Decision Tree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Can only be used with categorical independent variables (can be more than 1 category, but they need to be categorical)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Because of this limitation in itself it has been replaced by C5.0 and other tree algorithms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925" y="2331913"/>
            <a:ext cx="1319106" cy="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CHAID</a:t>
            </a:r>
            <a:endParaRPr/>
          </a:p>
        </p:txBody>
      </p:sp>
      <p:sp>
        <p:nvSpPr>
          <p:cNvPr id="401" name="Google Shape;401;p31"/>
          <p:cNvSpPr txBox="1"/>
          <p:nvPr/>
        </p:nvSpPr>
        <p:spPr>
          <a:xfrm>
            <a:off x="466350" y="1097275"/>
            <a:ext cx="836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Oldest Decision Tree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Can only be used with categorical independent variables (can be more than 1 category, but they need to be categorical)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Because of this limitation in itself it has been replaced by C5.0 and other tree algorithms</a:t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00" y="2404075"/>
            <a:ext cx="1319106" cy="4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1"/>
          <p:cNvSpPr txBox="1"/>
          <p:nvPr/>
        </p:nvSpPr>
        <p:spPr>
          <a:xfrm>
            <a:off x="2403500" y="2336113"/>
            <a:ext cx="45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highest the Chi-Squared, the lowest the correlation between the independent and dependent variable</a:t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457200" y="3200400"/>
            <a:ext cx="758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Iterate through all the variables and find the ones that are the least correlated to make the first split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Repeat step after a split is made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If at any point the split found is not statistically significant, ignore this category (merging with the previous ones)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are decision trees?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Video 5 - Scikit Learn Implementation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Importance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is not easy to represent decision trees…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485050" y="1343975"/>
            <a:ext cx="77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useful way to get some high-level insight into the structure of the tree is to think about feature importance</a:t>
            </a:r>
            <a:endParaRPr/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2010925"/>
            <a:ext cx="5046381" cy="2879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5386025" y="2283750"/>
            <a:ext cx="31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Which feature was most important to split all these different nodes? 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5471600" y="3446650"/>
            <a:ext cx="31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importance -&gt; Proportional to the capacity of each feature to decrease the impurity in the nodes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Importance</a:t>
            </a:r>
            <a:endParaRPr/>
          </a:p>
        </p:txBody>
      </p:sp>
      <p:sp>
        <p:nvSpPr>
          <p:cNvPr id="429" name="Google Shape;429;p35"/>
          <p:cNvSpPr txBox="1"/>
          <p:nvPr/>
        </p:nvSpPr>
        <p:spPr>
          <a:xfrm>
            <a:off x="485050" y="1343975"/>
            <a:ext cx="775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Decrease in node impurity weighted by the proportion of samples on a given node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2497500" y="2285825"/>
            <a:ext cx="9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Importance of feature f</a:t>
            </a:r>
            <a:endParaRPr sz="1100"/>
          </a:p>
        </p:txBody>
      </p:sp>
      <p:sp>
        <p:nvSpPr>
          <p:cNvPr id="431" name="Google Shape;431;p35"/>
          <p:cNvSpPr txBox="1"/>
          <p:nvPr/>
        </p:nvSpPr>
        <p:spPr>
          <a:xfrm>
            <a:off x="5471600" y="3446650"/>
            <a:ext cx="3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758700"/>
            <a:ext cx="37338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3490800" y="3673100"/>
            <a:ext cx="10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Sum across all nodes that split on f</a:t>
            </a:r>
            <a:endParaRPr sz="1100"/>
          </a:p>
        </p:txBody>
      </p:sp>
      <p:sp>
        <p:nvSpPr>
          <p:cNvPr id="434" name="Google Shape;434;p35"/>
          <p:cNvSpPr txBox="1"/>
          <p:nvPr/>
        </p:nvSpPr>
        <p:spPr>
          <a:xfrm>
            <a:off x="4097925" y="2179613"/>
            <a:ext cx="10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Proportion of samples on each node</a:t>
            </a:r>
            <a:endParaRPr sz="1100"/>
          </a:p>
        </p:txBody>
      </p:sp>
      <p:sp>
        <p:nvSpPr>
          <p:cNvPr id="435" name="Google Shape;435;p35"/>
          <p:cNvSpPr txBox="1"/>
          <p:nvPr/>
        </p:nvSpPr>
        <p:spPr>
          <a:xfrm>
            <a:off x="5230525" y="3231363"/>
            <a:ext cx="108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Gini gain on the node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Video 7 - Feature Importances Scikit 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</a:t>
            </a:r>
            <a:r>
              <a:rPr lang="pt-BR"/>
              <a:t>'s go back to our previous task and dataset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505275" y="1697675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Task: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XYZ is a  service providing company that provides customers with a one year subscription plan for their product.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The company wants to know if the customers will renew the subscription for the coming year or not.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94675" y="1017725"/>
            <a:ext cx="4749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Dataset: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Year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Customer_id - unique id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Phone_no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Gender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Age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No of days subscribed - the number of days since the subscription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Multi screen - does the customer have a single/ multiple screen subscription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Mail subscription - customer receive mails or not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Weekly mins watched - number of minutes watched weekly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Minimum daily mins - minimum minutes watched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Maximum daily mins - maximum minutes watched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Weekly nights max mins - number of minutes watched at night time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Videos watched - total number of videos watched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Maximum_days_inactive - days since inactive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Customer support calls - number of customer support calls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Churn - 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1- Yes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0 - No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719075" y="4597825"/>
            <a:ext cx="12024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Logistic regression only took us thus far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4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can use Decision Trees to think about this problem!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are decision trees?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383625" y="1277350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51025" y="2733175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416225" y="2733175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8"/>
          <p:cNvCxnSpPr>
            <a:stCxn id="84" idx="2"/>
            <a:endCxn id="85" idx="0"/>
          </p:cNvCxnSpPr>
          <p:nvPr/>
        </p:nvCxnSpPr>
        <p:spPr>
          <a:xfrm rot="5400000">
            <a:off x="1006675" y="1840000"/>
            <a:ext cx="753900" cy="1032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8"/>
          <p:cNvCxnSpPr>
            <a:stCxn id="84" idx="2"/>
            <a:endCxn id="86" idx="0"/>
          </p:cNvCxnSpPr>
          <p:nvPr/>
        </p:nvCxnSpPr>
        <p:spPr>
          <a:xfrm flipH="1" rot="-5400000">
            <a:off x="2039275" y="1840000"/>
            <a:ext cx="753900" cy="1032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8"/>
          <p:cNvSpPr/>
          <p:nvPr/>
        </p:nvSpPr>
        <p:spPr>
          <a:xfrm>
            <a:off x="1449700" y="1337525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645998" y="1337525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153746" y="1314600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449706" y="1563853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723804" y="1658441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831364" y="1466503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075944" y="1551019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075952" y="1787447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891225" y="2010425"/>
            <a:ext cx="156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Is multi-screen?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871350" y="2441275"/>
            <a:ext cx="156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No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9125" y="2422350"/>
            <a:ext cx="156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Yes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899925" y="4172650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138200" y="4172650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>
            <a:endCxn id="101" idx="0"/>
          </p:cNvCxnSpPr>
          <p:nvPr/>
        </p:nvCxnSpPr>
        <p:spPr>
          <a:xfrm flipH="1" rot="-5400000">
            <a:off x="2924750" y="3442900"/>
            <a:ext cx="737400" cy="72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endCxn id="100" idx="0"/>
          </p:cNvCxnSpPr>
          <p:nvPr/>
        </p:nvCxnSpPr>
        <p:spPr>
          <a:xfrm rot="5400000">
            <a:off x="2305675" y="3545800"/>
            <a:ext cx="737400" cy="51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2923150" y="3449913"/>
            <a:ext cx="225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Minutes watched &gt; 60?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723975" y="3772438"/>
            <a:ext cx="156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No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906225" y="3772438"/>
            <a:ext cx="156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1"/>
                </a:solidFill>
              </a:rPr>
              <a:t>Yes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53675" y="3404600"/>
            <a:ext cx="10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0000"/>
                </a:solidFill>
              </a:rPr>
              <a:t>Not Churn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901275" y="4820950"/>
            <a:ext cx="10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0000"/>
                </a:solidFill>
              </a:rPr>
              <a:t>Not Churn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216000" y="4820950"/>
            <a:ext cx="102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0000"/>
                </a:solidFill>
              </a:rPr>
              <a:t>Churn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449689" y="1771603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876204" y="1810841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213039" y="164697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02675" y="278583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580448" y="2809800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088196" y="2786875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02681" y="3012166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658254" y="3130716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765814" y="293877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010394" y="3023294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010402" y="3259722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02664" y="3219916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810654" y="3283116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147489" y="3119253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213048" y="427183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290854" y="4592753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398414" y="4400816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695071" y="4172725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617269" y="4409144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617277" y="4645572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417529" y="4668966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754364" y="4505103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364600" y="1050925"/>
            <a:ext cx="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448825" y="2395088"/>
            <a:ext cx="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935500" y="2348613"/>
            <a:ext cx="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Leaf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76775" y="3790650"/>
            <a:ext cx="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Leaf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404025" y="3790638"/>
            <a:ext cx="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Video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1383625" y="1277350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51025" y="2733175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416225" y="2733175"/>
            <a:ext cx="1032600" cy="70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0"/>
          <p:cNvCxnSpPr>
            <a:stCxn id="146" idx="2"/>
            <a:endCxn id="147" idx="0"/>
          </p:cNvCxnSpPr>
          <p:nvPr/>
        </p:nvCxnSpPr>
        <p:spPr>
          <a:xfrm rot="5400000">
            <a:off x="1006675" y="1840000"/>
            <a:ext cx="753900" cy="1032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>
            <a:stCxn id="146" idx="2"/>
            <a:endCxn id="148" idx="0"/>
          </p:cNvCxnSpPr>
          <p:nvPr/>
        </p:nvCxnSpPr>
        <p:spPr>
          <a:xfrm flipH="1" rot="-5400000">
            <a:off x="2039275" y="1840000"/>
            <a:ext cx="753900" cy="1032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/>
          <p:nvPr/>
        </p:nvSpPr>
        <p:spPr>
          <a:xfrm>
            <a:off x="1449700" y="1337525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645998" y="1337525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153746" y="1314600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449706" y="1563853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723804" y="1658441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831364" y="1466503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075944" y="1551019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075952" y="1787447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49325" y="295518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745623" y="2955188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930989" y="3084166"/>
            <a:ext cx="137100" cy="129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215996" y="2783250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511956" y="3032503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786054" y="3127091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3138194" y="3019669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138202" y="3256097"/>
            <a:ext cx="137100" cy="129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80725" y="485275"/>
            <a:ext cx="2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an ideal world….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6062267" y="1277350"/>
            <a:ext cx="646500" cy="48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415700" y="2293339"/>
            <a:ext cx="646500" cy="48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708833" y="2293339"/>
            <a:ext cx="646500" cy="489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>
            <a:stCxn id="168" idx="2"/>
            <a:endCxn id="169" idx="0"/>
          </p:cNvCxnSpPr>
          <p:nvPr/>
        </p:nvCxnSpPr>
        <p:spPr>
          <a:xfrm rot="5400000">
            <a:off x="5799167" y="1707100"/>
            <a:ext cx="526200" cy="646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68" idx="2"/>
            <a:endCxn id="170" idx="0"/>
          </p:cNvCxnSpPr>
          <p:nvPr/>
        </p:nvCxnSpPr>
        <p:spPr>
          <a:xfrm flipH="1" rot="-5400000">
            <a:off x="6445667" y="1707100"/>
            <a:ext cx="526200" cy="646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/>
          <p:nvPr/>
        </p:nvSpPr>
        <p:spPr>
          <a:xfrm>
            <a:off x="6103640" y="1319345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226553" y="1319345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544481" y="1303346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103644" y="1477294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6275271" y="1543305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6342620" y="1409356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6495765" y="1468338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6495770" y="1633336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539866" y="2448277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5662779" y="2448277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865052" y="2568244"/>
            <a:ext cx="85800" cy="900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160898" y="2418312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575271" y="2568253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865061" y="2418305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012976" y="2328281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7160902" y="2658275"/>
            <a:ext cx="85800" cy="90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345400" y="485275"/>
            <a:ext cx="2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a real world…</a:t>
            </a:r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6630275" y="3127100"/>
            <a:ext cx="1939633" cy="1505889"/>
            <a:chOff x="6630275" y="3127100"/>
            <a:chExt cx="1939633" cy="1505889"/>
          </a:xfrm>
        </p:grpSpPr>
        <p:sp>
          <p:nvSpPr>
            <p:cNvPr id="191" name="Google Shape;191;p20"/>
            <p:cNvSpPr/>
            <p:nvPr/>
          </p:nvSpPr>
          <p:spPr>
            <a:xfrm>
              <a:off x="7276842" y="3127100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630275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7923408" y="4143089"/>
              <a:ext cx="646500" cy="489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20"/>
            <p:cNvCxnSpPr>
              <a:stCxn id="191" idx="2"/>
              <a:endCxn id="192" idx="0"/>
            </p:cNvCxnSpPr>
            <p:nvPr/>
          </p:nvCxnSpPr>
          <p:spPr>
            <a:xfrm rot="5400000">
              <a:off x="70137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0"/>
            <p:cNvCxnSpPr>
              <a:stCxn id="191" idx="2"/>
              <a:endCxn id="193" idx="0"/>
            </p:cNvCxnSpPr>
            <p:nvPr/>
          </p:nvCxnSpPr>
          <p:spPr>
            <a:xfrm flipH="1" rot="-5400000">
              <a:off x="7660242" y="3556850"/>
              <a:ext cx="526200" cy="646500"/>
            </a:xfrm>
            <a:prstGeom prst="bentConnector3">
              <a:avLst>
                <a:gd fmla="val 49989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20"/>
            <p:cNvSpPr/>
            <p:nvPr/>
          </p:nvSpPr>
          <p:spPr>
            <a:xfrm>
              <a:off x="7318215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7441128" y="3169095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7759056" y="315309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7318219" y="3327044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489846" y="339305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7557195" y="3259106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710340" y="3318088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7710345" y="3483086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6754441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6877354" y="4298027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8079627" y="4417994"/>
              <a:ext cx="85800" cy="900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8375473" y="4268062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789846" y="4418003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989186" y="4508030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227551" y="4178031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375477" y="4508025"/>
              <a:ext cx="85800" cy="90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 txBox="1"/>
          <p:nvPr/>
        </p:nvSpPr>
        <p:spPr>
          <a:xfrm>
            <a:off x="8231600" y="2167700"/>
            <a:ext cx="72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/>
              <a:t>?</a:t>
            </a:r>
            <a:endParaRPr b="1"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Measure of impurity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allows us to identify how clean a node 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