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1" r:id="rId2"/>
    <p:sldId id="256" r:id="rId3"/>
    <p:sldId id="257" r:id="rId4"/>
    <p:sldId id="258" r:id="rId5"/>
    <p:sldId id="259" r:id="rId6"/>
    <p:sldId id="272" r:id="rId7"/>
    <p:sldId id="293" r:id="rId8"/>
    <p:sldId id="262" r:id="rId9"/>
    <p:sldId id="273" r:id="rId10"/>
    <p:sldId id="261" r:id="rId11"/>
    <p:sldId id="283" r:id="rId12"/>
    <p:sldId id="284" r:id="rId13"/>
    <p:sldId id="274" r:id="rId14"/>
    <p:sldId id="275" r:id="rId15"/>
    <p:sldId id="276" r:id="rId16"/>
    <p:sldId id="264" r:id="rId17"/>
    <p:sldId id="278" r:id="rId18"/>
    <p:sldId id="277" r:id="rId19"/>
    <p:sldId id="279" r:id="rId20"/>
    <p:sldId id="281" r:id="rId21"/>
    <p:sldId id="280" r:id="rId22"/>
    <p:sldId id="282" r:id="rId23"/>
    <p:sldId id="285" r:id="rId24"/>
    <p:sldId id="286" r:id="rId25"/>
    <p:sldId id="287" r:id="rId26"/>
    <p:sldId id="288" r:id="rId27"/>
    <p:sldId id="289" r:id="rId28"/>
    <p:sldId id="265" r:id="rId29"/>
    <p:sldId id="266" r:id="rId30"/>
    <p:sldId id="290" r:id="rId31"/>
    <p:sldId id="291" r:id="rId32"/>
    <p:sldId id="267" r:id="rId33"/>
    <p:sldId id="294" r:id="rId34"/>
    <p:sldId id="292" r:id="rId35"/>
    <p:sldId id="295" r:id="rId36"/>
    <p:sldId id="263" r:id="rId37"/>
    <p:sldId id="296" r:id="rId38"/>
    <p:sldId id="268" r:id="rId39"/>
    <p:sldId id="297" r:id="rId40"/>
    <p:sldId id="269" r:id="rId41"/>
    <p:sldId id="298" r:id="rId42"/>
    <p:sldId id="299" r:id="rId43"/>
    <p:sldId id="27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48" autoAdjust="0"/>
    <p:restoredTop sz="82739" autoAdjust="0"/>
  </p:normalViewPr>
  <p:slideViewPr>
    <p:cSldViewPr snapToGrid="0">
      <p:cViewPr varScale="1">
        <p:scale>
          <a:sx n="76" d="100"/>
          <a:sy n="76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</a:t>
            </a:r>
            <a:r>
              <a:rPr lang="en-US" dirty="0" smtClean="0"/>
              <a:t>shooting, has 6 kids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out to Azure and configure a new search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quickly look at</a:t>
            </a:r>
            <a:r>
              <a:rPr lang="en-US" baseline="0" dirty="0" smtClean="0"/>
              <a:t> how we can set up and configure a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the internet is down, some screen</a:t>
            </a:r>
            <a:r>
              <a:rPr lang="en-US" baseline="0" dirty="0" smtClean="0"/>
              <a:t> shot quick steps for setting up a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jump out</a:t>
            </a:r>
            <a:r>
              <a:rPr lang="en-US" baseline="0" dirty="0" smtClean="0"/>
              <a:t> to Azure and see if we can actually create a new </a:t>
            </a:r>
            <a:r>
              <a:rPr lang="en-US" baseline="0" dirty="0" err="1" smtClean="0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marketing specs around </a:t>
            </a:r>
            <a:r>
              <a:rPr lang="en-US" dirty="0" err="1" smtClean="0"/>
              <a:t>DocumentDB</a:t>
            </a:r>
            <a:r>
              <a:rPr lang="en-US" dirty="0" smtClean="0"/>
              <a:t>.  Everything is capacity unit based.</a:t>
            </a:r>
            <a:r>
              <a:rPr lang="en-US" baseline="0" dirty="0" smtClean="0"/>
              <a:t>  Speed specs assume simple document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http://azure.microsoft.com/en-us/documentation/articles/documentdb-interactions-with-resources/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siemer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driving Azure Search and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30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Andrew Siemer</a:t>
            </a:r>
          </a:p>
          <a:p>
            <a:r>
              <a:rPr lang="en-US" dirty="0" smtClean="0"/>
              <a:t>Clear Measure</a:t>
            </a:r>
          </a:p>
          <a:p>
            <a:r>
              <a:rPr lang="en-US" dirty="0" smtClean="0">
                <a:hlinkClick r:id="rId2"/>
              </a:rPr>
              <a:t>asiemer@hotmail.com</a:t>
            </a:r>
            <a:r>
              <a:rPr lang="en-US" dirty="0" smtClean="0"/>
              <a:t> / @asiemer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 high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</a:t>
            </a:r>
            <a:r>
              <a:rPr lang="en-US" dirty="0" smtClean="0"/>
              <a:t>a Microsoft provided SDK via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Everything is based </a:t>
            </a:r>
            <a:r>
              <a:rPr lang="en-US" dirty="0" smtClean="0"/>
              <a:t>on a capacity </a:t>
            </a:r>
            <a:r>
              <a:rPr lang="en-US" dirty="0" smtClean="0"/>
              <a:t>unit</a:t>
            </a:r>
          </a:p>
          <a:p>
            <a:pPr lvl="1"/>
            <a:r>
              <a:rPr lang="en-US" dirty="0"/>
              <a:t>Up to 5 capacity units available for </a:t>
            </a:r>
            <a:r>
              <a:rPr lang="en-US" dirty="0" smtClean="0"/>
              <a:t>preview</a:t>
            </a:r>
            <a:endParaRPr lang="en-US" dirty="0" smtClean="0"/>
          </a:p>
          <a:p>
            <a:pPr lvl="1"/>
            <a:r>
              <a:rPr lang="en-US" dirty="0" smtClean="0"/>
              <a:t>10GB per capacity </a:t>
            </a:r>
            <a:r>
              <a:rPr lang="en-US" dirty="0" smtClean="0"/>
              <a:t>unit</a:t>
            </a:r>
            <a:endParaRPr lang="en-US" dirty="0" smtClean="0"/>
          </a:p>
          <a:p>
            <a:pPr lvl="1"/>
            <a:r>
              <a:rPr lang="en-US" dirty="0" smtClean="0"/>
              <a:t>2000 </a:t>
            </a:r>
            <a:r>
              <a:rPr lang="en-US" dirty="0" smtClean="0"/>
              <a:t>requests per </a:t>
            </a:r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</a:t>
            </a:r>
            <a:r>
              <a:rPr lang="en-US" dirty="0" smtClean="0"/>
              <a:t>unit </a:t>
            </a:r>
          </a:p>
          <a:p>
            <a:pPr lvl="1"/>
            <a:r>
              <a:rPr lang="en-US" dirty="0" smtClean="0"/>
              <a:t>Based on simple structure</a:t>
            </a:r>
            <a:endParaRPr lang="en-US" dirty="0" smtClean="0"/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</a:t>
            </a:r>
            <a:r>
              <a:rPr lang="en-US" dirty="0" smtClean="0"/>
              <a:t>queries </a:t>
            </a:r>
            <a:r>
              <a:rPr lang="en-US" dirty="0" smtClean="0"/>
              <a:t>returning a single </a:t>
            </a:r>
            <a:r>
              <a:rPr lang="en-US" dirty="0" smtClean="0"/>
              <a:t>document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collection truly elastic</a:t>
            </a:r>
          </a:p>
          <a:p>
            <a:r>
              <a:rPr lang="en-US" dirty="0" smtClean="0"/>
              <a:t>Add/Remove documents grows/shrinks collection</a:t>
            </a:r>
          </a:p>
          <a:p>
            <a:r>
              <a:rPr lang="en-US" dirty="0" smtClean="0"/>
              <a:t>Tested with real-world clients from gigabytes to </a:t>
            </a:r>
            <a:r>
              <a:rPr lang="en-US" dirty="0" err="1" smtClean="0"/>
              <a:t>terrabytes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on by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Can optimize for performance and storage tradeoffs</a:t>
            </a:r>
          </a:p>
          <a:p>
            <a:r>
              <a:rPr lang="en-US" dirty="0" smtClean="0"/>
              <a:t>Index only specific paths in your document</a:t>
            </a:r>
          </a:p>
          <a:p>
            <a:r>
              <a:rPr lang="en-US" dirty="0" smtClean="0"/>
              <a:t>Synchronous indexing at write time by default</a:t>
            </a:r>
          </a:p>
          <a:p>
            <a:r>
              <a:rPr lang="en-US" dirty="0" smtClean="0"/>
              <a:t>Can be Asynchronous for boosted write performance</a:t>
            </a:r>
          </a:p>
          <a:p>
            <a:pPr lvl="1"/>
            <a:r>
              <a:rPr lang="en-US" dirty="0" smtClean="0"/>
              <a:t>Eventually consistent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5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Explorer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736" y="136524"/>
            <a:ext cx="5639563" cy="675330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is a tool to manage docs</a:t>
            </a:r>
          </a:p>
          <a:p>
            <a:r>
              <a:rPr lang="en-US" dirty="0" smtClean="0"/>
              <a:t>Not terribly useful!</a:t>
            </a:r>
          </a:p>
          <a:p>
            <a:r>
              <a:rPr lang="en-US" dirty="0" smtClean="0"/>
              <a:t>…yet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…not yet that useful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066" y="161925"/>
            <a:ext cx="2770734" cy="65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46" y="300435"/>
            <a:ext cx="7461753" cy="65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container that houses your data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db</a:t>
            </a:r>
            <a:r>
              <a:rPr lang="en-US" dirty="0" smtClean="0"/>
              <a:t>/{id} is not your ID</a:t>
            </a:r>
          </a:p>
          <a:p>
            <a:pPr lvl="1"/>
            <a:r>
              <a:rPr lang="en-US" dirty="0" smtClean="0"/>
              <a:t>Hash known as a “Self Link”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Blob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982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Invite in an existing azure account</a:t>
            </a:r>
          </a:p>
          <a:p>
            <a:r>
              <a:rPr lang="en-US" dirty="0" smtClean="0"/>
              <a:t>Allows you to set permissions on each concept of </a:t>
            </a:r>
            <a:r>
              <a:rPr lang="en-US" dirty="0" err="1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drew Siemer lar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6" y="1398923"/>
            <a:ext cx="2275064" cy="2275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9057931" y="2897988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http://about.me/andrewsiemer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token</a:t>
            </a:r>
          </a:p>
          <a:p>
            <a:r>
              <a:rPr lang="en-US" dirty="0" smtClean="0"/>
              <a:t>Associated with a user</a:t>
            </a:r>
          </a:p>
          <a:p>
            <a:r>
              <a:rPr lang="en-US" dirty="0" smtClean="0"/>
              <a:t>Grants access to a given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like a “table”</a:t>
            </a:r>
          </a:p>
          <a:p>
            <a:r>
              <a:rPr lang="en-US" dirty="0" smtClean="0"/>
              <a:t>Structure is not defined</a:t>
            </a:r>
          </a:p>
          <a:p>
            <a:r>
              <a:rPr lang="en-US" dirty="0" smtClean="0"/>
              <a:t>Dynamic shapes based on what you put 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blob of JSON representing your data</a:t>
            </a:r>
          </a:p>
          <a:p>
            <a:r>
              <a:rPr lang="en-US" dirty="0" smtClean="0"/>
              <a:t>Can be a deeply nested shape</a:t>
            </a:r>
          </a:p>
          <a:p>
            <a:r>
              <a:rPr lang="en-US" dirty="0" smtClean="0"/>
              <a:t>No specialty types </a:t>
            </a:r>
          </a:p>
          <a:p>
            <a:r>
              <a:rPr lang="en-US" dirty="0" smtClean="0"/>
              <a:t>No specific encoding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media – at the document 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Is transactional</a:t>
            </a:r>
          </a:p>
          <a:p>
            <a:r>
              <a:rPr lang="en-US" dirty="0" smtClean="0"/>
              <a:t>Executed by the database engine</a:t>
            </a:r>
          </a:p>
          <a:p>
            <a:r>
              <a:rPr lang="en-US" dirty="0" smtClean="0"/>
              <a:t>Can live in the store</a:t>
            </a:r>
          </a:p>
          <a:p>
            <a:r>
              <a:rPr lang="en-US" dirty="0" smtClean="0"/>
              <a:t>Can be sent over the 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202450"/>
            <a:ext cx="7720859" cy="6655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Pre or Post (before or after)</a:t>
            </a:r>
          </a:p>
          <a:p>
            <a:r>
              <a:rPr lang="en-US" dirty="0" smtClean="0"/>
              <a:t>Can operate on the following actions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Replace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Also written in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 UDF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be ran on a query</a:t>
            </a:r>
          </a:p>
          <a:p>
            <a:r>
              <a:rPr lang="en-US" dirty="0" smtClean="0"/>
              <a:t>Modifies the result of a given query</a:t>
            </a:r>
          </a:p>
          <a:p>
            <a:r>
              <a:rPr lang="en-US" dirty="0" err="1" smtClean="0"/>
              <a:t>mathSqrt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14" y="3459161"/>
            <a:ext cx="10419385" cy="21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Create document 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5862935"/>
            <a:ext cx="1031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CreateDatabaseAsync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 = id });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3275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asynchronously!</a:t>
            </a:r>
          </a:p>
          <a:p>
            <a:r>
              <a:rPr lang="en-US" dirty="0" smtClean="0"/>
              <a:t>The ID of a new database is the friendly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635" y="6255440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http://azure.microsoft.com/en-us/documentation/articles/documentdb-sql-query/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06874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asynchronously in the SDK</a:t>
            </a:r>
          </a:p>
          <a:p>
            <a:r>
              <a:rPr lang="en-US" dirty="0" smtClean="0"/>
              <a:t>The ID of a new database is the friendly name</a:t>
            </a:r>
          </a:p>
          <a:p>
            <a:r>
              <a:rPr lang="en-US" dirty="0" smtClean="0"/>
              <a:t>Everything references the “</a:t>
            </a:r>
            <a:r>
              <a:rPr lang="en-US" dirty="0" err="1" smtClean="0"/>
              <a:t>SelfLink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This is the internal ID of the resource you are working with</a:t>
            </a:r>
          </a:p>
          <a:p>
            <a:pPr lvl="1"/>
            <a:r>
              <a:rPr lang="en-US" dirty="0" smtClean="0"/>
              <a:t>Used to build up the API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Querying: Simple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635000" y="3233515"/>
            <a:ext cx="128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(client,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jeepsQuery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jeeps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jeepsQuery.ToArray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Querying: More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475"/>
          </a:xfrm>
        </p:spPr>
        <p:txBody>
          <a:bodyPr/>
          <a:lstStyle/>
          <a:p>
            <a:r>
              <a:rPr lang="en-US" dirty="0" smtClean="0"/>
              <a:t>Joining requires the shape to be specified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34943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(client,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.ListingsDbName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@"SELECT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l.Color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l.Options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l.Package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l.Type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l.Image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l.Dealer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FROM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JOIN o IN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l.Options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'hard top'"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.ListingDbCollectionName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hardtopQuery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client.CreateDocumentQuery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collection.SelfLink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18" y="2547084"/>
            <a:ext cx="5496018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2" y="2547084"/>
            <a:ext cx="5496018" cy="3893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780" y="64643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2466" y="6464300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data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2583" y="4451913"/>
            <a:ext cx="2872409" cy="2882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4274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is done via a REST call!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questions on Document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how to setup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Azure up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</a:t>
            </a:r>
            <a:r>
              <a:rPr lang="en-US" dirty="0" smtClean="0"/>
              <a:t>from Microsoft yet</a:t>
            </a:r>
          </a:p>
          <a:p>
            <a:pPr lvl="1"/>
            <a:r>
              <a:rPr lang="en-US" dirty="0" err="1" smtClean="0"/>
              <a:t>RedDog.Search</a:t>
            </a:r>
            <a:r>
              <a:rPr lang="en-US" dirty="0" smtClean="0"/>
              <a:t> is available on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0428"/>
              </p:ext>
            </p:extLst>
          </p:nvPr>
        </p:nvGraphicFramePr>
        <p:xfrm>
          <a:off x="1692413" y="23390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“units”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replicas</a:t>
            </a:r>
            <a:r>
              <a:rPr lang="en-US" dirty="0" smtClean="0"/>
              <a:t> equals more performance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partitions</a:t>
            </a:r>
            <a:r>
              <a:rPr lang="en-US" dirty="0" smtClean="0"/>
              <a:t> equals more documents and </a:t>
            </a:r>
            <a:r>
              <a:rPr lang="en-US" dirty="0" smtClean="0"/>
              <a:t>more space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/>
              <a:t>replica + 1 partition = 1 search unit</a:t>
            </a:r>
          </a:p>
          <a:p>
            <a:r>
              <a:rPr lang="en-US" dirty="0"/>
              <a:t>6 replicas + 1 partition = (1 replica &amp; 1 partition) + 5 replicas = 6 search units</a:t>
            </a:r>
          </a:p>
          <a:p>
            <a:r>
              <a:rPr lang="en-US" dirty="0"/>
              <a:t>2 replicas + 2 partitions = (1 replica &amp; 1 partition) + (1 replica &amp; 1 partition) = 2 search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structured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index is structured</a:t>
            </a:r>
          </a:p>
          <a:p>
            <a:r>
              <a:rPr lang="en-US" dirty="0" smtClean="0"/>
              <a:t>Each field in the index has characteristics defined when created</a:t>
            </a:r>
          </a:p>
          <a:p>
            <a:pPr lvl="1"/>
            <a:r>
              <a:rPr lang="en-US" dirty="0" smtClean="0"/>
              <a:t>Filterable?</a:t>
            </a:r>
          </a:p>
          <a:p>
            <a:pPr lvl="1"/>
            <a:r>
              <a:rPr lang="en-US" dirty="0" smtClean="0"/>
              <a:t>Searchable?</a:t>
            </a:r>
          </a:p>
          <a:p>
            <a:pPr lvl="1"/>
            <a:r>
              <a:rPr lang="en-US" dirty="0" smtClean="0"/>
              <a:t>Faceted?</a:t>
            </a:r>
          </a:p>
          <a:p>
            <a:pPr lvl="1"/>
            <a:r>
              <a:rPr lang="en-US" dirty="0" smtClean="0"/>
              <a:t>Retrievable?</a:t>
            </a:r>
          </a:p>
          <a:p>
            <a:pPr lvl="1"/>
            <a:r>
              <a:rPr lang="en-US" dirty="0" smtClean="0"/>
              <a:t>Sortable?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found this out the hard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…index names must be all lower case, digits, or dashes – 128 character max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3" y="2627243"/>
            <a:ext cx="670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5174" y="3917144"/>
            <a:ext cx="6101561" cy="1263511"/>
            <a:chOff x="1672051" y="4066229"/>
            <a:chExt cx="6101561" cy="12635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1143" y="1677358"/>
            <a:ext cx="5832164" cy="1485152"/>
            <a:chOff x="2028203" y="1816504"/>
            <a:chExt cx="5832164" cy="1485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new Document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Azure up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911</Words>
  <Application>Microsoft Office PowerPoint</Application>
  <PresentationFormat>Widescreen</PresentationFormat>
  <Paragraphs>201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Wingdings</vt:lpstr>
      <vt:lpstr>Office Theme</vt:lpstr>
      <vt:lpstr>Test driving Azure Search and DocumentDB</vt:lpstr>
      <vt:lpstr>Andrew Siemer</vt:lpstr>
      <vt:lpstr>PowerPoint Presentation</vt:lpstr>
      <vt:lpstr>PowerPoint Presentation</vt:lpstr>
      <vt:lpstr>PowerPoint Presentation</vt:lpstr>
      <vt:lpstr>DocumentDB</vt:lpstr>
      <vt:lpstr>How to set up DocumentDB</vt:lpstr>
      <vt:lpstr>PowerPoint Presentation</vt:lpstr>
      <vt:lpstr>Let’s create a new Document DB</vt:lpstr>
      <vt:lpstr>DocumentDB high points</vt:lpstr>
      <vt:lpstr>Elastic SSD</vt:lpstr>
      <vt:lpstr>Automatic Indexing</vt:lpstr>
      <vt:lpstr>Document Explorer</vt:lpstr>
      <vt:lpstr>…not yet that useful</vt:lpstr>
      <vt:lpstr>PowerPoint Presentation</vt:lpstr>
      <vt:lpstr>Understanding the DocumentDB structure</vt:lpstr>
      <vt:lpstr>Structure: Database</vt:lpstr>
      <vt:lpstr>Structure: Attachment</vt:lpstr>
      <vt:lpstr>Structure: User</vt:lpstr>
      <vt:lpstr>Structure: Permission</vt:lpstr>
      <vt:lpstr>Structure: Collection</vt:lpstr>
      <vt:lpstr>Structure: Document</vt:lpstr>
      <vt:lpstr>Structure: Attachment</vt:lpstr>
      <vt:lpstr>Structure: Stored Procedure</vt:lpstr>
      <vt:lpstr>PowerPoint Presentation</vt:lpstr>
      <vt:lpstr>Structure: Triggers</vt:lpstr>
      <vt:lpstr>Structure: UDF</vt:lpstr>
      <vt:lpstr>Code: Create document store</vt:lpstr>
      <vt:lpstr>Querying</vt:lpstr>
      <vt:lpstr>Querying: Simple</vt:lpstr>
      <vt:lpstr>Querying: More complex</vt:lpstr>
      <vt:lpstr>REST API</vt:lpstr>
      <vt:lpstr>Quick questions on Document DB?</vt:lpstr>
      <vt:lpstr>Azure Search</vt:lpstr>
      <vt:lpstr>Let’s see how to setup Azure Search</vt:lpstr>
      <vt:lpstr>PowerPoint Presentation</vt:lpstr>
      <vt:lpstr>Let’s set up Azure Search</vt:lpstr>
      <vt:lpstr>Set up Azure Search</vt:lpstr>
      <vt:lpstr>Quick specs</vt:lpstr>
      <vt:lpstr>Understanding “units”</vt:lpstr>
      <vt:lpstr>Is structured</vt:lpstr>
      <vt:lpstr>Field Characteristics</vt:lpstr>
      <vt:lpstr>Index naming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74</cp:revision>
  <dcterms:created xsi:type="dcterms:W3CDTF">2014-09-16T19:17:06Z</dcterms:created>
  <dcterms:modified xsi:type="dcterms:W3CDTF">2014-10-12T14:06:41Z</dcterms:modified>
</cp:coreProperties>
</file>