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02F903-DE3A-4105-8E0E-29199D96495B}">
  <a:tblStyle styleId="{F402F903-DE3A-4105-8E0E-29199D9649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3471227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3471227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3471227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3471227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44df1f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44df1f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349dc1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349dc1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3471227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3471227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9d3c338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9d3c338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s://alud.deusto.es/user/view.php?id=31306&amp;course=35487" TargetMode="External"/><Relationship Id="rId5" Type="http://schemas.openxmlformats.org/officeDocument/2006/relationships/hyperlink" Target="https://alud.deusto.es/user/view.php?id=31930&amp;course=35487" TargetMode="External"/><Relationship Id="rId6" Type="http://schemas.openxmlformats.org/officeDocument/2006/relationships/hyperlink" Target="https://alud.deusto.es/user/view.php?id=31957&amp;course=35487" TargetMode="External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9000"/>
            <a:ext cx="85206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Estación</a:t>
            </a:r>
            <a:r>
              <a:rPr lang="es"/>
              <a:t> </a:t>
            </a:r>
            <a:r>
              <a:rPr lang="es"/>
              <a:t>meteorológica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4299" l="17775" r="17587" t="0"/>
          <a:stretch/>
        </p:blipFill>
        <p:spPr>
          <a:xfrm>
            <a:off x="635650" y="1405625"/>
            <a:ext cx="2932999" cy="34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419700" y="3752850"/>
            <a:ext cx="30000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Font typeface="Roboto"/>
              <a:buChar char="-"/>
            </a:pPr>
            <a:r>
              <a:rPr lang="es" sz="15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Gorka Berganza</a:t>
            </a:r>
            <a:endParaRPr sz="15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Font typeface="Roboto"/>
              <a:buChar char="-"/>
            </a:pPr>
            <a:r>
              <a:rPr lang="es" sz="158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Aitor Zambrano</a:t>
            </a:r>
            <a:endParaRPr sz="15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Font typeface="Roboto"/>
              <a:buChar char="-"/>
            </a:pPr>
            <a:r>
              <a:rPr lang="es" sz="158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Mikel Ruiz de la Illa</a:t>
            </a:r>
            <a:endParaRPr sz="15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Font typeface="Roboto"/>
              <a:buChar char="-"/>
            </a:pPr>
            <a:r>
              <a:rPr lang="es" sz="158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Jorge Romeral</a:t>
            </a:r>
            <a:endParaRPr sz="15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Font typeface="Roboto"/>
              <a:buChar char="-"/>
            </a:pPr>
            <a:r>
              <a:rPr lang="es" sz="15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Asier Vega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2800" y="1244725"/>
            <a:ext cx="30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Progreso hasta la fecha</a:t>
            </a:r>
            <a:endParaRPr sz="1800"/>
          </a:p>
        </p:txBody>
      </p:sp>
      <p:sp>
        <p:nvSpPr>
          <p:cNvPr id="58" name="Google Shape;58;p13"/>
          <p:cNvSpPr/>
          <p:nvPr/>
        </p:nvSpPr>
        <p:spPr>
          <a:xfrm flipH="1" rot="10800000">
            <a:off x="1080200" y="1108675"/>
            <a:ext cx="7203900" cy="216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7">
            <a:alphaModFix/>
          </a:blip>
          <a:srcRect b="7801" l="1907" r="1734" t="7026"/>
          <a:stretch/>
        </p:blipFill>
        <p:spPr>
          <a:xfrm>
            <a:off x="5267925" y="1820875"/>
            <a:ext cx="2815749" cy="15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Percepción</a:t>
            </a:r>
            <a:r>
              <a:rPr lang="es"/>
              <a:t>: arduino + sensores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1344237"/>
            <a:ext cx="6002649" cy="287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" name="Google Shape;66;p14"/>
          <p:cNvGraphicFramePr/>
          <p:nvPr/>
        </p:nvGraphicFramePr>
        <p:xfrm>
          <a:off x="6895950" y="101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{F402F903-DE3A-4105-8E0E-29199D96495B}</a:tableStyleId>
              </a:tblPr>
              <a:tblGrid>
                <a:gridCol w="968175"/>
                <a:gridCol w="968175"/>
              </a:tblGrid>
              <a:tr h="43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Medida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Unidad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Temperatura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ºC/F/K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Humedad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% Hr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Velocidad Viento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mph/kph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Dirección Viento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Grados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Luz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Lumen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3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Presión atmosférica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Pascal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3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Lluvia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l/m^2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Comunicación: Wifi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300875" y="1816950"/>
            <a:ext cx="412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4259" l="3695" r="50285" t="13610"/>
          <a:stretch/>
        </p:blipFill>
        <p:spPr>
          <a:xfrm>
            <a:off x="953125" y="1859400"/>
            <a:ext cx="347751" cy="3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14259" l="49797" r="4183" t="13610"/>
          <a:stretch/>
        </p:blipFill>
        <p:spPr>
          <a:xfrm>
            <a:off x="953125" y="2269550"/>
            <a:ext cx="347751" cy="3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350" y="1433225"/>
            <a:ext cx="3729400" cy="24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83" name="Google Shape;83;p1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Roboto"/>
                  <a:ea typeface="Roboto"/>
                  <a:cs typeface="Roboto"/>
                  <a:sym typeface="Roboto"/>
                </a:rPr>
                <a:t>Fuente de Datos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National Climatic Data Center</a:t>
              </a:r>
              <a:br>
                <a:rPr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Aeropuerto de Loiu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88" name="Google Shape;88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Roboto"/>
                  <a:ea typeface="Roboto"/>
                  <a:cs typeface="Roboto"/>
                  <a:sym typeface="Roboto"/>
                </a:rPr>
                <a:t>Adaptación</a:t>
              </a:r>
              <a:r>
                <a:rPr b="1" lang="es" sz="1000">
                  <a:latin typeface="Roboto"/>
                  <a:ea typeface="Roboto"/>
                  <a:cs typeface="Roboto"/>
                  <a:sym typeface="Roboto"/>
                </a:rPr>
                <a:t> De datos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latin typeface="Roboto"/>
                  <a:ea typeface="Roboto"/>
                  <a:cs typeface="Roboto"/>
                  <a:sym typeface="Roboto"/>
                </a:rPr>
                <a:t>Valores nulos</a:t>
              </a:r>
              <a:br>
                <a:rPr lang="es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800">
                  <a:latin typeface="Roboto"/>
                  <a:ea typeface="Roboto"/>
                  <a:cs typeface="Roboto"/>
                  <a:sym typeface="Roboto"/>
                </a:rPr>
                <a:t>Valores Fuera de Rango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93" name="Google Shape;93;p16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Roboto"/>
                  <a:ea typeface="Roboto"/>
                  <a:cs typeface="Roboto"/>
                  <a:sym typeface="Roboto"/>
                </a:rPr>
                <a:t>Modelo Predictivo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latin typeface="Roboto"/>
                  <a:ea typeface="Roboto"/>
                  <a:cs typeface="Roboto"/>
                  <a:sym typeface="Roboto"/>
                </a:rPr>
                <a:t>Entrenamiento y </a:t>
              </a:r>
              <a:r>
                <a:rPr lang="es" sz="800">
                  <a:latin typeface="Roboto"/>
                  <a:ea typeface="Roboto"/>
                  <a:cs typeface="Roboto"/>
                  <a:sym typeface="Roboto"/>
                </a:rPr>
                <a:t>Configuración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98" name="Google Shape;98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Roboto"/>
                  <a:ea typeface="Roboto"/>
                  <a:cs typeface="Roboto"/>
                  <a:sym typeface="Roboto"/>
                </a:rPr>
                <a:t>Mejora de Error</a:t>
              </a:r>
              <a:br>
                <a:rPr b="1" lang="es" sz="1000"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s" sz="1000">
                  <a:latin typeface="Roboto"/>
                  <a:ea typeface="Roboto"/>
                  <a:cs typeface="Roboto"/>
                  <a:sym typeface="Roboto"/>
                </a:rPr>
                <a:t>Envío</a:t>
              </a:r>
              <a:r>
                <a:rPr b="1" lang="es" sz="1000">
                  <a:latin typeface="Roboto"/>
                  <a:ea typeface="Roboto"/>
                  <a:cs typeface="Roboto"/>
                  <a:sym typeface="Roboto"/>
                </a:rPr>
                <a:t> de Datos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Estudio de Mejora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6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Entorno: Kubernetes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5275"/>
            <a:ext cx="408706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080200" y="1171875"/>
            <a:ext cx="4120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Deployments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</a:t>
            </a:r>
            <a:r>
              <a:rPr lang="es"/>
              <a:t> entre servicios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scraping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alertas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Cargar dashboard</a:t>
            </a:r>
            <a:r>
              <a:rPr lang="es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14259" l="3695" r="50285" t="13610"/>
          <a:stretch/>
        </p:blipFill>
        <p:spPr>
          <a:xfrm>
            <a:off x="732450" y="1171875"/>
            <a:ext cx="347751" cy="3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14259" l="3695" r="50285" t="13610"/>
          <a:stretch/>
        </p:blipFill>
        <p:spPr>
          <a:xfrm>
            <a:off x="732450" y="1624737"/>
            <a:ext cx="347751" cy="3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14259" l="3695" r="50285" t="13610"/>
          <a:stretch/>
        </p:blipFill>
        <p:spPr>
          <a:xfrm>
            <a:off x="732450" y="2048975"/>
            <a:ext cx="347751" cy="3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14259" l="49797" r="4183" t="13610"/>
          <a:stretch/>
        </p:blipFill>
        <p:spPr>
          <a:xfrm>
            <a:off x="732450" y="2473225"/>
            <a:ext cx="347751" cy="3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14259" l="49797" r="4183" t="13610"/>
          <a:stretch/>
        </p:blipFill>
        <p:spPr>
          <a:xfrm>
            <a:off x="732450" y="2911775"/>
            <a:ext cx="347751" cy="3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14259" l="49797" r="4183" t="13610"/>
          <a:stretch/>
        </p:blipFill>
        <p:spPr>
          <a:xfrm>
            <a:off x="732450" y="3321725"/>
            <a:ext cx="347751" cy="3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8125"/>
            <a:ext cx="8839198" cy="331895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Procesado: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34275" y="2524425"/>
            <a:ext cx="13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EXPORTER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263" y="4105045"/>
            <a:ext cx="599346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000750" y="11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</a:t>
            </a:r>
            <a:r>
              <a:rPr lang="es"/>
              <a:t>: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49665" t="0"/>
          <a:stretch/>
        </p:blipFill>
        <p:spPr>
          <a:xfrm>
            <a:off x="637675" y="763050"/>
            <a:ext cx="2349575" cy="16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47250" y="2557800"/>
            <a:ext cx="234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Histórico</a:t>
            </a:r>
            <a:r>
              <a:rPr lang="es" sz="1300"/>
              <a:t> de datos actuales.</a:t>
            </a:r>
            <a:endParaRPr sz="1300"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50258" r="0" t="0"/>
          <a:stretch/>
        </p:blipFill>
        <p:spPr>
          <a:xfrm>
            <a:off x="5386750" y="686850"/>
            <a:ext cx="2321938" cy="16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3186400"/>
            <a:ext cx="2998275" cy="15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5700" y="2957800"/>
            <a:ext cx="2254025" cy="204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190163" y="2444475"/>
            <a:ext cx="281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Valores predecidos/</a:t>
            </a:r>
            <a:r>
              <a:rPr lang="es" sz="1300"/>
              <a:t>datos actuales.</a:t>
            </a:r>
            <a:endParaRPr sz="1300"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6">
            <a:alphaModFix/>
          </a:blip>
          <a:srcRect b="14259" l="49797" r="4183" t="13610"/>
          <a:stretch/>
        </p:blipFill>
        <p:spPr>
          <a:xfrm>
            <a:off x="2639500" y="231725"/>
            <a:ext cx="347751" cy="3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